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0" r:id="rId2"/>
    <p:sldId id="588" r:id="rId3"/>
    <p:sldId id="824" r:id="rId4"/>
    <p:sldId id="884" r:id="rId5"/>
    <p:sldId id="601" r:id="rId6"/>
    <p:sldId id="602" r:id="rId7"/>
    <p:sldId id="603" r:id="rId8"/>
    <p:sldId id="604" r:id="rId9"/>
    <p:sldId id="605" r:id="rId10"/>
    <p:sldId id="898" r:id="rId11"/>
    <p:sldId id="877" r:id="rId12"/>
    <p:sldId id="606" r:id="rId13"/>
    <p:sldId id="886" r:id="rId14"/>
    <p:sldId id="790" r:id="rId15"/>
    <p:sldId id="887" r:id="rId16"/>
    <p:sldId id="889" r:id="rId17"/>
    <p:sldId id="890" r:id="rId18"/>
    <p:sldId id="891" r:id="rId19"/>
    <p:sldId id="892" r:id="rId20"/>
    <p:sldId id="893" r:id="rId21"/>
    <p:sldId id="894" r:id="rId22"/>
    <p:sldId id="895" r:id="rId23"/>
    <p:sldId id="896" r:id="rId24"/>
    <p:sldId id="897" r:id="rId25"/>
    <p:sldId id="4481" r:id="rId26"/>
    <p:sldId id="4499" r:id="rId27"/>
    <p:sldId id="4485" r:id="rId28"/>
    <p:sldId id="4486" r:id="rId29"/>
    <p:sldId id="4487" r:id="rId30"/>
    <p:sldId id="4488" r:id="rId31"/>
    <p:sldId id="4489" r:id="rId32"/>
    <p:sldId id="4490" r:id="rId33"/>
    <p:sldId id="4491" r:id="rId34"/>
    <p:sldId id="4492" r:id="rId35"/>
    <p:sldId id="4493" r:id="rId36"/>
    <p:sldId id="4494" r:id="rId37"/>
    <p:sldId id="4460" r:id="rId38"/>
    <p:sldId id="4498" r:id="rId39"/>
    <p:sldId id="4459" r:id="rId40"/>
    <p:sldId id="4495" r:id="rId41"/>
    <p:sldId id="4497" r:id="rId42"/>
    <p:sldId id="4496" r:id="rId43"/>
    <p:sldId id="4454" r:id="rId44"/>
    <p:sldId id="4455" r:id="rId45"/>
    <p:sldId id="4456" r:id="rId46"/>
    <p:sldId id="4457" r:id="rId47"/>
    <p:sldId id="26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3989F-4D67-499D-90C2-453AD13F654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IN"/>
        </a:p>
      </dgm:t>
    </dgm:pt>
    <dgm:pt modelId="{B20E4153-6C9B-4D77-89CB-A1210FA50335}">
      <dgm:prSet phldrT="[Text]" custT="1"/>
      <dgm:spPr/>
      <dgm:t>
        <a:bodyPr/>
        <a:lstStyle/>
        <a:p>
          <a:r>
            <a:rPr lang="en-US" sz="1500" dirty="0">
              <a:latin typeface="Cambria" panose="02040503050406030204" pitchFamily="18" charset="0"/>
              <a:ea typeface="Cambria" panose="02040503050406030204" pitchFamily="18" charset="0"/>
            </a:rPr>
            <a:t>GST journey and its transformative features</a:t>
          </a:r>
          <a:endParaRPr lang="en-IN" sz="1500" dirty="0">
            <a:latin typeface="Cambria" panose="02040503050406030204" pitchFamily="18" charset="0"/>
            <a:ea typeface="Cambria" panose="02040503050406030204" pitchFamily="18" charset="0"/>
          </a:endParaRPr>
        </a:p>
      </dgm:t>
    </dgm:pt>
    <dgm:pt modelId="{1F7DF334-1DB9-4769-911C-AD10F77E87C4}" type="parTrans" cxnId="{B003CDFC-951B-400B-9FF6-0C448E3AF41A}">
      <dgm:prSet/>
      <dgm:spPr/>
      <dgm:t>
        <a:bodyPr/>
        <a:lstStyle/>
        <a:p>
          <a:endParaRPr lang="en-IN">
            <a:latin typeface="Cambria" panose="02040503050406030204" pitchFamily="18" charset="0"/>
            <a:ea typeface="Cambria" panose="02040503050406030204" pitchFamily="18" charset="0"/>
          </a:endParaRPr>
        </a:p>
      </dgm:t>
    </dgm:pt>
    <dgm:pt modelId="{8D0569EC-D55E-4078-9401-C0476F08B487}" type="sibTrans" cxnId="{B003CDFC-951B-400B-9FF6-0C448E3AF41A}">
      <dgm:prSet/>
      <dgm:spPr/>
      <dgm:t>
        <a:bodyPr/>
        <a:lstStyle/>
        <a:p>
          <a:endParaRPr lang="en-IN">
            <a:latin typeface="Cambria" panose="02040503050406030204" pitchFamily="18" charset="0"/>
            <a:ea typeface="Cambria" panose="02040503050406030204" pitchFamily="18" charset="0"/>
          </a:endParaRPr>
        </a:p>
      </dgm:t>
    </dgm:pt>
    <dgm:pt modelId="{50C16153-648F-40A4-AE17-D4514335E307}">
      <dgm:prSet phldrT="[Text]" custT="1"/>
      <dgm:spPr/>
      <dgm:t>
        <a:bodyPr/>
        <a:lstStyle/>
        <a:p>
          <a:r>
            <a:rPr lang="en-US" sz="1500" dirty="0">
              <a:latin typeface="Cambria" panose="02040503050406030204" pitchFamily="18" charset="0"/>
              <a:ea typeface="Cambria" panose="02040503050406030204" pitchFamily="18" charset="0"/>
            </a:rPr>
            <a:t>Appellate Structure</a:t>
          </a:r>
          <a:endParaRPr lang="en-IN" sz="1500" dirty="0">
            <a:latin typeface="Cambria" panose="02040503050406030204" pitchFamily="18" charset="0"/>
            <a:ea typeface="Cambria" panose="02040503050406030204" pitchFamily="18" charset="0"/>
          </a:endParaRPr>
        </a:p>
      </dgm:t>
    </dgm:pt>
    <dgm:pt modelId="{C19BD1B2-8892-4E3D-9B0D-F3C8061CEA84}" type="parTrans" cxnId="{89A1DAEC-F80E-4C21-B3EE-2F719A4A9CC5}">
      <dgm:prSet/>
      <dgm:spPr/>
      <dgm:t>
        <a:bodyPr/>
        <a:lstStyle/>
        <a:p>
          <a:endParaRPr lang="en-IN">
            <a:latin typeface="Cambria" panose="02040503050406030204" pitchFamily="18" charset="0"/>
            <a:ea typeface="Cambria" panose="02040503050406030204" pitchFamily="18" charset="0"/>
          </a:endParaRPr>
        </a:p>
      </dgm:t>
    </dgm:pt>
    <dgm:pt modelId="{5BED12C1-F395-4773-9BD4-5EB4E346583C}" type="sibTrans" cxnId="{89A1DAEC-F80E-4C21-B3EE-2F719A4A9CC5}">
      <dgm:prSet/>
      <dgm:spPr/>
      <dgm:t>
        <a:bodyPr/>
        <a:lstStyle/>
        <a:p>
          <a:endParaRPr lang="en-IN">
            <a:latin typeface="Cambria" panose="02040503050406030204" pitchFamily="18" charset="0"/>
            <a:ea typeface="Cambria" panose="02040503050406030204" pitchFamily="18" charset="0"/>
          </a:endParaRPr>
        </a:p>
      </dgm:t>
    </dgm:pt>
    <dgm:pt modelId="{FF64D890-A0FD-4777-A536-A36A7FED6567}">
      <dgm:prSet phldrT="[Text]" custT="1"/>
      <dgm:spPr/>
      <dgm:t>
        <a:bodyPr/>
        <a:lstStyle/>
        <a:p>
          <a:r>
            <a:rPr lang="en-US" sz="1500" dirty="0">
              <a:latin typeface="Cambria" panose="02040503050406030204" pitchFamily="18" charset="0"/>
              <a:ea typeface="Cambria" panose="02040503050406030204" pitchFamily="18" charset="0"/>
            </a:rPr>
            <a:t>What is GST Tribunal</a:t>
          </a:r>
          <a:endParaRPr lang="en-IN" sz="1500" dirty="0">
            <a:latin typeface="Cambria" panose="02040503050406030204" pitchFamily="18" charset="0"/>
            <a:ea typeface="Cambria" panose="02040503050406030204" pitchFamily="18" charset="0"/>
          </a:endParaRPr>
        </a:p>
      </dgm:t>
    </dgm:pt>
    <dgm:pt modelId="{94E17381-4253-4B4D-80D8-AB4F6AD24A88}" type="parTrans" cxnId="{17682EB7-F0F8-4AAB-AB01-9D5B65AA899D}">
      <dgm:prSet/>
      <dgm:spPr/>
      <dgm:t>
        <a:bodyPr/>
        <a:lstStyle/>
        <a:p>
          <a:endParaRPr lang="en-IN">
            <a:latin typeface="Cambria" panose="02040503050406030204" pitchFamily="18" charset="0"/>
            <a:ea typeface="Cambria" panose="02040503050406030204" pitchFamily="18" charset="0"/>
          </a:endParaRPr>
        </a:p>
      </dgm:t>
    </dgm:pt>
    <dgm:pt modelId="{CCC0CC7F-178A-4710-B85A-652BD7FFDFF9}" type="sibTrans" cxnId="{17682EB7-F0F8-4AAB-AB01-9D5B65AA899D}">
      <dgm:prSet/>
      <dgm:spPr/>
      <dgm:t>
        <a:bodyPr/>
        <a:lstStyle/>
        <a:p>
          <a:endParaRPr lang="en-IN">
            <a:latin typeface="Cambria" panose="02040503050406030204" pitchFamily="18" charset="0"/>
            <a:ea typeface="Cambria" panose="02040503050406030204" pitchFamily="18" charset="0"/>
          </a:endParaRPr>
        </a:p>
      </dgm:t>
    </dgm:pt>
    <dgm:pt modelId="{1A91D000-A257-439C-9E3A-BA861BBC7F62}">
      <dgm:prSet phldrT="[Text]" custT="1"/>
      <dgm:spPr/>
      <dgm:t>
        <a:bodyPr/>
        <a:lstStyle/>
        <a:p>
          <a:r>
            <a:rPr lang="en-US" sz="1500" dirty="0">
              <a:latin typeface="Cambria" panose="02040503050406030204" pitchFamily="18" charset="0"/>
              <a:ea typeface="Cambria" panose="02040503050406030204" pitchFamily="18" charset="0"/>
            </a:rPr>
            <a:t>Issues faced in constitution of GSTAT</a:t>
          </a:r>
          <a:endParaRPr lang="en-IN" sz="1500" dirty="0">
            <a:latin typeface="Cambria" panose="02040503050406030204" pitchFamily="18" charset="0"/>
            <a:ea typeface="Cambria" panose="02040503050406030204" pitchFamily="18" charset="0"/>
          </a:endParaRPr>
        </a:p>
      </dgm:t>
    </dgm:pt>
    <dgm:pt modelId="{68E69C9C-3E6C-4F24-A478-2C8D3AED67C4}" type="parTrans" cxnId="{D8768046-D677-44E9-95EC-B7008727D944}">
      <dgm:prSet/>
      <dgm:spPr/>
      <dgm:t>
        <a:bodyPr/>
        <a:lstStyle/>
        <a:p>
          <a:endParaRPr lang="en-IN">
            <a:latin typeface="Cambria" panose="02040503050406030204" pitchFamily="18" charset="0"/>
            <a:ea typeface="Cambria" panose="02040503050406030204" pitchFamily="18" charset="0"/>
          </a:endParaRPr>
        </a:p>
      </dgm:t>
    </dgm:pt>
    <dgm:pt modelId="{D18691C3-13CE-4361-8D95-BDC71D0D1E32}" type="sibTrans" cxnId="{D8768046-D677-44E9-95EC-B7008727D944}">
      <dgm:prSet/>
      <dgm:spPr/>
      <dgm:t>
        <a:bodyPr/>
        <a:lstStyle/>
        <a:p>
          <a:endParaRPr lang="en-IN">
            <a:latin typeface="Cambria" panose="02040503050406030204" pitchFamily="18" charset="0"/>
            <a:ea typeface="Cambria" panose="02040503050406030204" pitchFamily="18" charset="0"/>
          </a:endParaRPr>
        </a:p>
      </dgm:t>
    </dgm:pt>
    <dgm:pt modelId="{596C2279-C54C-425F-8A29-9B7120F54633}">
      <dgm:prSet phldrT="[Text]" custT="1"/>
      <dgm:spPr/>
      <dgm:t>
        <a:bodyPr/>
        <a:lstStyle/>
        <a:p>
          <a:r>
            <a:rPr lang="en-US" sz="1500" dirty="0">
              <a:latin typeface="Cambria" panose="02040503050406030204" pitchFamily="18" charset="0"/>
              <a:ea typeface="Cambria" panose="02040503050406030204" pitchFamily="18" charset="0"/>
            </a:rPr>
            <a:t>Initiatives taken by the Government to setup GSTAT</a:t>
          </a:r>
          <a:endParaRPr lang="en-IN" sz="1500" dirty="0">
            <a:latin typeface="Cambria" panose="02040503050406030204" pitchFamily="18" charset="0"/>
            <a:ea typeface="Cambria" panose="02040503050406030204" pitchFamily="18" charset="0"/>
          </a:endParaRPr>
        </a:p>
      </dgm:t>
    </dgm:pt>
    <dgm:pt modelId="{09F007BB-10AE-4C73-8D43-4D37FD5021E0}" type="parTrans" cxnId="{5F5FE0D5-E096-445E-AE18-A5E5B2B1D306}">
      <dgm:prSet/>
      <dgm:spPr/>
      <dgm:t>
        <a:bodyPr/>
        <a:lstStyle/>
        <a:p>
          <a:endParaRPr lang="en-IN">
            <a:latin typeface="Cambria" panose="02040503050406030204" pitchFamily="18" charset="0"/>
            <a:ea typeface="Cambria" panose="02040503050406030204" pitchFamily="18" charset="0"/>
          </a:endParaRPr>
        </a:p>
      </dgm:t>
    </dgm:pt>
    <dgm:pt modelId="{5DAD0EC1-944D-45FF-A346-F33AC3CCD113}" type="sibTrans" cxnId="{5F5FE0D5-E096-445E-AE18-A5E5B2B1D306}">
      <dgm:prSet/>
      <dgm:spPr/>
      <dgm:t>
        <a:bodyPr/>
        <a:lstStyle/>
        <a:p>
          <a:endParaRPr lang="en-IN">
            <a:latin typeface="Cambria" panose="02040503050406030204" pitchFamily="18" charset="0"/>
            <a:ea typeface="Cambria" panose="02040503050406030204" pitchFamily="18" charset="0"/>
          </a:endParaRPr>
        </a:p>
      </dgm:t>
    </dgm:pt>
    <dgm:pt modelId="{945A2032-664C-4395-BB43-6FEEC2493207}">
      <dgm:prSet phldrT="[Text]" custT="1"/>
      <dgm:spPr/>
      <dgm:t>
        <a:bodyPr/>
        <a:lstStyle/>
        <a:p>
          <a:r>
            <a:rPr lang="en-US" sz="1500" dirty="0">
              <a:latin typeface="Cambria" panose="02040503050406030204" pitchFamily="18" charset="0"/>
              <a:ea typeface="Cambria" panose="02040503050406030204" pitchFamily="18" charset="0"/>
            </a:rPr>
            <a:t>Discussion in GST Council Meeting</a:t>
          </a:r>
          <a:endParaRPr lang="en-IN" sz="1500" dirty="0">
            <a:latin typeface="Cambria" panose="02040503050406030204" pitchFamily="18" charset="0"/>
            <a:ea typeface="Cambria" panose="02040503050406030204" pitchFamily="18" charset="0"/>
          </a:endParaRPr>
        </a:p>
      </dgm:t>
    </dgm:pt>
    <dgm:pt modelId="{63670F18-334B-404B-B27D-1356B31E6A05}" type="parTrans" cxnId="{98C56C8A-54DA-4311-91E6-20DDB981AF15}">
      <dgm:prSet/>
      <dgm:spPr/>
      <dgm:t>
        <a:bodyPr/>
        <a:lstStyle/>
        <a:p>
          <a:endParaRPr lang="en-IN">
            <a:latin typeface="Cambria" panose="02040503050406030204" pitchFamily="18" charset="0"/>
            <a:ea typeface="Cambria" panose="02040503050406030204" pitchFamily="18" charset="0"/>
          </a:endParaRPr>
        </a:p>
      </dgm:t>
    </dgm:pt>
    <dgm:pt modelId="{9714F25A-9A40-4CCE-9B04-17EA6AD02592}" type="sibTrans" cxnId="{98C56C8A-54DA-4311-91E6-20DDB981AF15}">
      <dgm:prSet/>
      <dgm:spPr/>
      <dgm:t>
        <a:bodyPr/>
        <a:lstStyle/>
        <a:p>
          <a:endParaRPr lang="en-IN">
            <a:latin typeface="Cambria" panose="02040503050406030204" pitchFamily="18" charset="0"/>
            <a:ea typeface="Cambria" panose="02040503050406030204" pitchFamily="18" charset="0"/>
          </a:endParaRPr>
        </a:p>
      </dgm:t>
    </dgm:pt>
    <dgm:pt modelId="{D3A099E2-B513-4569-A92A-B4BDE39D5675}">
      <dgm:prSet phldrT="[Text]" custT="1"/>
      <dgm:spPr/>
      <dgm:t>
        <a:bodyPr/>
        <a:lstStyle/>
        <a:p>
          <a:r>
            <a:rPr lang="en-US" sz="1500" dirty="0">
              <a:latin typeface="Cambria" panose="02040503050406030204" pitchFamily="18" charset="0"/>
              <a:ea typeface="Cambria" panose="02040503050406030204" pitchFamily="18" charset="0"/>
            </a:rPr>
            <a:t>Revised structure of GSTAT</a:t>
          </a:r>
          <a:endParaRPr lang="en-IN" sz="1500" dirty="0">
            <a:latin typeface="Cambria" panose="02040503050406030204" pitchFamily="18" charset="0"/>
            <a:ea typeface="Cambria" panose="02040503050406030204" pitchFamily="18" charset="0"/>
          </a:endParaRPr>
        </a:p>
      </dgm:t>
    </dgm:pt>
    <dgm:pt modelId="{2D14B5C5-24D3-400E-9C0A-100566B8C52B}" type="parTrans" cxnId="{BB66D047-86BD-4DE7-BB1E-6651BD7CCA5B}">
      <dgm:prSet/>
      <dgm:spPr/>
      <dgm:t>
        <a:bodyPr/>
        <a:lstStyle/>
        <a:p>
          <a:endParaRPr lang="en-IN">
            <a:latin typeface="Cambria" panose="02040503050406030204" pitchFamily="18" charset="0"/>
            <a:ea typeface="Cambria" panose="02040503050406030204" pitchFamily="18" charset="0"/>
          </a:endParaRPr>
        </a:p>
      </dgm:t>
    </dgm:pt>
    <dgm:pt modelId="{FFF794C3-E448-4FA6-A820-17BA480BA6D6}" type="sibTrans" cxnId="{BB66D047-86BD-4DE7-BB1E-6651BD7CCA5B}">
      <dgm:prSet/>
      <dgm:spPr/>
      <dgm:t>
        <a:bodyPr/>
        <a:lstStyle/>
        <a:p>
          <a:endParaRPr lang="en-IN">
            <a:latin typeface="Cambria" panose="02040503050406030204" pitchFamily="18" charset="0"/>
            <a:ea typeface="Cambria" panose="02040503050406030204" pitchFamily="18" charset="0"/>
          </a:endParaRPr>
        </a:p>
      </dgm:t>
    </dgm:pt>
    <dgm:pt modelId="{0B19D070-7B91-4CDE-9694-E1966E63A9A8}">
      <dgm:prSet phldrT="[Text]" custT="1"/>
      <dgm:spPr/>
      <dgm:t>
        <a:bodyPr/>
        <a:lstStyle/>
        <a:p>
          <a:r>
            <a:rPr lang="en-US" sz="1500" dirty="0">
              <a:latin typeface="Cambria" panose="02040503050406030204" pitchFamily="18" charset="0"/>
              <a:ea typeface="Cambria" panose="02040503050406030204" pitchFamily="18" charset="0"/>
            </a:rPr>
            <a:t>Old </a:t>
          </a:r>
          <a:r>
            <a:rPr lang="en-US" sz="1500">
              <a:latin typeface="Cambria" panose="02040503050406030204" pitchFamily="18" charset="0"/>
              <a:ea typeface="Cambria" panose="02040503050406030204" pitchFamily="18" charset="0"/>
            </a:rPr>
            <a:t>Vs. New structure</a:t>
          </a:r>
          <a:endParaRPr lang="en-IN" sz="1500" dirty="0">
            <a:latin typeface="Cambria" panose="02040503050406030204" pitchFamily="18" charset="0"/>
            <a:ea typeface="Cambria" panose="02040503050406030204" pitchFamily="18" charset="0"/>
          </a:endParaRPr>
        </a:p>
      </dgm:t>
    </dgm:pt>
    <dgm:pt modelId="{ED477343-0FD7-487E-AB75-218EA4DC34DB}" type="parTrans" cxnId="{15A060E8-92E3-44A3-9175-5E81CCC86D15}">
      <dgm:prSet/>
      <dgm:spPr/>
      <dgm:t>
        <a:bodyPr/>
        <a:lstStyle/>
        <a:p>
          <a:endParaRPr lang="en-IN">
            <a:latin typeface="Cambria" panose="02040503050406030204" pitchFamily="18" charset="0"/>
            <a:ea typeface="Cambria" panose="02040503050406030204" pitchFamily="18" charset="0"/>
          </a:endParaRPr>
        </a:p>
      </dgm:t>
    </dgm:pt>
    <dgm:pt modelId="{189EC631-A5C3-4FAB-B159-442F2BCABE84}" type="sibTrans" cxnId="{15A060E8-92E3-44A3-9175-5E81CCC86D15}">
      <dgm:prSet/>
      <dgm:spPr/>
      <dgm:t>
        <a:bodyPr/>
        <a:lstStyle/>
        <a:p>
          <a:endParaRPr lang="en-IN">
            <a:latin typeface="Cambria" panose="02040503050406030204" pitchFamily="18" charset="0"/>
            <a:ea typeface="Cambria" panose="02040503050406030204" pitchFamily="18" charset="0"/>
          </a:endParaRPr>
        </a:p>
      </dgm:t>
    </dgm:pt>
    <dgm:pt modelId="{E4FC3CA6-EFEF-445A-8223-23993AA4CAF5}">
      <dgm:prSet phldrT="[Text]" custT="1"/>
      <dgm:spPr/>
      <dgm:t>
        <a:bodyPr/>
        <a:lstStyle/>
        <a:p>
          <a:r>
            <a:rPr lang="en-US" sz="1500" dirty="0">
              <a:latin typeface="Cambria" panose="02040503050406030204" pitchFamily="18" charset="0"/>
              <a:ea typeface="Cambria" panose="02040503050406030204" pitchFamily="18" charset="0"/>
            </a:rPr>
            <a:t>Why GST Tribunal Required?</a:t>
          </a:r>
          <a:endParaRPr lang="en-IN" sz="1500" dirty="0">
            <a:latin typeface="Cambria" panose="02040503050406030204" pitchFamily="18" charset="0"/>
            <a:ea typeface="Cambria" panose="02040503050406030204" pitchFamily="18" charset="0"/>
          </a:endParaRPr>
        </a:p>
      </dgm:t>
    </dgm:pt>
    <dgm:pt modelId="{2489B892-40FF-4519-893D-38241A83D2B2}" type="parTrans" cxnId="{D482611B-A676-4486-B13F-C715636258B3}">
      <dgm:prSet/>
      <dgm:spPr/>
      <dgm:t>
        <a:bodyPr/>
        <a:lstStyle/>
        <a:p>
          <a:endParaRPr lang="en-IN"/>
        </a:p>
      </dgm:t>
    </dgm:pt>
    <dgm:pt modelId="{1DD53EA7-A621-4982-85D5-FC03FAD7C411}" type="sibTrans" cxnId="{D482611B-A676-4486-B13F-C715636258B3}">
      <dgm:prSet/>
      <dgm:spPr/>
      <dgm:t>
        <a:bodyPr/>
        <a:lstStyle/>
        <a:p>
          <a:endParaRPr lang="en-IN"/>
        </a:p>
      </dgm:t>
    </dgm:pt>
    <dgm:pt modelId="{02E5F2BA-7727-4AD5-A3C1-43E2384ACBCE}">
      <dgm:prSet phldrT="[Text]" custT="1"/>
      <dgm:spPr/>
      <dgm:t>
        <a:bodyPr/>
        <a:lstStyle/>
        <a:p>
          <a:r>
            <a:rPr lang="en-US" sz="1500" dirty="0">
              <a:latin typeface="Cambria" panose="02040503050406030204" pitchFamily="18" charset="0"/>
              <a:ea typeface="Cambria" panose="02040503050406030204" pitchFamily="18" charset="0"/>
            </a:rPr>
            <a:t>Structure of GSTAT before revision</a:t>
          </a:r>
          <a:endParaRPr lang="en-IN" sz="1500" dirty="0">
            <a:latin typeface="Cambria" panose="02040503050406030204" pitchFamily="18" charset="0"/>
            <a:ea typeface="Cambria" panose="02040503050406030204" pitchFamily="18" charset="0"/>
          </a:endParaRPr>
        </a:p>
      </dgm:t>
    </dgm:pt>
    <dgm:pt modelId="{0FCCD68A-40CE-4C3D-8F37-27D70A760534}" type="parTrans" cxnId="{9E82E244-A92E-4856-B02C-93C852B365F2}">
      <dgm:prSet/>
      <dgm:spPr/>
      <dgm:t>
        <a:bodyPr/>
        <a:lstStyle/>
        <a:p>
          <a:endParaRPr lang="en-IN"/>
        </a:p>
      </dgm:t>
    </dgm:pt>
    <dgm:pt modelId="{3D1021A8-CA30-4AC6-9ED9-BF9CE26D00B4}" type="sibTrans" cxnId="{9E82E244-A92E-4856-B02C-93C852B365F2}">
      <dgm:prSet/>
      <dgm:spPr/>
      <dgm:t>
        <a:bodyPr/>
        <a:lstStyle/>
        <a:p>
          <a:endParaRPr lang="en-IN"/>
        </a:p>
      </dgm:t>
    </dgm:pt>
    <dgm:pt modelId="{3BABA326-FC4A-4C3F-9F20-8812B7EE2DB4}">
      <dgm:prSet phldrT="[Text]" custT="1"/>
      <dgm:spPr/>
      <dgm:t>
        <a:bodyPr/>
        <a:lstStyle/>
        <a:p>
          <a:r>
            <a:rPr lang="en-US" sz="1500" dirty="0">
              <a:latin typeface="Cambria" panose="02040503050406030204" pitchFamily="18" charset="0"/>
              <a:ea typeface="Cambria" panose="02040503050406030204" pitchFamily="18" charset="0"/>
            </a:rPr>
            <a:t>Revenue Bar Association Vs. Union of India</a:t>
          </a:r>
          <a:endParaRPr lang="en-IN" sz="1500" dirty="0">
            <a:latin typeface="Cambria" panose="02040503050406030204" pitchFamily="18" charset="0"/>
            <a:ea typeface="Cambria" panose="02040503050406030204" pitchFamily="18" charset="0"/>
          </a:endParaRPr>
        </a:p>
      </dgm:t>
    </dgm:pt>
    <dgm:pt modelId="{6FDF8823-7835-4059-8A56-D53D9F838938}" type="parTrans" cxnId="{D6755B07-D06D-48D5-B1FA-56870491B274}">
      <dgm:prSet/>
      <dgm:spPr/>
      <dgm:t>
        <a:bodyPr/>
        <a:lstStyle/>
        <a:p>
          <a:endParaRPr lang="en-IN"/>
        </a:p>
      </dgm:t>
    </dgm:pt>
    <dgm:pt modelId="{02D3ACE5-0EE5-47E7-9904-9E8F4D7EA6B3}" type="sibTrans" cxnId="{D6755B07-D06D-48D5-B1FA-56870491B274}">
      <dgm:prSet/>
      <dgm:spPr/>
      <dgm:t>
        <a:bodyPr/>
        <a:lstStyle/>
        <a:p>
          <a:endParaRPr lang="en-IN"/>
        </a:p>
      </dgm:t>
    </dgm:pt>
    <dgm:pt modelId="{5EE18CB1-8D2B-43D8-872C-B7FE09DF5777}">
      <dgm:prSet phldrT="[Text]" custT="1"/>
      <dgm:spPr/>
      <dgm:t>
        <a:bodyPr/>
        <a:lstStyle/>
        <a:p>
          <a:r>
            <a:rPr lang="en-US" sz="1500" dirty="0">
              <a:latin typeface="Cambria" panose="02040503050406030204" pitchFamily="18" charset="0"/>
              <a:ea typeface="Cambria" panose="02040503050406030204" pitchFamily="18" charset="0"/>
            </a:rPr>
            <a:t>Required Qualification of Members</a:t>
          </a:r>
          <a:endParaRPr lang="en-IN" sz="1500" dirty="0">
            <a:latin typeface="Cambria" panose="02040503050406030204" pitchFamily="18" charset="0"/>
            <a:ea typeface="Cambria" panose="02040503050406030204" pitchFamily="18" charset="0"/>
          </a:endParaRPr>
        </a:p>
      </dgm:t>
    </dgm:pt>
    <dgm:pt modelId="{FCFF4C02-E283-4301-94FB-39C6E4B58D1F}" type="parTrans" cxnId="{A3EB7C2A-73AD-4798-80BA-5B422E978F9A}">
      <dgm:prSet/>
      <dgm:spPr/>
      <dgm:t>
        <a:bodyPr/>
        <a:lstStyle/>
        <a:p>
          <a:endParaRPr lang="en-IN"/>
        </a:p>
      </dgm:t>
    </dgm:pt>
    <dgm:pt modelId="{E08F0552-A127-4A57-8A97-9C850C85CB81}" type="sibTrans" cxnId="{A3EB7C2A-73AD-4798-80BA-5B422E978F9A}">
      <dgm:prSet/>
      <dgm:spPr/>
      <dgm:t>
        <a:bodyPr/>
        <a:lstStyle/>
        <a:p>
          <a:endParaRPr lang="en-IN"/>
        </a:p>
      </dgm:t>
    </dgm:pt>
    <dgm:pt modelId="{651A6772-43AB-432C-A60C-A0118590FA3E}">
      <dgm:prSet phldrT="[Text]" custT="1"/>
      <dgm:spPr/>
      <dgm:t>
        <a:bodyPr/>
        <a:lstStyle/>
        <a:p>
          <a:r>
            <a:rPr lang="en-US" sz="1500" dirty="0">
              <a:latin typeface="Cambria" panose="02040503050406030204" pitchFamily="18" charset="0"/>
              <a:ea typeface="Cambria" panose="02040503050406030204" pitchFamily="18" charset="0"/>
            </a:rPr>
            <a:t>Required qualification of members after revision</a:t>
          </a:r>
          <a:endParaRPr lang="en-IN" sz="1500" dirty="0">
            <a:latin typeface="Cambria" panose="02040503050406030204" pitchFamily="18" charset="0"/>
            <a:ea typeface="Cambria" panose="02040503050406030204" pitchFamily="18" charset="0"/>
          </a:endParaRPr>
        </a:p>
      </dgm:t>
    </dgm:pt>
    <dgm:pt modelId="{4030D4FB-FA82-4EEE-AB6E-3A9E47B2E275}" type="parTrans" cxnId="{6EC08A07-7999-4D4C-B33B-BE9A28937D81}">
      <dgm:prSet/>
      <dgm:spPr/>
      <dgm:t>
        <a:bodyPr/>
        <a:lstStyle/>
        <a:p>
          <a:endParaRPr lang="en-IN"/>
        </a:p>
      </dgm:t>
    </dgm:pt>
    <dgm:pt modelId="{B865D5FF-95C2-4AEB-8C8A-467A23B0FFC3}" type="sibTrans" cxnId="{6EC08A07-7999-4D4C-B33B-BE9A28937D81}">
      <dgm:prSet/>
      <dgm:spPr/>
      <dgm:t>
        <a:bodyPr/>
        <a:lstStyle/>
        <a:p>
          <a:endParaRPr lang="en-IN"/>
        </a:p>
      </dgm:t>
    </dgm:pt>
    <dgm:pt modelId="{E0B0EA91-223E-4536-A7F1-F6C6B4F8448B}" type="pres">
      <dgm:prSet presAssocID="{6113989F-4D67-499D-90C2-453AD13F6541}" presName="linear" presStyleCnt="0">
        <dgm:presLayoutVars>
          <dgm:dir/>
          <dgm:animLvl val="lvl"/>
          <dgm:resizeHandles val="exact"/>
        </dgm:presLayoutVars>
      </dgm:prSet>
      <dgm:spPr/>
    </dgm:pt>
    <dgm:pt modelId="{0B31504A-49CC-458F-B93E-0E4D3085E09A}" type="pres">
      <dgm:prSet presAssocID="{B20E4153-6C9B-4D77-89CB-A1210FA50335}" presName="parentLin" presStyleCnt="0"/>
      <dgm:spPr/>
    </dgm:pt>
    <dgm:pt modelId="{6CDCC3D0-401F-4150-9BD5-CDAD4FC23CF4}" type="pres">
      <dgm:prSet presAssocID="{B20E4153-6C9B-4D77-89CB-A1210FA50335}" presName="parentLeftMargin" presStyleLbl="node1" presStyleIdx="0" presStyleCnt="13"/>
      <dgm:spPr/>
    </dgm:pt>
    <dgm:pt modelId="{DB2C0BE6-6E0F-4988-B91D-79595BDD6E04}" type="pres">
      <dgm:prSet presAssocID="{B20E4153-6C9B-4D77-89CB-A1210FA50335}" presName="parentText" presStyleLbl="node1" presStyleIdx="0" presStyleCnt="13">
        <dgm:presLayoutVars>
          <dgm:chMax val="0"/>
          <dgm:bulletEnabled val="1"/>
        </dgm:presLayoutVars>
      </dgm:prSet>
      <dgm:spPr/>
    </dgm:pt>
    <dgm:pt modelId="{08744605-5C20-4103-BDF2-1D1500A513C4}" type="pres">
      <dgm:prSet presAssocID="{B20E4153-6C9B-4D77-89CB-A1210FA50335}" presName="negativeSpace" presStyleCnt="0"/>
      <dgm:spPr/>
    </dgm:pt>
    <dgm:pt modelId="{0294875A-7D7A-4A54-95BA-2A18FDB109B3}" type="pres">
      <dgm:prSet presAssocID="{B20E4153-6C9B-4D77-89CB-A1210FA50335}" presName="childText" presStyleLbl="conFgAcc1" presStyleIdx="0" presStyleCnt="13">
        <dgm:presLayoutVars>
          <dgm:bulletEnabled val="1"/>
        </dgm:presLayoutVars>
      </dgm:prSet>
      <dgm:spPr/>
    </dgm:pt>
    <dgm:pt modelId="{FA4021D1-370C-47F3-96F6-14A1215F2C66}" type="pres">
      <dgm:prSet presAssocID="{8D0569EC-D55E-4078-9401-C0476F08B487}" presName="spaceBetweenRectangles" presStyleCnt="0"/>
      <dgm:spPr/>
    </dgm:pt>
    <dgm:pt modelId="{AF296F8D-DC26-4D69-AB38-51B152B5B3EC}" type="pres">
      <dgm:prSet presAssocID="{50C16153-648F-40A4-AE17-D4514335E307}" presName="parentLin" presStyleCnt="0"/>
      <dgm:spPr/>
    </dgm:pt>
    <dgm:pt modelId="{F3A91CB3-B915-46CA-A915-6F5FD6C468D2}" type="pres">
      <dgm:prSet presAssocID="{50C16153-648F-40A4-AE17-D4514335E307}" presName="parentLeftMargin" presStyleLbl="node1" presStyleIdx="0" presStyleCnt="13"/>
      <dgm:spPr/>
    </dgm:pt>
    <dgm:pt modelId="{EACC4985-F064-4A04-8588-7D593FC636DC}" type="pres">
      <dgm:prSet presAssocID="{50C16153-648F-40A4-AE17-D4514335E307}" presName="parentText" presStyleLbl="node1" presStyleIdx="1" presStyleCnt="13">
        <dgm:presLayoutVars>
          <dgm:chMax val="0"/>
          <dgm:bulletEnabled val="1"/>
        </dgm:presLayoutVars>
      </dgm:prSet>
      <dgm:spPr/>
    </dgm:pt>
    <dgm:pt modelId="{8096BBE0-4C52-440D-A08A-7C6D93C02879}" type="pres">
      <dgm:prSet presAssocID="{50C16153-648F-40A4-AE17-D4514335E307}" presName="negativeSpace" presStyleCnt="0"/>
      <dgm:spPr/>
    </dgm:pt>
    <dgm:pt modelId="{F9AB2897-C51D-4004-BCA5-5B13088515A4}" type="pres">
      <dgm:prSet presAssocID="{50C16153-648F-40A4-AE17-D4514335E307}" presName="childText" presStyleLbl="conFgAcc1" presStyleIdx="1" presStyleCnt="13">
        <dgm:presLayoutVars>
          <dgm:bulletEnabled val="1"/>
        </dgm:presLayoutVars>
      </dgm:prSet>
      <dgm:spPr/>
    </dgm:pt>
    <dgm:pt modelId="{E7DD52DF-3F0D-4E57-AF4D-2EA382E8B763}" type="pres">
      <dgm:prSet presAssocID="{5BED12C1-F395-4773-9BD4-5EB4E346583C}" presName="spaceBetweenRectangles" presStyleCnt="0"/>
      <dgm:spPr/>
    </dgm:pt>
    <dgm:pt modelId="{BE840AD4-AA2D-459C-A13F-AA6D82B1E43E}" type="pres">
      <dgm:prSet presAssocID="{E4FC3CA6-EFEF-445A-8223-23993AA4CAF5}" presName="parentLin" presStyleCnt="0"/>
      <dgm:spPr/>
    </dgm:pt>
    <dgm:pt modelId="{83110C81-8EDB-4BCE-AE47-F63BE7C87880}" type="pres">
      <dgm:prSet presAssocID="{E4FC3CA6-EFEF-445A-8223-23993AA4CAF5}" presName="parentLeftMargin" presStyleLbl="node1" presStyleIdx="1" presStyleCnt="13"/>
      <dgm:spPr/>
    </dgm:pt>
    <dgm:pt modelId="{DE35BEF9-7C1C-4694-AFA5-645CFE8B486B}" type="pres">
      <dgm:prSet presAssocID="{E4FC3CA6-EFEF-445A-8223-23993AA4CAF5}" presName="parentText" presStyleLbl="node1" presStyleIdx="2" presStyleCnt="13">
        <dgm:presLayoutVars>
          <dgm:chMax val="0"/>
          <dgm:bulletEnabled val="1"/>
        </dgm:presLayoutVars>
      </dgm:prSet>
      <dgm:spPr/>
    </dgm:pt>
    <dgm:pt modelId="{1EED3E77-5DBE-4CDB-A03C-7B665D9D8F3C}" type="pres">
      <dgm:prSet presAssocID="{E4FC3CA6-EFEF-445A-8223-23993AA4CAF5}" presName="negativeSpace" presStyleCnt="0"/>
      <dgm:spPr/>
    </dgm:pt>
    <dgm:pt modelId="{D4DF5238-D401-4EE5-8464-E7291E521CFA}" type="pres">
      <dgm:prSet presAssocID="{E4FC3CA6-EFEF-445A-8223-23993AA4CAF5}" presName="childText" presStyleLbl="conFgAcc1" presStyleIdx="2" presStyleCnt="13">
        <dgm:presLayoutVars>
          <dgm:bulletEnabled val="1"/>
        </dgm:presLayoutVars>
      </dgm:prSet>
      <dgm:spPr/>
    </dgm:pt>
    <dgm:pt modelId="{91CC192F-8B28-4E94-8193-A5BB47DE2322}" type="pres">
      <dgm:prSet presAssocID="{1DD53EA7-A621-4982-85D5-FC03FAD7C411}" presName="spaceBetweenRectangles" presStyleCnt="0"/>
      <dgm:spPr/>
    </dgm:pt>
    <dgm:pt modelId="{7307CF10-954B-48DE-8D02-74148309A464}" type="pres">
      <dgm:prSet presAssocID="{FF64D890-A0FD-4777-A536-A36A7FED6567}" presName="parentLin" presStyleCnt="0"/>
      <dgm:spPr/>
    </dgm:pt>
    <dgm:pt modelId="{97702AC1-EC98-47A4-8B18-FC7271669273}" type="pres">
      <dgm:prSet presAssocID="{FF64D890-A0FD-4777-A536-A36A7FED6567}" presName="parentLeftMargin" presStyleLbl="node1" presStyleIdx="2" presStyleCnt="13"/>
      <dgm:spPr/>
    </dgm:pt>
    <dgm:pt modelId="{C9910D78-78BC-4128-BC6C-BFD9531EEE95}" type="pres">
      <dgm:prSet presAssocID="{FF64D890-A0FD-4777-A536-A36A7FED6567}" presName="parentText" presStyleLbl="node1" presStyleIdx="3" presStyleCnt="13">
        <dgm:presLayoutVars>
          <dgm:chMax val="0"/>
          <dgm:bulletEnabled val="1"/>
        </dgm:presLayoutVars>
      </dgm:prSet>
      <dgm:spPr/>
    </dgm:pt>
    <dgm:pt modelId="{AFCA6208-3801-4330-9F5E-39611F400532}" type="pres">
      <dgm:prSet presAssocID="{FF64D890-A0FD-4777-A536-A36A7FED6567}" presName="negativeSpace" presStyleCnt="0"/>
      <dgm:spPr/>
    </dgm:pt>
    <dgm:pt modelId="{43BAB881-D7E2-46CE-A85D-B7334E73DC47}" type="pres">
      <dgm:prSet presAssocID="{FF64D890-A0FD-4777-A536-A36A7FED6567}" presName="childText" presStyleLbl="conFgAcc1" presStyleIdx="3" presStyleCnt="13">
        <dgm:presLayoutVars>
          <dgm:bulletEnabled val="1"/>
        </dgm:presLayoutVars>
      </dgm:prSet>
      <dgm:spPr/>
    </dgm:pt>
    <dgm:pt modelId="{AF8843B7-B7C0-40AA-AD21-8FDE837D6078}" type="pres">
      <dgm:prSet presAssocID="{CCC0CC7F-178A-4710-B85A-652BD7FFDFF9}" presName="spaceBetweenRectangles" presStyleCnt="0"/>
      <dgm:spPr/>
    </dgm:pt>
    <dgm:pt modelId="{983477B3-D478-4707-BD58-1095CBA8E9AD}" type="pres">
      <dgm:prSet presAssocID="{02E5F2BA-7727-4AD5-A3C1-43E2384ACBCE}" presName="parentLin" presStyleCnt="0"/>
      <dgm:spPr/>
    </dgm:pt>
    <dgm:pt modelId="{887A9D29-8B6C-441A-8B6F-A3B98B4C6CF3}" type="pres">
      <dgm:prSet presAssocID="{02E5F2BA-7727-4AD5-A3C1-43E2384ACBCE}" presName="parentLeftMargin" presStyleLbl="node1" presStyleIdx="3" presStyleCnt="13"/>
      <dgm:spPr/>
    </dgm:pt>
    <dgm:pt modelId="{15E46DFE-F9D9-4B0F-B799-C201CD21F266}" type="pres">
      <dgm:prSet presAssocID="{02E5F2BA-7727-4AD5-A3C1-43E2384ACBCE}" presName="parentText" presStyleLbl="node1" presStyleIdx="4" presStyleCnt="13">
        <dgm:presLayoutVars>
          <dgm:chMax val="0"/>
          <dgm:bulletEnabled val="1"/>
        </dgm:presLayoutVars>
      </dgm:prSet>
      <dgm:spPr/>
    </dgm:pt>
    <dgm:pt modelId="{4D7B5D94-0EE5-47A4-9922-3ECAF1457F4B}" type="pres">
      <dgm:prSet presAssocID="{02E5F2BA-7727-4AD5-A3C1-43E2384ACBCE}" presName="negativeSpace" presStyleCnt="0"/>
      <dgm:spPr/>
    </dgm:pt>
    <dgm:pt modelId="{9763C3C6-6338-4575-A17B-6272DAC29A79}" type="pres">
      <dgm:prSet presAssocID="{02E5F2BA-7727-4AD5-A3C1-43E2384ACBCE}" presName="childText" presStyleLbl="conFgAcc1" presStyleIdx="4" presStyleCnt="13">
        <dgm:presLayoutVars>
          <dgm:bulletEnabled val="1"/>
        </dgm:presLayoutVars>
      </dgm:prSet>
      <dgm:spPr/>
    </dgm:pt>
    <dgm:pt modelId="{1C42B9C5-DA65-4C63-BC83-5140AEE42C71}" type="pres">
      <dgm:prSet presAssocID="{3D1021A8-CA30-4AC6-9ED9-BF9CE26D00B4}" presName="spaceBetweenRectangles" presStyleCnt="0"/>
      <dgm:spPr/>
    </dgm:pt>
    <dgm:pt modelId="{E81D1E22-96EE-4A25-A58B-E5534332FA0B}" type="pres">
      <dgm:prSet presAssocID="{5EE18CB1-8D2B-43D8-872C-B7FE09DF5777}" presName="parentLin" presStyleCnt="0"/>
      <dgm:spPr/>
    </dgm:pt>
    <dgm:pt modelId="{6024DF20-06B0-4CD9-AE07-16467B5D416E}" type="pres">
      <dgm:prSet presAssocID="{5EE18CB1-8D2B-43D8-872C-B7FE09DF5777}" presName="parentLeftMargin" presStyleLbl="node1" presStyleIdx="4" presStyleCnt="13"/>
      <dgm:spPr/>
    </dgm:pt>
    <dgm:pt modelId="{91450E9C-C56E-40C3-9CD9-B24DAD673380}" type="pres">
      <dgm:prSet presAssocID="{5EE18CB1-8D2B-43D8-872C-B7FE09DF5777}" presName="parentText" presStyleLbl="node1" presStyleIdx="5" presStyleCnt="13">
        <dgm:presLayoutVars>
          <dgm:chMax val="0"/>
          <dgm:bulletEnabled val="1"/>
        </dgm:presLayoutVars>
      </dgm:prSet>
      <dgm:spPr/>
    </dgm:pt>
    <dgm:pt modelId="{9982121E-CB36-47DA-A5B8-9EE1602BAFD3}" type="pres">
      <dgm:prSet presAssocID="{5EE18CB1-8D2B-43D8-872C-B7FE09DF5777}" presName="negativeSpace" presStyleCnt="0"/>
      <dgm:spPr/>
    </dgm:pt>
    <dgm:pt modelId="{7A9FE75D-7AB2-4B52-B699-7A13E168A80F}" type="pres">
      <dgm:prSet presAssocID="{5EE18CB1-8D2B-43D8-872C-B7FE09DF5777}" presName="childText" presStyleLbl="conFgAcc1" presStyleIdx="5" presStyleCnt="13">
        <dgm:presLayoutVars>
          <dgm:bulletEnabled val="1"/>
        </dgm:presLayoutVars>
      </dgm:prSet>
      <dgm:spPr/>
    </dgm:pt>
    <dgm:pt modelId="{7213F6AD-AC7B-4D64-BC9B-51AB4514F1DF}" type="pres">
      <dgm:prSet presAssocID="{E08F0552-A127-4A57-8A97-9C850C85CB81}" presName="spaceBetweenRectangles" presStyleCnt="0"/>
      <dgm:spPr/>
    </dgm:pt>
    <dgm:pt modelId="{ED005399-56BD-4798-AFBB-634A2C93C835}" type="pres">
      <dgm:prSet presAssocID="{3BABA326-FC4A-4C3F-9F20-8812B7EE2DB4}" presName="parentLin" presStyleCnt="0"/>
      <dgm:spPr/>
    </dgm:pt>
    <dgm:pt modelId="{B2F3379A-F09B-40D8-AB07-55826E7ED415}" type="pres">
      <dgm:prSet presAssocID="{3BABA326-FC4A-4C3F-9F20-8812B7EE2DB4}" presName="parentLeftMargin" presStyleLbl="node1" presStyleIdx="5" presStyleCnt="13"/>
      <dgm:spPr/>
    </dgm:pt>
    <dgm:pt modelId="{87014346-E445-45AB-A4B4-79AFA49579E5}" type="pres">
      <dgm:prSet presAssocID="{3BABA326-FC4A-4C3F-9F20-8812B7EE2DB4}" presName="parentText" presStyleLbl="node1" presStyleIdx="6" presStyleCnt="13">
        <dgm:presLayoutVars>
          <dgm:chMax val="0"/>
          <dgm:bulletEnabled val="1"/>
        </dgm:presLayoutVars>
      </dgm:prSet>
      <dgm:spPr/>
    </dgm:pt>
    <dgm:pt modelId="{223240A7-FC94-4FA2-9C55-5A0C99FA7612}" type="pres">
      <dgm:prSet presAssocID="{3BABA326-FC4A-4C3F-9F20-8812B7EE2DB4}" presName="negativeSpace" presStyleCnt="0"/>
      <dgm:spPr/>
    </dgm:pt>
    <dgm:pt modelId="{D8E7A8E8-A776-4AC0-84C8-6FF5D8CCDA0D}" type="pres">
      <dgm:prSet presAssocID="{3BABA326-FC4A-4C3F-9F20-8812B7EE2DB4}" presName="childText" presStyleLbl="conFgAcc1" presStyleIdx="6" presStyleCnt="13">
        <dgm:presLayoutVars>
          <dgm:bulletEnabled val="1"/>
        </dgm:presLayoutVars>
      </dgm:prSet>
      <dgm:spPr/>
    </dgm:pt>
    <dgm:pt modelId="{9BF413F2-87E5-4A2B-A258-35C8925E9337}" type="pres">
      <dgm:prSet presAssocID="{02D3ACE5-0EE5-47E7-9904-9E8F4D7EA6B3}" presName="spaceBetweenRectangles" presStyleCnt="0"/>
      <dgm:spPr/>
    </dgm:pt>
    <dgm:pt modelId="{5768EE1B-54CC-4747-814C-86B4572AC2D1}" type="pres">
      <dgm:prSet presAssocID="{1A91D000-A257-439C-9E3A-BA861BBC7F62}" presName="parentLin" presStyleCnt="0"/>
      <dgm:spPr/>
    </dgm:pt>
    <dgm:pt modelId="{E14BB44E-65D6-4058-9FCF-5D347336A491}" type="pres">
      <dgm:prSet presAssocID="{1A91D000-A257-439C-9E3A-BA861BBC7F62}" presName="parentLeftMargin" presStyleLbl="node1" presStyleIdx="6" presStyleCnt="13"/>
      <dgm:spPr/>
    </dgm:pt>
    <dgm:pt modelId="{55CF9BA3-EB4E-47C5-98FA-1ED05CB98C07}" type="pres">
      <dgm:prSet presAssocID="{1A91D000-A257-439C-9E3A-BA861BBC7F62}" presName="parentText" presStyleLbl="node1" presStyleIdx="7" presStyleCnt="13">
        <dgm:presLayoutVars>
          <dgm:chMax val="0"/>
          <dgm:bulletEnabled val="1"/>
        </dgm:presLayoutVars>
      </dgm:prSet>
      <dgm:spPr/>
    </dgm:pt>
    <dgm:pt modelId="{B825D501-ACD3-4F42-905E-B68C34C2792D}" type="pres">
      <dgm:prSet presAssocID="{1A91D000-A257-439C-9E3A-BA861BBC7F62}" presName="negativeSpace" presStyleCnt="0"/>
      <dgm:spPr/>
    </dgm:pt>
    <dgm:pt modelId="{D7554A51-F151-4646-8000-DF93B06FC1D0}" type="pres">
      <dgm:prSet presAssocID="{1A91D000-A257-439C-9E3A-BA861BBC7F62}" presName="childText" presStyleLbl="conFgAcc1" presStyleIdx="7" presStyleCnt="13">
        <dgm:presLayoutVars>
          <dgm:bulletEnabled val="1"/>
        </dgm:presLayoutVars>
      </dgm:prSet>
      <dgm:spPr/>
    </dgm:pt>
    <dgm:pt modelId="{BB40DB3B-04CB-4256-81B3-5DCD69C5AB32}" type="pres">
      <dgm:prSet presAssocID="{D18691C3-13CE-4361-8D95-BDC71D0D1E32}" presName="spaceBetweenRectangles" presStyleCnt="0"/>
      <dgm:spPr/>
    </dgm:pt>
    <dgm:pt modelId="{56FA24EF-19C3-4685-82C0-EC699A73D715}" type="pres">
      <dgm:prSet presAssocID="{596C2279-C54C-425F-8A29-9B7120F54633}" presName="parentLin" presStyleCnt="0"/>
      <dgm:spPr/>
    </dgm:pt>
    <dgm:pt modelId="{B2D9343D-C1E2-4F4B-B6E6-754A01453B3F}" type="pres">
      <dgm:prSet presAssocID="{596C2279-C54C-425F-8A29-9B7120F54633}" presName="parentLeftMargin" presStyleLbl="node1" presStyleIdx="7" presStyleCnt="13"/>
      <dgm:spPr/>
    </dgm:pt>
    <dgm:pt modelId="{E8C85487-8F38-4B18-A4FC-D7A068FC77E6}" type="pres">
      <dgm:prSet presAssocID="{596C2279-C54C-425F-8A29-9B7120F54633}" presName="parentText" presStyleLbl="node1" presStyleIdx="8" presStyleCnt="13">
        <dgm:presLayoutVars>
          <dgm:chMax val="0"/>
          <dgm:bulletEnabled val="1"/>
        </dgm:presLayoutVars>
      </dgm:prSet>
      <dgm:spPr/>
    </dgm:pt>
    <dgm:pt modelId="{48C55DD4-EAE5-4A32-96B9-F5EB30B4656B}" type="pres">
      <dgm:prSet presAssocID="{596C2279-C54C-425F-8A29-9B7120F54633}" presName="negativeSpace" presStyleCnt="0"/>
      <dgm:spPr/>
    </dgm:pt>
    <dgm:pt modelId="{E7B6EB61-B8E5-49A8-8442-B77B9F3DFD80}" type="pres">
      <dgm:prSet presAssocID="{596C2279-C54C-425F-8A29-9B7120F54633}" presName="childText" presStyleLbl="conFgAcc1" presStyleIdx="8" presStyleCnt="13">
        <dgm:presLayoutVars>
          <dgm:bulletEnabled val="1"/>
        </dgm:presLayoutVars>
      </dgm:prSet>
      <dgm:spPr/>
    </dgm:pt>
    <dgm:pt modelId="{0A55A8FC-D8B4-450E-9D9D-2314B33ACF2F}" type="pres">
      <dgm:prSet presAssocID="{5DAD0EC1-944D-45FF-A346-F33AC3CCD113}" presName="spaceBetweenRectangles" presStyleCnt="0"/>
      <dgm:spPr/>
    </dgm:pt>
    <dgm:pt modelId="{5ACCC8F6-B149-466E-917A-D5FC10091D5E}" type="pres">
      <dgm:prSet presAssocID="{945A2032-664C-4395-BB43-6FEEC2493207}" presName="parentLin" presStyleCnt="0"/>
      <dgm:spPr/>
    </dgm:pt>
    <dgm:pt modelId="{F5BF213D-6F8E-4AF3-9A8A-45DBB7AAB367}" type="pres">
      <dgm:prSet presAssocID="{945A2032-664C-4395-BB43-6FEEC2493207}" presName="parentLeftMargin" presStyleLbl="node1" presStyleIdx="8" presStyleCnt="13"/>
      <dgm:spPr/>
    </dgm:pt>
    <dgm:pt modelId="{A1533AEC-4B52-431B-8C82-D8E3D53B6E3B}" type="pres">
      <dgm:prSet presAssocID="{945A2032-664C-4395-BB43-6FEEC2493207}" presName="parentText" presStyleLbl="node1" presStyleIdx="9" presStyleCnt="13">
        <dgm:presLayoutVars>
          <dgm:chMax val="0"/>
          <dgm:bulletEnabled val="1"/>
        </dgm:presLayoutVars>
      </dgm:prSet>
      <dgm:spPr/>
    </dgm:pt>
    <dgm:pt modelId="{F30F63CE-DE5E-44A5-B6C8-EA7EC6C2C165}" type="pres">
      <dgm:prSet presAssocID="{945A2032-664C-4395-BB43-6FEEC2493207}" presName="negativeSpace" presStyleCnt="0"/>
      <dgm:spPr/>
    </dgm:pt>
    <dgm:pt modelId="{7E03B494-E50E-4F20-A6F3-9B77A1878063}" type="pres">
      <dgm:prSet presAssocID="{945A2032-664C-4395-BB43-6FEEC2493207}" presName="childText" presStyleLbl="conFgAcc1" presStyleIdx="9" presStyleCnt="13">
        <dgm:presLayoutVars>
          <dgm:bulletEnabled val="1"/>
        </dgm:presLayoutVars>
      </dgm:prSet>
      <dgm:spPr/>
    </dgm:pt>
    <dgm:pt modelId="{8842DDE5-C0FA-4512-8458-42A846572F71}" type="pres">
      <dgm:prSet presAssocID="{9714F25A-9A40-4CCE-9B04-17EA6AD02592}" presName="spaceBetweenRectangles" presStyleCnt="0"/>
      <dgm:spPr/>
    </dgm:pt>
    <dgm:pt modelId="{54299FC4-CD27-4535-AFB6-845EB76F184D}" type="pres">
      <dgm:prSet presAssocID="{D3A099E2-B513-4569-A92A-B4BDE39D5675}" presName="parentLin" presStyleCnt="0"/>
      <dgm:spPr/>
    </dgm:pt>
    <dgm:pt modelId="{CC76EFCB-A684-4EDD-BE4E-3F6AEB828408}" type="pres">
      <dgm:prSet presAssocID="{D3A099E2-B513-4569-A92A-B4BDE39D5675}" presName="parentLeftMargin" presStyleLbl="node1" presStyleIdx="9" presStyleCnt="13"/>
      <dgm:spPr/>
    </dgm:pt>
    <dgm:pt modelId="{44F5AD3D-59CD-4986-8F91-67BAF83BC5D0}" type="pres">
      <dgm:prSet presAssocID="{D3A099E2-B513-4569-A92A-B4BDE39D5675}" presName="parentText" presStyleLbl="node1" presStyleIdx="10" presStyleCnt="13">
        <dgm:presLayoutVars>
          <dgm:chMax val="0"/>
          <dgm:bulletEnabled val="1"/>
        </dgm:presLayoutVars>
      </dgm:prSet>
      <dgm:spPr/>
    </dgm:pt>
    <dgm:pt modelId="{1A465D2E-2252-4106-A7CB-87EC817D7555}" type="pres">
      <dgm:prSet presAssocID="{D3A099E2-B513-4569-A92A-B4BDE39D5675}" presName="negativeSpace" presStyleCnt="0"/>
      <dgm:spPr/>
    </dgm:pt>
    <dgm:pt modelId="{FB9D4F05-13DC-4AA3-87D3-BBB39A31741C}" type="pres">
      <dgm:prSet presAssocID="{D3A099E2-B513-4569-A92A-B4BDE39D5675}" presName="childText" presStyleLbl="conFgAcc1" presStyleIdx="10" presStyleCnt="13">
        <dgm:presLayoutVars>
          <dgm:bulletEnabled val="1"/>
        </dgm:presLayoutVars>
      </dgm:prSet>
      <dgm:spPr/>
    </dgm:pt>
    <dgm:pt modelId="{7D20A028-8B0F-49B4-8284-6FF1F684DEDB}" type="pres">
      <dgm:prSet presAssocID="{FFF794C3-E448-4FA6-A820-17BA480BA6D6}" presName="spaceBetweenRectangles" presStyleCnt="0"/>
      <dgm:spPr/>
    </dgm:pt>
    <dgm:pt modelId="{8F312B39-2954-450C-9EAC-9BC65760F3E9}" type="pres">
      <dgm:prSet presAssocID="{651A6772-43AB-432C-A60C-A0118590FA3E}" presName="parentLin" presStyleCnt="0"/>
      <dgm:spPr/>
    </dgm:pt>
    <dgm:pt modelId="{5ECC2E60-5989-4407-9FE7-A7FDABB07E47}" type="pres">
      <dgm:prSet presAssocID="{651A6772-43AB-432C-A60C-A0118590FA3E}" presName="parentLeftMargin" presStyleLbl="node1" presStyleIdx="10" presStyleCnt="13"/>
      <dgm:spPr/>
    </dgm:pt>
    <dgm:pt modelId="{5F4F5220-70CD-42CF-AA5C-468103AEAABC}" type="pres">
      <dgm:prSet presAssocID="{651A6772-43AB-432C-A60C-A0118590FA3E}" presName="parentText" presStyleLbl="node1" presStyleIdx="11" presStyleCnt="13">
        <dgm:presLayoutVars>
          <dgm:chMax val="0"/>
          <dgm:bulletEnabled val="1"/>
        </dgm:presLayoutVars>
      </dgm:prSet>
      <dgm:spPr/>
    </dgm:pt>
    <dgm:pt modelId="{F88A6091-23D9-48D2-BC90-3DBA8C1336C4}" type="pres">
      <dgm:prSet presAssocID="{651A6772-43AB-432C-A60C-A0118590FA3E}" presName="negativeSpace" presStyleCnt="0"/>
      <dgm:spPr/>
    </dgm:pt>
    <dgm:pt modelId="{8AB6513C-3E46-4095-80CA-FFA4BF6AF5A2}" type="pres">
      <dgm:prSet presAssocID="{651A6772-43AB-432C-A60C-A0118590FA3E}" presName="childText" presStyleLbl="conFgAcc1" presStyleIdx="11" presStyleCnt="13">
        <dgm:presLayoutVars>
          <dgm:bulletEnabled val="1"/>
        </dgm:presLayoutVars>
      </dgm:prSet>
      <dgm:spPr/>
    </dgm:pt>
    <dgm:pt modelId="{42546A87-AFBF-4B69-AE77-D58D3AB0129A}" type="pres">
      <dgm:prSet presAssocID="{B865D5FF-95C2-4AEB-8C8A-467A23B0FFC3}" presName="spaceBetweenRectangles" presStyleCnt="0"/>
      <dgm:spPr/>
    </dgm:pt>
    <dgm:pt modelId="{B711B66A-9945-4C95-8CAB-8EFCDB2E7DF9}" type="pres">
      <dgm:prSet presAssocID="{0B19D070-7B91-4CDE-9694-E1966E63A9A8}" presName="parentLin" presStyleCnt="0"/>
      <dgm:spPr/>
    </dgm:pt>
    <dgm:pt modelId="{5DC86F23-DD35-44E8-BCF6-667EF40F5FA8}" type="pres">
      <dgm:prSet presAssocID="{0B19D070-7B91-4CDE-9694-E1966E63A9A8}" presName="parentLeftMargin" presStyleLbl="node1" presStyleIdx="11" presStyleCnt="13"/>
      <dgm:spPr/>
    </dgm:pt>
    <dgm:pt modelId="{D69682EC-FCDB-4319-9077-22BE66FB7772}" type="pres">
      <dgm:prSet presAssocID="{0B19D070-7B91-4CDE-9694-E1966E63A9A8}" presName="parentText" presStyleLbl="node1" presStyleIdx="12" presStyleCnt="13">
        <dgm:presLayoutVars>
          <dgm:chMax val="0"/>
          <dgm:bulletEnabled val="1"/>
        </dgm:presLayoutVars>
      </dgm:prSet>
      <dgm:spPr/>
    </dgm:pt>
    <dgm:pt modelId="{26ADD735-9B14-4AA1-B51E-4E98E1E7D112}" type="pres">
      <dgm:prSet presAssocID="{0B19D070-7B91-4CDE-9694-E1966E63A9A8}" presName="negativeSpace" presStyleCnt="0"/>
      <dgm:spPr/>
    </dgm:pt>
    <dgm:pt modelId="{FC4588BE-7BE6-4971-9177-F37A59C76954}" type="pres">
      <dgm:prSet presAssocID="{0B19D070-7B91-4CDE-9694-E1966E63A9A8}" presName="childText" presStyleLbl="conFgAcc1" presStyleIdx="12" presStyleCnt="13">
        <dgm:presLayoutVars>
          <dgm:bulletEnabled val="1"/>
        </dgm:presLayoutVars>
      </dgm:prSet>
      <dgm:spPr/>
    </dgm:pt>
  </dgm:ptLst>
  <dgm:cxnLst>
    <dgm:cxn modelId="{D6755B07-D06D-48D5-B1FA-56870491B274}" srcId="{6113989F-4D67-499D-90C2-453AD13F6541}" destId="{3BABA326-FC4A-4C3F-9F20-8812B7EE2DB4}" srcOrd="6" destOrd="0" parTransId="{6FDF8823-7835-4059-8A56-D53D9F838938}" sibTransId="{02D3ACE5-0EE5-47E7-9904-9E8F4D7EA6B3}"/>
    <dgm:cxn modelId="{6EC08A07-7999-4D4C-B33B-BE9A28937D81}" srcId="{6113989F-4D67-499D-90C2-453AD13F6541}" destId="{651A6772-43AB-432C-A60C-A0118590FA3E}" srcOrd="11" destOrd="0" parTransId="{4030D4FB-FA82-4EEE-AB6E-3A9E47B2E275}" sibTransId="{B865D5FF-95C2-4AEB-8C8A-467A23B0FFC3}"/>
    <dgm:cxn modelId="{C001F10A-6F3C-4CCC-BE52-20438FFE2E51}" type="presOf" srcId="{FF64D890-A0FD-4777-A536-A36A7FED6567}" destId="{C9910D78-78BC-4128-BC6C-BFD9531EEE95}" srcOrd="1" destOrd="0" presId="urn:microsoft.com/office/officeart/2005/8/layout/list1"/>
    <dgm:cxn modelId="{C28BCE0E-B6DE-4987-B738-695C497B6322}" type="presOf" srcId="{945A2032-664C-4395-BB43-6FEEC2493207}" destId="{A1533AEC-4B52-431B-8C82-D8E3D53B6E3B}" srcOrd="1" destOrd="0" presId="urn:microsoft.com/office/officeart/2005/8/layout/list1"/>
    <dgm:cxn modelId="{D482611B-A676-4486-B13F-C715636258B3}" srcId="{6113989F-4D67-499D-90C2-453AD13F6541}" destId="{E4FC3CA6-EFEF-445A-8223-23993AA4CAF5}" srcOrd="2" destOrd="0" parTransId="{2489B892-40FF-4519-893D-38241A83D2B2}" sibTransId="{1DD53EA7-A621-4982-85D5-FC03FAD7C411}"/>
    <dgm:cxn modelId="{8B9AD326-4AE4-4C07-BA5F-198C15471E43}" type="presOf" srcId="{1A91D000-A257-439C-9E3A-BA861BBC7F62}" destId="{E14BB44E-65D6-4058-9FCF-5D347336A491}" srcOrd="0" destOrd="0" presId="urn:microsoft.com/office/officeart/2005/8/layout/list1"/>
    <dgm:cxn modelId="{A3EB7C2A-73AD-4798-80BA-5B422E978F9A}" srcId="{6113989F-4D67-499D-90C2-453AD13F6541}" destId="{5EE18CB1-8D2B-43D8-872C-B7FE09DF5777}" srcOrd="5" destOrd="0" parTransId="{FCFF4C02-E283-4301-94FB-39C6E4B58D1F}" sibTransId="{E08F0552-A127-4A57-8A97-9C850C85CB81}"/>
    <dgm:cxn modelId="{1362DB3A-EECB-4879-82C8-57C40648F38B}" type="presOf" srcId="{5EE18CB1-8D2B-43D8-872C-B7FE09DF5777}" destId="{91450E9C-C56E-40C3-9CD9-B24DAD673380}" srcOrd="1" destOrd="0" presId="urn:microsoft.com/office/officeart/2005/8/layout/list1"/>
    <dgm:cxn modelId="{39D9153B-C752-4584-BC6C-CBB83A266B0C}" type="presOf" srcId="{1A91D000-A257-439C-9E3A-BA861BBC7F62}" destId="{55CF9BA3-EB4E-47C5-98FA-1ED05CB98C07}" srcOrd="1" destOrd="0" presId="urn:microsoft.com/office/officeart/2005/8/layout/list1"/>
    <dgm:cxn modelId="{2CC1505E-6A6F-4E4E-BDC9-F1DBCBD3312E}" type="presOf" srcId="{B20E4153-6C9B-4D77-89CB-A1210FA50335}" destId="{DB2C0BE6-6E0F-4988-B91D-79595BDD6E04}" srcOrd="1" destOrd="0" presId="urn:microsoft.com/office/officeart/2005/8/layout/list1"/>
    <dgm:cxn modelId="{8C5FCC5E-05BF-4FBF-ABFE-7E6955A127D2}" type="presOf" srcId="{D3A099E2-B513-4569-A92A-B4BDE39D5675}" destId="{44F5AD3D-59CD-4986-8F91-67BAF83BC5D0}" srcOrd="1" destOrd="0" presId="urn:microsoft.com/office/officeart/2005/8/layout/list1"/>
    <dgm:cxn modelId="{C5F77562-8F48-463F-B634-ABA47C6E0660}" type="presOf" srcId="{3BABA326-FC4A-4C3F-9F20-8812B7EE2DB4}" destId="{B2F3379A-F09B-40D8-AB07-55826E7ED415}" srcOrd="0" destOrd="0" presId="urn:microsoft.com/office/officeart/2005/8/layout/list1"/>
    <dgm:cxn modelId="{B7C58542-054D-4E0B-91F5-664152FFACB5}" type="presOf" srcId="{B20E4153-6C9B-4D77-89CB-A1210FA50335}" destId="{6CDCC3D0-401F-4150-9BD5-CDAD4FC23CF4}" srcOrd="0" destOrd="0" presId="urn:microsoft.com/office/officeart/2005/8/layout/list1"/>
    <dgm:cxn modelId="{9E82E244-A92E-4856-B02C-93C852B365F2}" srcId="{6113989F-4D67-499D-90C2-453AD13F6541}" destId="{02E5F2BA-7727-4AD5-A3C1-43E2384ACBCE}" srcOrd="4" destOrd="0" parTransId="{0FCCD68A-40CE-4C3D-8F37-27D70A760534}" sibTransId="{3D1021A8-CA30-4AC6-9ED9-BF9CE26D00B4}"/>
    <dgm:cxn modelId="{0D015666-818C-4505-90A6-DA8376F385B2}" type="presOf" srcId="{5EE18CB1-8D2B-43D8-872C-B7FE09DF5777}" destId="{6024DF20-06B0-4CD9-AE07-16467B5D416E}" srcOrd="0" destOrd="0" presId="urn:microsoft.com/office/officeart/2005/8/layout/list1"/>
    <dgm:cxn modelId="{D8768046-D677-44E9-95EC-B7008727D944}" srcId="{6113989F-4D67-499D-90C2-453AD13F6541}" destId="{1A91D000-A257-439C-9E3A-BA861BBC7F62}" srcOrd="7" destOrd="0" parTransId="{68E69C9C-3E6C-4F24-A478-2C8D3AED67C4}" sibTransId="{D18691C3-13CE-4361-8D95-BDC71D0D1E32}"/>
    <dgm:cxn modelId="{BB66D047-86BD-4DE7-BB1E-6651BD7CCA5B}" srcId="{6113989F-4D67-499D-90C2-453AD13F6541}" destId="{D3A099E2-B513-4569-A92A-B4BDE39D5675}" srcOrd="10" destOrd="0" parTransId="{2D14B5C5-24D3-400E-9C0A-100566B8C52B}" sibTransId="{FFF794C3-E448-4FA6-A820-17BA480BA6D6}"/>
    <dgm:cxn modelId="{5BAAFD6D-21E5-4A09-8B6F-7332468906C2}" type="presOf" srcId="{50C16153-648F-40A4-AE17-D4514335E307}" destId="{EACC4985-F064-4A04-8588-7D593FC636DC}" srcOrd="1" destOrd="0" presId="urn:microsoft.com/office/officeart/2005/8/layout/list1"/>
    <dgm:cxn modelId="{65DF3D74-4BB8-4BFD-8F8B-FD0596ABE072}" type="presOf" srcId="{FF64D890-A0FD-4777-A536-A36A7FED6567}" destId="{97702AC1-EC98-47A4-8B18-FC7271669273}" srcOrd="0" destOrd="0" presId="urn:microsoft.com/office/officeart/2005/8/layout/list1"/>
    <dgm:cxn modelId="{C7232E58-F9D5-4A4C-8D22-72A71EE00629}" type="presOf" srcId="{0B19D070-7B91-4CDE-9694-E1966E63A9A8}" destId="{D69682EC-FCDB-4319-9077-22BE66FB7772}" srcOrd="1" destOrd="0" presId="urn:microsoft.com/office/officeart/2005/8/layout/list1"/>
    <dgm:cxn modelId="{E9A70B7C-6867-4B52-8079-C4AD8EE4A98B}" type="presOf" srcId="{945A2032-664C-4395-BB43-6FEEC2493207}" destId="{F5BF213D-6F8E-4AF3-9A8A-45DBB7AAB367}" srcOrd="0" destOrd="0" presId="urn:microsoft.com/office/officeart/2005/8/layout/list1"/>
    <dgm:cxn modelId="{9E4E0684-7E64-463E-8F23-BD7A617C8FEE}" type="presOf" srcId="{651A6772-43AB-432C-A60C-A0118590FA3E}" destId="{5ECC2E60-5989-4407-9FE7-A7FDABB07E47}" srcOrd="0" destOrd="0" presId="urn:microsoft.com/office/officeart/2005/8/layout/list1"/>
    <dgm:cxn modelId="{87616F85-6A0E-4F1C-8F7F-C1C3D0012DEB}" type="presOf" srcId="{651A6772-43AB-432C-A60C-A0118590FA3E}" destId="{5F4F5220-70CD-42CF-AA5C-468103AEAABC}" srcOrd="1" destOrd="0" presId="urn:microsoft.com/office/officeart/2005/8/layout/list1"/>
    <dgm:cxn modelId="{98C56C8A-54DA-4311-91E6-20DDB981AF15}" srcId="{6113989F-4D67-499D-90C2-453AD13F6541}" destId="{945A2032-664C-4395-BB43-6FEEC2493207}" srcOrd="9" destOrd="0" parTransId="{63670F18-334B-404B-B27D-1356B31E6A05}" sibTransId="{9714F25A-9A40-4CCE-9B04-17EA6AD02592}"/>
    <dgm:cxn modelId="{D3B2B192-C13D-47E1-9D6F-6EF869CF71F4}" type="presOf" srcId="{3BABA326-FC4A-4C3F-9F20-8812B7EE2DB4}" destId="{87014346-E445-45AB-A4B4-79AFA49579E5}" srcOrd="1" destOrd="0" presId="urn:microsoft.com/office/officeart/2005/8/layout/list1"/>
    <dgm:cxn modelId="{76F52196-A686-4198-A0CB-838C2DA6B4D5}" type="presOf" srcId="{6113989F-4D67-499D-90C2-453AD13F6541}" destId="{E0B0EA91-223E-4536-A7F1-F6C6B4F8448B}" srcOrd="0" destOrd="0" presId="urn:microsoft.com/office/officeart/2005/8/layout/list1"/>
    <dgm:cxn modelId="{C691E496-6AD0-46B7-844C-34B53D7E861D}" type="presOf" srcId="{596C2279-C54C-425F-8A29-9B7120F54633}" destId="{B2D9343D-C1E2-4F4B-B6E6-754A01453B3F}" srcOrd="0" destOrd="0" presId="urn:microsoft.com/office/officeart/2005/8/layout/list1"/>
    <dgm:cxn modelId="{370DC3AF-9DF4-45DB-868F-2865C750D26B}" type="presOf" srcId="{50C16153-648F-40A4-AE17-D4514335E307}" destId="{F3A91CB3-B915-46CA-A915-6F5FD6C468D2}" srcOrd="0" destOrd="0" presId="urn:microsoft.com/office/officeart/2005/8/layout/list1"/>
    <dgm:cxn modelId="{17682EB7-F0F8-4AAB-AB01-9D5B65AA899D}" srcId="{6113989F-4D67-499D-90C2-453AD13F6541}" destId="{FF64D890-A0FD-4777-A536-A36A7FED6567}" srcOrd="3" destOrd="0" parTransId="{94E17381-4253-4B4D-80D8-AB4F6AD24A88}" sibTransId="{CCC0CC7F-178A-4710-B85A-652BD7FFDFF9}"/>
    <dgm:cxn modelId="{5C1D72B9-5F94-4728-AB1B-FAA45123ACFD}" type="presOf" srcId="{0B19D070-7B91-4CDE-9694-E1966E63A9A8}" destId="{5DC86F23-DD35-44E8-BCF6-667EF40F5FA8}" srcOrd="0" destOrd="0" presId="urn:microsoft.com/office/officeart/2005/8/layout/list1"/>
    <dgm:cxn modelId="{1C8FBEC1-54FA-4FE9-9775-09CEF822F585}" type="presOf" srcId="{596C2279-C54C-425F-8A29-9B7120F54633}" destId="{E8C85487-8F38-4B18-A4FC-D7A068FC77E6}" srcOrd="1" destOrd="0" presId="urn:microsoft.com/office/officeart/2005/8/layout/list1"/>
    <dgm:cxn modelId="{D95BCACA-773D-418B-879B-5902C94AFB88}" type="presOf" srcId="{D3A099E2-B513-4569-A92A-B4BDE39D5675}" destId="{CC76EFCB-A684-4EDD-BE4E-3F6AEB828408}" srcOrd="0" destOrd="0" presId="urn:microsoft.com/office/officeart/2005/8/layout/list1"/>
    <dgm:cxn modelId="{5F5FE0D5-E096-445E-AE18-A5E5B2B1D306}" srcId="{6113989F-4D67-499D-90C2-453AD13F6541}" destId="{596C2279-C54C-425F-8A29-9B7120F54633}" srcOrd="8" destOrd="0" parTransId="{09F007BB-10AE-4C73-8D43-4D37FD5021E0}" sibTransId="{5DAD0EC1-944D-45FF-A346-F33AC3CCD113}"/>
    <dgm:cxn modelId="{841009DC-B1A7-4368-A133-A31807174EF2}" type="presOf" srcId="{E4FC3CA6-EFEF-445A-8223-23993AA4CAF5}" destId="{DE35BEF9-7C1C-4694-AFA5-645CFE8B486B}" srcOrd="1" destOrd="0" presId="urn:microsoft.com/office/officeart/2005/8/layout/list1"/>
    <dgm:cxn modelId="{9E65C1E7-04C3-4DB5-BAA2-8C85095EDDE5}" type="presOf" srcId="{E4FC3CA6-EFEF-445A-8223-23993AA4CAF5}" destId="{83110C81-8EDB-4BCE-AE47-F63BE7C87880}" srcOrd="0" destOrd="0" presId="urn:microsoft.com/office/officeart/2005/8/layout/list1"/>
    <dgm:cxn modelId="{15A060E8-92E3-44A3-9175-5E81CCC86D15}" srcId="{6113989F-4D67-499D-90C2-453AD13F6541}" destId="{0B19D070-7B91-4CDE-9694-E1966E63A9A8}" srcOrd="12" destOrd="0" parTransId="{ED477343-0FD7-487E-AB75-218EA4DC34DB}" sibTransId="{189EC631-A5C3-4FAB-B159-442F2BCABE84}"/>
    <dgm:cxn modelId="{DB29A0E9-8668-4F8A-BCA4-30D8D96FF1BB}" type="presOf" srcId="{02E5F2BA-7727-4AD5-A3C1-43E2384ACBCE}" destId="{15E46DFE-F9D9-4B0F-B799-C201CD21F266}" srcOrd="1" destOrd="0" presId="urn:microsoft.com/office/officeart/2005/8/layout/list1"/>
    <dgm:cxn modelId="{89A1DAEC-F80E-4C21-B3EE-2F719A4A9CC5}" srcId="{6113989F-4D67-499D-90C2-453AD13F6541}" destId="{50C16153-648F-40A4-AE17-D4514335E307}" srcOrd="1" destOrd="0" parTransId="{C19BD1B2-8892-4E3D-9B0D-F3C8061CEA84}" sibTransId="{5BED12C1-F395-4773-9BD4-5EB4E346583C}"/>
    <dgm:cxn modelId="{B161B6EF-DCAB-4B8B-A0F8-A722273AA3D1}" type="presOf" srcId="{02E5F2BA-7727-4AD5-A3C1-43E2384ACBCE}" destId="{887A9D29-8B6C-441A-8B6F-A3B98B4C6CF3}" srcOrd="0" destOrd="0" presId="urn:microsoft.com/office/officeart/2005/8/layout/list1"/>
    <dgm:cxn modelId="{B003CDFC-951B-400B-9FF6-0C448E3AF41A}" srcId="{6113989F-4D67-499D-90C2-453AD13F6541}" destId="{B20E4153-6C9B-4D77-89CB-A1210FA50335}" srcOrd="0" destOrd="0" parTransId="{1F7DF334-1DB9-4769-911C-AD10F77E87C4}" sibTransId="{8D0569EC-D55E-4078-9401-C0476F08B487}"/>
    <dgm:cxn modelId="{6A706928-85A2-42AC-AB27-557F8C70FCE8}" type="presParOf" srcId="{E0B0EA91-223E-4536-A7F1-F6C6B4F8448B}" destId="{0B31504A-49CC-458F-B93E-0E4D3085E09A}" srcOrd="0" destOrd="0" presId="urn:microsoft.com/office/officeart/2005/8/layout/list1"/>
    <dgm:cxn modelId="{68349291-68BF-40CA-B3FE-CA9987CF7CC0}" type="presParOf" srcId="{0B31504A-49CC-458F-B93E-0E4D3085E09A}" destId="{6CDCC3D0-401F-4150-9BD5-CDAD4FC23CF4}" srcOrd="0" destOrd="0" presId="urn:microsoft.com/office/officeart/2005/8/layout/list1"/>
    <dgm:cxn modelId="{C84357DC-B90F-43F3-9567-6B18D1CDC90B}" type="presParOf" srcId="{0B31504A-49CC-458F-B93E-0E4D3085E09A}" destId="{DB2C0BE6-6E0F-4988-B91D-79595BDD6E04}" srcOrd="1" destOrd="0" presId="urn:microsoft.com/office/officeart/2005/8/layout/list1"/>
    <dgm:cxn modelId="{B631BC20-5379-4050-AF1A-23934F823265}" type="presParOf" srcId="{E0B0EA91-223E-4536-A7F1-F6C6B4F8448B}" destId="{08744605-5C20-4103-BDF2-1D1500A513C4}" srcOrd="1" destOrd="0" presId="urn:microsoft.com/office/officeart/2005/8/layout/list1"/>
    <dgm:cxn modelId="{D87CE8A9-7191-402E-9FEB-2EA30303CE51}" type="presParOf" srcId="{E0B0EA91-223E-4536-A7F1-F6C6B4F8448B}" destId="{0294875A-7D7A-4A54-95BA-2A18FDB109B3}" srcOrd="2" destOrd="0" presId="urn:microsoft.com/office/officeart/2005/8/layout/list1"/>
    <dgm:cxn modelId="{18C2985A-72F8-4B68-980A-F29638CD589B}" type="presParOf" srcId="{E0B0EA91-223E-4536-A7F1-F6C6B4F8448B}" destId="{FA4021D1-370C-47F3-96F6-14A1215F2C66}" srcOrd="3" destOrd="0" presId="urn:microsoft.com/office/officeart/2005/8/layout/list1"/>
    <dgm:cxn modelId="{BE79B696-EDA7-49DA-B42C-A0F5154F40A3}" type="presParOf" srcId="{E0B0EA91-223E-4536-A7F1-F6C6B4F8448B}" destId="{AF296F8D-DC26-4D69-AB38-51B152B5B3EC}" srcOrd="4" destOrd="0" presId="urn:microsoft.com/office/officeart/2005/8/layout/list1"/>
    <dgm:cxn modelId="{9FAB1215-26A8-4F4E-87D1-D3382F1A695E}" type="presParOf" srcId="{AF296F8D-DC26-4D69-AB38-51B152B5B3EC}" destId="{F3A91CB3-B915-46CA-A915-6F5FD6C468D2}" srcOrd="0" destOrd="0" presId="urn:microsoft.com/office/officeart/2005/8/layout/list1"/>
    <dgm:cxn modelId="{C439FCD2-E857-4E03-94B6-4F650990DF21}" type="presParOf" srcId="{AF296F8D-DC26-4D69-AB38-51B152B5B3EC}" destId="{EACC4985-F064-4A04-8588-7D593FC636DC}" srcOrd="1" destOrd="0" presId="urn:microsoft.com/office/officeart/2005/8/layout/list1"/>
    <dgm:cxn modelId="{B45D1CFF-FBCF-4CE8-8B70-995ACB79028A}" type="presParOf" srcId="{E0B0EA91-223E-4536-A7F1-F6C6B4F8448B}" destId="{8096BBE0-4C52-440D-A08A-7C6D93C02879}" srcOrd="5" destOrd="0" presId="urn:microsoft.com/office/officeart/2005/8/layout/list1"/>
    <dgm:cxn modelId="{D6802F24-9D97-418B-9A71-78DEE941D822}" type="presParOf" srcId="{E0B0EA91-223E-4536-A7F1-F6C6B4F8448B}" destId="{F9AB2897-C51D-4004-BCA5-5B13088515A4}" srcOrd="6" destOrd="0" presId="urn:microsoft.com/office/officeart/2005/8/layout/list1"/>
    <dgm:cxn modelId="{1B68FDA2-D860-45C0-A64B-47916EF4FF14}" type="presParOf" srcId="{E0B0EA91-223E-4536-A7F1-F6C6B4F8448B}" destId="{E7DD52DF-3F0D-4E57-AF4D-2EA382E8B763}" srcOrd="7" destOrd="0" presId="urn:microsoft.com/office/officeart/2005/8/layout/list1"/>
    <dgm:cxn modelId="{D1B5E901-2678-4A67-B677-743534A5BB34}" type="presParOf" srcId="{E0B0EA91-223E-4536-A7F1-F6C6B4F8448B}" destId="{BE840AD4-AA2D-459C-A13F-AA6D82B1E43E}" srcOrd="8" destOrd="0" presId="urn:microsoft.com/office/officeart/2005/8/layout/list1"/>
    <dgm:cxn modelId="{71670BC7-A109-4D35-9B28-85B5570B3483}" type="presParOf" srcId="{BE840AD4-AA2D-459C-A13F-AA6D82B1E43E}" destId="{83110C81-8EDB-4BCE-AE47-F63BE7C87880}" srcOrd="0" destOrd="0" presId="urn:microsoft.com/office/officeart/2005/8/layout/list1"/>
    <dgm:cxn modelId="{97C589A2-F918-459A-8AEA-0613259895C9}" type="presParOf" srcId="{BE840AD4-AA2D-459C-A13F-AA6D82B1E43E}" destId="{DE35BEF9-7C1C-4694-AFA5-645CFE8B486B}" srcOrd="1" destOrd="0" presId="urn:microsoft.com/office/officeart/2005/8/layout/list1"/>
    <dgm:cxn modelId="{E76754B9-34DA-48B4-AC7E-71C3E73D6314}" type="presParOf" srcId="{E0B0EA91-223E-4536-A7F1-F6C6B4F8448B}" destId="{1EED3E77-5DBE-4CDB-A03C-7B665D9D8F3C}" srcOrd="9" destOrd="0" presId="urn:microsoft.com/office/officeart/2005/8/layout/list1"/>
    <dgm:cxn modelId="{9AA9FB8D-F400-4EC1-929C-9F7C29EBD19F}" type="presParOf" srcId="{E0B0EA91-223E-4536-A7F1-F6C6B4F8448B}" destId="{D4DF5238-D401-4EE5-8464-E7291E521CFA}" srcOrd="10" destOrd="0" presId="urn:microsoft.com/office/officeart/2005/8/layout/list1"/>
    <dgm:cxn modelId="{B1102DEF-FD56-48CF-8A6C-808561182F8A}" type="presParOf" srcId="{E0B0EA91-223E-4536-A7F1-F6C6B4F8448B}" destId="{91CC192F-8B28-4E94-8193-A5BB47DE2322}" srcOrd="11" destOrd="0" presId="urn:microsoft.com/office/officeart/2005/8/layout/list1"/>
    <dgm:cxn modelId="{8B976334-3635-478B-90D9-800BF238B45E}" type="presParOf" srcId="{E0B0EA91-223E-4536-A7F1-F6C6B4F8448B}" destId="{7307CF10-954B-48DE-8D02-74148309A464}" srcOrd="12" destOrd="0" presId="urn:microsoft.com/office/officeart/2005/8/layout/list1"/>
    <dgm:cxn modelId="{0CC92283-4A5C-4DA3-B84A-289001721B08}" type="presParOf" srcId="{7307CF10-954B-48DE-8D02-74148309A464}" destId="{97702AC1-EC98-47A4-8B18-FC7271669273}" srcOrd="0" destOrd="0" presId="urn:microsoft.com/office/officeart/2005/8/layout/list1"/>
    <dgm:cxn modelId="{10ECD6BA-D13A-4E9B-B899-FFCC694AADA8}" type="presParOf" srcId="{7307CF10-954B-48DE-8D02-74148309A464}" destId="{C9910D78-78BC-4128-BC6C-BFD9531EEE95}" srcOrd="1" destOrd="0" presId="urn:microsoft.com/office/officeart/2005/8/layout/list1"/>
    <dgm:cxn modelId="{9D735A32-886C-4143-89DB-E06572DC1A7B}" type="presParOf" srcId="{E0B0EA91-223E-4536-A7F1-F6C6B4F8448B}" destId="{AFCA6208-3801-4330-9F5E-39611F400532}" srcOrd="13" destOrd="0" presId="urn:microsoft.com/office/officeart/2005/8/layout/list1"/>
    <dgm:cxn modelId="{E1B80C48-1A00-44F2-8A12-1ACE462D21B3}" type="presParOf" srcId="{E0B0EA91-223E-4536-A7F1-F6C6B4F8448B}" destId="{43BAB881-D7E2-46CE-A85D-B7334E73DC47}" srcOrd="14" destOrd="0" presId="urn:microsoft.com/office/officeart/2005/8/layout/list1"/>
    <dgm:cxn modelId="{921B619A-D137-40C9-8238-DBC592BE844F}" type="presParOf" srcId="{E0B0EA91-223E-4536-A7F1-F6C6B4F8448B}" destId="{AF8843B7-B7C0-40AA-AD21-8FDE837D6078}" srcOrd="15" destOrd="0" presId="urn:microsoft.com/office/officeart/2005/8/layout/list1"/>
    <dgm:cxn modelId="{B65F8ED6-C7F3-44F9-94A1-1996FE70FEBD}" type="presParOf" srcId="{E0B0EA91-223E-4536-A7F1-F6C6B4F8448B}" destId="{983477B3-D478-4707-BD58-1095CBA8E9AD}" srcOrd="16" destOrd="0" presId="urn:microsoft.com/office/officeart/2005/8/layout/list1"/>
    <dgm:cxn modelId="{3DB84ADC-9EE9-454C-A549-BF92DC434029}" type="presParOf" srcId="{983477B3-D478-4707-BD58-1095CBA8E9AD}" destId="{887A9D29-8B6C-441A-8B6F-A3B98B4C6CF3}" srcOrd="0" destOrd="0" presId="urn:microsoft.com/office/officeart/2005/8/layout/list1"/>
    <dgm:cxn modelId="{4BAFE2BD-9299-4E79-A1A4-CE6C8B299FD5}" type="presParOf" srcId="{983477B3-D478-4707-BD58-1095CBA8E9AD}" destId="{15E46DFE-F9D9-4B0F-B799-C201CD21F266}" srcOrd="1" destOrd="0" presId="urn:microsoft.com/office/officeart/2005/8/layout/list1"/>
    <dgm:cxn modelId="{1A98EB9B-61A8-47AA-B8AF-A4740B6F3E8D}" type="presParOf" srcId="{E0B0EA91-223E-4536-A7F1-F6C6B4F8448B}" destId="{4D7B5D94-0EE5-47A4-9922-3ECAF1457F4B}" srcOrd="17" destOrd="0" presId="urn:microsoft.com/office/officeart/2005/8/layout/list1"/>
    <dgm:cxn modelId="{6608A81E-7C40-45AB-A7E3-E0992FBA5939}" type="presParOf" srcId="{E0B0EA91-223E-4536-A7F1-F6C6B4F8448B}" destId="{9763C3C6-6338-4575-A17B-6272DAC29A79}" srcOrd="18" destOrd="0" presId="urn:microsoft.com/office/officeart/2005/8/layout/list1"/>
    <dgm:cxn modelId="{D0614D8C-EC7A-4603-8FA1-7D39B50D69F9}" type="presParOf" srcId="{E0B0EA91-223E-4536-A7F1-F6C6B4F8448B}" destId="{1C42B9C5-DA65-4C63-BC83-5140AEE42C71}" srcOrd="19" destOrd="0" presId="urn:microsoft.com/office/officeart/2005/8/layout/list1"/>
    <dgm:cxn modelId="{FDDDEDA2-31C0-4051-ADED-66999F8C9AE8}" type="presParOf" srcId="{E0B0EA91-223E-4536-A7F1-F6C6B4F8448B}" destId="{E81D1E22-96EE-4A25-A58B-E5534332FA0B}" srcOrd="20" destOrd="0" presId="urn:microsoft.com/office/officeart/2005/8/layout/list1"/>
    <dgm:cxn modelId="{91C185E8-A573-433F-831D-3A8BE620DC23}" type="presParOf" srcId="{E81D1E22-96EE-4A25-A58B-E5534332FA0B}" destId="{6024DF20-06B0-4CD9-AE07-16467B5D416E}" srcOrd="0" destOrd="0" presId="urn:microsoft.com/office/officeart/2005/8/layout/list1"/>
    <dgm:cxn modelId="{D1A7C114-AD4A-4AB9-86E3-7C67C6FCA00B}" type="presParOf" srcId="{E81D1E22-96EE-4A25-A58B-E5534332FA0B}" destId="{91450E9C-C56E-40C3-9CD9-B24DAD673380}" srcOrd="1" destOrd="0" presId="urn:microsoft.com/office/officeart/2005/8/layout/list1"/>
    <dgm:cxn modelId="{6D040DDF-2FF8-49D1-9E51-F305E716579F}" type="presParOf" srcId="{E0B0EA91-223E-4536-A7F1-F6C6B4F8448B}" destId="{9982121E-CB36-47DA-A5B8-9EE1602BAFD3}" srcOrd="21" destOrd="0" presId="urn:microsoft.com/office/officeart/2005/8/layout/list1"/>
    <dgm:cxn modelId="{4269E318-A23B-42B9-9EB0-AD19D12014F0}" type="presParOf" srcId="{E0B0EA91-223E-4536-A7F1-F6C6B4F8448B}" destId="{7A9FE75D-7AB2-4B52-B699-7A13E168A80F}" srcOrd="22" destOrd="0" presId="urn:microsoft.com/office/officeart/2005/8/layout/list1"/>
    <dgm:cxn modelId="{D1923199-1D91-4787-BF39-3CAF84A8155E}" type="presParOf" srcId="{E0B0EA91-223E-4536-A7F1-F6C6B4F8448B}" destId="{7213F6AD-AC7B-4D64-BC9B-51AB4514F1DF}" srcOrd="23" destOrd="0" presId="urn:microsoft.com/office/officeart/2005/8/layout/list1"/>
    <dgm:cxn modelId="{DB32C96B-E4F1-4523-8B0C-A171CE098571}" type="presParOf" srcId="{E0B0EA91-223E-4536-A7F1-F6C6B4F8448B}" destId="{ED005399-56BD-4798-AFBB-634A2C93C835}" srcOrd="24" destOrd="0" presId="urn:microsoft.com/office/officeart/2005/8/layout/list1"/>
    <dgm:cxn modelId="{67454B6D-3B64-4531-8DEC-E9166D48269F}" type="presParOf" srcId="{ED005399-56BD-4798-AFBB-634A2C93C835}" destId="{B2F3379A-F09B-40D8-AB07-55826E7ED415}" srcOrd="0" destOrd="0" presId="urn:microsoft.com/office/officeart/2005/8/layout/list1"/>
    <dgm:cxn modelId="{6F0A32A2-F98E-481A-8741-595CF51757DA}" type="presParOf" srcId="{ED005399-56BD-4798-AFBB-634A2C93C835}" destId="{87014346-E445-45AB-A4B4-79AFA49579E5}" srcOrd="1" destOrd="0" presId="urn:microsoft.com/office/officeart/2005/8/layout/list1"/>
    <dgm:cxn modelId="{3456AA4E-06CB-4C38-8282-CF528E0AB8CC}" type="presParOf" srcId="{E0B0EA91-223E-4536-A7F1-F6C6B4F8448B}" destId="{223240A7-FC94-4FA2-9C55-5A0C99FA7612}" srcOrd="25" destOrd="0" presId="urn:microsoft.com/office/officeart/2005/8/layout/list1"/>
    <dgm:cxn modelId="{E212F3A9-5A1A-47E2-AA31-5E928F708FEB}" type="presParOf" srcId="{E0B0EA91-223E-4536-A7F1-F6C6B4F8448B}" destId="{D8E7A8E8-A776-4AC0-84C8-6FF5D8CCDA0D}" srcOrd="26" destOrd="0" presId="urn:microsoft.com/office/officeart/2005/8/layout/list1"/>
    <dgm:cxn modelId="{897A268C-9047-452D-8D33-EDB09224CA6C}" type="presParOf" srcId="{E0B0EA91-223E-4536-A7F1-F6C6B4F8448B}" destId="{9BF413F2-87E5-4A2B-A258-35C8925E9337}" srcOrd="27" destOrd="0" presId="urn:microsoft.com/office/officeart/2005/8/layout/list1"/>
    <dgm:cxn modelId="{20D3D1CA-C1AF-4D10-A2FA-33E58B68238E}" type="presParOf" srcId="{E0B0EA91-223E-4536-A7F1-F6C6B4F8448B}" destId="{5768EE1B-54CC-4747-814C-86B4572AC2D1}" srcOrd="28" destOrd="0" presId="urn:microsoft.com/office/officeart/2005/8/layout/list1"/>
    <dgm:cxn modelId="{E1708479-9CE5-4FE7-A891-A96EE4558499}" type="presParOf" srcId="{5768EE1B-54CC-4747-814C-86B4572AC2D1}" destId="{E14BB44E-65D6-4058-9FCF-5D347336A491}" srcOrd="0" destOrd="0" presId="urn:microsoft.com/office/officeart/2005/8/layout/list1"/>
    <dgm:cxn modelId="{ADAED636-55FF-4F67-A0E1-55AE7A9BBBFE}" type="presParOf" srcId="{5768EE1B-54CC-4747-814C-86B4572AC2D1}" destId="{55CF9BA3-EB4E-47C5-98FA-1ED05CB98C07}" srcOrd="1" destOrd="0" presId="urn:microsoft.com/office/officeart/2005/8/layout/list1"/>
    <dgm:cxn modelId="{280BAB9B-E159-4194-9ECB-3751EE403479}" type="presParOf" srcId="{E0B0EA91-223E-4536-A7F1-F6C6B4F8448B}" destId="{B825D501-ACD3-4F42-905E-B68C34C2792D}" srcOrd="29" destOrd="0" presId="urn:microsoft.com/office/officeart/2005/8/layout/list1"/>
    <dgm:cxn modelId="{DE5E93E5-23A4-4C96-A534-676D3167F7D8}" type="presParOf" srcId="{E0B0EA91-223E-4536-A7F1-F6C6B4F8448B}" destId="{D7554A51-F151-4646-8000-DF93B06FC1D0}" srcOrd="30" destOrd="0" presId="urn:microsoft.com/office/officeart/2005/8/layout/list1"/>
    <dgm:cxn modelId="{10FB9C9C-C19D-4646-9CBD-D4BE10606CCA}" type="presParOf" srcId="{E0B0EA91-223E-4536-A7F1-F6C6B4F8448B}" destId="{BB40DB3B-04CB-4256-81B3-5DCD69C5AB32}" srcOrd="31" destOrd="0" presId="urn:microsoft.com/office/officeart/2005/8/layout/list1"/>
    <dgm:cxn modelId="{59353BDE-8143-4C56-BB64-7E3AEF825F89}" type="presParOf" srcId="{E0B0EA91-223E-4536-A7F1-F6C6B4F8448B}" destId="{56FA24EF-19C3-4685-82C0-EC699A73D715}" srcOrd="32" destOrd="0" presId="urn:microsoft.com/office/officeart/2005/8/layout/list1"/>
    <dgm:cxn modelId="{B88A756F-6608-4763-A89C-4AA878A6DE65}" type="presParOf" srcId="{56FA24EF-19C3-4685-82C0-EC699A73D715}" destId="{B2D9343D-C1E2-4F4B-B6E6-754A01453B3F}" srcOrd="0" destOrd="0" presId="urn:microsoft.com/office/officeart/2005/8/layout/list1"/>
    <dgm:cxn modelId="{05E04F2F-6CF2-40D6-8C49-DA348E90EEE1}" type="presParOf" srcId="{56FA24EF-19C3-4685-82C0-EC699A73D715}" destId="{E8C85487-8F38-4B18-A4FC-D7A068FC77E6}" srcOrd="1" destOrd="0" presId="urn:microsoft.com/office/officeart/2005/8/layout/list1"/>
    <dgm:cxn modelId="{E646550E-B100-4AC7-8F20-145CE5EC11B2}" type="presParOf" srcId="{E0B0EA91-223E-4536-A7F1-F6C6B4F8448B}" destId="{48C55DD4-EAE5-4A32-96B9-F5EB30B4656B}" srcOrd="33" destOrd="0" presId="urn:microsoft.com/office/officeart/2005/8/layout/list1"/>
    <dgm:cxn modelId="{0A083154-4D0E-430A-BF25-073E8379517B}" type="presParOf" srcId="{E0B0EA91-223E-4536-A7F1-F6C6B4F8448B}" destId="{E7B6EB61-B8E5-49A8-8442-B77B9F3DFD80}" srcOrd="34" destOrd="0" presId="urn:microsoft.com/office/officeart/2005/8/layout/list1"/>
    <dgm:cxn modelId="{31C76720-E09C-4CA0-9D7B-28FEE1DCEEF7}" type="presParOf" srcId="{E0B0EA91-223E-4536-A7F1-F6C6B4F8448B}" destId="{0A55A8FC-D8B4-450E-9D9D-2314B33ACF2F}" srcOrd="35" destOrd="0" presId="urn:microsoft.com/office/officeart/2005/8/layout/list1"/>
    <dgm:cxn modelId="{769DDD52-CFF5-4D68-A11A-156D118139B0}" type="presParOf" srcId="{E0B0EA91-223E-4536-A7F1-F6C6B4F8448B}" destId="{5ACCC8F6-B149-466E-917A-D5FC10091D5E}" srcOrd="36" destOrd="0" presId="urn:microsoft.com/office/officeart/2005/8/layout/list1"/>
    <dgm:cxn modelId="{67C49701-BA0C-4BBD-A2A1-F7CF3BCCBB70}" type="presParOf" srcId="{5ACCC8F6-B149-466E-917A-D5FC10091D5E}" destId="{F5BF213D-6F8E-4AF3-9A8A-45DBB7AAB367}" srcOrd="0" destOrd="0" presId="urn:microsoft.com/office/officeart/2005/8/layout/list1"/>
    <dgm:cxn modelId="{3D1A4119-5B63-4E4E-8AB6-CC436A306EBA}" type="presParOf" srcId="{5ACCC8F6-B149-466E-917A-D5FC10091D5E}" destId="{A1533AEC-4B52-431B-8C82-D8E3D53B6E3B}" srcOrd="1" destOrd="0" presId="urn:microsoft.com/office/officeart/2005/8/layout/list1"/>
    <dgm:cxn modelId="{E7829CBF-D3FA-4361-8096-9B4E9CD289F9}" type="presParOf" srcId="{E0B0EA91-223E-4536-A7F1-F6C6B4F8448B}" destId="{F30F63CE-DE5E-44A5-B6C8-EA7EC6C2C165}" srcOrd="37" destOrd="0" presId="urn:microsoft.com/office/officeart/2005/8/layout/list1"/>
    <dgm:cxn modelId="{BB15A265-2C5E-49C0-B1C2-915690F59CE4}" type="presParOf" srcId="{E0B0EA91-223E-4536-A7F1-F6C6B4F8448B}" destId="{7E03B494-E50E-4F20-A6F3-9B77A1878063}" srcOrd="38" destOrd="0" presId="urn:microsoft.com/office/officeart/2005/8/layout/list1"/>
    <dgm:cxn modelId="{2C3275AB-733D-4904-89D9-D56D0ADCF85F}" type="presParOf" srcId="{E0B0EA91-223E-4536-A7F1-F6C6B4F8448B}" destId="{8842DDE5-C0FA-4512-8458-42A846572F71}" srcOrd="39" destOrd="0" presId="urn:microsoft.com/office/officeart/2005/8/layout/list1"/>
    <dgm:cxn modelId="{4175A24B-E145-4C92-B150-B2A04CBE0D07}" type="presParOf" srcId="{E0B0EA91-223E-4536-A7F1-F6C6B4F8448B}" destId="{54299FC4-CD27-4535-AFB6-845EB76F184D}" srcOrd="40" destOrd="0" presId="urn:microsoft.com/office/officeart/2005/8/layout/list1"/>
    <dgm:cxn modelId="{B61AEC07-46A7-4857-B76B-EE3AED7CA154}" type="presParOf" srcId="{54299FC4-CD27-4535-AFB6-845EB76F184D}" destId="{CC76EFCB-A684-4EDD-BE4E-3F6AEB828408}" srcOrd="0" destOrd="0" presId="urn:microsoft.com/office/officeart/2005/8/layout/list1"/>
    <dgm:cxn modelId="{797B6974-A878-4789-B4CB-6DD17108A496}" type="presParOf" srcId="{54299FC4-CD27-4535-AFB6-845EB76F184D}" destId="{44F5AD3D-59CD-4986-8F91-67BAF83BC5D0}" srcOrd="1" destOrd="0" presId="urn:microsoft.com/office/officeart/2005/8/layout/list1"/>
    <dgm:cxn modelId="{85448762-669C-43FA-981F-4059B5894846}" type="presParOf" srcId="{E0B0EA91-223E-4536-A7F1-F6C6B4F8448B}" destId="{1A465D2E-2252-4106-A7CB-87EC817D7555}" srcOrd="41" destOrd="0" presId="urn:microsoft.com/office/officeart/2005/8/layout/list1"/>
    <dgm:cxn modelId="{C614AA83-87E9-47B8-9C0B-BF8B03CF5EC1}" type="presParOf" srcId="{E0B0EA91-223E-4536-A7F1-F6C6B4F8448B}" destId="{FB9D4F05-13DC-4AA3-87D3-BBB39A31741C}" srcOrd="42" destOrd="0" presId="urn:microsoft.com/office/officeart/2005/8/layout/list1"/>
    <dgm:cxn modelId="{FA8BE5A7-A225-4350-AEF2-57643762CE8A}" type="presParOf" srcId="{E0B0EA91-223E-4536-A7F1-F6C6B4F8448B}" destId="{7D20A028-8B0F-49B4-8284-6FF1F684DEDB}" srcOrd="43" destOrd="0" presId="urn:microsoft.com/office/officeart/2005/8/layout/list1"/>
    <dgm:cxn modelId="{A742276A-4D4C-46EF-BD01-F096332472B9}" type="presParOf" srcId="{E0B0EA91-223E-4536-A7F1-F6C6B4F8448B}" destId="{8F312B39-2954-450C-9EAC-9BC65760F3E9}" srcOrd="44" destOrd="0" presId="urn:microsoft.com/office/officeart/2005/8/layout/list1"/>
    <dgm:cxn modelId="{4C290AA6-A6E5-49C7-ACD0-EA287BF33B49}" type="presParOf" srcId="{8F312B39-2954-450C-9EAC-9BC65760F3E9}" destId="{5ECC2E60-5989-4407-9FE7-A7FDABB07E47}" srcOrd="0" destOrd="0" presId="urn:microsoft.com/office/officeart/2005/8/layout/list1"/>
    <dgm:cxn modelId="{C8CB5819-DCC1-432A-A614-F745583F2C45}" type="presParOf" srcId="{8F312B39-2954-450C-9EAC-9BC65760F3E9}" destId="{5F4F5220-70CD-42CF-AA5C-468103AEAABC}" srcOrd="1" destOrd="0" presId="urn:microsoft.com/office/officeart/2005/8/layout/list1"/>
    <dgm:cxn modelId="{FEEE54CB-E09C-4585-AF06-7AD979E90974}" type="presParOf" srcId="{E0B0EA91-223E-4536-A7F1-F6C6B4F8448B}" destId="{F88A6091-23D9-48D2-BC90-3DBA8C1336C4}" srcOrd="45" destOrd="0" presId="urn:microsoft.com/office/officeart/2005/8/layout/list1"/>
    <dgm:cxn modelId="{87B56D7B-2D01-4D89-AAC1-4DB972B9323D}" type="presParOf" srcId="{E0B0EA91-223E-4536-A7F1-F6C6B4F8448B}" destId="{8AB6513C-3E46-4095-80CA-FFA4BF6AF5A2}" srcOrd="46" destOrd="0" presId="urn:microsoft.com/office/officeart/2005/8/layout/list1"/>
    <dgm:cxn modelId="{13B37F85-D1EA-422E-8AE8-FC95FC51010C}" type="presParOf" srcId="{E0B0EA91-223E-4536-A7F1-F6C6B4F8448B}" destId="{42546A87-AFBF-4B69-AE77-D58D3AB0129A}" srcOrd="47" destOrd="0" presId="urn:microsoft.com/office/officeart/2005/8/layout/list1"/>
    <dgm:cxn modelId="{A11FEB03-68E4-4213-B351-B4AD5DE38ABA}" type="presParOf" srcId="{E0B0EA91-223E-4536-A7F1-F6C6B4F8448B}" destId="{B711B66A-9945-4C95-8CAB-8EFCDB2E7DF9}" srcOrd="48" destOrd="0" presId="urn:microsoft.com/office/officeart/2005/8/layout/list1"/>
    <dgm:cxn modelId="{46F9EDD5-040E-49D0-BDEC-6632F3DA62BD}" type="presParOf" srcId="{B711B66A-9945-4C95-8CAB-8EFCDB2E7DF9}" destId="{5DC86F23-DD35-44E8-BCF6-667EF40F5FA8}" srcOrd="0" destOrd="0" presId="urn:microsoft.com/office/officeart/2005/8/layout/list1"/>
    <dgm:cxn modelId="{90EAD04C-E24C-4A59-BF21-00ECDBFE2E0B}" type="presParOf" srcId="{B711B66A-9945-4C95-8CAB-8EFCDB2E7DF9}" destId="{D69682EC-FCDB-4319-9077-22BE66FB7772}" srcOrd="1" destOrd="0" presId="urn:microsoft.com/office/officeart/2005/8/layout/list1"/>
    <dgm:cxn modelId="{7A565A70-8931-4D88-9542-60CE021DBC42}" type="presParOf" srcId="{E0B0EA91-223E-4536-A7F1-F6C6B4F8448B}" destId="{26ADD735-9B14-4AA1-B51E-4E98E1E7D112}" srcOrd="49" destOrd="0" presId="urn:microsoft.com/office/officeart/2005/8/layout/list1"/>
    <dgm:cxn modelId="{4F13DD05-AABB-45E3-BFE2-D0AEBB8AA60E}" type="presParOf" srcId="{E0B0EA91-223E-4536-A7F1-F6C6B4F8448B}" destId="{FC4588BE-7BE6-4971-9177-F37A59C76954}" srcOrd="5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EEBC0-E748-4640-8FD3-68D10D7EC980}" type="doc">
      <dgm:prSet loTypeId="urn:microsoft.com/office/officeart/2008/layout/PictureStrips" loCatId="picture" qsTypeId="urn:microsoft.com/office/officeart/2005/8/quickstyle/3d2" qsCatId="3D" csTypeId="urn:microsoft.com/office/officeart/2005/8/colors/accent1_2" csCatId="accent1" phldr="1"/>
      <dgm:spPr/>
    </dgm:pt>
    <dgm:pt modelId="{A0B070E1-0E7A-4858-B793-3658858F786B}">
      <dgm:prSet phldrT="[Text]" custT="1"/>
      <dgm:spPr/>
      <dgm:t>
        <a:bodyPr/>
        <a:lstStyle/>
        <a:p>
          <a:r>
            <a:rPr lang="en-US" sz="1400" b="0" i="0" dirty="0">
              <a:latin typeface="Cambria" panose="02040503050406030204" pitchFamily="18" charset="0"/>
              <a:ea typeface="Cambria" panose="02040503050406030204" pitchFamily="18" charset="0"/>
            </a:rPr>
            <a:t>On July 1, 2017, India introduced the Goods and Services Tax (GST) to replace the previous multitude of central and state taxes, addressing the shortcomings of the previous taxation system.</a:t>
          </a:r>
          <a:endParaRPr lang="en-IN" sz="1400" dirty="0">
            <a:latin typeface="Cambria" panose="02040503050406030204" pitchFamily="18" charset="0"/>
            <a:ea typeface="Cambria" panose="02040503050406030204" pitchFamily="18" charset="0"/>
          </a:endParaRPr>
        </a:p>
      </dgm:t>
    </dgm:pt>
    <dgm:pt modelId="{C5840D1E-76A2-4F92-BC76-990F43420487}" type="parTrans" cxnId="{C12FEBBD-C53D-4685-8D5C-94BCB873B0FF}">
      <dgm:prSet/>
      <dgm:spPr/>
      <dgm:t>
        <a:bodyPr/>
        <a:lstStyle/>
        <a:p>
          <a:endParaRPr lang="en-IN"/>
        </a:p>
      </dgm:t>
    </dgm:pt>
    <dgm:pt modelId="{34C992EC-B7B1-43C1-80D9-FA1029741BE2}" type="sibTrans" cxnId="{C12FEBBD-C53D-4685-8D5C-94BCB873B0FF}">
      <dgm:prSet/>
      <dgm:spPr/>
      <dgm:t>
        <a:bodyPr/>
        <a:lstStyle/>
        <a:p>
          <a:endParaRPr lang="en-IN"/>
        </a:p>
      </dgm:t>
    </dgm:pt>
    <dgm:pt modelId="{3C077359-EAA8-4ECC-98F1-24DC7899C20E}">
      <dgm:prSet phldrT="[Text]" custT="1"/>
      <dgm:spPr/>
      <dgm:t>
        <a:bodyPr/>
        <a:lstStyle/>
        <a:p>
          <a:r>
            <a:rPr lang="en-US" sz="1400" dirty="0">
              <a:latin typeface="Cambria" panose="02040503050406030204" pitchFamily="18" charset="0"/>
              <a:ea typeface="Cambria" panose="02040503050406030204" pitchFamily="18" charset="0"/>
            </a:rPr>
            <a:t>GST is a destination-based consumption tax in which both the Central and State governments levy taxes on a shared tax base.</a:t>
          </a:r>
          <a:endParaRPr lang="en-IN" sz="1400" dirty="0">
            <a:latin typeface="Cambria" panose="02040503050406030204" pitchFamily="18" charset="0"/>
            <a:ea typeface="Cambria" panose="02040503050406030204" pitchFamily="18" charset="0"/>
          </a:endParaRPr>
        </a:p>
      </dgm:t>
    </dgm:pt>
    <dgm:pt modelId="{4755749E-187F-4FCC-B3AA-D503FE8F78B2}" type="parTrans" cxnId="{691244E8-E8B5-45D9-993C-C0EC716917C0}">
      <dgm:prSet/>
      <dgm:spPr/>
      <dgm:t>
        <a:bodyPr/>
        <a:lstStyle/>
        <a:p>
          <a:endParaRPr lang="en-IN"/>
        </a:p>
      </dgm:t>
    </dgm:pt>
    <dgm:pt modelId="{41797B99-8A24-44A8-9808-5A320C0B2F6C}" type="sibTrans" cxnId="{691244E8-E8B5-45D9-993C-C0EC716917C0}">
      <dgm:prSet/>
      <dgm:spPr/>
      <dgm:t>
        <a:bodyPr/>
        <a:lstStyle/>
        <a:p>
          <a:endParaRPr lang="en-IN"/>
        </a:p>
      </dgm:t>
    </dgm:pt>
    <dgm:pt modelId="{9C63BD45-3688-49E6-A386-01E4260F864E}">
      <dgm:prSet phldrT="[Text]" custT="1"/>
      <dgm:spPr/>
      <dgm:t>
        <a:bodyPr/>
        <a:lstStyle/>
        <a:p>
          <a:r>
            <a:rPr lang="en-US" sz="1400" dirty="0">
              <a:latin typeface="Cambria" panose="02040503050406030204" pitchFamily="18" charset="0"/>
              <a:ea typeface="Cambria" panose="02040503050406030204" pitchFamily="18" charset="0"/>
            </a:rPr>
            <a:t>There has been a notable rise in the count of GST-compliant taxpayers and an average monthly GST collection of INR 1.5 lakh crore during the fiscal year 2022-23.</a:t>
          </a:r>
          <a:endParaRPr lang="en-IN" sz="1400" dirty="0">
            <a:latin typeface="Cambria" panose="02040503050406030204" pitchFamily="18" charset="0"/>
            <a:ea typeface="Cambria" panose="02040503050406030204" pitchFamily="18" charset="0"/>
          </a:endParaRPr>
        </a:p>
      </dgm:t>
    </dgm:pt>
    <dgm:pt modelId="{DC9FB6E5-B559-4E0F-933E-E22881090167}" type="parTrans" cxnId="{D73D3B9D-7A72-4A2F-8C23-361931B6BE4F}">
      <dgm:prSet/>
      <dgm:spPr/>
      <dgm:t>
        <a:bodyPr/>
        <a:lstStyle/>
        <a:p>
          <a:endParaRPr lang="en-IN"/>
        </a:p>
      </dgm:t>
    </dgm:pt>
    <dgm:pt modelId="{7ED19792-17C4-486C-A5C4-933250A58835}" type="sibTrans" cxnId="{D73D3B9D-7A72-4A2F-8C23-361931B6BE4F}">
      <dgm:prSet/>
      <dgm:spPr/>
      <dgm:t>
        <a:bodyPr/>
        <a:lstStyle/>
        <a:p>
          <a:endParaRPr lang="en-IN"/>
        </a:p>
      </dgm:t>
    </dgm:pt>
    <dgm:pt modelId="{C1AD6B22-AE0A-427F-8648-1D71403EADF2}">
      <dgm:prSet phldrT="[Text]" custT="1"/>
      <dgm:spPr/>
      <dgm:t>
        <a:bodyPr/>
        <a:lstStyle/>
        <a:p>
          <a:r>
            <a:rPr lang="en-US" sz="1400" dirty="0">
              <a:latin typeface="Cambria" panose="02040503050406030204" pitchFamily="18" charset="0"/>
              <a:ea typeface="Cambria" panose="02040503050406030204" pitchFamily="18" charset="0"/>
            </a:rPr>
            <a:t>Enhanced oversight by tax authorities has led to a substantial decrease in manual interventions.</a:t>
          </a:r>
          <a:endParaRPr lang="en-IN" sz="1400" dirty="0">
            <a:latin typeface="Cambria" panose="02040503050406030204" pitchFamily="18" charset="0"/>
            <a:ea typeface="Cambria" panose="02040503050406030204" pitchFamily="18" charset="0"/>
          </a:endParaRPr>
        </a:p>
      </dgm:t>
    </dgm:pt>
    <dgm:pt modelId="{D4E0D86B-04C4-490A-BD12-AD964E73C890}" type="parTrans" cxnId="{C35FDC15-7D54-4F66-8FC2-AEBFC848AE5E}">
      <dgm:prSet/>
      <dgm:spPr/>
      <dgm:t>
        <a:bodyPr/>
        <a:lstStyle/>
        <a:p>
          <a:endParaRPr lang="en-IN"/>
        </a:p>
      </dgm:t>
    </dgm:pt>
    <dgm:pt modelId="{67E8B4A5-89A4-4FE2-91AD-8C09C69EDC8F}" type="sibTrans" cxnId="{C35FDC15-7D54-4F66-8FC2-AEBFC848AE5E}">
      <dgm:prSet/>
      <dgm:spPr/>
      <dgm:t>
        <a:bodyPr/>
        <a:lstStyle/>
        <a:p>
          <a:endParaRPr lang="en-IN"/>
        </a:p>
      </dgm:t>
    </dgm:pt>
    <dgm:pt modelId="{74D6AD32-EF76-4559-8933-C61E9CF9D5E7}">
      <dgm:prSet phldrT="[Text]" custT="1"/>
      <dgm:spPr/>
      <dgm:t>
        <a:bodyPr/>
        <a:lstStyle/>
        <a:p>
          <a:r>
            <a:rPr lang="en-US" sz="1400" dirty="0">
              <a:latin typeface="Cambria" panose="02040503050406030204" pitchFamily="18" charset="0"/>
              <a:ea typeface="Cambria" panose="02040503050406030204" pitchFamily="18" charset="0"/>
            </a:rPr>
            <a:t>GST integrated technology and introduced e-invoicing, e-filing for refunds, online appeals, and automated approval for the Letter of Undertaking (LUT), among other measures.</a:t>
          </a:r>
          <a:endParaRPr lang="en-IN" sz="1400" dirty="0">
            <a:latin typeface="Cambria" panose="02040503050406030204" pitchFamily="18" charset="0"/>
            <a:ea typeface="Cambria" panose="02040503050406030204" pitchFamily="18" charset="0"/>
          </a:endParaRPr>
        </a:p>
      </dgm:t>
    </dgm:pt>
    <dgm:pt modelId="{75BD18DE-DF20-4C8E-923C-F7705B7AB7C1}" type="parTrans" cxnId="{6DE11131-4AF5-4B56-BBA7-D60094CF69CE}">
      <dgm:prSet/>
      <dgm:spPr/>
      <dgm:t>
        <a:bodyPr/>
        <a:lstStyle/>
        <a:p>
          <a:endParaRPr lang="en-IN"/>
        </a:p>
      </dgm:t>
    </dgm:pt>
    <dgm:pt modelId="{00343758-240A-4591-B551-9D332343B75F}" type="sibTrans" cxnId="{6DE11131-4AF5-4B56-BBA7-D60094CF69CE}">
      <dgm:prSet/>
      <dgm:spPr/>
      <dgm:t>
        <a:bodyPr/>
        <a:lstStyle/>
        <a:p>
          <a:endParaRPr lang="en-IN"/>
        </a:p>
      </dgm:t>
    </dgm:pt>
    <dgm:pt modelId="{1CFA7A2F-100B-4A64-A7E6-FD0A2E6FAC8C}" type="pres">
      <dgm:prSet presAssocID="{2C1EEBC0-E748-4640-8FD3-68D10D7EC980}" presName="Name0" presStyleCnt="0">
        <dgm:presLayoutVars>
          <dgm:dir/>
          <dgm:resizeHandles val="exact"/>
        </dgm:presLayoutVars>
      </dgm:prSet>
      <dgm:spPr/>
    </dgm:pt>
    <dgm:pt modelId="{80A21161-6322-42CC-A582-54C76A58BCCE}" type="pres">
      <dgm:prSet presAssocID="{A0B070E1-0E7A-4858-B793-3658858F786B}" presName="composite" presStyleCnt="0"/>
      <dgm:spPr/>
    </dgm:pt>
    <dgm:pt modelId="{5415433F-38F2-44D7-9AE4-CC95C1DA9220}" type="pres">
      <dgm:prSet presAssocID="{A0B070E1-0E7A-4858-B793-3658858F786B}" presName="rect1" presStyleLbl="trAlignAcc1" presStyleIdx="0" presStyleCnt="5">
        <dgm:presLayoutVars>
          <dgm:bulletEnabled val="1"/>
        </dgm:presLayoutVars>
      </dgm:prSet>
      <dgm:spPr/>
    </dgm:pt>
    <dgm:pt modelId="{B9826CE6-F0D7-44D1-A6DF-65DDF79DD983}" type="pres">
      <dgm:prSet presAssocID="{A0B070E1-0E7A-4858-B793-3658858F786B}" presName="rect2" presStyleLbl="fgImgPlace1" presStyleIdx="0" presStyleCnt="5"/>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2000" r="-62000"/>
          </a:stretch>
        </a:blipFill>
      </dgm:spPr>
    </dgm:pt>
    <dgm:pt modelId="{E36737DB-7238-477C-890A-76446AD4FD38}" type="pres">
      <dgm:prSet presAssocID="{34C992EC-B7B1-43C1-80D9-FA1029741BE2}" presName="sibTrans" presStyleCnt="0"/>
      <dgm:spPr/>
    </dgm:pt>
    <dgm:pt modelId="{C6614725-A38F-4708-A39F-68285F968D4E}" type="pres">
      <dgm:prSet presAssocID="{3C077359-EAA8-4ECC-98F1-24DC7899C20E}" presName="composite" presStyleCnt="0"/>
      <dgm:spPr/>
    </dgm:pt>
    <dgm:pt modelId="{E69C355C-A7A9-40A4-9547-CF208798A89A}" type="pres">
      <dgm:prSet presAssocID="{3C077359-EAA8-4ECC-98F1-24DC7899C20E}" presName="rect1" presStyleLbl="trAlignAcc1" presStyleIdx="1" presStyleCnt="5">
        <dgm:presLayoutVars>
          <dgm:bulletEnabled val="1"/>
        </dgm:presLayoutVars>
      </dgm:prSet>
      <dgm:spPr/>
    </dgm:pt>
    <dgm:pt modelId="{CE79ED88-E430-4B4D-B74B-0C8D84D32B1F}" type="pres">
      <dgm:prSet presAssocID="{3C077359-EAA8-4ECC-98F1-24DC7899C20E}" presName="rect2" presStyleLbl="fgImgPlace1" presStyleIdx="1" presStyleCnt="5"/>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1A52807B-8250-4BF7-A6E0-63F4EF5B1FE4}" type="pres">
      <dgm:prSet presAssocID="{41797B99-8A24-44A8-9808-5A320C0B2F6C}" presName="sibTrans" presStyleCnt="0"/>
      <dgm:spPr/>
    </dgm:pt>
    <dgm:pt modelId="{B14BB296-7AA9-4FFD-AAA0-ED78DE962506}" type="pres">
      <dgm:prSet presAssocID="{9C63BD45-3688-49E6-A386-01E4260F864E}" presName="composite" presStyleCnt="0"/>
      <dgm:spPr/>
    </dgm:pt>
    <dgm:pt modelId="{3C7BFA3C-45FB-4519-BDD3-16E3C93C09B3}" type="pres">
      <dgm:prSet presAssocID="{9C63BD45-3688-49E6-A386-01E4260F864E}" presName="rect1" presStyleLbl="trAlignAcc1" presStyleIdx="2" presStyleCnt="5">
        <dgm:presLayoutVars>
          <dgm:bulletEnabled val="1"/>
        </dgm:presLayoutVars>
      </dgm:prSet>
      <dgm:spPr/>
    </dgm:pt>
    <dgm:pt modelId="{29521C4D-4F01-4AB5-86A2-02F6438CCD04}" type="pres">
      <dgm:prSet presAssocID="{9C63BD45-3688-49E6-A386-01E4260F864E}" presName="rect2" presStyleLbl="fgImgPlace1" presStyleIdx="2" presStyleCnt="5"/>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4000" r="-44000"/>
          </a:stretch>
        </a:blipFill>
      </dgm:spPr>
    </dgm:pt>
    <dgm:pt modelId="{E0A8F423-9BEE-48DE-945B-4C14BD1959F2}" type="pres">
      <dgm:prSet presAssocID="{7ED19792-17C4-486C-A5C4-933250A58835}" presName="sibTrans" presStyleCnt="0"/>
      <dgm:spPr/>
    </dgm:pt>
    <dgm:pt modelId="{DFE6FEB5-EBA7-457D-85EA-4CB65BC2D36F}" type="pres">
      <dgm:prSet presAssocID="{C1AD6B22-AE0A-427F-8648-1D71403EADF2}" presName="composite" presStyleCnt="0"/>
      <dgm:spPr/>
    </dgm:pt>
    <dgm:pt modelId="{D6732762-F199-44FE-8FB1-453D4CBA15E1}" type="pres">
      <dgm:prSet presAssocID="{C1AD6B22-AE0A-427F-8648-1D71403EADF2}" presName="rect1" presStyleLbl="trAlignAcc1" presStyleIdx="3" presStyleCnt="5">
        <dgm:presLayoutVars>
          <dgm:bulletEnabled val="1"/>
        </dgm:presLayoutVars>
      </dgm:prSet>
      <dgm:spPr/>
    </dgm:pt>
    <dgm:pt modelId="{E7E3CBF0-2D4A-468A-B035-971064D09584}" type="pres">
      <dgm:prSet presAssocID="{C1AD6B22-AE0A-427F-8648-1D71403EADF2}" presName="rect2" presStyleLbl="fgImgPlace1" presStyleIdx="3" presStyleCnt="5" custLinFactNeighborX="3706" custLinFactNeighborY="-1633"/>
      <dgm:spPr>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5B902F69-F7D2-4B73-B2E2-CAFC89C83AE4}" type="pres">
      <dgm:prSet presAssocID="{67E8B4A5-89A4-4FE2-91AD-8C09C69EDC8F}" presName="sibTrans" presStyleCnt="0"/>
      <dgm:spPr/>
    </dgm:pt>
    <dgm:pt modelId="{5668DE25-FD44-4172-AD7E-D39D75151DEF}" type="pres">
      <dgm:prSet presAssocID="{74D6AD32-EF76-4559-8933-C61E9CF9D5E7}" presName="composite" presStyleCnt="0"/>
      <dgm:spPr/>
    </dgm:pt>
    <dgm:pt modelId="{C27561CB-6A89-4C14-9BBF-FB3EC508EAEC}" type="pres">
      <dgm:prSet presAssocID="{74D6AD32-EF76-4559-8933-C61E9CF9D5E7}" presName="rect1" presStyleLbl="trAlignAcc1" presStyleIdx="4" presStyleCnt="5">
        <dgm:presLayoutVars>
          <dgm:bulletEnabled val="1"/>
        </dgm:presLayoutVars>
      </dgm:prSet>
      <dgm:spPr/>
    </dgm:pt>
    <dgm:pt modelId="{319E9701-B7A5-4366-8DC5-F907B97F2783}" type="pres">
      <dgm:prSet presAssocID="{74D6AD32-EF76-4559-8933-C61E9CF9D5E7}" presName="rect2" presStyleLbl="fgImgPlace1" presStyleIdx="4" presStyleCnt="5"/>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84000" r="-84000"/>
          </a:stretch>
        </a:blipFill>
      </dgm:spPr>
    </dgm:pt>
  </dgm:ptLst>
  <dgm:cxnLst>
    <dgm:cxn modelId="{130C5512-BBEF-405C-BFA0-5CCC0DF6DEB5}" type="presOf" srcId="{C1AD6B22-AE0A-427F-8648-1D71403EADF2}" destId="{D6732762-F199-44FE-8FB1-453D4CBA15E1}" srcOrd="0" destOrd="0" presId="urn:microsoft.com/office/officeart/2008/layout/PictureStrips"/>
    <dgm:cxn modelId="{C35FDC15-7D54-4F66-8FC2-AEBFC848AE5E}" srcId="{2C1EEBC0-E748-4640-8FD3-68D10D7EC980}" destId="{C1AD6B22-AE0A-427F-8648-1D71403EADF2}" srcOrd="3" destOrd="0" parTransId="{D4E0D86B-04C4-490A-BD12-AD964E73C890}" sibTransId="{67E8B4A5-89A4-4FE2-91AD-8C09C69EDC8F}"/>
    <dgm:cxn modelId="{6DE11131-4AF5-4B56-BBA7-D60094CF69CE}" srcId="{2C1EEBC0-E748-4640-8FD3-68D10D7EC980}" destId="{74D6AD32-EF76-4559-8933-C61E9CF9D5E7}" srcOrd="4" destOrd="0" parTransId="{75BD18DE-DF20-4C8E-923C-F7705B7AB7C1}" sibTransId="{00343758-240A-4591-B551-9D332343B75F}"/>
    <dgm:cxn modelId="{62C72042-F40B-4BD8-BF14-C3A428DE24F9}" type="presOf" srcId="{A0B070E1-0E7A-4858-B793-3658858F786B}" destId="{5415433F-38F2-44D7-9AE4-CC95C1DA9220}" srcOrd="0" destOrd="0" presId="urn:microsoft.com/office/officeart/2008/layout/PictureStrips"/>
    <dgm:cxn modelId="{8E646D90-A485-420B-B2E5-DF0571E096FF}" type="presOf" srcId="{74D6AD32-EF76-4559-8933-C61E9CF9D5E7}" destId="{C27561CB-6A89-4C14-9BBF-FB3EC508EAEC}" srcOrd="0" destOrd="0" presId="urn:microsoft.com/office/officeart/2008/layout/PictureStrips"/>
    <dgm:cxn modelId="{BECFA092-3C67-4D85-9D56-0B5721C18AB2}" type="presOf" srcId="{2C1EEBC0-E748-4640-8FD3-68D10D7EC980}" destId="{1CFA7A2F-100B-4A64-A7E6-FD0A2E6FAC8C}" srcOrd="0" destOrd="0" presId="urn:microsoft.com/office/officeart/2008/layout/PictureStrips"/>
    <dgm:cxn modelId="{D73D3B9D-7A72-4A2F-8C23-361931B6BE4F}" srcId="{2C1EEBC0-E748-4640-8FD3-68D10D7EC980}" destId="{9C63BD45-3688-49E6-A386-01E4260F864E}" srcOrd="2" destOrd="0" parTransId="{DC9FB6E5-B559-4E0F-933E-E22881090167}" sibTransId="{7ED19792-17C4-486C-A5C4-933250A58835}"/>
    <dgm:cxn modelId="{1F90BDA0-6C1E-4257-AEF7-CD3CECE85DC5}" type="presOf" srcId="{9C63BD45-3688-49E6-A386-01E4260F864E}" destId="{3C7BFA3C-45FB-4519-BDD3-16E3C93C09B3}" srcOrd="0" destOrd="0" presId="urn:microsoft.com/office/officeart/2008/layout/PictureStrips"/>
    <dgm:cxn modelId="{C12FEBBD-C53D-4685-8D5C-94BCB873B0FF}" srcId="{2C1EEBC0-E748-4640-8FD3-68D10D7EC980}" destId="{A0B070E1-0E7A-4858-B793-3658858F786B}" srcOrd="0" destOrd="0" parTransId="{C5840D1E-76A2-4F92-BC76-990F43420487}" sibTransId="{34C992EC-B7B1-43C1-80D9-FA1029741BE2}"/>
    <dgm:cxn modelId="{912134E6-C5EB-4848-BD8F-6534DCB0316B}" type="presOf" srcId="{3C077359-EAA8-4ECC-98F1-24DC7899C20E}" destId="{E69C355C-A7A9-40A4-9547-CF208798A89A}" srcOrd="0" destOrd="0" presId="urn:microsoft.com/office/officeart/2008/layout/PictureStrips"/>
    <dgm:cxn modelId="{691244E8-E8B5-45D9-993C-C0EC716917C0}" srcId="{2C1EEBC0-E748-4640-8FD3-68D10D7EC980}" destId="{3C077359-EAA8-4ECC-98F1-24DC7899C20E}" srcOrd="1" destOrd="0" parTransId="{4755749E-187F-4FCC-B3AA-D503FE8F78B2}" sibTransId="{41797B99-8A24-44A8-9808-5A320C0B2F6C}"/>
    <dgm:cxn modelId="{3FFCE306-0F36-4969-A616-E28ACEF29EC6}" type="presParOf" srcId="{1CFA7A2F-100B-4A64-A7E6-FD0A2E6FAC8C}" destId="{80A21161-6322-42CC-A582-54C76A58BCCE}" srcOrd="0" destOrd="0" presId="urn:microsoft.com/office/officeart/2008/layout/PictureStrips"/>
    <dgm:cxn modelId="{4FB513B0-BE78-4322-BFFC-25EE3A17423A}" type="presParOf" srcId="{80A21161-6322-42CC-A582-54C76A58BCCE}" destId="{5415433F-38F2-44D7-9AE4-CC95C1DA9220}" srcOrd="0" destOrd="0" presId="urn:microsoft.com/office/officeart/2008/layout/PictureStrips"/>
    <dgm:cxn modelId="{03270591-2754-428F-983C-6A9B6FD05273}" type="presParOf" srcId="{80A21161-6322-42CC-A582-54C76A58BCCE}" destId="{B9826CE6-F0D7-44D1-A6DF-65DDF79DD983}" srcOrd="1" destOrd="0" presId="urn:microsoft.com/office/officeart/2008/layout/PictureStrips"/>
    <dgm:cxn modelId="{E92CBD7E-E6D8-4EE3-A3B3-5AB7F019617B}" type="presParOf" srcId="{1CFA7A2F-100B-4A64-A7E6-FD0A2E6FAC8C}" destId="{E36737DB-7238-477C-890A-76446AD4FD38}" srcOrd="1" destOrd="0" presId="urn:microsoft.com/office/officeart/2008/layout/PictureStrips"/>
    <dgm:cxn modelId="{416B6B05-B207-4932-A383-06B891432DCC}" type="presParOf" srcId="{1CFA7A2F-100B-4A64-A7E6-FD0A2E6FAC8C}" destId="{C6614725-A38F-4708-A39F-68285F968D4E}" srcOrd="2" destOrd="0" presId="urn:microsoft.com/office/officeart/2008/layout/PictureStrips"/>
    <dgm:cxn modelId="{F0B5A7EF-6BE4-45AA-81D9-FD94CD89605B}" type="presParOf" srcId="{C6614725-A38F-4708-A39F-68285F968D4E}" destId="{E69C355C-A7A9-40A4-9547-CF208798A89A}" srcOrd="0" destOrd="0" presId="urn:microsoft.com/office/officeart/2008/layout/PictureStrips"/>
    <dgm:cxn modelId="{43812822-B171-4A7F-8210-43B8CDB4E0BE}" type="presParOf" srcId="{C6614725-A38F-4708-A39F-68285F968D4E}" destId="{CE79ED88-E430-4B4D-B74B-0C8D84D32B1F}" srcOrd="1" destOrd="0" presId="urn:microsoft.com/office/officeart/2008/layout/PictureStrips"/>
    <dgm:cxn modelId="{3EE79EFD-A134-4C58-B60D-ECA79B052C12}" type="presParOf" srcId="{1CFA7A2F-100B-4A64-A7E6-FD0A2E6FAC8C}" destId="{1A52807B-8250-4BF7-A6E0-63F4EF5B1FE4}" srcOrd="3" destOrd="0" presId="urn:microsoft.com/office/officeart/2008/layout/PictureStrips"/>
    <dgm:cxn modelId="{FB115C0E-26A8-4E7D-8042-3C05A9B451DB}" type="presParOf" srcId="{1CFA7A2F-100B-4A64-A7E6-FD0A2E6FAC8C}" destId="{B14BB296-7AA9-4FFD-AAA0-ED78DE962506}" srcOrd="4" destOrd="0" presId="urn:microsoft.com/office/officeart/2008/layout/PictureStrips"/>
    <dgm:cxn modelId="{D77CDF35-4EDB-43BB-A530-A84127EA22D7}" type="presParOf" srcId="{B14BB296-7AA9-4FFD-AAA0-ED78DE962506}" destId="{3C7BFA3C-45FB-4519-BDD3-16E3C93C09B3}" srcOrd="0" destOrd="0" presId="urn:microsoft.com/office/officeart/2008/layout/PictureStrips"/>
    <dgm:cxn modelId="{763B1928-3AAC-499F-A475-56F2108EEBE4}" type="presParOf" srcId="{B14BB296-7AA9-4FFD-AAA0-ED78DE962506}" destId="{29521C4D-4F01-4AB5-86A2-02F6438CCD04}" srcOrd="1" destOrd="0" presId="urn:microsoft.com/office/officeart/2008/layout/PictureStrips"/>
    <dgm:cxn modelId="{978629FF-BFD5-42BD-A615-7EA22CA37C29}" type="presParOf" srcId="{1CFA7A2F-100B-4A64-A7E6-FD0A2E6FAC8C}" destId="{E0A8F423-9BEE-48DE-945B-4C14BD1959F2}" srcOrd="5" destOrd="0" presId="urn:microsoft.com/office/officeart/2008/layout/PictureStrips"/>
    <dgm:cxn modelId="{7FDB8D82-4157-4CFB-9318-C37EA5E3F606}" type="presParOf" srcId="{1CFA7A2F-100B-4A64-A7E6-FD0A2E6FAC8C}" destId="{DFE6FEB5-EBA7-457D-85EA-4CB65BC2D36F}" srcOrd="6" destOrd="0" presId="urn:microsoft.com/office/officeart/2008/layout/PictureStrips"/>
    <dgm:cxn modelId="{549B4F7E-FA27-444F-B23B-5AAE04356FA7}" type="presParOf" srcId="{DFE6FEB5-EBA7-457D-85EA-4CB65BC2D36F}" destId="{D6732762-F199-44FE-8FB1-453D4CBA15E1}" srcOrd="0" destOrd="0" presId="urn:microsoft.com/office/officeart/2008/layout/PictureStrips"/>
    <dgm:cxn modelId="{2516ABA7-4A88-4745-A7F9-90862A1F2682}" type="presParOf" srcId="{DFE6FEB5-EBA7-457D-85EA-4CB65BC2D36F}" destId="{E7E3CBF0-2D4A-468A-B035-971064D09584}" srcOrd="1" destOrd="0" presId="urn:microsoft.com/office/officeart/2008/layout/PictureStrips"/>
    <dgm:cxn modelId="{512D48CF-6134-4C34-953A-4EC1D0BF921C}" type="presParOf" srcId="{1CFA7A2F-100B-4A64-A7E6-FD0A2E6FAC8C}" destId="{5B902F69-F7D2-4B73-B2E2-CAFC89C83AE4}" srcOrd="7" destOrd="0" presId="urn:microsoft.com/office/officeart/2008/layout/PictureStrips"/>
    <dgm:cxn modelId="{8DDF0462-2162-456C-A275-E13FA82C1178}" type="presParOf" srcId="{1CFA7A2F-100B-4A64-A7E6-FD0A2E6FAC8C}" destId="{5668DE25-FD44-4172-AD7E-D39D75151DEF}" srcOrd="8" destOrd="0" presId="urn:microsoft.com/office/officeart/2008/layout/PictureStrips"/>
    <dgm:cxn modelId="{789D7E3D-6DAF-4842-AEC6-DD076BE46022}" type="presParOf" srcId="{5668DE25-FD44-4172-AD7E-D39D75151DEF}" destId="{C27561CB-6A89-4C14-9BBF-FB3EC508EAEC}" srcOrd="0" destOrd="0" presId="urn:microsoft.com/office/officeart/2008/layout/PictureStrips"/>
    <dgm:cxn modelId="{2625112B-EDCB-4B87-AE17-1A76A63B7E71}" type="presParOf" srcId="{5668DE25-FD44-4172-AD7E-D39D75151DEF}" destId="{319E9701-B7A5-4366-8DC5-F907B97F278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49C2A77-961F-49D5-BBC6-1A8127247B4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9A6BC42C-AEC3-4312-B976-75D0E616F5AF}">
      <dgm:prSet phldrT="[Text]" custT="1"/>
      <dgm:spPr/>
      <dgm:t>
        <a:bodyPr/>
        <a:lstStyle/>
        <a:p>
          <a:r>
            <a:rPr lang="en-US" sz="1700" dirty="0">
              <a:latin typeface="Cambria" panose="02040503050406030204" pitchFamily="18" charset="0"/>
              <a:ea typeface="Cambria" panose="02040503050406030204" pitchFamily="18" charset="0"/>
            </a:rPr>
            <a:t>Hardship faced by taxpayers</a:t>
          </a:r>
          <a:endParaRPr lang="en-IN" sz="1700" dirty="0">
            <a:latin typeface="Cambria" panose="02040503050406030204" pitchFamily="18" charset="0"/>
            <a:ea typeface="Cambria" panose="02040503050406030204" pitchFamily="18" charset="0"/>
          </a:endParaRPr>
        </a:p>
      </dgm:t>
    </dgm:pt>
    <dgm:pt modelId="{30B0464D-9577-4CC2-8553-1925E8EF43C7}" type="parTrans" cxnId="{40A7E16F-86DC-4E3A-9177-C4FA2E53CB8C}">
      <dgm:prSet/>
      <dgm:spPr/>
      <dgm:t>
        <a:bodyPr/>
        <a:lstStyle/>
        <a:p>
          <a:endParaRPr lang="en-IN"/>
        </a:p>
      </dgm:t>
    </dgm:pt>
    <dgm:pt modelId="{EE593414-2181-45FA-84A7-5C4321F3BDD8}" type="sibTrans" cxnId="{40A7E16F-86DC-4E3A-9177-C4FA2E53CB8C}">
      <dgm:prSet/>
      <dgm:spPr/>
      <dgm:t>
        <a:bodyPr/>
        <a:lstStyle/>
        <a:p>
          <a:endParaRPr lang="en-IN"/>
        </a:p>
      </dgm:t>
    </dgm:pt>
    <dgm:pt modelId="{A1E9CA31-CC1F-4E09-A7EC-6C7764609E3E}">
      <dgm:prSet phldrT="[Text]" custT="1"/>
      <dgm:spPr/>
      <dgm:t>
        <a:bodyPr/>
        <a:lstStyle/>
        <a:p>
          <a:pPr algn="l"/>
          <a:r>
            <a:rPr lang="en-US" sz="1700">
              <a:latin typeface="Cambria" panose="02040503050406030204" pitchFamily="18" charset="0"/>
              <a:ea typeface="Cambria" panose="02040503050406030204" pitchFamily="18" charset="0"/>
            </a:rPr>
            <a:t>The aggrieved taxpayer had to approach the high court through the writ, post receipt of an order from an appellate authority. </a:t>
          </a:r>
          <a:endParaRPr lang="en-IN" sz="1700" dirty="0">
            <a:latin typeface="Cambria" panose="02040503050406030204" pitchFamily="18" charset="0"/>
            <a:ea typeface="Cambria" panose="02040503050406030204" pitchFamily="18" charset="0"/>
          </a:endParaRPr>
        </a:p>
      </dgm:t>
    </dgm:pt>
    <dgm:pt modelId="{E41F813B-F3BA-466D-8798-D84D7E26BAF8}" type="parTrans" cxnId="{80185850-E71D-4651-A09F-1A2DA8E08FE7}">
      <dgm:prSet/>
      <dgm:spPr/>
      <dgm:t>
        <a:bodyPr/>
        <a:lstStyle/>
        <a:p>
          <a:endParaRPr lang="en-IN"/>
        </a:p>
      </dgm:t>
    </dgm:pt>
    <dgm:pt modelId="{483C299C-F705-42C6-A6AE-17A6C08FA878}" type="sibTrans" cxnId="{80185850-E71D-4651-A09F-1A2DA8E08FE7}">
      <dgm:prSet/>
      <dgm:spPr/>
      <dgm:t>
        <a:bodyPr/>
        <a:lstStyle/>
        <a:p>
          <a:endParaRPr lang="en-IN"/>
        </a:p>
      </dgm:t>
    </dgm:pt>
    <dgm:pt modelId="{736B4C98-0A7C-4953-AA68-BB28EEBE32B2}">
      <dgm:prSet phldrT="[Text]" custT="1"/>
      <dgm:spPr/>
      <dgm:t>
        <a:bodyPr/>
        <a:lstStyle/>
        <a:p>
          <a:pPr algn="l"/>
          <a:r>
            <a:rPr lang="en-US" sz="1700" dirty="0">
              <a:latin typeface="Cambria" panose="02040503050406030204" pitchFamily="18" charset="0"/>
              <a:ea typeface="Cambria" panose="02040503050406030204" pitchFamily="18" charset="0"/>
            </a:rPr>
            <a:t>Due to the pending backlog, high courts cannot dispose of the matters expeditiously.</a:t>
          </a:r>
          <a:endParaRPr lang="en-IN" sz="1700" dirty="0">
            <a:latin typeface="Cambria" panose="02040503050406030204" pitchFamily="18" charset="0"/>
            <a:ea typeface="Cambria" panose="02040503050406030204" pitchFamily="18" charset="0"/>
          </a:endParaRPr>
        </a:p>
      </dgm:t>
    </dgm:pt>
    <dgm:pt modelId="{965479EB-4AA0-46E4-9825-39E350A17A65}" type="parTrans" cxnId="{2501FCD4-CA52-4498-A0FC-CF2B28E7F4A3}">
      <dgm:prSet/>
      <dgm:spPr/>
      <dgm:t>
        <a:bodyPr/>
        <a:lstStyle/>
        <a:p>
          <a:endParaRPr lang="en-IN"/>
        </a:p>
      </dgm:t>
    </dgm:pt>
    <dgm:pt modelId="{0CFBE203-1A4D-4F3C-B39E-B4A984033F31}" type="sibTrans" cxnId="{2501FCD4-CA52-4498-A0FC-CF2B28E7F4A3}">
      <dgm:prSet/>
      <dgm:spPr/>
      <dgm:t>
        <a:bodyPr/>
        <a:lstStyle/>
        <a:p>
          <a:endParaRPr lang="en-IN"/>
        </a:p>
      </dgm:t>
    </dgm:pt>
    <dgm:pt modelId="{0633BD0C-0AC7-4ECE-B5D4-8E3A6CB5738F}">
      <dgm:prSet phldrT="[Text]" custT="1"/>
      <dgm:spPr/>
      <dgm:t>
        <a:bodyPr/>
        <a:lstStyle/>
        <a:p>
          <a:r>
            <a:rPr lang="en-US" sz="1700">
              <a:latin typeface="Cambria" panose="02040503050406030204" pitchFamily="18" charset="0"/>
              <a:ea typeface="Cambria" panose="02040503050406030204" pitchFamily="18" charset="0"/>
            </a:rPr>
            <a:t>GSTAT PRESSING PRIORITY</a:t>
          </a:r>
          <a:endParaRPr lang="en-IN" sz="1700" dirty="0">
            <a:latin typeface="Cambria" panose="02040503050406030204" pitchFamily="18" charset="0"/>
            <a:ea typeface="Cambria" panose="02040503050406030204" pitchFamily="18" charset="0"/>
          </a:endParaRPr>
        </a:p>
      </dgm:t>
    </dgm:pt>
    <dgm:pt modelId="{A0A9D36A-6CA7-4999-9C05-8A4D5B7B7CDF}" type="parTrans" cxnId="{5BE0FB0E-1D8C-40C6-8ABE-91C216FDE8E6}">
      <dgm:prSet/>
      <dgm:spPr/>
      <dgm:t>
        <a:bodyPr/>
        <a:lstStyle/>
        <a:p>
          <a:endParaRPr lang="en-IN"/>
        </a:p>
      </dgm:t>
    </dgm:pt>
    <dgm:pt modelId="{5E08A3D7-6417-430A-8B45-61B9E4296A5C}" type="sibTrans" cxnId="{5BE0FB0E-1D8C-40C6-8ABE-91C216FDE8E6}">
      <dgm:prSet/>
      <dgm:spPr/>
      <dgm:t>
        <a:bodyPr/>
        <a:lstStyle/>
        <a:p>
          <a:endParaRPr lang="en-IN"/>
        </a:p>
      </dgm:t>
    </dgm:pt>
    <dgm:pt modelId="{CD72769D-511E-4E8A-9836-EBB47DE9DEAD}">
      <dgm:prSet phldrT="[Text]" custT="1"/>
      <dgm:spPr/>
      <dgm:t>
        <a:bodyPr/>
        <a:lstStyle/>
        <a:p>
          <a:r>
            <a:rPr lang="en-US" sz="1700">
              <a:latin typeface="Cambria" panose="02040503050406030204" pitchFamily="18" charset="0"/>
              <a:ea typeface="Cambria" panose="02040503050406030204" pitchFamily="18" charset="0"/>
            </a:rPr>
            <a:t>Almost 6 years of implementation of GST, discussion around setting up GSTAT are still in progress.</a:t>
          </a:r>
          <a:endParaRPr lang="en-IN" sz="1700" dirty="0">
            <a:latin typeface="Cambria" panose="02040503050406030204" pitchFamily="18" charset="0"/>
            <a:ea typeface="Cambria" panose="02040503050406030204" pitchFamily="18" charset="0"/>
          </a:endParaRPr>
        </a:p>
      </dgm:t>
    </dgm:pt>
    <dgm:pt modelId="{3714247C-4517-4BF0-A980-DEDFEF4A3863}" type="parTrans" cxnId="{BC9AA97F-5B17-42E7-BC36-7C3BF4AE36B2}">
      <dgm:prSet/>
      <dgm:spPr/>
      <dgm:t>
        <a:bodyPr/>
        <a:lstStyle/>
        <a:p>
          <a:endParaRPr lang="en-IN"/>
        </a:p>
      </dgm:t>
    </dgm:pt>
    <dgm:pt modelId="{CEA57E1A-4683-4CAB-A0E3-A33572E65F6A}" type="sibTrans" cxnId="{BC9AA97F-5B17-42E7-BC36-7C3BF4AE36B2}">
      <dgm:prSet/>
      <dgm:spPr/>
      <dgm:t>
        <a:bodyPr/>
        <a:lstStyle/>
        <a:p>
          <a:endParaRPr lang="en-IN"/>
        </a:p>
      </dgm:t>
    </dgm:pt>
    <dgm:pt modelId="{3142E322-6878-4165-9A84-E48B5B8E009B}">
      <dgm:prSet phldrT="[Text]" custT="1"/>
      <dgm:spPr/>
      <dgm:t>
        <a:bodyPr/>
        <a:lstStyle/>
        <a:p>
          <a:r>
            <a:rPr lang="en-US" sz="1700">
              <a:latin typeface="Cambria" panose="02040503050406030204" pitchFamily="18" charset="0"/>
              <a:ea typeface="Cambria" panose="02040503050406030204" pitchFamily="18" charset="0"/>
            </a:rPr>
            <a:t>Expected to see increase in number of litigation in near future as the limitation period of three years from the due date of the annual return for the FY 17-18 and FY 18-19 is fast approaching.</a:t>
          </a:r>
          <a:endParaRPr lang="en-IN" sz="1700" dirty="0">
            <a:latin typeface="Cambria" panose="02040503050406030204" pitchFamily="18" charset="0"/>
            <a:ea typeface="Cambria" panose="02040503050406030204" pitchFamily="18" charset="0"/>
          </a:endParaRPr>
        </a:p>
      </dgm:t>
    </dgm:pt>
    <dgm:pt modelId="{C71D2F3B-4B56-4A4E-8CED-6FD21F2B3463}" type="parTrans" cxnId="{7F9337FB-D962-4E18-B9D6-663FCF712765}">
      <dgm:prSet/>
      <dgm:spPr/>
      <dgm:t>
        <a:bodyPr/>
        <a:lstStyle/>
        <a:p>
          <a:endParaRPr lang="en-IN"/>
        </a:p>
      </dgm:t>
    </dgm:pt>
    <dgm:pt modelId="{404BAC5F-09E9-43D7-B938-7486451EE380}" type="sibTrans" cxnId="{7F9337FB-D962-4E18-B9D6-663FCF712765}">
      <dgm:prSet/>
      <dgm:spPr/>
      <dgm:t>
        <a:bodyPr/>
        <a:lstStyle/>
        <a:p>
          <a:endParaRPr lang="en-IN"/>
        </a:p>
      </dgm:t>
    </dgm:pt>
    <dgm:pt modelId="{9BC4D4CD-12EB-42A2-8DE6-117DB2532FB4}">
      <dgm:prSet phldrT="[Text]" custT="1"/>
      <dgm:spPr/>
      <dgm:t>
        <a:bodyPr/>
        <a:lstStyle/>
        <a:p>
          <a:r>
            <a:rPr lang="en-US" sz="1700" dirty="0">
              <a:latin typeface="Cambria" panose="02040503050406030204" pitchFamily="18" charset="0"/>
              <a:ea typeface="Cambria" panose="02040503050406030204" pitchFamily="18" charset="0"/>
            </a:rPr>
            <a:t>Quasi Judicial Authority</a:t>
          </a:r>
          <a:endParaRPr lang="en-IN" sz="1700" dirty="0">
            <a:latin typeface="Cambria" panose="02040503050406030204" pitchFamily="18" charset="0"/>
            <a:ea typeface="Cambria" panose="02040503050406030204" pitchFamily="18" charset="0"/>
          </a:endParaRPr>
        </a:p>
      </dgm:t>
    </dgm:pt>
    <dgm:pt modelId="{ED5E59F6-ED37-45FD-A9C3-DA73EECC8A98}" type="parTrans" cxnId="{D0F7A25A-86AE-42D3-88E3-AB055CADDD8C}">
      <dgm:prSet/>
      <dgm:spPr/>
      <dgm:t>
        <a:bodyPr/>
        <a:lstStyle/>
        <a:p>
          <a:endParaRPr lang="en-IN"/>
        </a:p>
      </dgm:t>
    </dgm:pt>
    <dgm:pt modelId="{31EAB566-5EF8-4399-AC75-59A11BF277EC}" type="sibTrans" cxnId="{D0F7A25A-86AE-42D3-88E3-AB055CADDD8C}">
      <dgm:prSet/>
      <dgm:spPr/>
      <dgm:t>
        <a:bodyPr/>
        <a:lstStyle/>
        <a:p>
          <a:endParaRPr lang="en-IN"/>
        </a:p>
      </dgm:t>
    </dgm:pt>
    <dgm:pt modelId="{26D8F6C1-5EB6-4942-9AE4-44E4480E10F7}">
      <dgm:prSet phldrT="[Text]" custT="1"/>
      <dgm:spPr/>
      <dgm:t>
        <a:bodyPr/>
        <a:lstStyle/>
        <a:p>
          <a:r>
            <a:rPr lang="en-US" sz="1700" dirty="0">
              <a:latin typeface="Cambria" panose="02040503050406030204" pitchFamily="18" charset="0"/>
              <a:ea typeface="Cambria" panose="02040503050406030204" pitchFamily="18" charset="0"/>
            </a:rPr>
            <a:t>The tribunal is Quasi-Judicial Authority</a:t>
          </a:r>
          <a:endParaRPr lang="en-IN" sz="1700" dirty="0">
            <a:latin typeface="Cambria" panose="02040503050406030204" pitchFamily="18" charset="0"/>
            <a:ea typeface="Cambria" panose="02040503050406030204" pitchFamily="18" charset="0"/>
          </a:endParaRPr>
        </a:p>
      </dgm:t>
    </dgm:pt>
    <dgm:pt modelId="{C713AE4D-6BC2-460A-8287-F5DC1B89043D}" type="parTrans" cxnId="{D935BFBA-BC53-40DE-9FE1-F68626D5CCF4}">
      <dgm:prSet/>
      <dgm:spPr/>
      <dgm:t>
        <a:bodyPr/>
        <a:lstStyle/>
        <a:p>
          <a:endParaRPr lang="en-IN"/>
        </a:p>
      </dgm:t>
    </dgm:pt>
    <dgm:pt modelId="{4A82EC15-A95D-4D9B-BF10-24FB5BFEABFE}" type="sibTrans" cxnId="{D935BFBA-BC53-40DE-9FE1-F68626D5CCF4}">
      <dgm:prSet/>
      <dgm:spPr/>
      <dgm:t>
        <a:bodyPr/>
        <a:lstStyle/>
        <a:p>
          <a:endParaRPr lang="en-IN"/>
        </a:p>
      </dgm:t>
    </dgm:pt>
    <dgm:pt modelId="{A48F77CC-7CCB-421C-A1E5-683F4A28CDEE}">
      <dgm:prSet phldrT="[Text]" custT="1"/>
      <dgm:spPr/>
      <dgm:t>
        <a:bodyPr/>
        <a:lstStyle/>
        <a:p>
          <a:r>
            <a:rPr lang="en-US" sz="1700" dirty="0">
              <a:latin typeface="Cambria" panose="02040503050406030204" pitchFamily="18" charset="0"/>
              <a:ea typeface="Cambria" panose="02040503050406030204" pitchFamily="18" charset="0"/>
            </a:rPr>
            <a:t>It is a Final fact-finding authority</a:t>
          </a:r>
          <a:endParaRPr lang="en-IN" sz="1700" dirty="0">
            <a:latin typeface="Cambria" panose="02040503050406030204" pitchFamily="18" charset="0"/>
            <a:ea typeface="Cambria" panose="02040503050406030204" pitchFamily="18" charset="0"/>
          </a:endParaRPr>
        </a:p>
      </dgm:t>
    </dgm:pt>
    <dgm:pt modelId="{79FC2996-07C6-49BD-ACA1-C476178D7DEA}" type="parTrans" cxnId="{CC58CEE2-9502-405D-A561-BB8D9717E10D}">
      <dgm:prSet/>
      <dgm:spPr/>
      <dgm:t>
        <a:bodyPr/>
        <a:lstStyle/>
        <a:p>
          <a:endParaRPr lang="en-IN"/>
        </a:p>
      </dgm:t>
    </dgm:pt>
    <dgm:pt modelId="{0FC1072E-5FD9-438D-815A-1D5C0F9007D1}" type="sibTrans" cxnId="{CC58CEE2-9502-405D-A561-BB8D9717E10D}">
      <dgm:prSet/>
      <dgm:spPr/>
      <dgm:t>
        <a:bodyPr/>
        <a:lstStyle/>
        <a:p>
          <a:endParaRPr lang="en-IN"/>
        </a:p>
      </dgm:t>
    </dgm:pt>
    <dgm:pt modelId="{B1B3F1E4-C26F-4512-B8ED-41A393540B11}" type="pres">
      <dgm:prSet presAssocID="{749C2A77-961F-49D5-BBC6-1A8127247B4F}" presName="Name0" presStyleCnt="0">
        <dgm:presLayoutVars>
          <dgm:dir/>
          <dgm:animLvl val="lvl"/>
          <dgm:resizeHandles/>
        </dgm:presLayoutVars>
      </dgm:prSet>
      <dgm:spPr/>
    </dgm:pt>
    <dgm:pt modelId="{6961395C-9C82-46E6-96AC-3986E0EFFEA6}" type="pres">
      <dgm:prSet presAssocID="{9BC4D4CD-12EB-42A2-8DE6-117DB2532FB4}" presName="linNode" presStyleCnt="0"/>
      <dgm:spPr/>
    </dgm:pt>
    <dgm:pt modelId="{6F79EB24-EFBD-4A62-B7D9-3C8767A08CDD}" type="pres">
      <dgm:prSet presAssocID="{9BC4D4CD-12EB-42A2-8DE6-117DB2532FB4}" presName="parentShp" presStyleLbl="node1" presStyleIdx="0" presStyleCnt="3">
        <dgm:presLayoutVars>
          <dgm:bulletEnabled val="1"/>
        </dgm:presLayoutVars>
      </dgm:prSet>
      <dgm:spPr/>
    </dgm:pt>
    <dgm:pt modelId="{0FF6FF5E-56C4-4DE6-9AEF-0AD701B8F02F}" type="pres">
      <dgm:prSet presAssocID="{9BC4D4CD-12EB-42A2-8DE6-117DB2532FB4}" presName="childShp" presStyleLbl="bgAccFollowNode1" presStyleIdx="0" presStyleCnt="3">
        <dgm:presLayoutVars>
          <dgm:bulletEnabled val="1"/>
        </dgm:presLayoutVars>
      </dgm:prSet>
      <dgm:spPr/>
    </dgm:pt>
    <dgm:pt modelId="{70AE70E6-9BEF-4CC2-9DD4-4904F4F69EB6}" type="pres">
      <dgm:prSet presAssocID="{31EAB566-5EF8-4399-AC75-59A11BF277EC}" presName="spacing" presStyleCnt="0"/>
      <dgm:spPr/>
    </dgm:pt>
    <dgm:pt modelId="{749DB27A-BE5F-46E7-9C6A-98120F4B0859}" type="pres">
      <dgm:prSet presAssocID="{9A6BC42C-AEC3-4312-B976-75D0E616F5AF}" presName="linNode" presStyleCnt="0"/>
      <dgm:spPr/>
    </dgm:pt>
    <dgm:pt modelId="{A39585A5-8043-44E5-8C12-DAA9AF5FD965}" type="pres">
      <dgm:prSet presAssocID="{9A6BC42C-AEC3-4312-B976-75D0E616F5AF}" presName="parentShp" presStyleLbl="node1" presStyleIdx="1" presStyleCnt="3" custScaleY="109423" custLinFactNeighborY="514">
        <dgm:presLayoutVars>
          <dgm:bulletEnabled val="1"/>
        </dgm:presLayoutVars>
      </dgm:prSet>
      <dgm:spPr/>
    </dgm:pt>
    <dgm:pt modelId="{9875CB7C-E1B3-41F4-AEA3-B210B2160E55}" type="pres">
      <dgm:prSet presAssocID="{9A6BC42C-AEC3-4312-B976-75D0E616F5AF}" presName="childShp" presStyleLbl="bgAccFollowNode1" presStyleIdx="1" presStyleCnt="3" custScaleY="137093" custLinFactNeighborY="514">
        <dgm:presLayoutVars>
          <dgm:bulletEnabled val="1"/>
        </dgm:presLayoutVars>
      </dgm:prSet>
      <dgm:spPr/>
    </dgm:pt>
    <dgm:pt modelId="{B8B06C6E-CC25-44E1-AB6D-99272CCB8F81}" type="pres">
      <dgm:prSet presAssocID="{EE593414-2181-45FA-84A7-5C4321F3BDD8}" presName="spacing" presStyleCnt="0"/>
      <dgm:spPr/>
    </dgm:pt>
    <dgm:pt modelId="{37024205-AF0C-45C5-8274-E607E14F5DA7}" type="pres">
      <dgm:prSet presAssocID="{0633BD0C-0AC7-4ECE-B5D4-8E3A6CB5738F}" presName="linNode" presStyleCnt="0"/>
      <dgm:spPr/>
    </dgm:pt>
    <dgm:pt modelId="{1CE5D884-4907-4B2B-A0D3-7B9AE6532DC3}" type="pres">
      <dgm:prSet presAssocID="{0633BD0C-0AC7-4ECE-B5D4-8E3A6CB5738F}" presName="parentShp" presStyleLbl="node1" presStyleIdx="2" presStyleCnt="3" custScaleX="126265" custScaleY="152179" custLinFactNeighborY="514">
        <dgm:presLayoutVars>
          <dgm:bulletEnabled val="1"/>
        </dgm:presLayoutVars>
      </dgm:prSet>
      <dgm:spPr/>
    </dgm:pt>
    <dgm:pt modelId="{0820D688-B166-4D46-B9A0-F75BD9FD2D77}" type="pres">
      <dgm:prSet presAssocID="{0633BD0C-0AC7-4ECE-B5D4-8E3A6CB5738F}" presName="childShp" presStyleLbl="bgAccFollowNode1" presStyleIdx="2" presStyleCnt="3" custScaleX="126265" custScaleY="192826" custLinFactNeighborY="514">
        <dgm:presLayoutVars>
          <dgm:bulletEnabled val="1"/>
        </dgm:presLayoutVars>
      </dgm:prSet>
      <dgm:spPr/>
    </dgm:pt>
  </dgm:ptLst>
  <dgm:cxnLst>
    <dgm:cxn modelId="{6313AF09-B103-4B7E-9646-76C711F8D903}" type="presOf" srcId="{A1E9CA31-CC1F-4E09-A7EC-6C7764609E3E}" destId="{9875CB7C-E1B3-41F4-AEA3-B210B2160E55}" srcOrd="0" destOrd="0" presId="urn:microsoft.com/office/officeart/2005/8/layout/vList6"/>
    <dgm:cxn modelId="{5BE0FB0E-1D8C-40C6-8ABE-91C216FDE8E6}" srcId="{749C2A77-961F-49D5-BBC6-1A8127247B4F}" destId="{0633BD0C-0AC7-4ECE-B5D4-8E3A6CB5738F}" srcOrd="2" destOrd="0" parTransId="{A0A9D36A-6CA7-4999-9C05-8A4D5B7B7CDF}" sibTransId="{5E08A3D7-6417-430A-8B45-61B9E4296A5C}"/>
    <dgm:cxn modelId="{4EC5EE1B-AA25-4810-95F5-529978058098}" type="presOf" srcId="{9BC4D4CD-12EB-42A2-8DE6-117DB2532FB4}" destId="{6F79EB24-EFBD-4A62-B7D9-3C8767A08CDD}" srcOrd="0" destOrd="0" presId="urn:microsoft.com/office/officeart/2005/8/layout/vList6"/>
    <dgm:cxn modelId="{CC71631E-C269-4A34-8A54-381776647842}" type="presOf" srcId="{736B4C98-0A7C-4953-AA68-BB28EEBE32B2}" destId="{9875CB7C-E1B3-41F4-AEA3-B210B2160E55}" srcOrd="0" destOrd="1" presId="urn:microsoft.com/office/officeart/2005/8/layout/vList6"/>
    <dgm:cxn modelId="{DE1CB865-A853-4DB9-A71E-D4C7E3F1734F}" type="presOf" srcId="{A48F77CC-7CCB-421C-A1E5-683F4A28CDEE}" destId="{0FF6FF5E-56C4-4DE6-9AEF-0AD701B8F02F}" srcOrd="0" destOrd="1" presId="urn:microsoft.com/office/officeart/2005/8/layout/vList6"/>
    <dgm:cxn modelId="{40A7E16F-86DC-4E3A-9177-C4FA2E53CB8C}" srcId="{749C2A77-961F-49D5-BBC6-1A8127247B4F}" destId="{9A6BC42C-AEC3-4312-B976-75D0E616F5AF}" srcOrd="1" destOrd="0" parTransId="{30B0464D-9577-4CC2-8553-1925E8EF43C7}" sibTransId="{EE593414-2181-45FA-84A7-5C4321F3BDD8}"/>
    <dgm:cxn modelId="{80185850-E71D-4651-A09F-1A2DA8E08FE7}" srcId="{9A6BC42C-AEC3-4312-B976-75D0E616F5AF}" destId="{A1E9CA31-CC1F-4E09-A7EC-6C7764609E3E}" srcOrd="0" destOrd="0" parTransId="{E41F813B-F3BA-466D-8798-D84D7E26BAF8}" sibTransId="{483C299C-F705-42C6-A6AE-17A6C08FA878}"/>
    <dgm:cxn modelId="{D0F7A25A-86AE-42D3-88E3-AB055CADDD8C}" srcId="{749C2A77-961F-49D5-BBC6-1A8127247B4F}" destId="{9BC4D4CD-12EB-42A2-8DE6-117DB2532FB4}" srcOrd="0" destOrd="0" parTransId="{ED5E59F6-ED37-45FD-A9C3-DA73EECC8A98}" sibTransId="{31EAB566-5EF8-4399-AC75-59A11BF277EC}"/>
    <dgm:cxn modelId="{BC9AA97F-5B17-42E7-BC36-7C3BF4AE36B2}" srcId="{0633BD0C-0AC7-4ECE-B5D4-8E3A6CB5738F}" destId="{CD72769D-511E-4E8A-9836-EBB47DE9DEAD}" srcOrd="0" destOrd="0" parTransId="{3714247C-4517-4BF0-A980-DEDFEF4A3863}" sibTransId="{CEA57E1A-4683-4CAB-A0E3-A33572E65F6A}"/>
    <dgm:cxn modelId="{C2384A8D-04B3-471A-9DD5-7DF0FD2102A1}" type="presOf" srcId="{0633BD0C-0AC7-4ECE-B5D4-8E3A6CB5738F}" destId="{1CE5D884-4907-4B2B-A0D3-7B9AE6532DC3}" srcOrd="0" destOrd="0" presId="urn:microsoft.com/office/officeart/2005/8/layout/vList6"/>
    <dgm:cxn modelId="{6702A2A0-086B-4B01-BF1B-2826EE5BAC83}" type="presOf" srcId="{9A6BC42C-AEC3-4312-B976-75D0E616F5AF}" destId="{A39585A5-8043-44E5-8C12-DAA9AF5FD965}" srcOrd="0" destOrd="0" presId="urn:microsoft.com/office/officeart/2005/8/layout/vList6"/>
    <dgm:cxn modelId="{EEFE9DA4-2408-49D6-8407-8FE240AC1ECA}" type="presOf" srcId="{CD72769D-511E-4E8A-9836-EBB47DE9DEAD}" destId="{0820D688-B166-4D46-B9A0-F75BD9FD2D77}" srcOrd="0" destOrd="0" presId="urn:microsoft.com/office/officeart/2005/8/layout/vList6"/>
    <dgm:cxn modelId="{262AD3B5-6073-4FAE-BD9C-F1C4CC85BA3C}" type="presOf" srcId="{3142E322-6878-4165-9A84-E48B5B8E009B}" destId="{0820D688-B166-4D46-B9A0-F75BD9FD2D77}" srcOrd="0" destOrd="1" presId="urn:microsoft.com/office/officeart/2005/8/layout/vList6"/>
    <dgm:cxn modelId="{D935BFBA-BC53-40DE-9FE1-F68626D5CCF4}" srcId="{9BC4D4CD-12EB-42A2-8DE6-117DB2532FB4}" destId="{26D8F6C1-5EB6-4942-9AE4-44E4480E10F7}" srcOrd="0" destOrd="0" parTransId="{C713AE4D-6BC2-460A-8287-F5DC1B89043D}" sibTransId="{4A82EC15-A95D-4D9B-BF10-24FB5BFEABFE}"/>
    <dgm:cxn modelId="{6346D4D1-FC42-4DA4-905F-15B416D4B374}" type="presOf" srcId="{26D8F6C1-5EB6-4942-9AE4-44E4480E10F7}" destId="{0FF6FF5E-56C4-4DE6-9AEF-0AD701B8F02F}" srcOrd="0" destOrd="0" presId="urn:microsoft.com/office/officeart/2005/8/layout/vList6"/>
    <dgm:cxn modelId="{2501FCD4-CA52-4498-A0FC-CF2B28E7F4A3}" srcId="{9A6BC42C-AEC3-4312-B976-75D0E616F5AF}" destId="{736B4C98-0A7C-4953-AA68-BB28EEBE32B2}" srcOrd="1" destOrd="0" parTransId="{965479EB-4AA0-46E4-9825-39E350A17A65}" sibTransId="{0CFBE203-1A4D-4F3C-B39E-B4A984033F31}"/>
    <dgm:cxn modelId="{249ACBE1-CF11-4B4A-9B52-F30333833772}" type="presOf" srcId="{749C2A77-961F-49D5-BBC6-1A8127247B4F}" destId="{B1B3F1E4-C26F-4512-B8ED-41A393540B11}" srcOrd="0" destOrd="0" presId="urn:microsoft.com/office/officeart/2005/8/layout/vList6"/>
    <dgm:cxn modelId="{CC58CEE2-9502-405D-A561-BB8D9717E10D}" srcId="{9BC4D4CD-12EB-42A2-8DE6-117DB2532FB4}" destId="{A48F77CC-7CCB-421C-A1E5-683F4A28CDEE}" srcOrd="1" destOrd="0" parTransId="{79FC2996-07C6-49BD-ACA1-C476178D7DEA}" sibTransId="{0FC1072E-5FD9-438D-815A-1D5C0F9007D1}"/>
    <dgm:cxn modelId="{7F9337FB-D962-4E18-B9D6-663FCF712765}" srcId="{0633BD0C-0AC7-4ECE-B5D4-8E3A6CB5738F}" destId="{3142E322-6878-4165-9A84-E48B5B8E009B}" srcOrd="1" destOrd="0" parTransId="{C71D2F3B-4B56-4A4E-8CED-6FD21F2B3463}" sibTransId="{404BAC5F-09E9-43D7-B938-7486451EE380}"/>
    <dgm:cxn modelId="{713EFC23-EEA3-43F0-901E-D4C042BFDB3E}" type="presParOf" srcId="{B1B3F1E4-C26F-4512-B8ED-41A393540B11}" destId="{6961395C-9C82-46E6-96AC-3986E0EFFEA6}" srcOrd="0" destOrd="0" presId="urn:microsoft.com/office/officeart/2005/8/layout/vList6"/>
    <dgm:cxn modelId="{052C8CB6-DAC2-433A-ACE0-07CA785F0CFC}" type="presParOf" srcId="{6961395C-9C82-46E6-96AC-3986E0EFFEA6}" destId="{6F79EB24-EFBD-4A62-B7D9-3C8767A08CDD}" srcOrd="0" destOrd="0" presId="urn:microsoft.com/office/officeart/2005/8/layout/vList6"/>
    <dgm:cxn modelId="{72D8FB3A-DC40-4047-AF2D-80D645833F74}" type="presParOf" srcId="{6961395C-9C82-46E6-96AC-3986E0EFFEA6}" destId="{0FF6FF5E-56C4-4DE6-9AEF-0AD701B8F02F}" srcOrd="1" destOrd="0" presId="urn:microsoft.com/office/officeart/2005/8/layout/vList6"/>
    <dgm:cxn modelId="{29404DD0-44D1-45B2-867A-E934143562EC}" type="presParOf" srcId="{B1B3F1E4-C26F-4512-B8ED-41A393540B11}" destId="{70AE70E6-9BEF-4CC2-9DD4-4904F4F69EB6}" srcOrd="1" destOrd="0" presId="urn:microsoft.com/office/officeart/2005/8/layout/vList6"/>
    <dgm:cxn modelId="{87A3167A-4649-4D20-8F24-D6CD88C888D1}" type="presParOf" srcId="{B1B3F1E4-C26F-4512-B8ED-41A393540B11}" destId="{749DB27A-BE5F-46E7-9C6A-98120F4B0859}" srcOrd="2" destOrd="0" presId="urn:microsoft.com/office/officeart/2005/8/layout/vList6"/>
    <dgm:cxn modelId="{E2E3492D-810B-4144-983F-E4FD5E168BA0}" type="presParOf" srcId="{749DB27A-BE5F-46E7-9C6A-98120F4B0859}" destId="{A39585A5-8043-44E5-8C12-DAA9AF5FD965}" srcOrd="0" destOrd="0" presId="urn:microsoft.com/office/officeart/2005/8/layout/vList6"/>
    <dgm:cxn modelId="{28767DE4-C307-4C81-88D7-A5F70A7FFFDA}" type="presParOf" srcId="{749DB27A-BE5F-46E7-9C6A-98120F4B0859}" destId="{9875CB7C-E1B3-41F4-AEA3-B210B2160E55}" srcOrd="1" destOrd="0" presId="urn:microsoft.com/office/officeart/2005/8/layout/vList6"/>
    <dgm:cxn modelId="{53A5690F-5D0A-4B9B-9E19-E20B0952D4E7}" type="presParOf" srcId="{B1B3F1E4-C26F-4512-B8ED-41A393540B11}" destId="{B8B06C6E-CC25-44E1-AB6D-99272CCB8F81}" srcOrd="3" destOrd="0" presId="urn:microsoft.com/office/officeart/2005/8/layout/vList6"/>
    <dgm:cxn modelId="{46F7C803-949B-47E1-9DD6-2722276D1D5C}" type="presParOf" srcId="{B1B3F1E4-C26F-4512-B8ED-41A393540B11}" destId="{37024205-AF0C-45C5-8274-E607E14F5DA7}" srcOrd="4" destOrd="0" presId="urn:microsoft.com/office/officeart/2005/8/layout/vList6"/>
    <dgm:cxn modelId="{BE5C695E-7579-46E9-A952-9ABFBE2C8AFB}" type="presParOf" srcId="{37024205-AF0C-45C5-8274-E607E14F5DA7}" destId="{1CE5D884-4907-4B2B-A0D3-7B9AE6532DC3}" srcOrd="0" destOrd="0" presId="urn:microsoft.com/office/officeart/2005/8/layout/vList6"/>
    <dgm:cxn modelId="{31E7C8E7-0C9E-4BD4-BE5E-C17E3F14C446}" type="presParOf" srcId="{37024205-AF0C-45C5-8274-E607E14F5DA7}" destId="{0820D688-B166-4D46-B9A0-F75BD9FD2D7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1ECCD-CC90-4E02-BD8C-92A2E27170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46460AA-FC02-484F-B48E-4DBCC9013F6D}">
      <dgm:prSet custT="1"/>
      <dgm:spPr/>
      <dgm:t>
        <a:bodyPr/>
        <a:lstStyle/>
        <a:p>
          <a:r>
            <a:rPr lang="en-US" sz="1800">
              <a:latin typeface="Cambria" panose="02040503050406030204" pitchFamily="18" charset="0"/>
              <a:ea typeface="Cambria" panose="02040503050406030204" pitchFamily="18" charset="0"/>
            </a:rPr>
            <a:t>GST Appellate Tribunal is constituted under Section 109 of the Central Goods and Services Tax Act, 2017.</a:t>
          </a:r>
          <a:endParaRPr lang="en-IN" sz="1800" dirty="0">
            <a:latin typeface="Cambria" panose="02040503050406030204" pitchFamily="18" charset="0"/>
            <a:ea typeface="Cambria" panose="02040503050406030204" pitchFamily="18" charset="0"/>
          </a:endParaRPr>
        </a:p>
      </dgm:t>
    </dgm:pt>
    <dgm:pt modelId="{59D78A92-4D00-443A-995F-B7ADA9548583}" type="parTrans" cxnId="{7830C2B9-C8AE-45D9-AC38-FD4BC5E4DAE4}">
      <dgm:prSet/>
      <dgm:spPr/>
      <dgm:t>
        <a:bodyPr/>
        <a:lstStyle/>
        <a:p>
          <a:endParaRPr lang="en-IN"/>
        </a:p>
      </dgm:t>
    </dgm:pt>
    <dgm:pt modelId="{476199FA-C2A0-4EF0-B86B-587D7335EE2F}" type="sibTrans" cxnId="{7830C2B9-C8AE-45D9-AC38-FD4BC5E4DAE4}">
      <dgm:prSet/>
      <dgm:spPr/>
      <dgm:t>
        <a:bodyPr/>
        <a:lstStyle/>
        <a:p>
          <a:endParaRPr lang="en-IN"/>
        </a:p>
      </dgm:t>
    </dgm:pt>
    <dgm:pt modelId="{5EFBB467-14F3-4FAE-9873-649FB7C2EB6E}">
      <dgm:prSet custT="1"/>
      <dgm:spPr/>
      <dgm:t>
        <a:bodyPr/>
        <a:lstStyle/>
        <a:p>
          <a:r>
            <a:rPr lang="en-US" sz="1800">
              <a:latin typeface="Cambria" panose="02040503050406030204" pitchFamily="18" charset="0"/>
              <a:ea typeface="Cambria" panose="02040503050406030204" pitchFamily="18" charset="0"/>
            </a:rPr>
            <a:t>It serves as the second appellate authority within the GST framework.</a:t>
          </a:r>
          <a:endParaRPr lang="en-IN" sz="1800">
            <a:latin typeface="Cambria" panose="02040503050406030204" pitchFamily="18" charset="0"/>
            <a:ea typeface="Cambria" panose="02040503050406030204" pitchFamily="18" charset="0"/>
          </a:endParaRPr>
        </a:p>
      </dgm:t>
    </dgm:pt>
    <dgm:pt modelId="{AA3324DA-1941-4668-B916-F96AD0E74A44}" type="parTrans" cxnId="{F24C91C9-D6D8-4C8C-9040-0C7E2FF82487}">
      <dgm:prSet/>
      <dgm:spPr/>
      <dgm:t>
        <a:bodyPr/>
        <a:lstStyle/>
        <a:p>
          <a:endParaRPr lang="en-IN"/>
        </a:p>
      </dgm:t>
    </dgm:pt>
    <dgm:pt modelId="{A6B1BFD6-0C9D-4463-A272-55B767E2959B}" type="sibTrans" cxnId="{F24C91C9-D6D8-4C8C-9040-0C7E2FF82487}">
      <dgm:prSet/>
      <dgm:spPr/>
      <dgm:t>
        <a:bodyPr/>
        <a:lstStyle/>
        <a:p>
          <a:endParaRPr lang="en-IN"/>
        </a:p>
      </dgm:t>
    </dgm:pt>
    <dgm:pt modelId="{3807628B-EF67-45EB-B39F-145E24A530D8}">
      <dgm:prSet custT="1"/>
      <dgm:spPr/>
      <dgm:t>
        <a:bodyPr/>
        <a:lstStyle/>
        <a:p>
          <a:r>
            <a:rPr lang="en-US" sz="1800">
              <a:latin typeface="Cambria" panose="02040503050406030204" pitchFamily="18" charset="0"/>
              <a:ea typeface="Cambria" panose="02040503050406030204" pitchFamily="18" charset="0"/>
            </a:rPr>
            <a:t>Original adjudication and the first appeal are handled by individual officers under the Act.</a:t>
          </a:r>
          <a:endParaRPr lang="en-IN" sz="1800">
            <a:latin typeface="Cambria" panose="02040503050406030204" pitchFamily="18" charset="0"/>
            <a:ea typeface="Cambria" panose="02040503050406030204" pitchFamily="18" charset="0"/>
          </a:endParaRPr>
        </a:p>
      </dgm:t>
    </dgm:pt>
    <dgm:pt modelId="{C6964F04-61E6-4876-91AC-E3D3D3309B53}" type="parTrans" cxnId="{C6168859-69E2-4729-A0F9-E7CBC9085EF9}">
      <dgm:prSet/>
      <dgm:spPr/>
      <dgm:t>
        <a:bodyPr/>
        <a:lstStyle/>
        <a:p>
          <a:endParaRPr lang="en-IN"/>
        </a:p>
      </dgm:t>
    </dgm:pt>
    <dgm:pt modelId="{20BEA0E0-53AC-4040-BE06-F5B0B7065F12}" type="sibTrans" cxnId="{C6168859-69E2-4729-A0F9-E7CBC9085EF9}">
      <dgm:prSet/>
      <dgm:spPr/>
      <dgm:t>
        <a:bodyPr/>
        <a:lstStyle/>
        <a:p>
          <a:endParaRPr lang="en-IN"/>
        </a:p>
      </dgm:t>
    </dgm:pt>
    <dgm:pt modelId="{4CF465F4-E6A0-4375-9071-72980627E9EA}">
      <dgm:prSet custT="1"/>
      <dgm:spPr/>
      <dgm:t>
        <a:bodyPr/>
        <a:lstStyle/>
        <a:p>
          <a:r>
            <a:rPr lang="en-US" sz="1800">
              <a:latin typeface="Cambria" panose="02040503050406030204" pitchFamily="18" charset="0"/>
              <a:ea typeface="Cambria" panose="02040503050406030204" pitchFamily="18" charset="0"/>
            </a:rPr>
            <a:t>Second appeals against the orders of the first appellate authorities in both Central and State tax administrations are directed to the GST Appellate Authority under the CGST Act.</a:t>
          </a:r>
          <a:endParaRPr lang="en-IN" sz="1800">
            <a:latin typeface="Cambria" panose="02040503050406030204" pitchFamily="18" charset="0"/>
            <a:ea typeface="Cambria" panose="02040503050406030204" pitchFamily="18" charset="0"/>
          </a:endParaRPr>
        </a:p>
      </dgm:t>
    </dgm:pt>
    <dgm:pt modelId="{290E61CE-A835-46A4-8945-B5A19B2B0C6D}" type="parTrans" cxnId="{C9FF7D81-E92B-4BA1-BAF3-2CCA97A8DCFE}">
      <dgm:prSet/>
      <dgm:spPr/>
      <dgm:t>
        <a:bodyPr/>
        <a:lstStyle/>
        <a:p>
          <a:endParaRPr lang="en-IN"/>
        </a:p>
      </dgm:t>
    </dgm:pt>
    <dgm:pt modelId="{6DAB1E24-DF11-41D0-AC14-B6AF189505F4}" type="sibTrans" cxnId="{C9FF7D81-E92B-4BA1-BAF3-2CCA97A8DCFE}">
      <dgm:prSet/>
      <dgm:spPr/>
      <dgm:t>
        <a:bodyPr/>
        <a:lstStyle/>
        <a:p>
          <a:endParaRPr lang="en-IN"/>
        </a:p>
      </dgm:t>
    </dgm:pt>
    <dgm:pt modelId="{AE2E5DA4-39F0-43B6-91E5-A462A4C1B345}">
      <dgm:prSet custT="1"/>
      <dgm:spPr/>
      <dgm:t>
        <a:bodyPr/>
        <a:lstStyle/>
        <a:p>
          <a:r>
            <a:rPr lang="en-US" sz="1800">
              <a:latin typeface="Cambria" panose="02040503050406030204" pitchFamily="18" charset="0"/>
              <a:ea typeface="Cambria" panose="02040503050406030204" pitchFamily="18" charset="0"/>
            </a:rPr>
            <a:t>The GST Appellate Tribunal has the responsibility to hear appeals under all four GST laws enacted by both Central and State authorities.</a:t>
          </a:r>
          <a:endParaRPr lang="en-IN" sz="1800">
            <a:latin typeface="Cambria" panose="02040503050406030204" pitchFamily="18" charset="0"/>
            <a:ea typeface="Cambria" panose="02040503050406030204" pitchFamily="18" charset="0"/>
          </a:endParaRPr>
        </a:p>
      </dgm:t>
    </dgm:pt>
    <dgm:pt modelId="{80B87C9B-7D18-48BC-87CC-31C6BF02251B}" type="parTrans" cxnId="{D02567FB-F632-432E-838C-DCC918C70F89}">
      <dgm:prSet/>
      <dgm:spPr/>
      <dgm:t>
        <a:bodyPr/>
        <a:lstStyle/>
        <a:p>
          <a:endParaRPr lang="en-IN"/>
        </a:p>
      </dgm:t>
    </dgm:pt>
    <dgm:pt modelId="{DB239EC9-1A65-40DD-BB36-884B790D0C8B}" type="sibTrans" cxnId="{D02567FB-F632-432E-838C-DCC918C70F89}">
      <dgm:prSet/>
      <dgm:spPr/>
      <dgm:t>
        <a:bodyPr/>
        <a:lstStyle/>
        <a:p>
          <a:endParaRPr lang="en-IN"/>
        </a:p>
      </dgm:t>
    </dgm:pt>
    <dgm:pt modelId="{D699D368-5257-45F9-8D3D-3B4D00A6AABA}">
      <dgm:prSet custT="1"/>
      <dgm:spPr/>
      <dgm:t>
        <a:bodyPr/>
        <a:lstStyle/>
        <a:p>
          <a:r>
            <a:rPr lang="en-US" sz="1800">
              <a:latin typeface="Cambria" panose="02040503050406030204" pitchFamily="18" charset="0"/>
              <a:ea typeface="Cambria" panose="02040503050406030204" pitchFamily="18" charset="0"/>
            </a:rPr>
            <a:t>It acts as the first forum where the adjudication process converges under all GST laws and tax administrations.</a:t>
          </a:r>
          <a:endParaRPr lang="en-IN" sz="1800">
            <a:latin typeface="Cambria" panose="02040503050406030204" pitchFamily="18" charset="0"/>
            <a:ea typeface="Cambria" panose="02040503050406030204" pitchFamily="18" charset="0"/>
          </a:endParaRPr>
        </a:p>
      </dgm:t>
    </dgm:pt>
    <dgm:pt modelId="{4D27E4EF-2B2D-4475-96F5-1DB8BCD3D97A}" type="parTrans" cxnId="{8CDAD066-4F6A-44F0-B7FD-25317EAC39E4}">
      <dgm:prSet/>
      <dgm:spPr/>
      <dgm:t>
        <a:bodyPr/>
        <a:lstStyle/>
        <a:p>
          <a:endParaRPr lang="en-IN"/>
        </a:p>
      </dgm:t>
    </dgm:pt>
    <dgm:pt modelId="{C8E6C1B2-F3E9-4A06-BA41-DA9127B0D285}" type="sibTrans" cxnId="{8CDAD066-4F6A-44F0-B7FD-25317EAC39E4}">
      <dgm:prSet/>
      <dgm:spPr/>
      <dgm:t>
        <a:bodyPr/>
        <a:lstStyle/>
        <a:p>
          <a:endParaRPr lang="en-IN"/>
        </a:p>
      </dgm:t>
    </dgm:pt>
    <dgm:pt modelId="{B2978B53-1720-456F-897E-6EA4ABA0CC65}" type="pres">
      <dgm:prSet presAssocID="{E7C1ECCD-CC90-4E02-BD8C-92A2E2717093}" presName="linear" presStyleCnt="0">
        <dgm:presLayoutVars>
          <dgm:animLvl val="lvl"/>
          <dgm:resizeHandles val="exact"/>
        </dgm:presLayoutVars>
      </dgm:prSet>
      <dgm:spPr/>
    </dgm:pt>
    <dgm:pt modelId="{3DF8C72C-59B5-4B96-B22F-3ED767C697B9}" type="pres">
      <dgm:prSet presAssocID="{646460AA-FC02-484F-B48E-4DBCC9013F6D}" presName="parentText" presStyleLbl="node1" presStyleIdx="0" presStyleCnt="6">
        <dgm:presLayoutVars>
          <dgm:chMax val="0"/>
          <dgm:bulletEnabled val="1"/>
        </dgm:presLayoutVars>
      </dgm:prSet>
      <dgm:spPr/>
    </dgm:pt>
    <dgm:pt modelId="{C6E17FD4-3B6A-48A0-86FE-2CE0E73C279F}" type="pres">
      <dgm:prSet presAssocID="{476199FA-C2A0-4EF0-B86B-587D7335EE2F}" presName="spacer" presStyleCnt="0"/>
      <dgm:spPr/>
    </dgm:pt>
    <dgm:pt modelId="{EC23AF2C-9E53-45CC-8465-A62E30C302EE}" type="pres">
      <dgm:prSet presAssocID="{5EFBB467-14F3-4FAE-9873-649FB7C2EB6E}" presName="parentText" presStyleLbl="node1" presStyleIdx="1" presStyleCnt="6">
        <dgm:presLayoutVars>
          <dgm:chMax val="0"/>
          <dgm:bulletEnabled val="1"/>
        </dgm:presLayoutVars>
      </dgm:prSet>
      <dgm:spPr/>
    </dgm:pt>
    <dgm:pt modelId="{03D16692-1ACC-4591-A162-32738905C951}" type="pres">
      <dgm:prSet presAssocID="{A6B1BFD6-0C9D-4463-A272-55B767E2959B}" presName="spacer" presStyleCnt="0"/>
      <dgm:spPr/>
    </dgm:pt>
    <dgm:pt modelId="{CE8EADB3-F36D-481E-9206-B831A6EB99F9}" type="pres">
      <dgm:prSet presAssocID="{3807628B-EF67-45EB-B39F-145E24A530D8}" presName="parentText" presStyleLbl="node1" presStyleIdx="2" presStyleCnt="6">
        <dgm:presLayoutVars>
          <dgm:chMax val="0"/>
          <dgm:bulletEnabled val="1"/>
        </dgm:presLayoutVars>
      </dgm:prSet>
      <dgm:spPr/>
    </dgm:pt>
    <dgm:pt modelId="{32645522-259B-44F8-A796-2D106181D776}" type="pres">
      <dgm:prSet presAssocID="{20BEA0E0-53AC-4040-BE06-F5B0B7065F12}" presName="spacer" presStyleCnt="0"/>
      <dgm:spPr/>
    </dgm:pt>
    <dgm:pt modelId="{5EC75A9C-26C2-4002-B09E-57FDF6A6AAA1}" type="pres">
      <dgm:prSet presAssocID="{4CF465F4-E6A0-4375-9071-72980627E9EA}" presName="parentText" presStyleLbl="node1" presStyleIdx="3" presStyleCnt="6">
        <dgm:presLayoutVars>
          <dgm:chMax val="0"/>
          <dgm:bulletEnabled val="1"/>
        </dgm:presLayoutVars>
      </dgm:prSet>
      <dgm:spPr/>
    </dgm:pt>
    <dgm:pt modelId="{CE8C6C56-A68D-4D08-B3CB-8666D9EF3775}" type="pres">
      <dgm:prSet presAssocID="{6DAB1E24-DF11-41D0-AC14-B6AF189505F4}" presName="spacer" presStyleCnt="0"/>
      <dgm:spPr/>
    </dgm:pt>
    <dgm:pt modelId="{2EBDAD38-299E-4952-8D41-BD1717DBBB36}" type="pres">
      <dgm:prSet presAssocID="{AE2E5DA4-39F0-43B6-91E5-A462A4C1B345}" presName="parentText" presStyleLbl="node1" presStyleIdx="4" presStyleCnt="6">
        <dgm:presLayoutVars>
          <dgm:chMax val="0"/>
          <dgm:bulletEnabled val="1"/>
        </dgm:presLayoutVars>
      </dgm:prSet>
      <dgm:spPr/>
    </dgm:pt>
    <dgm:pt modelId="{D4FA8C9D-6C92-4BED-BE5B-9F223EDAF4D7}" type="pres">
      <dgm:prSet presAssocID="{DB239EC9-1A65-40DD-BB36-884B790D0C8B}" presName="spacer" presStyleCnt="0"/>
      <dgm:spPr/>
    </dgm:pt>
    <dgm:pt modelId="{07C9E6EC-D934-49F4-8AC7-0052AFCCFCE8}" type="pres">
      <dgm:prSet presAssocID="{D699D368-5257-45F9-8D3D-3B4D00A6AABA}" presName="parentText" presStyleLbl="node1" presStyleIdx="5" presStyleCnt="6">
        <dgm:presLayoutVars>
          <dgm:chMax val="0"/>
          <dgm:bulletEnabled val="1"/>
        </dgm:presLayoutVars>
      </dgm:prSet>
      <dgm:spPr/>
    </dgm:pt>
  </dgm:ptLst>
  <dgm:cxnLst>
    <dgm:cxn modelId="{EC0E2201-AEAA-4A28-A19B-1D6229725640}" type="presOf" srcId="{3807628B-EF67-45EB-B39F-145E24A530D8}" destId="{CE8EADB3-F36D-481E-9206-B831A6EB99F9}" srcOrd="0" destOrd="0" presId="urn:microsoft.com/office/officeart/2005/8/layout/vList2"/>
    <dgm:cxn modelId="{F637342F-EF65-4229-ADCC-C8B55C1BFEC7}" type="presOf" srcId="{AE2E5DA4-39F0-43B6-91E5-A462A4C1B345}" destId="{2EBDAD38-299E-4952-8D41-BD1717DBBB36}" srcOrd="0" destOrd="0" presId="urn:microsoft.com/office/officeart/2005/8/layout/vList2"/>
    <dgm:cxn modelId="{54514E5E-D412-4663-A4EA-4FBC96DA2DF6}" type="presOf" srcId="{E7C1ECCD-CC90-4E02-BD8C-92A2E2717093}" destId="{B2978B53-1720-456F-897E-6EA4ABA0CC65}" srcOrd="0" destOrd="0" presId="urn:microsoft.com/office/officeart/2005/8/layout/vList2"/>
    <dgm:cxn modelId="{8CDAD066-4F6A-44F0-B7FD-25317EAC39E4}" srcId="{E7C1ECCD-CC90-4E02-BD8C-92A2E2717093}" destId="{D699D368-5257-45F9-8D3D-3B4D00A6AABA}" srcOrd="5" destOrd="0" parTransId="{4D27E4EF-2B2D-4475-96F5-1DB8BCD3D97A}" sibTransId="{C8E6C1B2-F3E9-4A06-BA41-DA9127B0D285}"/>
    <dgm:cxn modelId="{C6168859-69E2-4729-A0F9-E7CBC9085EF9}" srcId="{E7C1ECCD-CC90-4E02-BD8C-92A2E2717093}" destId="{3807628B-EF67-45EB-B39F-145E24A530D8}" srcOrd="2" destOrd="0" parTransId="{C6964F04-61E6-4876-91AC-E3D3D3309B53}" sibTransId="{20BEA0E0-53AC-4040-BE06-F5B0B7065F12}"/>
    <dgm:cxn modelId="{C9FF7D81-E92B-4BA1-BAF3-2CCA97A8DCFE}" srcId="{E7C1ECCD-CC90-4E02-BD8C-92A2E2717093}" destId="{4CF465F4-E6A0-4375-9071-72980627E9EA}" srcOrd="3" destOrd="0" parTransId="{290E61CE-A835-46A4-8945-B5A19B2B0C6D}" sibTransId="{6DAB1E24-DF11-41D0-AC14-B6AF189505F4}"/>
    <dgm:cxn modelId="{47E30584-C812-4E56-9DD2-DBCBD9CEDF62}" type="presOf" srcId="{5EFBB467-14F3-4FAE-9873-649FB7C2EB6E}" destId="{EC23AF2C-9E53-45CC-8465-A62E30C302EE}" srcOrd="0" destOrd="0" presId="urn:microsoft.com/office/officeart/2005/8/layout/vList2"/>
    <dgm:cxn modelId="{BD6D3994-0112-453D-9DFD-D86481005BDC}" type="presOf" srcId="{646460AA-FC02-484F-B48E-4DBCC9013F6D}" destId="{3DF8C72C-59B5-4B96-B22F-3ED767C697B9}" srcOrd="0" destOrd="0" presId="urn:microsoft.com/office/officeart/2005/8/layout/vList2"/>
    <dgm:cxn modelId="{F6FBF3AC-0744-4B14-93CA-E91CAFFD9253}" type="presOf" srcId="{4CF465F4-E6A0-4375-9071-72980627E9EA}" destId="{5EC75A9C-26C2-4002-B09E-57FDF6A6AAA1}" srcOrd="0" destOrd="0" presId="urn:microsoft.com/office/officeart/2005/8/layout/vList2"/>
    <dgm:cxn modelId="{7830C2B9-C8AE-45D9-AC38-FD4BC5E4DAE4}" srcId="{E7C1ECCD-CC90-4E02-BD8C-92A2E2717093}" destId="{646460AA-FC02-484F-B48E-4DBCC9013F6D}" srcOrd="0" destOrd="0" parTransId="{59D78A92-4D00-443A-995F-B7ADA9548583}" sibTransId="{476199FA-C2A0-4EF0-B86B-587D7335EE2F}"/>
    <dgm:cxn modelId="{5359D6C3-1C47-49A9-8AF1-2CB65A5C4DEF}" type="presOf" srcId="{D699D368-5257-45F9-8D3D-3B4D00A6AABA}" destId="{07C9E6EC-D934-49F4-8AC7-0052AFCCFCE8}" srcOrd="0" destOrd="0" presId="urn:microsoft.com/office/officeart/2005/8/layout/vList2"/>
    <dgm:cxn modelId="{F24C91C9-D6D8-4C8C-9040-0C7E2FF82487}" srcId="{E7C1ECCD-CC90-4E02-BD8C-92A2E2717093}" destId="{5EFBB467-14F3-4FAE-9873-649FB7C2EB6E}" srcOrd="1" destOrd="0" parTransId="{AA3324DA-1941-4668-B916-F96AD0E74A44}" sibTransId="{A6B1BFD6-0C9D-4463-A272-55B767E2959B}"/>
    <dgm:cxn modelId="{D02567FB-F632-432E-838C-DCC918C70F89}" srcId="{E7C1ECCD-CC90-4E02-BD8C-92A2E2717093}" destId="{AE2E5DA4-39F0-43B6-91E5-A462A4C1B345}" srcOrd="4" destOrd="0" parTransId="{80B87C9B-7D18-48BC-87CC-31C6BF02251B}" sibTransId="{DB239EC9-1A65-40DD-BB36-884B790D0C8B}"/>
    <dgm:cxn modelId="{C3CB7971-E10D-4E2F-B831-9231BAB4D266}" type="presParOf" srcId="{B2978B53-1720-456F-897E-6EA4ABA0CC65}" destId="{3DF8C72C-59B5-4B96-B22F-3ED767C697B9}" srcOrd="0" destOrd="0" presId="urn:microsoft.com/office/officeart/2005/8/layout/vList2"/>
    <dgm:cxn modelId="{E23FD684-F233-49FC-95AE-77AD3BA43E5E}" type="presParOf" srcId="{B2978B53-1720-456F-897E-6EA4ABA0CC65}" destId="{C6E17FD4-3B6A-48A0-86FE-2CE0E73C279F}" srcOrd="1" destOrd="0" presId="urn:microsoft.com/office/officeart/2005/8/layout/vList2"/>
    <dgm:cxn modelId="{9CADB37A-1170-4374-939F-3D59548C9303}" type="presParOf" srcId="{B2978B53-1720-456F-897E-6EA4ABA0CC65}" destId="{EC23AF2C-9E53-45CC-8465-A62E30C302EE}" srcOrd="2" destOrd="0" presId="urn:microsoft.com/office/officeart/2005/8/layout/vList2"/>
    <dgm:cxn modelId="{FE95958E-0350-4117-8E11-33CFF18DC191}" type="presParOf" srcId="{B2978B53-1720-456F-897E-6EA4ABA0CC65}" destId="{03D16692-1ACC-4591-A162-32738905C951}" srcOrd="3" destOrd="0" presId="urn:microsoft.com/office/officeart/2005/8/layout/vList2"/>
    <dgm:cxn modelId="{67246228-4919-4C47-8685-7E86C2FEC77C}" type="presParOf" srcId="{B2978B53-1720-456F-897E-6EA4ABA0CC65}" destId="{CE8EADB3-F36D-481E-9206-B831A6EB99F9}" srcOrd="4" destOrd="0" presId="urn:microsoft.com/office/officeart/2005/8/layout/vList2"/>
    <dgm:cxn modelId="{FA23F2EF-71AC-43B2-A759-A0FB3D0A15AD}" type="presParOf" srcId="{B2978B53-1720-456F-897E-6EA4ABA0CC65}" destId="{32645522-259B-44F8-A796-2D106181D776}" srcOrd="5" destOrd="0" presId="urn:microsoft.com/office/officeart/2005/8/layout/vList2"/>
    <dgm:cxn modelId="{5BEF6D61-1D77-470B-96E9-4D3093DFC45D}" type="presParOf" srcId="{B2978B53-1720-456F-897E-6EA4ABA0CC65}" destId="{5EC75A9C-26C2-4002-B09E-57FDF6A6AAA1}" srcOrd="6" destOrd="0" presId="urn:microsoft.com/office/officeart/2005/8/layout/vList2"/>
    <dgm:cxn modelId="{654BC4F7-6E02-4D1E-884E-90E72B14FA34}" type="presParOf" srcId="{B2978B53-1720-456F-897E-6EA4ABA0CC65}" destId="{CE8C6C56-A68D-4D08-B3CB-8666D9EF3775}" srcOrd="7" destOrd="0" presId="urn:microsoft.com/office/officeart/2005/8/layout/vList2"/>
    <dgm:cxn modelId="{E1E531A8-9CE9-4C9B-9CCE-DA050F128470}" type="presParOf" srcId="{B2978B53-1720-456F-897E-6EA4ABA0CC65}" destId="{2EBDAD38-299E-4952-8D41-BD1717DBBB36}" srcOrd="8" destOrd="0" presId="urn:microsoft.com/office/officeart/2005/8/layout/vList2"/>
    <dgm:cxn modelId="{ECD776C2-1A1E-40BC-B27F-E5B59D5EC9AB}" type="presParOf" srcId="{B2978B53-1720-456F-897E-6EA4ABA0CC65}" destId="{D4FA8C9D-6C92-4BED-BE5B-9F223EDAF4D7}" srcOrd="9" destOrd="0" presId="urn:microsoft.com/office/officeart/2005/8/layout/vList2"/>
    <dgm:cxn modelId="{E1B3AA79-ABCD-45B1-8EA0-6CDAD9601EAC}" type="presParOf" srcId="{B2978B53-1720-456F-897E-6EA4ABA0CC65}" destId="{07C9E6EC-D934-49F4-8AC7-0052AFCCFCE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F28D0-9352-4977-982D-2E3B6106B3D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CB708A70-67B9-44F2-926F-E9718ACB6D0A}">
      <dgm:prSet phldrT="[Text]" custT="1"/>
      <dgm:spPr/>
      <dgm:t>
        <a:bodyPr/>
        <a:lstStyle/>
        <a:p>
          <a:r>
            <a:rPr lang="en-US" sz="2200" dirty="0">
              <a:latin typeface="Cambria" panose="02040503050406030204" pitchFamily="18" charset="0"/>
              <a:ea typeface="Cambria" panose="02040503050406030204" pitchFamily="18" charset="0"/>
            </a:rPr>
            <a:t>National Bench</a:t>
          </a:r>
          <a:endParaRPr lang="en-IN" sz="2200" dirty="0">
            <a:latin typeface="Cambria" panose="02040503050406030204" pitchFamily="18" charset="0"/>
            <a:ea typeface="Cambria" panose="02040503050406030204" pitchFamily="18" charset="0"/>
          </a:endParaRPr>
        </a:p>
      </dgm:t>
    </dgm:pt>
    <dgm:pt modelId="{5CBC4C90-1E96-4749-AAC4-3B3F9B73E1F1}" type="parTrans" cxnId="{39BC8312-3250-4B57-9A17-53A68B69BE49}">
      <dgm:prSet/>
      <dgm:spPr/>
      <dgm:t>
        <a:bodyPr/>
        <a:lstStyle/>
        <a:p>
          <a:endParaRPr lang="en-IN"/>
        </a:p>
      </dgm:t>
    </dgm:pt>
    <dgm:pt modelId="{EE1EF702-78E7-4D48-BE0F-1D8778EF7ABA}" type="sibTrans" cxnId="{39BC8312-3250-4B57-9A17-53A68B69BE49}">
      <dgm:prSet/>
      <dgm:spPr/>
      <dgm:t>
        <a:bodyPr/>
        <a:lstStyle/>
        <a:p>
          <a:endParaRPr lang="en-IN"/>
        </a:p>
      </dgm:t>
    </dgm:pt>
    <dgm:pt modelId="{9F78B6E0-2A3A-4813-8546-F0F134262FF2}">
      <dgm:prSet phldrT="[Text]" custT="1"/>
      <dgm:spPr/>
      <dgm:t>
        <a:bodyPr/>
        <a:lstStyle/>
        <a:p>
          <a:r>
            <a:rPr lang="en-US" sz="2200" dirty="0">
              <a:latin typeface="Cambria" panose="02040503050406030204" pitchFamily="18" charset="0"/>
              <a:ea typeface="Cambria" panose="02040503050406030204" pitchFamily="18" charset="0"/>
            </a:rPr>
            <a:t>State Bench</a:t>
          </a:r>
          <a:endParaRPr lang="en-IN" sz="2200" dirty="0">
            <a:latin typeface="Cambria" panose="02040503050406030204" pitchFamily="18" charset="0"/>
            <a:ea typeface="Cambria" panose="02040503050406030204" pitchFamily="18" charset="0"/>
          </a:endParaRPr>
        </a:p>
      </dgm:t>
    </dgm:pt>
    <dgm:pt modelId="{E5A3B530-227A-45C5-9BE4-4546EF0A153D}" type="parTrans" cxnId="{C2C2F826-FA20-4995-8B97-385FA4BB2CF3}">
      <dgm:prSet/>
      <dgm:spPr/>
      <dgm:t>
        <a:bodyPr/>
        <a:lstStyle/>
        <a:p>
          <a:endParaRPr lang="en-IN"/>
        </a:p>
      </dgm:t>
    </dgm:pt>
    <dgm:pt modelId="{F8607B61-9A47-4B5C-A1D8-97B4A9910C28}" type="sibTrans" cxnId="{C2C2F826-FA20-4995-8B97-385FA4BB2CF3}">
      <dgm:prSet/>
      <dgm:spPr/>
      <dgm:t>
        <a:bodyPr/>
        <a:lstStyle/>
        <a:p>
          <a:endParaRPr lang="en-IN"/>
        </a:p>
      </dgm:t>
    </dgm:pt>
    <dgm:pt modelId="{A74E932E-C355-41A0-9321-45B97E87DFEB}">
      <dgm:prSet phldrT="[Text]" custT="1"/>
      <dgm:spPr/>
      <dgm:t>
        <a:bodyPr/>
        <a:lstStyle/>
        <a:p>
          <a:r>
            <a:rPr lang="en-US" sz="2200" dirty="0">
              <a:latin typeface="Cambria" panose="02040503050406030204" pitchFamily="18" charset="0"/>
              <a:ea typeface="Cambria" panose="02040503050406030204" pitchFamily="18" charset="0"/>
            </a:rPr>
            <a:t>National bench shall be situated at Delhi</a:t>
          </a:r>
          <a:endParaRPr lang="en-IN" sz="2200" dirty="0">
            <a:latin typeface="Cambria" panose="02040503050406030204" pitchFamily="18" charset="0"/>
            <a:ea typeface="Cambria" panose="02040503050406030204" pitchFamily="18" charset="0"/>
          </a:endParaRPr>
        </a:p>
      </dgm:t>
    </dgm:pt>
    <dgm:pt modelId="{5EE9D9DE-E351-4797-B385-EDD2F4C318AD}" type="parTrans" cxnId="{B5D2B3EE-BC0B-4EBC-83C3-F7B9B38987CD}">
      <dgm:prSet/>
      <dgm:spPr/>
      <dgm:t>
        <a:bodyPr/>
        <a:lstStyle/>
        <a:p>
          <a:endParaRPr lang="en-IN"/>
        </a:p>
      </dgm:t>
    </dgm:pt>
    <dgm:pt modelId="{0539150E-173D-4044-ACCE-04E9FC1D6787}" type="sibTrans" cxnId="{B5D2B3EE-BC0B-4EBC-83C3-F7B9B38987CD}">
      <dgm:prSet/>
      <dgm:spPr/>
      <dgm:t>
        <a:bodyPr/>
        <a:lstStyle/>
        <a:p>
          <a:endParaRPr lang="en-IN"/>
        </a:p>
      </dgm:t>
    </dgm:pt>
    <dgm:pt modelId="{B019E1F3-3BB1-43F6-BAF5-B61C86A31F56}">
      <dgm:prSet phldrT="[Text]" custT="1"/>
      <dgm:spPr/>
      <dgm:t>
        <a:bodyPr/>
        <a:lstStyle/>
        <a:p>
          <a:pPr algn="ctr"/>
          <a:r>
            <a:rPr lang="en-US" sz="2200" dirty="0">
              <a:latin typeface="Cambria" panose="02040503050406030204" pitchFamily="18" charset="0"/>
              <a:ea typeface="Cambria" panose="02040503050406030204" pitchFamily="18" charset="0"/>
            </a:rPr>
            <a:t>Shall consist of a </a:t>
          </a:r>
          <a:r>
            <a:rPr lang="en-US" sz="2200" b="1" dirty="0">
              <a:latin typeface="Cambria" panose="02040503050406030204" pitchFamily="18" charset="0"/>
              <a:ea typeface="Cambria" panose="02040503050406030204" pitchFamily="18" charset="0"/>
            </a:rPr>
            <a:t>Principa</a:t>
          </a:r>
          <a:r>
            <a:rPr lang="en-US" sz="2200" dirty="0">
              <a:latin typeface="Cambria" panose="02040503050406030204" pitchFamily="18" charset="0"/>
              <a:ea typeface="Cambria" panose="02040503050406030204" pitchFamily="18" charset="0"/>
            </a:rPr>
            <a:t>l, one technical member (Centre), and one technical member (State)</a:t>
          </a:r>
          <a:endParaRPr lang="en-IN" sz="2200" dirty="0">
            <a:latin typeface="Cambria" panose="02040503050406030204" pitchFamily="18" charset="0"/>
            <a:ea typeface="Cambria" panose="02040503050406030204" pitchFamily="18" charset="0"/>
          </a:endParaRPr>
        </a:p>
      </dgm:t>
    </dgm:pt>
    <dgm:pt modelId="{3E0A411C-ABAD-41C0-B444-C985D400C7A5}" type="parTrans" cxnId="{1672E2B1-1D86-4DA9-BDAA-30D030D72AC2}">
      <dgm:prSet/>
      <dgm:spPr/>
      <dgm:t>
        <a:bodyPr/>
        <a:lstStyle/>
        <a:p>
          <a:endParaRPr lang="en-IN"/>
        </a:p>
      </dgm:t>
    </dgm:pt>
    <dgm:pt modelId="{07EA384F-ADCC-487C-8E12-357D071BC846}" type="sibTrans" cxnId="{1672E2B1-1D86-4DA9-BDAA-30D030D72AC2}">
      <dgm:prSet/>
      <dgm:spPr/>
      <dgm:t>
        <a:bodyPr/>
        <a:lstStyle/>
        <a:p>
          <a:endParaRPr lang="en-IN"/>
        </a:p>
      </dgm:t>
    </dgm:pt>
    <dgm:pt modelId="{22DC7906-5628-4DAA-9850-35E996EE1C47}">
      <dgm:prSet phldrT="[Text]" custT="1"/>
      <dgm:spPr/>
      <dgm:t>
        <a:bodyPr/>
        <a:lstStyle/>
        <a:p>
          <a:r>
            <a:rPr lang="en-US" sz="2200" dirty="0">
              <a:latin typeface="Cambria" panose="02040503050406030204" pitchFamily="18" charset="0"/>
              <a:ea typeface="Cambria" panose="02040503050406030204" pitchFamily="18" charset="0"/>
            </a:rPr>
            <a:t>It shall be situated in the respective states.</a:t>
          </a:r>
          <a:endParaRPr lang="en-IN" sz="2200" dirty="0">
            <a:latin typeface="Cambria" panose="02040503050406030204" pitchFamily="18" charset="0"/>
            <a:ea typeface="Cambria" panose="02040503050406030204" pitchFamily="18" charset="0"/>
          </a:endParaRPr>
        </a:p>
      </dgm:t>
    </dgm:pt>
    <dgm:pt modelId="{D8E01548-1578-4CB0-82C1-B82DCB85F280}" type="parTrans" cxnId="{314916D3-CF84-416F-B415-D64E1C3F4F6E}">
      <dgm:prSet/>
      <dgm:spPr/>
      <dgm:t>
        <a:bodyPr/>
        <a:lstStyle/>
        <a:p>
          <a:endParaRPr lang="en-IN"/>
        </a:p>
      </dgm:t>
    </dgm:pt>
    <dgm:pt modelId="{08B7D2A2-0CDE-4874-B1B4-C3A691B22EA8}" type="sibTrans" cxnId="{314916D3-CF84-416F-B415-D64E1C3F4F6E}">
      <dgm:prSet/>
      <dgm:spPr/>
      <dgm:t>
        <a:bodyPr/>
        <a:lstStyle/>
        <a:p>
          <a:endParaRPr lang="en-IN"/>
        </a:p>
      </dgm:t>
    </dgm:pt>
    <dgm:pt modelId="{F6353AC7-8F36-46C9-AF38-806139AB1F21}">
      <dgm:prSet phldrT="[Text]" custT="1"/>
      <dgm:spPr/>
      <dgm:t>
        <a:bodyPr/>
        <a:lstStyle/>
        <a:p>
          <a:r>
            <a:rPr lang="en-US" sz="2200" dirty="0">
              <a:latin typeface="Cambria" panose="02040503050406030204" pitchFamily="18" charset="0"/>
              <a:ea typeface="Cambria" panose="02040503050406030204" pitchFamily="18" charset="0"/>
            </a:rPr>
            <a:t>Shall consist of </a:t>
          </a:r>
          <a:r>
            <a:rPr lang="en-US" sz="2200" b="1" dirty="0">
              <a:latin typeface="Cambria" panose="02040503050406030204" pitchFamily="18" charset="0"/>
              <a:ea typeface="Cambria" panose="02040503050406030204" pitchFamily="18" charset="0"/>
            </a:rPr>
            <a:t>one Judicial </a:t>
          </a:r>
          <a:r>
            <a:rPr lang="en-US" sz="2200" dirty="0">
              <a:latin typeface="Cambria" panose="02040503050406030204" pitchFamily="18" charset="0"/>
              <a:ea typeface="Cambria" panose="02040503050406030204" pitchFamily="18" charset="0"/>
            </a:rPr>
            <a:t>Member, one technical member (Centre), and one technical member (State)</a:t>
          </a:r>
          <a:endParaRPr lang="en-IN" sz="2200" dirty="0">
            <a:latin typeface="Cambria" panose="02040503050406030204" pitchFamily="18" charset="0"/>
            <a:ea typeface="Cambria" panose="02040503050406030204" pitchFamily="18" charset="0"/>
          </a:endParaRPr>
        </a:p>
      </dgm:t>
    </dgm:pt>
    <dgm:pt modelId="{91A838AE-65BE-44B6-BF85-6C12EEAC7E77}" type="parTrans" cxnId="{A75ADF86-3CE6-40B7-BB93-AC72837A3928}">
      <dgm:prSet/>
      <dgm:spPr/>
      <dgm:t>
        <a:bodyPr/>
        <a:lstStyle/>
        <a:p>
          <a:endParaRPr lang="en-IN"/>
        </a:p>
      </dgm:t>
    </dgm:pt>
    <dgm:pt modelId="{C86AB72F-743A-4F19-9F1E-5A3ECEB26010}" type="sibTrans" cxnId="{A75ADF86-3CE6-40B7-BB93-AC72837A3928}">
      <dgm:prSet/>
      <dgm:spPr/>
      <dgm:t>
        <a:bodyPr/>
        <a:lstStyle/>
        <a:p>
          <a:endParaRPr lang="en-IN"/>
        </a:p>
      </dgm:t>
    </dgm:pt>
    <dgm:pt modelId="{E2F7384B-EF23-4809-BB7E-BFC6D481DC49}">
      <dgm:prSet phldrT="[Text]" custT="1"/>
      <dgm:spPr/>
      <dgm:t>
        <a:bodyPr/>
        <a:lstStyle/>
        <a:p>
          <a:r>
            <a:rPr lang="en-US" sz="2200" dirty="0">
              <a:latin typeface="Cambria" panose="02040503050406030204" pitchFamily="18" charset="0"/>
              <a:ea typeface="Cambria" panose="02040503050406030204" pitchFamily="18" charset="0"/>
            </a:rPr>
            <a:t>Shall hear the appeals where one of the issue involved is in relation to place of supply</a:t>
          </a:r>
          <a:endParaRPr lang="en-IN" sz="2200" dirty="0">
            <a:latin typeface="Cambria" panose="02040503050406030204" pitchFamily="18" charset="0"/>
            <a:ea typeface="Cambria" panose="02040503050406030204" pitchFamily="18" charset="0"/>
          </a:endParaRPr>
        </a:p>
      </dgm:t>
    </dgm:pt>
    <dgm:pt modelId="{394A9850-8C0C-404A-BD97-A168F95693F7}" type="parTrans" cxnId="{450A3873-18BD-4B37-A7F8-3A024A42DABB}">
      <dgm:prSet/>
      <dgm:spPr/>
      <dgm:t>
        <a:bodyPr/>
        <a:lstStyle/>
        <a:p>
          <a:endParaRPr lang="en-IN"/>
        </a:p>
      </dgm:t>
    </dgm:pt>
    <dgm:pt modelId="{278FE465-28E0-4659-9FEC-8755F2F660D1}" type="sibTrans" cxnId="{450A3873-18BD-4B37-A7F8-3A024A42DABB}">
      <dgm:prSet/>
      <dgm:spPr/>
      <dgm:t>
        <a:bodyPr/>
        <a:lstStyle/>
        <a:p>
          <a:endParaRPr lang="en-IN"/>
        </a:p>
      </dgm:t>
    </dgm:pt>
    <dgm:pt modelId="{69206B80-024F-437B-992D-5849D52646E7}">
      <dgm:prSet phldrT="[Text]" custT="1"/>
      <dgm:spPr/>
      <dgm:t>
        <a:bodyPr/>
        <a:lstStyle/>
        <a:p>
          <a:r>
            <a:rPr lang="en-US" sz="2200" dirty="0">
              <a:latin typeface="Cambria" panose="02040503050406030204" pitchFamily="18" charset="0"/>
              <a:ea typeface="Cambria" panose="02040503050406030204" pitchFamily="18" charset="0"/>
            </a:rPr>
            <a:t>Shall hear the appeals where the issue involved is other than a place </a:t>
          </a:r>
          <a:r>
            <a:rPr lang="en-US" sz="2200">
              <a:latin typeface="Cambria" panose="02040503050406030204" pitchFamily="18" charset="0"/>
              <a:ea typeface="Cambria" panose="02040503050406030204" pitchFamily="18" charset="0"/>
            </a:rPr>
            <a:t>of supply</a:t>
          </a:r>
          <a:endParaRPr lang="en-IN" sz="2200" dirty="0">
            <a:latin typeface="Cambria" panose="02040503050406030204" pitchFamily="18" charset="0"/>
            <a:ea typeface="Cambria" panose="02040503050406030204" pitchFamily="18" charset="0"/>
          </a:endParaRPr>
        </a:p>
      </dgm:t>
    </dgm:pt>
    <dgm:pt modelId="{494146DE-592B-4EBB-A381-737374BBCEB7}" type="parTrans" cxnId="{CFB477B3-50EE-442D-9C46-F07643539C65}">
      <dgm:prSet/>
      <dgm:spPr/>
      <dgm:t>
        <a:bodyPr/>
        <a:lstStyle/>
        <a:p>
          <a:endParaRPr lang="en-IN"/>
        </a:p>
      </dgm:t>
    </dgm:pt>
    <dgm:pt modelId="{A8894288-AECC-4716-9D71-3288045B7B7C}" type="sibTrans" cxnId="{CFB477B3-50EE-442D-9C46-F07643539C65}">
      <dgm:prSet/>
      <dgm:spPr/>
      <dgm:t>
        <a:bodyPr/>
        <a:lstStyle/>
        <a:p>
          <a:endParaRPr lang="en-IN"/>
        </a:p>
      </dgm:t>
    </dgm:pt>
    <dgm:pt modelId="{52EF71A2-C8DD-49F8-BF1C-5EA23B261FD3}" type="pres">
      <dgm:prSet presAssocID="{109F28D0-9352-4977-982D-2E3B6106B3DC}" presName="diagram" presStyleCnt="0">
        <dgm:presLayoutVars>
          <dgm:chPref val="1"/>
          <dgm:dir/>
          <dgm:animOne val="branch"/>
          <dgm:animLvl val="lvl"/>
          <dgm:resizeHandles/>
        </dgm:presLayoutVars>
      </dgm:prSet>
      <dgm:spPr/>
    </dgm:pt>
    <dgm:pt modelId="{1C0589C1-E21E-46DF-AB1F-AB560AA40B72}" type="pres">
      <dgm:prSet presAssocID="{CB708A70-67B9-44F2-926F-E9718ACB6D0A}" presName="root" presStyleCnt="0"/>
      <dgm:spPr/>
    </dgm:pt>
    <dgm:pt modelId="{688DB3F5-ED6C-4A53-83A2-FC152522AE2C}" type="pres">
      <dgm:prSet presAssocID="{CB708A70-67B9-44F2-926F-E9718ACB6D0A}" presName="rootComposite" presStyleCnt="0"/>
      <dgm:spPr/>
    </dgm:pt>
    <dgm:pt modelId="{913C8FD5-7A21-4B21-B253-CA1B35F7F780}" type="pres">
      <dgm:prSet presAssocID="{CB708A70-67B9-44F2-926F-E9718ACB6D0A}" presName="rootText" presStyleLbl="node1" presStyleIdx="0" presStyleCnt="2" custScaleX="372938" custScaleY="148168"/>
      <dgm:spPr/>
    </dgm:pt>
    <dgm:pt modelId="{14E95CCA-A789-4B49-98B3-351E62F354B7}" type="pres">
      <dgm:prSet presAssocID="{CB708A70-67B9-44F2-926F-E9718ACB6D0A}" presName="rootConnector" presStyleLbl="node1" presStyleIdx="0" presStyleCnt="2"/>
      <dgm:spPr/>
    </dgm:pt>
    <dgm:pt modelId="{F10D87A4-771E-4606-808D-EB70CF38BB22}" type="pres">
      <dgm:prSet presAssocID="{CB708A70-67B9-44F2-926F-E9718ACB6D0A}" presName="childShape" presStyleCnt="0"/>
      <dgm:spPr/>
    </dgm:pt>
    <dgm:pt modelId="{972C3811-13C5-4BCA-8D1A-1D43B0E97914}" type="pres">
      <dgm:prSet presAssocID="{5EE9D9DE-E351-4797-B385-EDD2F4C318AD}" presName="Name13" presStyleLbl="parChTrans1D2" presStyleIdx="0" presStyleCnt="6" custSzX="271112"/>
      <dgm:spPr/>
    </dgm:pt>
    <dgm:pt modelId="{A47A010F-7098-410D-8D3F-6B53E96C1261}" type="pres">
      <dgm:prSet presAssocID="{A74E932E-C355-41A0-9321-45B97E87DFEB}" presName="childText" presStyleLbl="bgAcc1" presStyleIdx="0" presStyleCnt="6" custScaleX="731615" custScaleY="168166">
        <dgm:presLayoutVars>
          <dgm:bulletEnabled val="1"/>
        </dgm:presLayoutVars>
      </dgm:prSet>
      <dgm:spPr/>
    </dgm:pt>
    <dgm:pt modelId="{3972C143-EAD7-46CD-BCEB-014D16B5A2D8}" type="pres">
      <dgm:prSet presAssocID="{3E0A411C-ABAD-41C0-B444-C985D400C7A5}" presName="Name13" presStyleLbl="parChTrans1D2" presStyleIdx="1" presStyleCnt="6" custSzX="253302"/>
      <dgm:spPr/>
    </dgm:pt>
    <dgm:pt modelId="{4840CD2E-8C06-4D71-AA2A-B694D0E07783}" type="pres">
      <dgm:prSet presAssocID="{B019E1F3-3BB1-43F6-BAF5-B61C86A31F56}" presName="childText" presStyleLbl="bgAcc1" presStyleIdx="1" presStyleCnt="6" custScaleX="739283" custScaleY="496276" custLinFactNeighborX="-2137" custLinFactNeighborY="3418">
        <dgm:presLayoutVars>
          <dgm:bulletEnabled val="1"/>
        </dgm:presLayoutVars>
      </dgm:prSet>
      <dgm:spPr/>
    </dgm:pt>
    <dgm:pt modelId="{E81A2D1A-F99F-4156-A7CA-D1DAE3BC5D85}" type="pres">
      <dgm:prSet presAssocID="{394A9850-8C0C-404A-BD97-A168F95693F7}" presName="Name13" presStyleLbl="parChTrans1D2" presStyleIdx="2" presStyleCnt="6" custSzX="271112"/>
      <dgm:spPr/>
    </dgm:pt>
    <dgm:pt modelId="{9A600651-78A4-4CAF-8BAD-6CB6F56CA1EB}" type="pres">
      <dgm:prSet presAssocID="{E2F7384B-EF23-4809-BB7E-BFC6D481DC49}" presName="childText" presStyleLbl="bgAcc1" presStyleIdx="2" presStyleCnt="6" custScaleX="731615" custScaleY="317874">
        <dgm:presLayoutVars>
          <dgm:bulletEnabled val="1"/>
        </dgm:presLayoutVars>
      </dgm:prSet>
      <dgm:spPr/>
    </dgm:pt>
    <dgm:pt modelId="{9B9B335C-26FE-449A-BFDD-09AD62CB7321}" type="pres">
      <dgm:prSet presAssocID="{9F78B6E0-2A3A-4813-8546-F0F134262FF2}" presName="root" presStyleCnt="0"/>
      <dgm:spPr/>
    </dgm:pt>
    <dgm:pt modelId="{399A1E55-5263-4F11-943D-7F3225503D49}" type="pres">
      <dgm:prSet presAssocID="{9F78B6E0-2A3A-4813-8546-F0F134262FF2}" presName="rootComposite" presStyleCnt="0"/>
      <dgm:spPr/>
    </dgm:pt>
    <dgm:pt modelId="{A7812089-647E-4B28-886A-6C9192679D68}" type="pres">
      <dgm:prSet presAssocID="{9F78B6E0-2A3A-4813-8546-F0F134262FF2}" presName="rootText" presStyleLbl="node1" presStyleIdx="1" presStyleCnt="2" custScaleX="372938" custScaleY="148168"/>
      <dgm:spPr/>
    </dgm:pt>
    <dgm:pt modelId="{164F0A34-2442-41A1-8995-30BC5617EF9B}" type="pres">
      <dgm:prSet presAssocID="{9F78B6E0-2A3A-4813-8546-F0F134262FF2}" presName="rootConnector" presStyleLbl="node1" presStyleIdx="1" presStyleCnt="2"/>
      <dgm:spPr/>
    </dgm:pt>
    <dgm:pt modelId="{E5F20756-82DB-4BBE-83AB-C2D7F48843CA}" type="pres">
      <dgm:prSet presAssocID="{9F78B6E0-2A3A-4813-8546-F0F134262FF2}" presName="childShape" presStyleCnt="0"/>
      <dgm:spPr/>
    </dgm:pt>
    <dgm:pt modelId="{580C1DCC-D0B4-4A17-969B-86E86BD42196}" type="pres">
      <dgm:prSet presAssocID="{D8E01548-1578-4CB0-82C1-B82DCB85F280}" presName="Name13" presStyleLbl="parChTrans1D2" presStyleIdx="3" presStyleCnt="6" custSzX="271112"/>
      <dgm:spPr/>
    </dgm:pt>
    <dgm:pt modelId="{DC4FD078-C5F4-46D3-8726-DC6C0C15BD73}" type="pres">
      <dgm:prSet presAssocID="{22DC7906-5628-4DAA-9850-35E996EE1C47}" presName="childText" presStyleLbl="bgAcc1" presStyleIdx="3" presStyleCnt="6" custScaleX="731615" custScaleY="168166">
        <dgm:presLayoutVars>
          <dgm:bulletEnabled val="1"/>
        </dgm:presLayoutVars>
      </dgm:prSet>
      <dgm:spPr/>
    </dgm:pt>
    <dgm:pt modelId="{E5250064-9895-40E7-90B2-F749FF724FA8}" type="pres">
      <dgm:prSet presAssocID="{91A838AE-65BE-44B6-BF85-6C12EEAC7E77}" presName="Name13" presStyleLbl="parChTrans1D2" presStyleIdx="4" presStyleCnt="6" custSzX="253302"/>
      <dgm:spPr/>
    </dgm:pt>
    <dgm:pt modelId="{E0E09D72-E9CE-48FF-87C6-5FA4C0901113}" type="pres">
      <dgm:prSet presAssocID="{F6353AC7-8F36-46C9-AF38-806139AB1F21}" presName="childText" presStyleLbl="bgAcc1" presStyleIdx="4" presStyleCnt="6" custScaleX="739283" custScaleY="496276" custLinFactNeighborX="-2137" custLinFactNeighborY="3418">
        <dgm:presLayoutVars>
          <dgm:bulletEnabled val="1"/>
        </dgm:presLayoutVars>
      </dgm:prSet>
      <dgm:spPr/>
    </dgm:pt>
    <dgm:pt modelId="{C312512C-C85B-4147-8160-CF17609A6F84}" type="pres">
      <dgm:prSet presAssocID="{494146DE-592B-4EBB-A381-737374BBCEB7}" presName="Name13" presStyleLbl="parChTrans1D2" presStyleIdx="5" presStyleCnt="6" custSzX="271112"/>
      <dgm:spPr/>
    </dgm:pt>
    <dgm:pt modelId="{6D277EB5-CC75-4805-9C37-C32865A49F5D}" type="pres">
      <dgm:prSet presAssocID="{69206B80-024F-437B-992D-5849D52646E7}" presName="childText" presStyleLbl="bgAcc1" presStyleIdx="5" presStyleCnt="6" custScaleX="731615" custScaleY="317874">
        <dgm:presLayoutVars>
          <dgm:bulletEnabled val="1"/>
        </dgm:presLayoutVars>
      </dgm:prSet>
      <dgm:spPr/>
    </dgm:pt>
  </dgm:ptLst>
  <dgm:cxnLst>
    <dgm:cxn modelId="{BF7D0112-8B50-482D-AAB4-685C9FACBDEC}" type="presOf" srcId="{E2F7384B-EF23-4809-BB7E-BFC6D481DC49}" destId="{9A600651-78A4-4CAF-8BAD-6CB6F56CA1EB}" srcOrd="0" destOrd="0" presId="urn:microsoft.com/office/officeart/2005/8/layout/hierarchy3"/>
    <dgm:cxn modelId="{39BC8312-3250-4B57-9A17-53A68B69BE49}" srcId="{109F28D0-9352-4977-982D-2E3B6106B3DC}" destId="{CB708A70-67B9-44F2-926F-E9718ACB6D0A}" srcOrd="0" destOrd="0" parTransId="{5CBC4C90-1E96-4749-AAC4-3B3F9B73E1F1}" sibTransId="{EE1EF702-78E7-4D48-BE0F-1D8778EF7ABA}"/>
    <dgm:cxn modelId="{A923BB12-4A64-4502-8E4C-7F925AE16E96}" type="presOf" srcId="{9F78B6E0-2A3A-4813-8546-F0F134262FF2}" destId="{164F0A34-2442-41A1-8995-30BC5617EF9B}" srcOrd="1" destOrd="0" presId="urn:microsoft.com/office/officeart/2005/8/layout/hierarchy3"/>
    <dgm:cxn modelId="{C2C2F826-FA20-4995-8B97-385FA4BB2CF3}" srcId="{109F28D0-9352-4977-982D-2E3B6106B3DC}" destId="{9F78B6E0-2A3A-4813-8546-F0F134262FF2}" srcOrd="1" destOrd="0" parTransId="{E5A3B530-227A-45C5-9BE4-4546EF0A153D}" sibTransId="{F8607B61-9A47-4B5C-A1D8-97B4A9910C28}"/>
    <dgm:cxn modelId="{8C67312D-59F5-4815-97A2-A737F83F4BF9}" type="presOf" srcId="{B019E1F3-3BB1-43F6-BAF5-B61C86A31F56}" destId="{4840CD2E-8C06-4D71-AA2A-B694D0E07783}" srcOrd="0" destOrd="0" presId="urn:microsoft.com/office/officeart/2005/8/layout/hierarchy3"/>
    <dgm:cxn modelId="{7713C93C-2185-4AE6-809E-388594F80C3B}" type="presOf" srcId="{D8E01548-1578-4CB0-82C1-B82DCB85F280}" destId="{580C1DCC-D0B4-4A17-969B-86E86BD42196}" srcOrd="0" destOrd="0" presId="urn:microsoft.com/office/officeart/2005/8/layout/hierarchy3"/>
    <dgm:cxn modelId="{86D28A44-D725-43A4-A068-0890F68CE112}" type="presOf" srcId="{CB708A70-67B9-44F2-926F-E9718ACB6D0A}" destId="{913C8FD5-7A21-4B21-B253-CA1B35F7F780}" srcOrd="0" destOrd="0" presId="urn:microsoft.com/office/officeart/2005/8/layout/hierarchy3"/>
    <dgm:cxn modelId="{C3E62968-0F04-489A-B1A4-BEE5427E06CC}" type="presOf" srcId="{CB708A70-67B9-44F2-926F-E9718ACB6D0A}" destId="{14E95CCA-A789-4B49-98B3-351E62F354B7}" srcOrd="1" destOrd="0" presId="urn:microsoft.com/office/officeart/2005/8/layout/hierarchy3"/>
    <dgm:cxn modelId="{AB32664B-1DCE-4537-B9D0-6D1351627121}" type="presOf" srcId="{A74E932E-C355-41A0-9321-45B97E87DFEB}" destId="{A47A010F-7098-410D-8D3F-6B53E96C1261}" srcOrd="0" destOrd="0" presId="urn:microsoft.com/office/officeart/2005/8/layout/hierarchy3"/>
    <dgm:cxn modelId="{E7978D4C-9533-4328-8279-BBB189C58CDA}" type="presOf" srcId="{5EE9D9DE-E351-4797-B385-EDD2F4C318AD}" destId="{972C3811-13C5-4BCA-8D1A-1D43B0E97914}" srcOrd="0" destOrd="0" presId="urn:microsoft.com/office/officeart/2005/8/layout/hierarchy3"/>
    <dgm:cxn modelId="{0D7A074F-FAEE-494E-832B-DD5137D4A2B2}" type="presOf" srcId="{109F28D0-9352-4977-982D-2E3B6106B3DC}" destId="{52EF71A2-C8DD-49F8-BF1C-5EA23B261FD3}" srcOrd="0" destOrd="0" presId="urn:microsoft.com/office/officeart/2005/8/layout/hierarchy3"/>
    <dgm:cxn modelId="{450A3873-18BD-4B37-A7F8-3A024A42DABB}" srcId="{CB708A70-67B9-44F2-926F-E9718ACB6D0A}" destId="{E2F7384B-EF23-4809-BB7E-BFC6D481DC49}" srcOrd="2" destOrd="0" parTransId="{394A9850-8C0C-404A-BD97-A168F95693F7}" sibTransId="{278FE465-28E0-4659-9FEC-8755F2F660D1}"/>
    <dgm:cxn modelId="{902DCB86-7226-4828-9B73-EF2F78AA48D2}" type="presOf" srcId="{9F78B6E0-2A3A-4813-8546-F0F134262FF2}" destId="{A7812089-647E-4B28-886A-6C9192679D68}" srcOrd="0" destOrd="0" presId="urn:microsoft.com/office/officeart/2005/8/layout/hierarchy3"/>
    <dgm:cxn modelId="{A75ADF86-3CE6-40B7-BB93-AC72837A3928}" srcId="{9F78B6E0-2A3A-4813-8546-F0F134262FF2}" destId="{F6353AC7-8F36-46C9-AF38-806139AB1F21}" srcOrd="1" destOrd="0" parTransId="{91A838AE-65BE-44B6-BF85-6C12EEAC7E77}" sibTransId="{C86AB72F-743A-4F19-9F1E-5A3ECEB26010}"/>
    <dgm:cxn modelId="{83F56A8B-5BFB-406E-B0CF-44F8E3516E29}" type="presOf" srcId="{91A838AE-65BE-44B6-BF85-6C12EEAC7E77}" destId="{E5250064-9895-40E7-90B2-F749FF724FA8}" srcOrd="0" destOrd="0" presId="urn:microsoft.com/office/officeart/2005/8/layout/hierarchy3"/>
    <dgm:cxn modelId="{922B6C90-3263-492F-8EB9-A9EA4DBAF89D}" type="presOf" srcId="{22DC7906-5628-4DAA-9850-35E996EE1C47}" destId="{DC4FD078-C5F4-46D3-8726-DC6C0C15BD73}" srcOrd="0" destOrd="0" presId="urn:microsoft.com/office/officeart/2005/8/layout/hierarchy3"/>
    <dgm:cxn modelId="{A16B55AF-D959-44D5-B7AD-BA2BBA4403AC}" type="presOf" srcId="{494146DE-592B-4EBB-A381-737374BBCEB7}" destId="{C312512C-C85B-4147-8160-CF17609A6F84}" srcOrd="0" destOrd="0" presId="urn:microsoft.com/office/officeart/2005/8/layout/hierarchy3"/>
    <dgm:cxn modelId="{1672E2B1-1D86-4DA9-BDAA-30D030D72AC2}" srcId="{CB708A70-67B9-44F2-926F-E9718ACB6D0A}" destId="{B019E1F3-3BB1-43F6-BAF5-B61C86A31F56}" srcOrd="1" destOrd="0" parTransId="{3E0A411C-ABAD-41C0-B444-C985D400C7A5}" sibTransId="{07EA384F-ADCC-487C-8E12-357D071BC846}"/>
    <dgm:cxn modelId="{CFB477B3-50EE-442D-9C46-F07643539C65}" srcId="{9F78B6E0-2A3A-4813-8546-F0F134262FF2}" destId="{69206B80-024F-437B-992D-5849D52646E7}" srcOrd="2" destOrd="0" parTransId="{494146DE-592B-4EBB-A381-737374BBCEB7}" sibTransId="{A8894288-AECC-4716-9D71-3288045B7B7C}"/>
    <dgm:cxn modelId="{9BE8A3B4-8CD0-4A64-BBE9-37EA29272327}" type="presOf" srcId="{F6353AC7-8F36-46C9-AF38-806139AB1F21}" destId="{E0E09D72-E9CE-48FF-87C6-5FA4C0901113}" srcOrd="0" destOrd="0" presId="urn:microsoft.com/office/officeart/2005/8/layout/hierarchy3"/>
    <dgm:cxn modelId="{25E59CB8-3BCC-460A-9469-6E17D846D038}" type="presOf" srcId="{394A9850-8C0C-404A-BD97-A168F95693F7}" destId="{E81A2D1A-F99F-4156-A7CA-D1DAE3BC5D85}" srcOrd="0" destOrd="0" presId="urn:microsoft.com/office/officeart/2005/8/layout/hierarchy3"/>
    <dgm:cxn modelId="{314916D3-CF84-416F-B415-D64E1C3F4F6E}" srcId="{9F78B6E0-2A3A-4813-8546-F0F134262FF2}" destId="{22DC7906-5628-4DAA-9850-35E996EE1C47}" srcOrd="0" destOrd="0" parTransId="{D8E01548-1578-4CB0-82C1-B82DCB85F280}" sibTransId="{08B7D2A2-0CDE-4874-B1B4-C3A691B22EA8}"/>
    <dgm:cxn modelId="{90C201E1-56E4-4987-A4DE-AB4A7CAD2EE3}" type="presOf" srcId="{69206B80-024F-437B-992D-5849D52646E7}" destId="{6D277EB5-CC75-4805-9C37-C32865A49F5D}" srcOrd="0" destOrd="0" presId="urn:microsoft.com/office/officeart/2005/8/layout/hierarchy3"/>
    <dgm:cxn modelId="{B5D2B3EE-BC0B-4EBC-83C3-F7B9B38987CD}" srcId="{CB708A70-67B9-44F2-926F-E9718ACB6D0A}" destId="{A74E932E-C355-41A0-9321-45B97E87DFEB}" srcOrd="0" destOrd="0" parTransId="{5EE9D9DE-E351-4797-B385-EDD2F4C318AD}" sibTransId="{0539150E-173D-4044-ACCE-04E9FC1D6787}"/>
    <dgm:cxn modelId="{6B5556FC-95EC-43C6-B840-3C1D50A4CF4A}" type="presOf" srcId="{3E0A411C-ABAD-41C0-B444-C985D400C7A5}" destId="{3972C143-EAD7-46CD-BCEB-014D16B5A2D8}" srcOrd="0" destOrd="0" presId="urn:microsoft.com/office/officeart/2005/8/layout/hierarchy3"/>
    <dgm:cxn modelId="{269362D6-9CED-4416-97FA-01F2434B702B}" type="presParOf" srcId="{52EF71A2-C8DD-49F8-BF1C-5EA23B261FD3}" destId="{1C0589C1-E21E-46DF-AB1F-AB560AA40B72}" srcOrd="0" destOrd="0" presId="urn:microsoft.com/office/officeart/2005/8/layout/hierarchy3"/>
    <dgm:cxn modelId="{0BF0CF85-C232-4B1F-B0DF-2B49B33CFCE1}" type="presParOf" srcId="{1C0589C1-E21E-46DF-AB1F-AB560AA40B72}" destId="{688DB3F5-ED6C-4A53-83A2-FC152522AE2C}" srcOrd="0" destOrd="0" presId="urn:microsoft.com/office/officeart/2005/8/layout/hierarchy3"/>
    <dgm:cxn modelId="{7AFE35DC-EB00-41E3-89BC-BFA3ACC2D0D9}" type="presParOf" srcId="{688DB3F5-ED6C-4A53-83A2-FC152522AE2C}" destId="{913C8FD5-7A21-4B21-B253-CA1B35F7F780}" srcOrd="0" destOrd="0" presId="urn:microsoft.com/office/officeart/2005/8/layout/hierarchy3"/>
    <dgm:cxn modelId="{B0D5D57D-55A3-4D5B-BA31-109C5C2DDDB1}" type="presParOf" srcId="{688DB3F5-ED6C-4A53-83A2-FC152522AE2C}" destId="{14E95CCA-A789-4B49-98B3-351E62F354B7}" srcOrd="1" destOrd="0" presId="urn:microsoft.com/office/officeart/2005/8/layout/hierarchy3"/>
    <dgm:cxn modelId="{7A33C148-CE8B-4791-A41F-AB73F6C7E06A}" type="presParOf" srcId="{1C0589C1-E21E-46DF-AB1F-AB560AA40B72}" destId="{F10D87A4-771E-4606-808D-EB70CF38BB22}" srcOrd="1" destOrd="0" presId="urn:microsoft.com/office/officeart/2005/8/layout/hierarchy3"/>
    <dgm:cxn modelId="{6D8396F6-FD96-4695-A7B5-3C7F062B6CCE}" type="presParOf" srcId="{F10D87A4-771E-4606-808D-EB70CF38BB22}" destId="{972C3811-13C5-4BCA-8D1A-1D43B0E97914}" srcOrd="0" destOrd="0" presId="urn:microsoft.com/office/officeart/2005/8/layout/hierarchy3"/>
    <dgm:cxn modelId="{2D991E8D-A0BE-4F8A-A96E-F5B5E107E9A7}" type="presParOf" srcId="{F10D87A4-771E-4606-808D-EB70CF38BB22}" destId="{A47A010F-7098-410D-8D3F-6B53E96C1261}" srcOrd="1" destOrd="0" presId="urn:microsoft.com/office/officeart/2005/8/layout/hierarchy3"/>
    <dgm:cxn modelId="{F5F510F3-9458-4D73-BB23-8D9A09559614}" type="presParOf" srcId="{F10D87A4-771E-4606-808D-EB70CF38BB22}" destId="{3972C143-EAD7-46CD-BCEB-014D16B5A2D8}" srcOrd="2" destOrd="0" presId="urn:microsoft.com/office/officeart/2005/8/layout/hierarchy3"/>
    <dgm:cxn modelId="{1D6AAEAA-0FE0-4677-9DEF-B3B775113E63}" type="presParOf" srcId="{F10D87A4-771E-4606-808D-EB70CF38BB22}" destId="{4840CD2E-8C06-4D71-AA2A-B694D0E07783}" srcOrd="3" destOrd="0" presId="urn:microsoft.com/office/officeart/2005/8/layout/hierarchy3"/>
    <dgm:cxn modelId="{D7389796-712A-4A69-9F6C-6FA88830C7E4}" type="presParOf" srcId="{F10D87A4-771E-4606-808D-EB70CF38BB22}" destId="{E81A2D1A-F99F-4156-A7CA-D1DAE3BC5D85}" srcOrd="4" destOrd="0" presId="urn:microsoft.com/office/officeart/2005/8/layout/hierarchy3"/>
    <dgm:cxn modelId="{4952A5A2-BC8A-4383-A08C-D0D7A3BC48B4}" type="presParOf" srcId="{F10D87A4-771E-4606-808D-EB70CF38BB22}" destId="{9A600651-78A4-4CAF-8BAD-6CB6F56CA1EB}" srcOrd="5" destOrd="0" presId="urn:microsoft.com/office/officeart/2005/8/layout/hierarchy3"/>
    <dgm:cxn modelId="{0C0F7989-2D94-4FDC-9CF5-3145B20A850E}" type="presParOf" srcId="{52EF71A2-C8DD-49F8-BF1C-5EA23B261FD3}" destId="{9B9B335C-26FE-449A-BFDD-09AD62CB7321}" srcOrd="1" destOrd="0" presId="urn:microsoft.com/office/officeart/2005/8/layout/hierarchy3"/>
    <dgm:cxn modelId="{B0E58703-513F-4925-866E-031D557A4E44}" type="presParOf" srcId="{9B9B335C-26FE-449A-BFDD-09AD62CB7321}" destId="{399A1E55-5263-4F11-943D-7F3225503D49}" srcOrd="0" destOrd="0" presId="urn:microsoft.com/office/officeart/2005/8/layout/hierarchy3"/>
    <dgm:cxn modelId="{E619E243-535A-43E2-998F-01D24BCD8C76}" type="presParOf" srcId="{399A1E55-5263-4F11-943D-7F3225503D49}" destId="{A7812089-647E-4B28-886A-6C9192679D68}" srcOrd="0" destOrd="0" presId="urn:microsoft.com/office/officeart/2005/8/layout/hierarchy3"/>
    <dgm:cxn modelId="{0C24D856-92A0-46B3-B9B4-C229DBAD1AF7}" type="presParOf" srcId="{399A1E55-5263-4F11-943D-7F3225503D49}" destId="{164F0A34-2442-41A1-8995-30BC5617EF9B}" srcOrd="1" destOrd="0" presId="urn:microsoft.com/office/officeart/2005/8/layout/hierarchy3"/>
    <dgm:cxn modelId="{09913354-1D3B-41CF-ABCF-510EA8560565}" type="presParOf" srcId="{9B9B335C-26FE-449A-BFDD-09AD62CB7321}" destId="{E5F20756-82DB-4BBE-83AB-C2D7F48843CA}" srcOrd="1" destOrd="0" presId="urn:microsoft.com/office/officeart/2005/8/layout/hierarchy3"/>
    <dgm:cxn modelId="{7D2225E0-F2F1-4C73-8213-54834377CD02}" type="presParOf" srcId="{E5F20756-82DB-4BBE-83AB-C2D7F48843CA}" destId="{580C1DCC-D0B4-4A17-969B-86E86BD42196}" srcOrd="0" destOrd="0" presId="urn:microsoft.com/office/officeart/2005/8/layout/hierarchy3"/>
    <dgm:cxn modelId="{49C33882-2402-4097-9FCA-CAC0B22F41AD}" type="presParOf" srcId="{E5F20756-82DB-4BBE-83AB-C2D7F48843CA}" destId="{DC4FD078-C5F4-46D3-8726-DC6C0C15BD73}" srcOrd="1" destOrd="0" presId="urn:microsoft.com/office/officeart/2005/8/layout/hierarchy3"/>
    <dgm:cxn modelId="{4EC3C71B-1A89-4CB3-A5D6-55B19307CCF0}" type="presParOf" srcId="{E5F20756-82DB-4BBE-83AB-C2D7F48843CA}" destId="{E5250064-9895-40E7-90B2-F749FF724FA8}" srcOrd="2" destOrd="0" presId="urn:microsoft.com/office/officeart/2005/8/layout/hierarchy3"/>
    <dgm:cxn modelId="{2B777D18-8CAB-442D-8F54-C0054AD94E4E}" type="presParOf" srcId="{E5F20756-82DB-4BBE-83AB-C2D7F48843CA}" destId="{E0E09D72-E9CE-48FF-87C6-5FA4C0901113}" srcOrd="3" destOrd="0" presId="urn:microsoft.com/office/officeart/2005/8/layout/hierarchy3"/>
    <dgm:cxn modelId="{AA95ADBA-00AA-42FD-ADC4-1707E0A8AF61}" type="presParOf" srcId="{E5F20756-82DB-4BBE-83AB-C2D7F48843CA}" destId="{C312512C-C85B-4147-8160-CF17609A6F84}" srcOrd="4" destOrd="0" presId="urn:microsoft.com/office/officeart/2005/8/layout/hierarchy3"/>
    <dgm:cxn modelId="{CAB887C8-422E-4085-B748-EC7CC63222FF}" type="presParOf" srcId="{E5F20756-82DB-4BBE-83AB-C2D7F48843CA}" destId="{6D277EB5-CC75-4805-9C37-C32865A49F5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B5460-E186-4D62-8656-7D4DEFCE807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7FA1EB0C-7165-4E8B-A750-D78D8237C083}">
      <dgm:prSet phldrT="[Text]"/>
      <dgm:spPr/>
      <dgm:t>
        <a:bodyPr/>
        <a:lstStyle/>
        <a:p>
          <a:r>
            <a:rPr lang="en-US" dirty="0">
              <a:latin typeface="Cambria" panose="02040503050406030204" pitchFamily="18" charset="0"/>
              <a:ea typeface="Cambria" panose="02040503050406030204" pitchFamily="18" charset="0"/>
            </a:rPr>
            <a:t>Principal</a:t>
          </a:r>
          <a:endParaRPr lang="en-IN" dirty="0">
            <a:latin typeface="Cambria" panose="02040503050406030204" pitchFamily="18" charset="0"/>
            <a:ea typeface="Cambria" panose="02040503050406030204" pitchFamily="18" charset="0"/>
          </a:endParaRPr>
        </a:p>
      </dgm:t>
    </dgm:pt>
    <dgm:pt modelId="{AE26136C-42DA-4C75-AA0A-328DAF541B2A}" type="parTrans" cxnId="{87CF8A04-EAEA-40E1-8840-B237266EA753}">
      <dgm:prSet/>
      <dgm:spPr/>
      <dgm:t>
        <a:bodyPr/>
        <a:lstStyle/>
        <a:p>
          <a:endParaRPr lang="en-IN"/>
        </a:p>
      </dgm:t>
    </dgm:pt>
    <dgm:pt modelId="{D9D54208-8C38-43AA-963B-79351C7DE918}" type="sibTrans" cxnId="{87CF8A04-EAEA-40E1-8840-B237266EA753}">
      <dgm:prSet/>
      <dgm:spPr/>
      <dgm:t>
        <a:bodyPr/>
        <a:lstStyle/>
        <a:p>
          <a:endParaRPr lang="en-IN"/>
        </a:p>
      </dgm:t>
    </dgm:pt>
    <dgm:pt modelId="{401A252A-2CDB-45FC-A566-BD0A26C0D71A}">
      <dgm:prSet phldrT="[Text]"/>
      <dgm:spPr/>
      <dgm:t>
        <a:bodyPr/>
        <a:lstStyle/>
        <a:p>
          <a:r>
            <a:rPr lang="en-US" dirty="0">
              <a:latin typeface="Cambria" panose="02040503050406030204" pitchFamily="18" charset="0"/>
              <a:ea typeface="Cambria" panose="02040503050406030204" pitchFamily="18" charset="0"/>
            </a:rPr>
            <a:t>Judge of supreme court or</a:t>
          </a:r>
          <a:endParaRPr lang="en-IN" dirty="0">
            <a:latin typeface="Cambria" panose="02040503050406030204" pitchFamily="18" charset="0"/>
            <a:ea typeface="Cambria" panose="02040503050406030204" pitchFamily="18" charset="0"/>
          </a:endParaRPr>
        </a:p>
      </dgm:t>
    </dgm:pt>
    <dgm:pt modelId="{BCD3AEBC-30B7-4EAE-9A3B-E44AA8EAA502}" type="parTrans" cxnId="{138B886D-5D71-4CF8-B80B-74E200136C9F}">
      <dgm:prSet/>
      <dgm:spPr/>
      <dgm:t>
        <a:bodyPr/>
        <a:lstStyle/>
        <a:p>
          <a:endParaRPr lang="en-IN"/>
        </a:p>
      </dgm:t>
    </dgm:pt>
    <dgm:pt modelId="{8F07B4A4-4B86-4805-A13D-82431738538B}" type="sibTrans" cxnId="{138B886D-5D71-4CF8-B80B-74E200136C9F}">
      <dgm:prSet/>
      <dgm:spPr/>
      <dgm:t>
        <a:bodyPr/>
        <a:lstStyle/>
        <a:p>
          <a:endParaRPr lang="en-IN"/>
        </a:p>
      </dgm:t>
    </dgm:pt>
    <dgm:pt modelId="{DF49EB49-F6ED-4FCA-9692-64960C3AA04E}">
      <dgm:prSet phldrT="[Text]"/>
      <dgm:spPr/>
      <dgm:t>
        <a:bodyPr/>
        <a:lstStyle/>
        <a:p>
          <a:r>
            <a:rPr lang="en-US" dirty="0">
              <a:latin typeface="Cambria" panose="02040503050406030204" pitchFamily="18" charset="0"/>
              <a:ea typeface="Cambria" panose="02040503050406030204" pitchFamily="18" charset="0"/>
            </a:rPr>
            <a:t>Chief Justice of High Court or</a:t>
          </a:r>
          <a:endParaRPr lang="en-IN" dirty="0">
            <a:latin typeface="Cambria" panose="02040503050406030204" pitchFamily="18" charset="0"/>
            <a:ea typeface="Cambria" panose="02040503050406030204" pitchFamily="18" charset="0"/>
          </a:endParaRPr>
        </a:p>
      </dgm:t>
    </dgm:pt>
    <dgm:pt modelId="{63384EFA-3BA9-4F71-93D9-B6E093D394F2}" type="parTrans" cxnId="{63F10311-4B32-4C87-8EFF-21B4FF0CFCD8}">
      <dgm:prSet/>
      <dgm:spPr/>
      <dgm:t>
        <a:bodyPr/>
        <a:lstStyle/>
        <a:p>
          <a:endParaRPr lang="en-IN"/>
        </a:p>
      </dgm:t>
    </dgm:pt>
    <dgm:pt modelId="{AA3117E8-D13B-4087-9985-808999A060D1}" type="sibTrans" cxnId="{63F10311-4B32-4C87-8EFF-21B4FF0CFCD8}">
      <dgm:prSet/>
      <dgm:spPr/>
      <dgm:t>
        <a:bodyPr/>
        <a:lstStyle/>
        <a:p>
          <a:endParaRPr lang="en-IN"/>
        </a:p>
      </dgm:t>
    </dgm:pt>
    <dgm:pt modelId="{EB6BE62D-500D-4978-9EC7-DBC250C3E203}">
      <dgm:prSet phldrT="[Text]"/>
      <dgm:spPr/>
      <dgm:t>
        <a:bodyPr/>
        <a:lstStyle/>
        <a:p>
          <a:r>
            <a:rPr lang="en-US" dirty="0">
              <a:latin typeface="Cambria" panose="02040503050406030204" pitchFamily="18" charset="0"/>
              <a:ea typeface="Cambria" panose="02040503050406030204" pitchFamily="18" charset="0"/>
            </a:rPr>
            <a:t>Judicial Member</a:t>
          </a:r>
          <a:endParaRPr lang="en-IN" dirty="0">
            <a:latin typeface="Cambria" panose="02040503050406030204" pitchFamily="18" charset="0"/>
            <a:ea typeface="Cambria" panose="02040503050406030204" pitchFamily="18" charset="0"/>
          </a:endParaRPr>
        </a:p>
      </dgm:t>
    </dgm:pt>
    <dgm:pt modelId="{6FCB8AAF-F115-4C3F-B8D1-D384D266F22C}" type="parTrans" cxnId="{DF032B7B-5BEA-4D66-AB00-4FE05AA57D44}">
      <dgm:prSet/>
      <dgm:spPr/>
      <dgm:t>
        <a:bodyPr/>
        <a:lstStyle/>
        <a:p>
          <a:endParaRPr lang="en-IN"/>
        </a:p>
      </dgm:t>
    </dgm:pt>
    <dgm:pt modelId="{30F3CEFB-AC01-425F-98B3-9FBA96567791}" type="sibTrans" cxnId="{DF032B7B-5BEA-4D66-AB00-4FE05AA57D44}">
      <dgm:prSet/>
      <dgm:spPr/>
      <dgm:t>
        <a:bodyPr/>
        <a:lstStyle/>
        <a:p>
          <a:endParaRPr lang="en-IN"/>
        </a:p>
      </dgm:t>
    </dgm:pt>
    <dgm:pt modelId="{5F3D5CF1-5835-470F-A31C-5774379E4426}">
      <dgm:prSet phldrT="[Text]"/>
      <dgm:spPr/>
      <dgm:t>
        <a:bodyPr/>
        <a:lstStyle/>
        <a:p>
          <a:r>
            <a:rPr lang="en-US" dirty="0">
              <a:latin typeface="Cambria" panose="02040503050406030204" pitchFamily="18" charset="0"/>
              <a:ea typeface="Cambria" panose="02040503050406030204" pitchFamily="18" charset="0"/>
            </a:rPr>
            <a:t>Judge of High Court</a:t>
          </a:r>
          <a:endParaRPr lang="en-IN" dirty="0">
            <a:latin typeface="Cambria" panose="02040503050406030204" pitchFamily="18" charset="0"/>
            <a:ea typeface="Cambria" panose="02040503050406030204" pitchFamily="18" charset="0"/>
          </a:endParaRPr>
        </a:p>
      </dgm:t>
    </dgm:pt>
    <dgm:pt modelId="{CE9D072C-C230-4D75-88C9-A782753AF8A2}" type="parTrans" cxnId="{F640C817-0D58-40B4-8EAC-BFEABE1DE704}">
      <dgm:prSet/>
      <dgm:spPr/>
      <dgm:t>
        <a:bodyPr/>
        <a:lstStyle/>
        <a:p>
          <a:endParaRPr lang="en-IN"/>
        </a:p>
      </dgm:t>
    </dgm:pt>
    <dgm:pt modelId="{2F550AAF-84F2-4005-A43A-499C76FC5B69}" type="sibTrans" cxnId="{F640C817-0D58-40B4-8EAC-BFEABE1DE704}">
      <dgm:prSet/>
      <dgm:spPr/>
      <dgm:t>
        <a:bodyPr/>
        <a:lstStyle/>
        <a:p>
          <a:endParaRPr lang="en-IN"/>
        </a:p>
      </dgm:t>
    </dgm:pt>
    <dgm:pt modelId="{30617FFD-CAA6-4904-8079-F314925714D0}">
      <dgm:prSet phldrT="[Text]"/>
      <dgm:spPr/>
      <dgm:t>
        <a:bodyPr/>
        <a:lstStyle/>
        <a:p>
          <a:r>
            <a:rPr lang="en-US" dirty="0">
              <a:latin typeface="Cambria" panose="02040503050406030204" pitchFamily="18" charset="0"/>
              <a:ea typeface="Cambria" panose="02040503050406030204" pitchFamily="18" charset="0"/>
            </a:rPr>
            <a:t>District Judge qualified to be appointed as High Court Judge</a:t>
          </a:r>
          <a:endParaRPr lang="en-IN" dirty="0">
            <a:latin typeface="Cambria" panose="02040503050406030204" pitchFamily="18" charset="0"/>
            <a:ea typeface="Cambria" panose="02040503050406030204" pitchFamily="18" charset="0"/>
          </a:endParaRPr>
        </a:p>
      </dgm:t>
    </dgm:pt>
    <dgm:pt modelId="{0A0C0F89-9DF3-460A-860B-2688B8932684}" type="parTrans" cxnId="{3E2986F7-76A3-446A-84FE-5862F9403202}">
      <dgm:prSet/>
      <dgm:spPr/>
      <dgm:t>
        <a:bodyPr/>
        <a:lstStyle/>
        <a:p>
          <a:endParaRPr lang="en-IN"/>
        </a:p>
      </dgm:t>
    </dgm:pt>
    <dgm:pt modelId="{CE6EAB9A-5F37-422F-BF6E-F69A4085BC41}" type="sibTrans" cxnId="{3E2986F7-76A3-446A-84FE-5862F9403202}">
      <dgm:prSet/>
      <dgm:spPr/>
      <dgm:t>
        <a:bodyPr/>
        <a:lstStyle/>
        <a:p>
          <a:endParaRPr lang="en-IN"/>
        </a:p>
      </dgm:t>
    </dgm:pt>
    <dgm:pt modelId="{EB3F03A9-345E-4037-BCCC-9881CA799712}">
      <dgm:prSet phldrT="[Text]"/>
      <dgm:spPr/>
      <dgm:t>
        <a:bodyPr/>
        <a:lstStyle/>
        <a:p>
          <a:r>
            <a:rPr lang="en-US" dirty="0">
              <a:latin typeface="Cambria" panose="02040503050406030204" pitchFamily="18" charset="0"/>
              <a:ea typeface="Cambria" panose="02040503050406030204" pitchFamily="18" charset="0"/>
            </a:rPr>
            <a:t>Technical member (Centre)</a:t>
          </a:r>
          <a:endParaRPr lang="en-IN" dirty="0">
            <a:latin typeface="Cambria" panose="02040503050406030204" pitchFamily="18" charset="0"/>
            <a:ea typeface="Cambria" panose="02040503050406030204" pitchFamily="18" charset="0"/>
          </a:endParaRPr>
        </a:p>
      </dgm:t>
    </dgm:pt>
    <dgm:pt modelId="{6AD0F48E-2246-4163-B8E3-5FD62D98BD6E}" type="parTrans" cxnId="{B409AC84-12BE-4307-A8B0-0BCDC5511E62}">
      <dgm:prSet/>
      <dgm:spPr/>
      <dgm:t>
        <a:bodyPr/>
        <a:lstStyle/>
        <a:p>
          <a:endParaRPr lang="en-IN"/>
        </a:p>
      </dgm:t>
    </dgm:pt>
    <dgm:pt modelId="{6AD065C2-4A62-4228-B19E-050DC0EAE208}" type="sibTrans" cxnId="{B409AC84-12BE-4307-A8B0-0BCDC5511E62}">
      <dgm:prSet/>
      <dgm:spPr/>
      <dgm:t>
        <a:bodyPr/>
        <a:lstStyle/>
        <a:p>
          <a:endParaRPr lang="en-IN"/>
        </a:p>
      </dgm:t>
    </dgm:pt>
    <dgm:pt modelId="{3C095215-0496-4356-8BAA-A1DB6FD6AB92}">
      <dgm:prSet phldrT="[Text]"/>
      <dgm:spPr/>
      <dgm:t>
        <a:bodyPr/>
        <a:lstStyle/>
        <a:p>
          <a:r>
            <a:rPr lang="en-US" dirty="0">
              <a:latin typeface="Cambria" panose="02040503050406030204" pitchFamily="18" charset="0"/>
              <a:ea typeface="Cambria" panose="02040503050406030204" pitchFamily="18" charset="0"/>
            </a:rPr>
            <a:t>Member of Indian Revenue Services, Group A, who has completed at least 15 years of service in Group A. </a:t>
          </a:r>
          <a:endParaRPr lang="en-IN" dirty="0">
            <a:latin typeface="Cambria" panose="02040503050406030204" pitchFamily="18" charset="0"/>
            <a:ea typeface="Cambria" panose="02040503050406030204" pitchFamily="18" charset="0"/>
          </a:endParaRPr>
        </a:p>
      </dgm:t>
    </dgm:pt>
    <dgm:pt modelId="{042D3D8C-D0A7-45AA-9FBC-74EA7409A12D}" type="parTrans" cxnId="{DDB3255F-E8BE-4B2E-A5E1-A6C37735F8A3}">
      <dgm:prSet/>
      <dgm:spPr/>
      <dgm:t>
        <a:bodyPr/>
        <a:lstStyle/>
        <a:p>
          <a:endParaRPr lang="en-IN"/>
        </a:p>
      </dgm:t>
    </dgm:pt>
    <dgm:pt modelId="{48467803-4157-4AF6-A236-2ED2E72FEDFE}" type="sibTrans" cxnId="{DDB3255F-E8BE-4B2E-A5E1-A6C37735F8A3}">
      <dgm:prSet/>
      <dgm:spPr/>
      <dgm:t>
        <a:bodyPr/>
        <a:lstStyle/>
        <a:p>
          <a:endParaRPr lang="en-IN"/>
        </a:p>
      </dgm:t>
    </dgm:pt>
    <dgm:pt modelId="{3FDAEFFC-752A-4734-BDA0-0B27E8361053}">
      <dgm:prSet phldrT="[Text]"/>
      <dgm:spPr/>
      <dgm:t>
        <a:bodyPr/>
        <a:lstStyle/>
        <a:p>
          <a:r>
            <a:rPr lang="en-US" dirty="0">
              <a:latin typeface="Cambria" panose="02040503050406030204" pitchFamily="18" charset="0"/>
              <a:ea typeface="Cambria" panose="02040503050406030204" pitchFamily="18" charset="0"/>
            </a:rPr>
            <a:t>Technical Member (state)</a:t>
          </a:r>
          <a:endParaRPr lang="en-IN" dirty="0">
            <a:latin typeface="Cambria" panose="02040503050406030204" pitchFamily="18" charset="0"/>
            <a:ea typeface="Cambria" panose="02040503050406030204" pitchFamily="18" charset="0"/>
          </a:endParaRPr>
        </a:p>
      </dgm:t>
    </dgm:pt>
    <dgm:pt modelId="{950630AB-12B9-4732-B500-CFB33ACEA31A}" type="parTrans" cxnId="{2AE85A7F-7E78-442C-901E-0215A3201120}">
      <dgm:prSet/>
      <dgm:spPr/>
      <dgm:t>
        <a:bodyPr/>
        <a:lstStyle/>
        <a:p>
          <a:endParaRPr lang="en-IN"/>
        </a:p>
      </dgm:t>
    </dgm:pt>
    <dgm:pt modelId="{A9448A0C-0FBA-4225-8DA8-5DEDDB2878C3}" type="sibTrans" cxnId="{2AE85A7F-7E78-442C-901E-0215A3201120}">
      <dgm:prSet/>
      <dgm:spPr/>
      <dgm:t>
        <a:bodyPr/>
        <a:lstStyle/>
        <a:p>
          <a:endParaRPr lang="en-IN"/>
        </a:p>
      </dgm:t>
    </dgm:pt>
    <dgm:pt modelId="{8488CF26-157B-41D3-B730-F9F38A764858}">
      <dgm:prSet phldrT="[Text]"/>
      <dgm:spPr/>
      <dgm:t>
        <a:bodyPr/>
        <a:lstStyle/>
        <a:p>
          <a:r>
            <a:rPr lang="en-US" dirty="0">
              <a:latin typeface="Cambria" panose="02040503050406030204" pitchFamily="18" charset="0"/>
              <a:ea typeface="Cambria" panose="02040503050406030204" pitchFamily="18" charset="0"/>
            </a:rPr>
            <a:t>Officer of State government not below the rank of Additional Commissioner having at least three years of experience in the administration of existing law or SGST or in the field of </a:t>
          </a:r>
          <a:endParaRPr lang="en-IN" dirty="0">
            <a:latin typeface="Cambria" panose="02040503050406030204" pitchFamily="18" charset="0"/>
            <a:ea typeface="Cambria" panose="02040503050406030204" pitchFamily="18" charset="0"/>
          </a:endParaRPr>
        </a:p>
      </dgm:t>
    </dgm:pt>
    <dgm:pt modelId="{BA7E3EEC-D7ED-4D11-9F1F-ECB682F31248}" type="parTrans" cxnId="{36DC3C7C-5737-419B-9287-F72541DACCCF}">
      <dgm:prSet/>
      <dgm:spPr/>
      <dgm:t>
        <a:bodyPr/>
        <a:lstStyle/>
        <a:p>
          <a:endParaRPr lang="en-IN"/>
        </a:p>
      </dgm:t>
    </dgm:pt>
    <dgm:pt modelId="{EFE175A1-304B-4F1B-A694-6BA9221EB522}" type="sibTrans" cxnId="{36DC3C7C-5737-419B-9287-F72541DACCCF}">
      <dgm:prSet/>
      <dgm:spPr/>
      <dgm:t>
        <a:bodyPr/>
        <a:lstStyle/>
        <a:p>
          <a:endParaRPr lang="en-IN"/>
        </a:p>
      </dgm:t>
    </dgm:pt>
    <dgm:pt modelId="{8ADC801A-C2AF-460E-B652-D587425489A7}">
      <dgm:prSet phldrT="[Text]"/>
      <dgm:spPr/>
      <dgm:t>
        <a:bodyPr/>
        <a:lstStyle/>
        <a:p>
          <a:r>
            <a:rPr lang="en-US" dirty="0">
              <a:latin typeface="Cambria" panose="02040503050406030204" pitchFamily="18" charset="0"/>
              <a:ea typeface="Cambria" panose="02040503050406030204" pitchFamily="18" charset="0"/>
            </a:rPr>
            <a:t>Has been a judge of high court for a period exceeding 5 years.</a:t>
          </a:r>
          <a:endParaRPr lang="en-IN" dirty="0">
            <a:latin typeface="Cambria" panose="02040503050406030204" pitchFamily="18" charset="0"/>
            <a:ea typeface="Cambria" panose="02040503050406030204" pitchFamily="18" charset="0"/>
          </a:endParaRPr>
        </a:p>
      </dgm:t>
    </dgm:pt>
    <dgm:pt modelId="{5F04EDA7-05A1-4EC2-8E0B-669F6AB020CF}" type="parTrans" cxnId="{3225EEDA-C00D-44CD-A2CA-FC7B5B960C46}">
      <dgm:prSet/>
      <dgm:spPr/>
      <dgm:t>
        <a:bodyPr/>
        <a:lstStyle/>
        <a:p>
          <a:endParaRPr lang="en-IN"/>
        </a:p>
      </dgm:t>
    </dgm:pt>
    <dgm:pt modelId="{87E0D980-9B1D-4C7C-95D1-0D2B2344F040}" type="sibTrans" cxnId="{3225EEDA-C00D-44CD-A2CA-FC7B5B960C46}">
      <dgm:prSet/>
      <dgm:spPr/>
      <dgm:t>
        <a:bodyPr/>
        <a:lstStyle/>
        <a:p>
          <a:endParaRPr lang="en-IN"/>
        </a:p>
      </dgm:t>
    </dgm:pt>
    <dgm:pt modelId="{A38E6EB4-6DC9-46E1-B09C-7CB0CB6D4A75}">
      <dgm:prSet phldrT="[Text]"/>
      <dgm:spPr/>
      <dgm:t>
        <a:bodyPr/>
        <a:lstStyle/>
        <a:p>
          <a:r>
            <a:rPr lang="en-US" dirty="0">
              <a:latin typeface="Cambria" panose="02040503050406030204" pitchFamily="18" charset="0"/>
              <a:ea typeface="Cambria" panose="02040503050406030204" pitchFamily="18" charset="0"/>
            </a:rPr>
            <a:t>Member of Indian Legal Services </a:t>
          </a:r>
          <a:r>
            <a:rPr lang="en-US" b="0" i="0" dirty="0">
              <a:latin typeface="Cambria" panose="02040503050406030204" pitchFamily="18" charset="0"/>
              <a:ea typeface="Cambria" panose="02040503050406030204" pitchFamily="18" charset="0"/>
            </a:rPr>
            <a:t>and who has held a post not less than Additional Secretary for three years;</a:t>
          </a:r>
          <a:endParaRPr lang="en-IN" dirty="0">
            <a:latin typeface="Cambria" panose="02040503050406030204" pitchFamily="18" charset="0"/>
            <a:ea typeface="Cambria" panose="02040503050406030204" pitchFamily="18" charset="0"/>
          </a:endParaRPr>
        </a:p>
      </dgm:t>
    </dgm:pt>
    <dgm:pt modelId="{2E05D161-9187-40ED-A1A3-63B2CAE85822}" type="parTrans" cxnId="{01EB6464-D86E-408A-8211-DCE07531FF91}">
      <dgm:prSet/>
      <dgm:spPr/>
      <dgm:t>
        <a:bodyPr/>
        <a:lstStyle/>
        <a:p>
          <a:endParaRPr lang="en-IN"/>
        </a:p>
      </dgm:t>
    </dgm:pt>
    <dgm:pt modelId="{A9167C06-5F8D-4197-B691-81AE49F00AA8}" type="sibTrans" cxnId="{01EB6464-D86E-408A-8211-DCE07531FF91}">
      <dgm:prSet/>
      <dgm:spPr/>
      <dgm:t>
        <a:bodyPr/>
        <a:lstStyle/>
        <a:p>
          <a:endParaRPr lang="en-IN"/>
        </a:p>
      </dgm:t>
    </dgm:pt>
    <dgm:pt modelId="{F9CA5558-8BDF-49DB-9707-65796FC478C9}" type="pres">
      <dgm:prSet presAssocID="{A10B5460-E186-4D62-8656-7D4DEFCE8079}" presName="theList" presStyleCnt="0">
        <dgm:presLayoutVars>
          <dgm:dir/>
          <dgm:animLvl val="lvl"/>
          <dgm:resizeHandles val="exact"/>
        </dgm:presLayoutVars>
      </dgm:prSet>
      <dgm:spPr/>
    </dgm:pt>
    <dgm:pt modelId="{11F90F86-6783-4D79-84CC-2E3E22E21FCE}" type="pres">
      <dgm:prSet presAssocID="{7FA1EB0C-7165-4E8B-A750-D78D8237C083}" presName="compNode" presStyleCnt="0"/>
      <dgm:spPr/>
    </dgm:pt>
    <dgm:pt modelId="{B70F0C61-D796-4842-B711-3FC178EA248B}" type="pres">
      <dgm:prSet presAssocID="{7FA1EB0C-7165-4E8B-A750-D78D8237C083}" presName="aNode" presStyleLbl="bgShp" presStyleIdx="0" presStyleCnt="4"/>
      <dgm:spPr/>
    </dgm:pt>
    <dgm:pt modelId="{C75573A2-2695-49B8-B47C-0830A6FBAFCF}" type="pres">
      <dgm:prSet presAssocID="{7FA1EB0C-7165-4E8B-A750-D78D8237C083}" presName="textNode" presStyleLbl="bgShp" presStyleIdx="0" presStyleCnt="4"/>
      <dgm:spPr/>
    </dgm:pt>
    <dgm:pt modelId="{FEC30824-C659-4719-9FF4-AF9A97A2CA06}" type="pres">
      <dgm:prSet presAssocID="{7FA1EB0C-7165-4E8B-A750-D78D8237C083}" presName="compChildNode" presStyleCnt="0"/>
      <dgm:spPr/>
    </dgm:pt>
    <dgm:pt modelId="{9C2A0A1F-A040-4426-92B5-9FFFBAB5C841}" type="pres">
      <dgm:prSet presAssocID="{7FA1EB0C-7165-4E8B-A750-D78D8237C083}" presName="theInnerList" presStyleCnt="0"/>
      <dgm:spPr/>
    </dgm:pt>
    <dgm:pt modelId="{6A819500-0242-42CA-98CE-13BA2A7B0A3F}" type="pres">
      <dgm:prSet presAssocID="{401A252A-2CDB-45FC-A566-BD0A26C0D71A}" presName="childNode" presStyleLbl="node1" presStyleIdx="0" presStyleCnt="8">
        <dgm:presLayoutVars>
          <dgm:bulletEnabled val="1"/>
        </dgm:presLayoutVars>
      </dgm:prSet>
      <dgm:spPr/>
    </dgm:pt>
    <dgm:pt modelId="{6E1F255B-F43D-47A3-A3ED-D077E50B5D84}" type="pres">
      <dgm:prSet presAssocID="{401A252A-2CDB-45FC-A566-BD0A26C0D71A}" presName="aSpace2" presStyleCnt="0"/>
      <dgm:spPr/>
    </dgm:pt>
    <dgm:pt modelId="{ED3B09D1-018C-4224-B517-DA62647852DF}" type="pres">
      <dgm:prSet presAssocID="{DF49EB49-F6ED-4FCA-9692-64960C3AA04E}" presName="childNode" presStyleLbl="node1" presStyleIdx="1" presStyleCnt="8">
        <dgm:presLayoutVars>
          <dgm:bulletEnabled val="1"/>
        </dgm:presLayoutVars>
      </dgm:prSet>
      <dgm:spPr/>
    </dgm:pt>
    <dgm:pt modelId="{B3799863-32FC-4E66-AA80-0411B6F65B33}" type="pres">
      <dgm:prSet presAssocID="{DF49EB49-F6ED-4FCA-9692-64960C3AA04E}" presName="aSpace2" presStyleCnt="0"/>
      <dgm:spPr/>
    </dgm:pt>
    <dgm:pt modelId="{789E2FA7-E71B-4436-9FD5-E9D9D9DA27B7}" type="pres">
      <dgm:prSet presAssocID="{8ADC801A-C2AF-460E-B652-D587425489A7}" presName="childNode" presStyleLbl="node1" presStyleIdx="2" presStyleCnt="8">
        <dgm:presLayoutVars>
          <dgm:bulletEnabled val="1"/>
        </dgm:presLayoutVars>
      </dgm:prSet>
      <dgm:spPr/>
    </dgm:pt>
    <dgm:pt modelId="{D3BDC165-95FA-45A0-8F6F-76B78B80FC39}" type="pres">
      <dgm:prSet presAssocID="{7FA1EB0C-7165-4E8B-A750-D78D8237C083}" presName="aSpace" presStyleCnt="0"/>
      <dgm:spPr/>
    </dgm:pt>
    <dgm:pt modelId="{09D42914-B377-4D7F-A571-7C3C6D8998A7}" type="pres">
      <dgm:prSet presAssocID="{EB6BE62D-500D-4978-9EC7-DBC250C3E203}" presName="compNode" presStyleCnt="0"/>
      <dgm:spPr/>
    </dgm:pt>
    <dgm:pt modelId="{2662EA8D-7A1B-485C-96C5-FE0EE8F8C65C}" type="pres">
      <dgm:prSet presAssocID="{EB6BE62D-500D-4978-9EC7-DBC250C3E203}" presName="aNode" presStyleLbl="bgShp" presStyleIdx="1" presStyleCnt="4"/>
      <dgm:spPr/>
    </dgm:pt>
    <dgm:pt modelId="{F1038356-1899-487E-9DA0-535870930620}" type="pres">
      <dgm:prSet presAssocID="{EB6BE62D-500D-4978-9EC7-DBC250C3E203}" presName="textNode" presStyleLbl="bgShp" presStyleIdx="1" presStyleCnt="4"/>
      <dgm:spPr/>
    </dgm:pt>
    <dgm:pt modelId="{B9B05EBB-B29C-410B-AB1F-F11DA6DB84DB}" type="pres">
      <dgm:prSet presAssocID="{EB6BE62D-500D-4978-9EC7-DBC250C3E203}" presName="compChildNode" presStyleCnt="0"/>
      <dgm:spPr/>
    </dgm:pt>
    <dgm:pt modelId="{85358512-E1DA-46AB-A5D1-0C98E3247E9A}" type="pres">
      <dgm:prSet presAssocID="{EB6BE62D-500D-4978-9EC7-DBC250C3E203}" presName="theInnerList" presStyleCnt="0"/>
      <dgm:spPr/>
    </dgm:pt>
    <dgm:pt modelId="{90035B7D-B0C9-4DAA-9AC0-8254B5BAFD61}" type="pres">
      <dgm:prSet presAssocID="{5F3D5CF1-5835-470F-A31C-5774379E4426}" presName="childNode" presStyleLbl="node1" presStyleIdx="3" presStyleCnt="8">
        <dgm:presLayoutVars>
          <dgm:bulletEnabled val="1"/>
        </dgm:presLayoutVars>
      </dgm:prSet>
      <dgm:spPr/>
    </dgm:pt>
    <dgm:pt modelId="{A37826A5-D41D-4633-AE8C-29072383A4A9}" type="pres">
      <dgm:prSet presAssocID="{5F3D5CF1-5835-470F-A31C-5774379E4426}" presName="aSpace2" presStyleCnt="0"/>
      <dgm:spPr/>
    </dgm:pt>
    <dgm:pt modelId="{40AB7163-4C17-4A49-94FA-1BCBACE3E1FB}" type="pres">
      <dgm:prSet presAssocID="{30617FFD-CAA6-4904-8079-F314925714D0}" presName="childNode" presStyleLbl="node1" presStyleIdx="4" presStyleCnt="8">
        <dgm:presLayoutVars>
          <dgm:bulletEnabled val="1"/>
        </dgm:presLayoutVars>
      </dgm:prSet>
      <dgm:spPr/>
    </dgm:pt>
    <dgm:pt modelId="{84A42108-8125-4821-8F30-1D020686EF0F}" type="pres">
      <dgm:prSet presAssocID="{30617FFD-CAA6-4904-8079-F314925714D0}" presName="aSpace2" presStyleCnt="0"/>
      <dgm:spPr/>
    </dgm:pt>
    <dgm:pt modelId="{48310A20-2925-42B3-B8BC-E2975281A109}" type="pres">
      <dgm:prSet presAssocID="{A38E6EB4-6DC9-46E1-B09C-7CB0CB6D4A75}" presName="childNode" presStyleLbl="node1" presStyleIdx="5" presStyleCnt="8" custLinFactNeighborX="-747" custLinFactNeighborY="78153">
        <dgm:presLayoutVars>
          <dgm:bulletEnabled val="1"/>
        </dgm:presLayoutVars>
      </dgm:prSet>
      <dgm:spPr/>
    </dgm:pt>
    <dgm:pt modelId="{ECE04AF4-A500-4152-AE42-1ADDA55DC53C}" type="pres">
      <dgm:prSet presAssocID="{EB6BE62D-500D-4978-9EC7-DBC250C3E203}" presName="aSpace" presStyleCnt="0"/>
      <dgm:spPr/>
    </dgm:pt>
    <dgm:pt modelId="{94132F6F-2320-46DF-BA51-FCC68D5B4157}" type="pres">
      <dgm:prSet presAssocID="{EB3F03A9-345E-4037-BCCC-9881CA799712}" presName="compNode" presStyleCnt="0"/>
      <dgm:spPr/>
    </dgm:pt>
    <dgm:pt modelId="{7B03F52B-FE02-4C52-A3B8-04E4CE8FCCF9}" type="pres">
      <dgm:prSet presAssocID="{EB3F03A9-345E-4037-BCCC-9881CA799712}" presName="aNode" presStyleLbl="bgShp" presStyleIdx="2" presStyleCnt="4"/>
      <dgm:spPr/>
    </dgm:pt>
    <dgm:pt modelId="{CEE196E9-6D68-42AF-BB5D-D06F0FE03265}" type="pres">
      <dgm:prSet presAssocID="{EB3F03A9-345E-4037-BCCC-9881CA799712}" presName="textNode" presStyleLbl="bgShp" presStyleIdx="2" presStyleCnt="4"/>
      <dgm:spPr/>
    </dgm:pt>
    <dgm:pt modelId="{B1067F99-F266-42EA-8E49-B0EB6335E70B}" type="pres">
      <dgm:prSet presAssocID="{EB3F03A9-345E-4037-BCCC-9881CA799712}" presName="compChildNode" presStyleCnt="0"/>
      <dgm:spPr/>
    </dgm:pt>
    <dgm:pt modelId="{80F25941-8E6B-4C7C-9763-82285E399BCF}" type="pres">
      <dgm:prSet presAssocID="{EB3F03A9-345E-4037-BCCC-9881CA799712}" presName="theInnerList" presStyleCnt="0"/>
      <dgm:spPr/>
    </dgm:pt>
    <dgm:pt modelId="{32FA9C3C-F520-4C2F-9800-3E15FEBCF5E9}" type="pres">
      <dgm:prSet presAssocID="{3C095215-0496-4356-8BAA-A1DB6FD6AB92}" presName="childNode" presStyleLbl="node1" presStyleIdx="6" presStyleCnt="8">
        <dgm:presLayoutVars>
          <dgm:bulletEnabled val="1"/>
        </dgm:presLayoutVars>
      </dgm:prSet>
      <dgm:spPr/>
    </dgm:pt>
    <dgm:pt modelId="{B896B7E4-A3C7-4A77-AAF1-E8444C5F3C4F}" type="pres">
      <dgm:prSet presAssocID="{EB3F03A9-345E-4037-BCCC-9881CA799712}" presName="aSpace" presStyleCnt="0"/>
      <dgm:spPr/>
    </dgm:pt>
    <dgm:pt modelId="{AC96724F-C632-46FA-A877-E0ABA5A0E901}" type="pres">
      <dgm:prSet presAssocID="{3FDAEFFC-752A-4734-BDA0-0B27E8361053}" presName="compNode" presStyleCnt="0"/>
      <dgm:spPr/>
    </dgm:pt>
    <dgm:pt modelId="{D8091795-5A9A-4422-84C4-76BFB7F6C3C5}" type="pres">
      <dgm:prSet presAssocID="{3FDAEFFC-752A-4734-BDA0-0B27E8361053}" presName="aNode" presStyleLbl="bgShp" presStyleIdx="3" presStyleCnt="4"/>
      <dgm:spPr/>
    </dgm:pt>
    <dgm:pt modelId="{564E7326-EC3F-438D-98CA-9785F11A376F}" type="pres">
      <dgm:prSet presAssocID="{3FDAEFFC-752A-4734-BDA0-0B27E8361053}" presName="textNode" presStyleLbl="bgShp" presStyleIdx="3" presStyleCnt="4"/>
      <dgm:spPr/>
    </dgm:pt>
    <dgm:pt modelId="{27CE83C4-665D-43CF-8BB9-DDC5C3D294E5}" type="pres">
      <dgm:prSet presAssocID="{3FDAEFFC-752A-4734-BDA0-0B27E8361053}" presName="compChildNode" presStyleCnt="0"/>
      <dgm:spPr/>
    </dgm:pt>
    <dgm:pt modelId="{CDEBE14C-C894-43D0-B36B-B5ED118988C5}" type="pres">
      <dgm:prSet presAssocID="{3FDAEFFC-752A-4734-BDA0-0B27E8361053}" presName="theInnerList" presStyleCnt="0"/>
      <dgm:spPr/>
    </dgm:pt>
    <dgm:pt modelId="{0664D445-ECE9-4820-B27A-29B8E39F27CE}" type="pres">
      <dgm:prSet presAssocID="{8488CF26-157B-41D3-B730-F9F38A764858}" presName="childNode" presStyleLbl="node1" presStyleIdx="7" presStyleCnt="8">
        <dgm:presLayoutVars>
          <dgm:bulletEnabled val="1"/>
        </dgm:presLayoutVars>
      </dgm:prSet>
      <dgm:spPr/>
    </dgm:pt>
  </dgm:ptLst>
  <dgm:cxnLst>
    <dgm:cxn modelId="{02FFB800-87CF-4996-B85B-D3C3E1F971F5}" type="presOf" srcId="{7FA1EB0C-7165-4E8B-A750-D78D8237C083}" destId="{B70F0C61-D796-4842-B711-3FC178EA248B}" srcOrd="0" destOrd="0" presId="urn:microsoft.com/office/officeart/2005/8/layout/lProcess2"/>
    <dgm:cxn modelId="{87CF8A04-EAEA-40E1-8840-B237266EA753}" srcId="{A10B5460-E186-4D62-8656-7D4DEFCE8079}" destId="{7FA1EB0C-7165-4E8B-A750-D78D8237C083}" srcOrd="0" destOrd="0" parTransId="{AE26136C-42DA-4C75-AA0A-328DAF541B2A}" sibTransId="{D9D54208-8C38-43AA-963B-79351C7DE918}"/>
    <dgm:cxn modelId="{63F10311-4B32-4C87-8EFF-21B4FF0CFCD8}" srcId="{7FA1EB0C-7165-4E8B-A750-D78D8237C083}" destId="{DF49EB49-F6ED-4FCA-9692-64960C3AA04E}" srcOrd="1" destOrd="0" parTransId="{63384EFA-3BA9-4F71-93D9-B6E093D394F2}" sibTransId="{AA3117E8-D13B-4087-9985-808999A060D1}"/>
    <dgm:cxn modelId="{F640C817-0D58-40B4-8EAC-BFEABE1DE704}" srcId="{EB6BE62D-500D-4978-9EC7-DBC250C3E203}" destId="{5F3D5CF1-5835-470F-A31C-5774379E4426}" srcOrd="0" destOrd="0" parTransId="{CE9D072C-C230-4D75-88C9-A782753AF8A2}" sibTransId="{2F550AAF-84F2-4005-A43A-499C76FC5B69}"/>
    <dgm:cxn modelId="{908E1D18-9FFB-4F31-8CE8-8BD8C317FCE7}" type="presOf" srcId="{A38E6EB4-6DC9-46E1-B09C-7CB0CB6D4A75}" destId="{48310A20-2925-42B3-B8BC-E2975281A109}" srcOrd="0" destOrd="0" presId="urn:microsoft.com/office/officeart/2005/8/layout/lProcess2"/>
    <dgm:cxn modelId="{89F2E834-BC23-4A8A-8A76-C92C4696DF04}" type="presOf" srcId="{401A252A-2CDB-45FC-A566-BD0A26C0D71A}" destId="{6A819500-0242-42CA-98CE-13BA2A7B0A3F}" srcOrd="0" destOrd="0" presId="urn:microsoft.com/office/officeart/2005/8/layout/lProcess2"/>
    <dgm:cxn modelId="{DDB3255F-E8BE-4B2E-A5E1-A6C37735F8A3}" srcId="{EB3F03A9-345E-4037-BCCC-9881CA799712}" destId="{3C095215-0496-4356-8BAA-A1DB6FD6AB92}" srcOrd="0" destOrd="0" parTransId="{042D3D8C-D0A7-45AA-9FBC-74EA7409A12D}" sibTransId="{48467803-4157-4AF6-A236-2ED2E72FEDFE}"/>
    <dgm:cxn modelId="{01EB6464-D86E-408A-8211-DCE07531FF91}" srcId="{EB6BE62D-500D-4978-9EC7-DBC250C3E203}" destId="{A38E6EB4-6DC9-46E1-B09C-7CB0CB6D4A75}" srcOrd="2" destOrd="0" parTransId="{2E05D161-9187-40ED-A1A3-63B2CAE85822}" sibTransId="{A9167C06-5F8D-4197-B691-81AE49F00AA8}"/>
    <dgm:cxn modelId="{EB701045-9AD4-4F9D-BEA3-A35D7B6D676E}" type="presOf" srcId="{3FDAEFFC-752A-4734-BDA0-0B27E8361053}" destId="{564E7326-EC3F-438D-98CA-9785F11A376F}" srcOrd="1" destOrd="0" presId="urn:microsoft.com/office/officeart/2005/8/layout/lProcess2"/>
    <dgm:cxn modelId="{138B886D-5D71-4CF8-B80B-74E200136C9F}" srcId="{7FA1EB0C-7165-4E8B-A750-D78D8237C083}" destId="{401A252A-2CDB-45FC-A566-BD0A26C0D71A}" srcOrd="0" destOrd="0" parTransId="{BCD3AEBC-30B7-4EAE-9A3B-E44AA8EAA502}" sibTransId="{8F07B4A4-4B86-4805-A13D-82431738538B}"/>
    <dgm:cxn modelId="{5DEC474E-A24B-4FF3-B1ED-A2C4F71C6B03}" type="presOf" srcId="{8ADC801A-C2AF-460E-B652-D587425489A7}" destId="{789E2FA7-E71B-4436-9FD5-E9D9D9DA27B7}" srcOrd="0" destOrd="0" presId="urn:microsoft.com/office/officeart/2005/8/layout/lProcess2"/>
    <dgm:cxn modelId="{DF032B7B-5BEA-4D66-AB00-4FE05AA57D44}" srcId="{A10B5460-E186-4D62-8656-7D4DEFCE8079}" destId="{EB6BE62D-500D-4978-9EC7-DBC250C3E203}" srcOrd="1" destOrd="0" parTransId="{6FCB8AAF-F115-4C3F-B8D1-D384D266F22C}" sibTransId="{30F3CEFB-AC01-425F-98B3-9FBA96567791}"/>
    <dgm:cxn modelId="{36DC3C7C-5737-419B-9287-F72541DACCCF}" srcId="{3FDAEFFC-752A-4734-BDA0-0B27E8361053}" destId="{8488CF26-157B-41D3-B730-F9F38A764858}" srcOrd="0" destOrd="0" parTransId="{BA7E3EEC-D7ED-4D11-9F1F-ECB682F31248}" sibTransId="{EFE175A1-304B-4F1B-A694-6BA9221EB522}"/>
    <dgm:cxn modelId="{2AE85A7F-7E78-442C-901E-0215A3201120}" srcId="{A10B5460-E186-4D62-8656-7D4DEFCE8079}" destId="{3FDAEFFC-752A-4734-BDA0-0B27E8361053}" srcOrd="3" destOrd="0" parTransId="{950630AB-12B9-4732-B500-CFB33ACEA31A}" sibTransId="{A9448A0C-0FBA-4225-8DA8-5DEDDB2878C3}"/>
    <dgm:cxn modelId="{5138AB7F-2B27-4487-8ED8-DD2530443323}" type="presOf" srcId="{EB6BE62D-500D-4978-9EC7-DBC250C3E203}" destId="{F1038356-1899-487E-9DA0-535870930620}" srcOrd="1" destOrd="0" presId="urn:microsoft.com/office/officeart/2005/8/layout/lProcess2"/>
    <dgm:cxn modelId="{B409AC84-12BE-4307-A8B0-0BCDC5511E62}" srcId="{A10B5460-E186-4D62-8656-7D4DEFCE8079}" destId="{EB3F03A9-345E-4037-BCCC-9881CA799712}" srcOrd="2" destOrd="0" parTransId="{6AD0F48E-2246-4163-B8E3-5FD62D98BD6E}" sibTransId="{6AD065C2-4A62-4228-B19E-050DC0EAE208}"/>
    <dgm:cxn modelId="{09861A8F-502A-4102-8161-C9D808EE26D8}" type="presOf" srcId="{7FA1EB0C-7165-4E8B-A750-D78D8237C083}" destId="{C75573A2-2695-49B8-B47C-0830A6FBAFCF}" srcOrd="1" destOrd="0" presId="urn:microsoft.com/office/officeart/2005/8/layout/lProcess2"/>
    <dgm:cxn modelId="{457CE694-F7E4-48BF-A152-447FF0536F74}" type="presOf" srcId="{30617FFD-CAA6-4904-8079-F314925714D0}" destId="{40AB7163-4C17-4A49-94FA-1BCBACE3E1FB}" srcOrd="0" destOrd="0" presId="urn:microsoft.com/office/officeart/2005/8/layout/lProcess2"/>
    <dgm:cxn modelId="{F51B6498-69BF-4D8A-83BF-2117823C2567}" type="presOf" srcId="{3C095215-0496-4356-8BAA-A1DB6FD6AB92}" destId="{32FA9C3C-F520-4C2F-9800-3E15FEBCF5E9}" srcOrd="0" destOrd="0" presId="urn:microsoft.com/office/officeart/2005/8/layout/lProcess2"/>
    <dgm:cxn modelId="{B14AFE9A-DD51-4DB4-B3DB-E76E364A62F4}" type="presOf" srcId="{EB6BE62D-500D-4978-9EC7-DBC250C3E203}" destId="{2662EA8D-7A1B-485C-96C5-FE0EE8F8C65C}" srcOrd="0" destOrd="0" presId="urn:microsoft.com/office/officeart/2005/8/layout/lProcess2"/>
    <dgm:cxn modelId="{F97CEBA3-2722-4E87-B127-F3121769943F}" type="presOf" srcId="{EB3F03A9-345E-4037-BCCC-9881CA799712}" destId="{7B03F52B-FE02-4C52-A3B8-04E4CE8FCCF9}" srcOrd="0" destOrd="0" presId="urn:microsoft.com/office/officeart/2005/8/layout/lProcess2"/>
    <dgm:cxn modelId="{12357AA8-14A2-46C6-BD43-436EEDE768AF}" type="presOf" srcId="{8488CF26-157B-41D3-B730-F9F38A764858}" destId="{0664D445-ECE9-4820-B27A-29B8E39F27CE}" srcOrd="0" destOrd="0" presId="urn:microsoft.com/office/officeart/2005/8/layout/lProcess2"/>
    <dgm:cxn modelId="{95069FAA-892D-498D-AFC1-2E4182164D62}" type="presOf" srcId="{3FDAEFFC-752A-4734-BDA0-0B27E8361053}" destId="{D8091795-5A9A-4422-84C4-76BFB7F6C3C5}" srcOrd="0" destOrd="0" presId="urn:microsoft.com/office/officeart/2005/8/layout/lProcess2"/>
    <dgm:cxn modelId="{6A9653C0-FAD5-48E8-AD5B-92D976A7758E}" type="presOf" srcId="{EB3F03A9-345E-4037-BCCC-9881CA799712}" destId="{CEE196E9-6D68-42AF-BB5D-D06F0FE03265}" srcOrd="1" destOrd="0" presId="urn:microsoft.com/office/officeart/2005/8/layout/lProcess2"/>
    <dgm:cxn modelId="{E30EDFC3-148E-484F-9DE4-460CFE946798}" type="presOf" srcId="{A10B5460-E186-4D62-8656-7D4DEFCE8079}" destId="{F9CA5558-8BDF-49DB-9707-65796FC478C9}" srcOrd="0" destOrd="0" presId="urn:microsoft.com/office/officeart/2005/8/layout/lProcess2"/>
    <dgm:cxn modelId="{F455ECC5-F880-4A9A-A8B1-A9DFB475FA2E}" type="presOf" srcId="{DF49EB49-F6ED-4FCA-9692-64960C3AA04E}" destId="{ED3B09D1-018C-4224-B517-DA62647852DF}" srcOrd="0" destOrd="0" presId="urn:microsoft.com/office/officeart/2005/8/layout/lProcess2"/>
    <dgm:cxn modelId="{4511D0D7-02E6-4719-B433-6518024D7778}" type="presOf" srcId="{5F3D5CF1-5835-470F-A31C-5774379E4426}" destId="{90035B7D-B0C9-4DAA-9AC0-8254B5BAFD61}" srcOrd="0" destOrd="0" presId="urn:microsoft.com/office/officeart/2005/8/layout/lProcess2"/>
    <dgm:cxn modelId="{3225EEDA-C00D-44CD-A2CA-FC7B5B960C46}" srcId="{7FA1EB0C-7165-4E8B-A750-D78D8237C083}" destId="{8ADC801A-C2AF-460E-B652-D587425489A7}" srcOrd="2" destOrd="0" parTransId="{5F04EDA7-05A1-4EC2-8E0B-669F6AB020CF}" sibTransId="{87E0D980-9B1D-4C7C-95D1-0D2B2344F040}"/>
    <dgm:cxn modelId="{3E2986F7-76A3-446A-84FE-5862F9403202}" srcId="{EB6BE62D-500D-4978-9EC7-DBC250C3E203}" destId="{30617FFD-CAA6-4904-8079-F314925714D0}" srcOrd="1" destOrd="0" parTransId="{0A0C0F89-9DF3-460A-860B-2688B8932684}" sibTransId="{CE6EAB9A-5F37-422F-BF6E-F69A4085BC41}"/>
    <dgm:cxn modelId="{0E23E0F9-48F6-43AC-85AC-3EF8B839FF60}" type="presParOf" srcId="{F9CA5558-8BDF-49DB-9707-65796FC478C9}" destId="{11F90F86-6783-4D79-84CC-2E3E22E21FCE}" srcOrd="0" destOrd="0" presId="urn:microsoft.com/office/officeart/2005/8/layout/lProcess2"/>
    <dgm:cxn modelId="{3DD1F12D-60AE-4870-A47A-0BB18BA4CB76}" type="presParOf" srcId="{11F90F86-6783-4D79-84CC-2E3E22E21FCE}" destId="{B70F0C61-D796-4842-B711-3FC178EA248B}" srcOrd="0" destOrd="0" presId="urn:microsoft.com/office/officeart/2005/8/layout/lProcess2"/>
    <dgm:cxn modelId="{C4357A51-6205-4FE7-8D76-B3AEE4E22289}" type="presParOf" srcId="{11F90F86-6783-4D79-84CC-2E3E22E21FCE}" destId="{C75573A2-2695-49B8-B47C-0830A6FBAFCF}" srcOrd="1" destOrd="0" presId="urn:microsoft.com/office/officeart/2005/8/layout/lProcess2"/>
    <dgm:cxn modelId="{DC17FA68-4DAB-4406-9811-499D3E294C50}" type="presParOf" srcId="{11F90F86-6783-4D79-84CC-2E3E22E21FCE}" destId="{FEC30824-C659-4719-9FF4-AF9A97A2CA06}" srcOrd="2" destOrd="0" presId="urn:microsoft.com/office/officeart/2005/8/layout/lProcess2"/>
    <dgm:cxn modelId="{30286417-651A-4B2A-BAFC-00B7F4418AFD}" type="presParOf" srcId="{FEC30824-C659-4719-9FF4-AF9A97A2CA06}" destId="{9C2A0A1F-A040-4426-92B5-9FFFBAB5C841}" srcOrd="0" destOrd="0" presId="urn:microsoft.com/office/officeart/2005/8/layout/lProcess2"/>
    <dgm:cxn modelId="{1B6FB010-BA22-4E59-9CD1-8185AD9BDFD2}" type="presParOf" srcId="{9C2A0A1F-A040-4426-92B5-9FFFBAB5C841}" destId="{6A819500-0242-42CA-98CE-13BA2A7B0A3F}" srcOrd="0" destOrd="0" presId="urn:microsoft.com/office/officeart/2005/8/layout/lProcess2"/>
    <dgm:cxn modelId="{B2660010-1263-469F-BF3D-5B07012DCB8D}" type="presParOf" srcId="{9C2A0A1F-A040-4426-92B5-9FFFBAB5C841}" destId="{6E1F255B-F43D-47A3-A3ED-D077E50B5D84}" srcOrd="1" destOrd="0" presId="urn:microsoft.com/office/officeart/2005/8/layout/lProcess2"/>
    <dgm:cxn modelId="{D11B0083-37FD-4AC0-BA6F-E35D7A2ABBA5}" type="presParOf" srcId="{9C2A0A1F-A040-4426-92B5-9FFFBAB5C841}" destId="{ED3B09D1-018C-4224-B517-DA62647852DF}" srcOrd="2" destOrd="0" presId="urn:microsoft.com/office/officeart/2005/8/layout/lProcess2"/>
    <dgm:cxn modelId="{F9C4673C-4BF5-458B-8A5F-9B444CD55038}" type="presParOf" srcId="{9C2A0A1F-A040-4426-92B5-9FFFBAB5C841}" destId="{B3799863-32FC-4E66-AA80-0411B6F65B33}" srcOrd="3" destOrd="0" presId="urn:microsoft.com/office/officeart/2005/8/layout/lProcess2"/>
    <dgm:cxn modelId="{C6AA0E35-CB4D-4214-A5B6-E3FEEAF42B74}" type="presParOf" srcId="{9C2A0A1F-A040-4426-92B5-9FFFBAB5C841}" destId="{789E2FA7-E71B-4436-9FD5-E9D9D9DA27B7}" srcOrd="4" destOrd="0" presId="urn:microsoft.com/office/officeart/2005/8/layout/lProcess2"/>
    <dgm:cxn modelId="{A0F071F6-7EB0-433D-9463-A8EC8F9C0D0A}" type="presParOf" srcId="{F9CA5558-8BDF-49DB-9707-65796FC478C9}" destId="{D3BDC165-95FA-45A0-8F6F-76B78B80FC39}" srcOrd="1" destOrd="0" presId="urn:microsoft.com/office/officeart/2005/8/layout/lProcess2"/>
    <dgm:cxn modelId="{6AFE0CB7-87DF-4734-B806-387E735FBCA0}" type="presParOf" srcId="{F9CA5558-8BDF-49DB-9707-65796FC478C9}" destId="{09D42914-B377-4D7F-A571-7C3C6D8998A7}" srcOrd="2" destOrd="0" presId="urn:microsoft.com/office/officeart/2005/8/layout/lProcess2"/>
    <dgm:cxn modelId="{C466BCFC-F527-4835-8186-E22208B6107D}" type="presParOf" srcId="{09D42914-B377-4D7F-A571-7C3C6D8998A7}" destId="{2662EA8D-7A1B-485C-96C5-FE0EE8F8C65C}" srcOrd="0" destOrd="0" presId="urn:microsoft.com/office/officeart/2005/8/layout/lProcess2"/>
    <dgm:cxn modelId="{89A87802-6B20-4B01-AC8A-5EEA148945F2}" type="presParOf" srcId="{09D42914-B377-4D7F-A571-7C3C6D8998A7}" destId="{F1038356-1899-487E-9DA0-535870930620}" srcOrd="1" destOrd="0" presId="urn:microsoft.com/office/officeart/2005/8/layout/lProcess2"/>
    <dgm:cxn modelId="{3510A57F-AA09-47D5-8D75-E5A941B343A7}" type="presParOf" srcId="{09D42914-B377-4D7F-A571-7C3C6D8998A7}" destId="{B9B05EBB-B29C-410B-AB1F-F11DA6DB84DB}" srcOrd="2" destOrd="0" presId="urn:microsoft.com/office/officeart/2005/8/layout/lProcess2"/>
    <dgm:cxn modelId="{940B3B12-A4D0-4000-AE02-3E8476DBAD29}" type="presParOf" srcId="{B9B05EBB-B29C-410B-AB1F-F11DA6DB84DB}" destId="{85358512-E1DA-46AB-A5D1-0C98E3247E9A}" srcOrd="0" destOrd="0" presId="urn:microsoft.com/office/officeart/2005/8/layout/lProcess2"/>
    <dgm:cxn modelId="{3EA245B3-EC40-4026-BACE-0B8274235DB6}" type="presParOf" srcId="{85358512-E1DA-46AB-A5D1-0C98E3247E9A}" destId="{90035B7D-B0C9-4DAA-9AC0-8254B5BAFD61}" srcOrd="0" destOrd="0" presId="urn:microsoft.com/office/officeart/2005/8/layout/lProcess2"/>
    <dgm:cxn modelId="{4EB792D2-DF86-4096-8EFA-09EF76088017}" type="presParOf" srcId="{85358512-E1DA-46AB-A5D1-0C98E3247E9A}" destId="{A37826A5-D41D-4633-AE8C-29072383A4A9}" srcOrd="1" destOrd="0" presId="urn:microsoft.com/office/officeart/2005/8/layout/lProcess2"/>
    <dgm:cxn modelId="{A0BB42F0-CB68-484A-A864-C2C180DA524D}" type="presParOf" srcId="{85358512-E1DA-46AB-A5D1-0C98E3247E9A}" destId="{40AB7163-4C17-4A49-94FA-1BCBACE3E1FB}" srcOrd="2" destOrd="0" presId="urn:microsoft.com/office/officeart/2005/8/layout/lProcess2"/>
    <dgm:cxn modelId="{0CC8DB8D-C7C2-409C-8FFC-056B8DDB6936}" type="presParOf" srcId="{85358512-E1DA-46AB-A5D1-0C98E3247E9A}" destId="{84A42108-8125-4821-8F30-1D020686EF0F}" srcOrd="3" destOrd="0" presId="urn:microsoft.com/office/officeart/2005/8/layout/lProcess2"/>
    <dgm:cxn modelId="{1D93E851-7045-4B30-85EF-A6E31AC2CD07}" type="presParOf" srcId="{85358512-E1DA-46AB-A5D1-0C98E3247E9A}" destId="{48310A20-2925-42B3-B8BC-E2975281A109}" srcOrd="4" destOrd="0" presId="urn:microsoft.com/office/officeart/2005/8/layout/lProcess2"/>
    <dgm:cxn modelId="{ADEC03E4-8B57-48E4-81A3-901409915182}" type="presParOf" srcId="{F9CA5558-8BDF-49DB-9707-65796FC478C9}" destId="{ECE04AF4-A500-4152-AE42-1ADDA55DC53C}" srcOrd="3" destOrd="0" presId="urn:microsoft.com/office/officeart/2005/8/layout/lProcess2"/>
    <dgm:cxn modelId="{341D0275-4A43-4D8E-8813-3FE9D2C2B741}" type="presParOf" srcId="{F9CA5558-8BDF-49DB-9707-65796FC478C9}" destId="{94132F6F-2320-46DF-BA51-FCC68D5B4157}" srcOrd="4" destOrd="0" presId="urn:microsoft.com/office/officeart/2005/8/layout/lProcess2"/>
    <dgm:cxn modelId="{8F7853C5-84C8-4F99-86F5-E5E93CD4A5FE}" type="presParOf" srcId="{94132F6F-2320-46DF-BA51-FCC68D5B4157}" destId="{7B03F52B-FE02-4C52-A3B8-04E4CE8FCCF9}" srcOrd="0" destOrd="0" presId="urn:microsoft.com/office/officeart/2005/8/layout/lProcess2"/>
    <dgm:cxn modelId="{19AF6890-BECB-494C-854A-A09262F272D5}" type="presParOf" srcId="{94132F6F-2320-46DF-BA51-FCC68D5B4157}" destId="{CEE196E9-6D68-42AF-BB5D-D06F0FE03265}" srcOrd="1" destOrd="0" presId="urn:microsoft.com/office/officeart/2005/8/layout/lProcess2"/>
    <dgm:cxn modelId="{034743DA-00AB-467A-A14A-B5DE1EF26BF0}" type="presParOf" srcId="{94132F6F-2320-46DF-BA51-FCC68D5B4157}" destId="{B1067F99-F266-42EA-8E49-B0EB6335E70B}" srcOrd="2" destOrd="0" presId="urn:microsoft.com/office/officeart/2005/8/layout/lProcess2"/>
    <dgm:cxn modelId="{1044214C-C803-43B2-ACA0-191B13724BEA}" type="presParOf" srcId="{B1067F99-F266-42EA-8E49-B0EB6335E70B}" destId="{80F25941-8E6B-4C7C-9763-82285E399BCF}" srcOrd="0" destOrd="0" presId="urn:microsoft.com/office/officeart/2005/8/layout/lProcess2"/>
    <dgm:cxn modelId="{E2D70C77-24D7-461B-8FCE-233E4C990BBF}" type="presParOf" srcId="{80F25941-8E6B-4C7C-9763-82285E399BCF}" destId="{32FA9C3C-F520-4C2F-9800-3E15FEBCF5E9}" srcOrd="0" destOrd="0" presId="urn:microsoft.com/office/officeart/2005/8/layout/lProcess2"/>
    <dgm:cxn modelId="{748B1DF8-DA50-49EA-B17A-20509605A7C4}" type="presParOf" srcId="{F9CA5558-8BDF-49DB-9707-65796FC478C9}" destId="{B896B7E4-A3C7-4A77-AAF1-E8444C5F3C4F}" srcOrd="5" destOrd="0" presId="urn:microsoft.com/office/officeart/2005/8/layout/lProcess2"/>
    <dgm:cxn modelId="{DC5758FE-8B03-45A2-8B7F-E41FC536DF64}" type="presParOf" srcId="{F9CA5558-8BDF-49DB-9707-65796FC478C9}" destId="{AC96724F-C632-46FA-A877-E0ABA5A0E901}" srcOrd="6" destOrd="0" presId="urn:microsoft.com/office/officeart/2005/8/layout/lProcess2"/>
    <dgm:cxn modelId="{0B36522E-0A24-46B0-85DC-46900C0BCF10}" type="presParOf" srcId="{AC96724F-C632-46FA-A877-E0ABA5A0E901}" destId="{D8091795-5A9A-4422-84C4-76BFB7F6C3C5}" srcOrd="0" destOrd="0" presId="urn:microsoft.com/office/officeart/2005/8/layout/lProcess2"/>
    <dgm:cxn modelId="{DDF66E08-190E-4E93-86F5-748BB5143647}" type="presParOf" srcId="{AC96724F-C632-46FA-A877-E0ABA5A0E901}" destId="{564E7326-EC3F-438D-98CA-9785F11A376F}" srcOrd="1" destOrd="0" presId="urn:microsoft.com/office/officeart/2005/8/layout/lProcess2"/>
    <dgm:cxn modelId="{59248F73-FD46-4146-86B1-038FF8F41F4F}" type="presParOf" srcId="{AC96724F-C632-46FA-A877-E0ABA5A0E901}" destId="{27CE83C4-665D-43CF-8BB9-DDC5C3D294E5}" srcOrd="2" destOrd="0" presId="urn:microsoft.com/office/officeart/2005/8/layout/lProcess2"/>
    <dgm:cxn modelId="{512EDB73-AC57-4752-BEC5-A0AA46CA9407}" type="presParOf" srcId="{27CE83C4-665D-43CF-8BB9-DDC5C3D294E5}" destId="{CDEBE14C-C894-43D0-B36B-B5ED118988C5}" srcOrd="0" destOrd="0" presId="urn:microsoft.com/office/officeart/2005/8/layout/lProcess2"/>
    <dgm:cxn modelId="{DCB6878C-DFF1-46AD-B4A9-A75E4CFBCBF2}" type="presParOf" srcId="{CDEBE14C-C894-43D0-B36B-B5ED118988C5}" destId="{0664D445-ECE9-4820-B27A-29B8E39F27C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CA91AA-B312-4B97-8902-5F5EF02DEEFB}" type="doc">
      <dgm:prSet loTypeId="urn:microsoft.com/office/officeart/2005/8/layout/radial1" loCatId="relationship" qsTypeId="urn:microsoft.com/office/officeart/2005/8/quickstyle/simple5" qsCatId="simple" csTypeId="urn:microsoft.com/office/officeart/2005/8/colors/accent1_2" csCatId="accent1" phldr="1"/>
      <dgm:spPr/>
      <dgm:t>
        <a:bodyPr/>
        <a:lstStyle/>
        <a:p>
          <a:endParaRPr lang="en-IN"/>
        </a:p>
      </dgm:t>
    </dgm:pt>
    <dgm:pt modelId="{F5B04ED1-430E-4171-BE29-2B65078345C6}">
      <dgm:prSet phldrT="[Text]" custT="1"/>
      <dgm:spPr/>
      <dgm:t>
        <a:bodyPr/>
        <a:lstStyle/>
        <a:p>
          <a:r>
            <a:rPr lang="en-US" sz="2800">
              <a:latin typeface="Cambria" panose="02040503050406030204" pitchFamily="18" charset="0"/>
              <a:ea typeface="Cambria" panose="02040503050406030204" pitchFamily="18" charset="0"/>
            </a:rPr>
            <a:t>Issues</a:t>
          </a:r>
          <a:endParaRPr lang="en-IN" sz="2800" dirty="0">
            <a:latin typeface="Cambria" panose="02040503050406030204" pitchFamily="18" charset="0"/>
            <a:ea typeface="Cambria" panose="02040503050406030204" pitchFamily="18" charset="0"/>
          </a:endParaRPr>
        </a:p>
      </dgm:t>
    </dgm:pt>
    <dgm:pt modelId="{0CB6ACE0-22C9-463B-98FD-0F1F5932DB1C}" type="parTrans" cxnId="{0955A7CA-E6DA-4B83-AC29-438B54DBE228}">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70C548A5-1297-4401-B1EA-BAE9324FC2D2}" type="sibTrans" cxnId="{0955A7CA-E6DA-4B83-AC29-438B54DBE228}">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F14EB217-C495-48AE-ADBE-FC67AEC30C61}">
      <dgm:prSet phldrT="[Text]" custT="1"/>
      <dgm:spPr/>
      <dgm:t>
        <a:bodyPr/>
        <a:lstStyle/>
        <a:p>
          <a:r>
            <a:rPr lang="en-US" sz="1400">
              <a:latin typeface="Cambria" panose="02040503050406030204" pitchFamily="18" charset="0"/>
              <a:ea typeface="Cambria" panose="02040503050406030204" pitchFamily="18" charset="0"/>
            </a:rPr>
            <a:t>Number &amp; Constitution of Benches</a:t>
          </a:r>
          <a:endParaRPr lang="en-IN" sz="1400" dirty="0">
            <a:latin typeface="Cambria" panose="02040503050406030204" pitchFamily="18" charset="0"/>
            <a:ea typeface="Cambria" panose="02040503050406030204" pitchFamily="18" charset="0"/>
          </a:endParaRPr>
        </a:p>
      </dgm:t>
    </dgm:pt>
    <dgm:pt modelId="{0CD906FF-6661-4268-8312-382F8FA028F6}" type="parTrans" cxnId="{746BBBB3-5535-4F26-B0B3-8690E12777AC}">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85518FCC-9569-4ED1-B1DA-C814D87179F2}" type="sibTrans" cxnId="{746BBBB3-5535-4F26-B0B3-8690E12777AC}">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6839CDC4-2F2A-49D0-A0ED-A1F78EE3775F}">
      <dgm:prSet phldrT="[Text]" custT="1"/>
      <dgm:spPr/>
      <dgm:t>
        <a:bodyPr/>
        <a:lstStyle/>
        <a:p>
          <a:r>
            <a:rPr lang="en-US" sz="1400">
              <a:latin typeface="Cambria" panose="02040503050406030204" pitchFamily="18" charset="0"/>
              <a:ea typeface="Cambria" panose="02040503050406030204" pitchFamily="18" charset="0"/>
            </a:rPr>
            <a:t>Constitution of Search cum selection Committee</a:t>
          </a:r>
          <a:endParaRPr lang="en-IN" sz="1400" dirty="0">
            <a:latin typeface="Cambria" panose="02040503050406030204" pitchFamily="18" charset="0"/>
            <a:ea typeface="Cambria" panose="02040503050406030204" pitchFamily="18" charset="0"/>
          </a:endParaRPr>
        </a:p>
      </dgm:t>
    </dgm:pt>
    <dgm:pt modelId="{F6E47522-E773-4D1A-B68E-F089523470D0}" type="parTrans" cxnId="{17D504F3-0E0A-4B56-A15E-3CBAE516383C}">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9B847BAF-E644-4A93-BCB4-80ADE5332450}" type="sibTrans" cxnId="{17D504F3-0E0A-4B56-A15E-3CBAE516383C}">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DE6C5226-88DA-4C2A-BD04-50CA9C1917A8}">
      <dgm:prSet phldrT="[Text]" custT="1"/>
      <dgm:spPr/>
      <dgm:t>
        <a:bodyPr/>
        <a:lstStyle/>
        <a:p>
          <a:r>
            <a:rPr lang="en-US" sz="1400" dirty="0">
              <a:latin typeface="Cambria" panose="02040503050406030204" pitchFamily="18" charset="0"/>
              <a:ea typeface="Cambria" panose="02040503050406030204" pitchFamily="18" charset="0"/>
            </a:rPr>
            <a:t>Parity of share of members between State and Center</a:t>
          </a:r>
          <a:endParaRPr lang="en-IN" sz="1400" dirty="0">
            <a:latin typeface="Cambria" panose="02040503050406030204" pitchFamily="18" charset="0"/>
            <a:ea typeface="Cambria" panose="02040503050406030204" pitchFamily="18" charset="0"/>
          </a:endParaRPr>
        </a:p>
      </dgm:t>
    </dgm:pt>
    <dgm:pt modelId="{78181CF6-E085-4CE2-8C91-51960DB36627}" type="parTrans" cxnId="{8C6D8A71-A97A-476A-B25A-BAF7C15AE720}">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2B6CCCC4-497F-48CE-A90C-C40D43BA15EC}" type="sibTrans" cxnId="{8C6D8A71-A97A-476A-B25A-BAF7C15AE720}">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FCC2FE71-9A18-461B-A5BC-5B9F65B6829A}">
      <dgm:prSet phldrT="[Text]" custT="1"/>
      <dgm:spPr/>
      <dgm:t>
        <a:bodyPr/>
        <a:lstStyle/>
        <a:p>
          <a:r>
            <a:rPr lang="en-US" sz="1400">
              <a:latin typeface="Cambria" panose="02040503050406030204" pitchFamily="18" charset="0"/>
              <a:ea typeface="Cambria" panose="02040503050406030204" pitchFamily="18" charset="0"/>
            </a:rPr>
            <a:t>Qualification &amp; Experience criteria of technical members</a:t>
          </a:r>
          <a:endParaRPr lang="en-IN" sz="1400" dirty="0">
            <a:latin typeface="Cambria" panose="02040503050406030204" pitchFamily="18" charset="0"/>
            <a:ea typeface="Cambria" panose="02040503050406030204" pitchFamily="18" charset="0"/>
          </a:endParaRPr>
        </a:p>
      </dgm:t>
    </dgm:pt>
    <dgm:pt modelId="{FF1F8547-1A26-42B8-A368-32F7DB4D80F7}" type="parTrans" cxnId="{362B22CC-7CC4-473B-BF41-F19C2DA88DD3}">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E37B7132-50A8-410A-8290-94F8BF4B8691}" type="sibTrans" cxnId="{362B22CC-7CC4-473B-BF41-F19C2DA88DD3}">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0334808A-43BB-4954-A975-F39C811AF4B8}">
      <dgm:prSet phldrT="[Text]" custT="1"/>
      <dgm:spPr/>
      <dgm:t>
        <a:bodyPr/>
        <a:lstStyle/>
        <a:p>
          <a:r>
            <a:rPr lang="en-US" sz="1400">
              <a:latin typeface="Cambria" panose="02040503050406030204" pitchFamily="18" charset="0"/>
              <a:ea typeface="Cambria" panose="02040503050406030204" pitchFamily="18" charset="0"/>
            </a:rPr>
            <a:t>Ratio of judicial and technical members</a:t>
          </a:r>
          <a:endParaRPr lang="en-IN" sz="1400" dirty="0">
            <a:latin typeface="Cambria" panose="02040503050406030204" pitchFamily="18" charset="0"/>
            <a:ea typeface="Cambria" panose="02040503050406030204" pitchFamily="18" charset="0"/>
          </a:endParaRPr>
        </a:p>
      </dgm:t>
    </dgm:pt>
    <dgm:pt modelId="{33A9CA65-6468-43E2-87FF-C4D9A3FDA876}" type="parTrans" cxnId="{63361F19-B9E1-403D-8490-6E5CCC9B194B}">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AC14B571-6172-4BF0-95F0-2E866827448A}" type="sibTrans" cxnId="{63361F19-B9E1-403D-8490-6E5CCC9B194B}">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CC3C9F81-727A-46B7-B63A-878A47AA309F}">
      <dgm:prSet phldrT="[Text]" custT="1"/>
      <dgm:spPr/>
      <dgm:t>
        <a:bodyPr/>
        <a:lstStyle/>
        <a:p>
          <a:r>
            <a:rPr lang="en-US" sz="1400">
              <a:latin typeface="Cambria" panose="02040503050406030204" pitchFamily="18" charset="0"/>
              <a:ea typeface="Cambria" panose="02040503050406030204" pitchFamily="18" charset="0"/>
            </a:rPr>
            <a:t>Eligibility of lawyers to be appointed as judicial members</a:t>
          </a:r>
          <a:endParaRPr lang="en-IN" sz="1400" dirty="0">
            <a:latin typeface="Cambria" panose="02040503050406030204" pitchFamily="18" charset="0"/>
            <a:ea typeface="Cambria" panose="02040503050406030204" pitchFamily="18" charset="0"/>
          </a:endParaRPr>
        </a:p>
      </dgm:t>
    </dgm:pt>
    <dgm:pt modelId="{B21B0422-855E-42D6-BE3D-9CD8AF65A139}" type="parTrans" cxnId="{79B7C2F7-40EF-4E32-A880-BE107ADD3EDF}">
      <dgm:prSet custT="1"/>
      <dgm:spPr/>
      <dgm:t>
        <a:bodyPr/>
        <a:lstStyle/>
        <a:p>
          <a:endParaRPr lang="en-IN" sz="600">
            <a:solidFill>
              <a:schemeClr val="tx1"/>
            </a:solidFill>
            <a:latin typeface="Cambria" panose="02040503050406030204" pitchFamily="18" charset="0"/>
            <a:ea typeface="Cambria" panose="02040503050406030204" pitchFamily="18" charset="0"/>
          </a:endParaRPr>
        </a:p>
      </dgm:t>
    </dgm:pt>
    <dgm:pt modelId="{38985870-4752-4521-8DB8-FB7E0610F089}" type="sibTrans" cxnId="{79B7C2F7-40EF-4E32-A880-BE107ADD3EDF}">
      <dgm:prSet/>
      <dgm:spPr/>
      <dgm:t>
        <a:bodyPr/>
        <a:lstStyle/>
        <a:p>
          <a:endParaRPr lang="en-IN" sz="2000">
            <a:solidFill>
              <a:schemeClr val="tx1"/>
            </a:solidFill>
            <a:latin typeface="Cambria" panose="02040503050406030204" pitchFamily="18" charset="0"/>
            <a:ea typeface="Cambria" panose="02040503050406030204" pitchFamily="18" charset="0"/>
          </a:endParaRPr>
        </a:p>
      </dgm:t>
    </dgm:pt>
    <dgm:pt modelId="{A20A7F77-898A-4E2F-A025-844C20450166}" type="pres">
      <dgm:prSet presAssocID="{BDCA91AA-B312-4B97-8902-5F5EF02DEEFB}" presName="cycle" presStyleCnt="0">
        <dgm:presLayoutVars>
          <dgm:chMax val="1"/>
          <dgm:dir/>
          <dgm:animLvl val="ctr"/>
          <dgm:resizeHandles val="exact"/>
        </dgm:presLayoutVars>
      </dgm:prSet>
      <dgm:spPr/>
    </dgm:pt>
    <dgm:pt modelId="{9913B92B-B6C4-4CBC-BC48-2F3770DDA368}" type="pres">
      <dgm:prSet presAssocID="{F5B04ED1-430E-4171-BE29-2B65078345C6}" presName="centerShape" presStyleLbl="node0" presStyleIdx="0" presStyleCnt="1"/>
      <dgm:spPr/>
    </dgm:pt>
    <dgm:pt modelId="{4154FE64-6BC4-4F35-89CE-2B9516019D0D}" type="pres">
      <dgm:prSet presAssocID="{0CD906FF-6661-4268-8312-382F8FA028F6}" presName="Name9" presStyleLbl="parChTrans1D2" presStyleIdx="0" presStyleCnt="6"/>
      <dgm:spPr/>
    </dgm:pt>
    <dgm:pt modelId="{5F0584D8-E637-4B23-B1C2-F5C3AA3F24EA}" type="pres">
      <dgm:prSet presAssocID="{0CD906FF-6661-4268-8312-382F8FA028F6}" presName="connTx" presStyleLbl="parChTrans1D2" presStyleIdx="0" presStyleCnt="6"/>
      <dgm:spPr/>
    </dgm:pt>
    <dgm:pt modelId="{3BCF30B5-FBF3-42D5-92D1-AD2AD37EC106}" type="pres">
      <dgm:prSet presAssocID="{F14EB217-C495-48AE-ADBE-FC67AEC30C61}" presName="node" presStyleLbl="node1" presStyleIdx="0" presStyleCnt="6">
        <dgm:presLayoutVars>
          <dgm:bulletEnabled val="1"/>
        </dgm:presLayoutVars>
      </dgm:prSet>
      <dgm:spPr/>
    </dgm:pt>
    <dgm:pt modelId="{557C1E42-C1EF-4B40-ABD6-A3DF3B070C58}" type="pres">
      <dgm:prSet presAssocID="{F6E47522-E773-4D1A-B68E-F089523470D0}" presName="Name9" presStyleLbl="parChTrans1D2" presStyleIdx="1" presStyleCnt="6"/>
      <dgm:spPr/>
    </dgm:pt>
    <dgm:pt modelId="{33235D62-73DE-419B-821F-5B13B09C0319}" type="pres">
      <dgm:prSet presAssocID="{F6E47522-E773-4D1A-B68E-F089523470D0}" presName="connTx" presStyleLbl="parChTrans1D2" presStyleIdx="1" presStyleCnt="6"/>
      <dgm:spPr/>
    </dgm:pt>
    <dgm:pt modelId="{C785374E-A562-4542-B573-EE36501681E1}" type="pres">
      <dgm:prSet presAssocID="{6839CDC4-2F2A-49D0-A0ED-A1F78EE3775F}" presName="node" presStyleLbl="node1" presStyleIdx="1" presStyleCnt="6">
        <dgm:presLayoutVars>
          <dgm:bulletEnabled val="1"/>
        </dgm:presLayoutVars>
      </dgm:prSet>
      <dgm:spPr/>
    </dgm:pt>
    <dgm:pt modelId="{287BEDEB-FD9A-4819-8B6F-ABBF7C3413F0}" type="pres">
      <dgm:prSet presAssocID="{B21B0422-855E-42D6-BE3D-9CD8AF65A139}" presName="Name9" presStyleLbl="parChTrans1D2" presStyleIdx="2" presStyleCnt="6"/>
      <dgm:spPr/>
    </dgm:pt>
    <dgm:pt modelId="{B73B8BDF-B9F1-45E8-85C4-015856E3AFF5}" type="pres">
      <dgm:prSet presAssocID="{B21B0422-855E-42D6-BE3D-9CD8AF65A139}" presName="connTx" presStyleLbl="parChTrans1D2" presStyleIdx="2" presStyleCnt="6"/>
      <dgm:spPr/>
    </dgm:pt>
    <dgm:pt modelId="{2393A241-BBF9-4C7C-80C3-A9223ED4957F}" type="pres">
      <dgm:prSet presAssocID="{CC3C9F81-727A-46B7-B63A-878A47AA309F}" presName="node" presStyleLbl="node1" presStyleIdx="2" presStyleCnt="6">
        <dgm:presLayoutVars>
          <dgm:bulletEnabled val="1"/>
        </dgm:presLayoutVars>
      </dgm:prSet>
      <dgm:spPr/>
    </dgm:pt>
    <dgm:pt modelId="{84FCA528-36E7-4FAF-90E2-4269CECD7216}" type="pres">
      <dgm:prSet presAssocID="{33A9CA65-6468-43E2-87FF-C4D9A3FDA876}" presName="Name9" presStyleLbl="parChTrans1D2" presStyleIdx="3" presStyleCnt="6"/>
      <dgm:spPr/>
    </dgm:pt>
    <dgm:pt modelId="{4B8093A1-61D3-4A9A-B6E1-B42685F14810}" type="pres">
      <dgm:prSet presAssocID="{33A9CA65-6468-43E2-87FF-C4D9A3FDA876}" presName="connTx" presStyleLbl="parChTrans1D2" presStyleIdx="3" presStyleCnt="6"/>
      <dgm:spPr/>
    </dgm:pt>
    <dgm:pt modelId="{2AECFF83-CDE0-4A58-9B3C-206B2ACA2230}" type="pres">
      <dgm:prSet presAssocID="{0334808A-43BB-4954-A975-F39C811AF4B8}" presName="node" presStyleLbl="node1" presStyleIdx="3" presStyleCnt="6">
        <dgm:presLayoutVars>
          <dgm:bulletEnabled val="1"/>
        </dgm:presLayoutVars>
      </dgm:prSet>
      <dgm:spPr/>
    </dgm:pt>
    <dgm:pt modelId="{588461CE-A057-4AA1-9EEA-EA82B12984F7}" type="pres">
      <dgm:prSet presAssocID="{FF1F8547-1A26-42B8-A368-32F7DB4D80F7}" presName="Name9" presStyleLbl="parChTrans1D2" presStyleIdx="4" presStyleCnt="6"/>
      <dgm:spPr/>
    </dgm:pt>
    <dgm:pt modelId="{A1DCE707-76E0-41C0-B003-DE1ED08219D7}" type="pres">
      <dgm:prSet presAssocID="{FF1F8547-1A26-42B8-A368-32F7DB4D80F7}" presName="connTx" presStyleLbl="parChTrans1D2" presStyleIdx="4" presStyleCnt="6"/>
      <dgm:spPr/>
    </dgm:pt>
    <dgm:pt modelId="{B24FD9D8-7935-4A8A-BD94-D5C9863A73BA}" type="pres">
      <dgm:prSet presAssocID="{FCC2FE71-9A18-461B-A5BC-5B9F65B6829A}" presName="node" presStyleLbl="node1" presStyleIdx="4" presStyleCnt="6">
        <dgm:presLayoutVars>
          <dgm:bulletEnabled val="1"/>
        </dgm:presLayoutVars>
      </dgm:prSet>
      <dgm:spPr/>
    </dgm:pt>
    <dgm:pt modelId="{91DAC9C6-5432-4FF4-A6D0-DA42AE5CA6B2}" type="pres">
      <dgm:prSet presAssocID="{78181CF6-E085-4CE2-8C91-51960DB36627}" presName="Name9" presStyleLbl="parChTrans1D2" presStyleIdx="5" presStyleCnt="6"/>
      <dgm:spPr/>
    </dgm:pt>
    <dgm:pt modelId="{0BE5F37E-71E6-4246-A822-D605967838D5}" type="pres">
      <dgm:prSet presAssocID="{78181CF6-E085-4CE2-8C91-51960DB36627}" presName="connTx" presStyleLbl="parChTrans1D2" presStyleIdx="5" presStyleCnt="6"/>
      <dgm:spPr/>
    </dgm:pt>
    <dgm:pt modelId="{E653612F-2EEA-4A22-BB4F-8B4AD000104C}" type="pres">
      <dgm:prSet presAssocID="{DE6C5226-88DA-4C2A-BD04-50CA9C1917A8}" presName="node" presStyleLbl="node1" presStyleIdx="5" presStyleCnt="6">
        <dgm:presLayoutVars>
          <dgm:bulletEnabled val="1"/>
        </dgm:presLayoutVars>
      </dgm:prSet>
      <dgm:spPr/>
    </dgm:pt>
  </dgm:ptLst>
  <dgm:cxnLst>
    <dgm:cxn modelId="{B7A29F0D-F73F-4315-B6BE-C4B6F69D63CC}" type="presOf" srcId="{DE6C5226-88DA-4C2A-BD04-50CA9C1917A8}" destId="{E653612F-2EEA-4A22-BB4F-8B4AD000104C}" srcOrd="0" destOrd="0" presId="urn:microsoft.com/office/officeart/2005/8/layout/radial1"/>
    <dgm:cxn modelId="{5037F715-C102-4F19-B89A-A348940BF8A8}" type="presOf" srcId="{6839CDC4-2F2A-49D0-A0ED-A1F78EE3775F}" destId="{C785374E-A562-4542-B573-EE36501681E1}" srcOrd="0" destOrd="0" presId="urn:microsoft.com/office/officeart/2005/8/layout/radial1"/>
    <dgm:cxn modelId="{C88C4318-5CFE-4831-8E89-F91A6FED9F30}" type="presOf" srcId="{FCC2FE71-9A18-461B-A5BC-5B9F65B6829A}" destId="{B24FD9D8-7935-4A8A-BD94-D5C9863A73BA}" srcOrd="0" destOrd="0" presId="urn:microsoft.com/office/officeart/2005/8/layout/radial1"/>
    <dgm:cxn modelId="{63361F19-B9E1-403D-8490-6E5CCC9B194B}" srcId="{F5B04ED1-430E-4171-BE29-2B65078345C6}" destId="{0334808A-43BB-4954-A975-F39C811AF4B8}" srcOrd="3" destOrd="0" parTransId="{33A9CA65-6468-43E2-87FF-C4D9A3FDA876}" sibTransId="{AC14B571-6172-4BF0-95F0-2E866827448A}"/>
    <dgm:cxn modelId="{D2580F25-F51B-4A7A-B8D1-86C363BFB466}" type="presOf" srcId="{B21B0422-855E-42D6-BE3D-9CD8AF65A139}" destId="{B73B8BDF-B9F1-45E8-85C4-015856E3AFF5}" srcOrd="1" destOrd="0" presId="urn:microsoft.com/office/officeart/2005/8/layout/radial1"/>
    <dgm:cxn modelId="{CBE44A36-BA5A-4379-900F-3D55C10B9053}" type="presOf" srcId="{F6E47522-E773-4D1A-B68E-F089523470D0}" destId="{557C1E42-C1EF-4B40-ABD6-A3DF3B070C58}" srcOrd="0" destOrd="0" presId="urn:microsoft.com/office/officeart/2005/8/layout/radial1"/>
    <dgm:cxn modelId="{5F52423D-D0F7-4CF8-B67A-5619452EF3DF}" type="presOf" srcId="{0CD906FF-6661-4268-8312-382F8FA028F6}" destId="{5F0584D8-E637-4B23-B1C2-F5C3AA3F24EA}" srcOrd="1" destOrd="0" presId="urn:microsoft.com/office/officeart/2005/8/layout/radial1"/>
    <dgm:cxn modelId="{30373C5E-86EC-4085-8495-B9DCB3346497}" type="presOf" srcId="{0CD906FF-6661-4268-8312-382F8FA028F6}" destId="{4154FE64-6BC4-4F35-89CE-2B9516019D0D}" srcOrd="0" destOrd="0" presId="urn:microsoft.com/office/officeart/2005/8/layout/radial1"/>
    <dgm:cxn modelId="{9C97A042-98D1-4A42-8CC1-3D007E633439}" type="presOf" srcId="{FF1F8547-1A26-42B8-A368-32F7DB4D80F7}" destId="{588461CE-A057-4AA1-9EEA-EA82B12984F7}" srcOrd="0" destOrd="0" presId="urn:microsoft.com/office/officeart/2005/8/layout/radial1"/>
    <dgm:cxn modelId="{DFBAE46A-D06B-4CC8-A582-04C2A236843E}" type="presOf" srcId="{78181CF6-E085-4CE2-8C91-51960DB36627}" destId="{0BE5F37E-71E6-4246-A822-D605967838D5}" srcOrd="1" destOrd="0" presId="urn:microsoft.com/office/officeart/2005/8/layout/radial1"/>
    <dgm:cxn modelId="{8C6D8A71-A97A-476A-B25A-BAF7C15AE720}" srcId="{F5B04ED1-430E-4171-BE29-2B65078345C6}" destId="{DE6C5226-88DA-4C2A-BD04-50CA9C1917A8}" srcOrd="5" destOrd="0" parTransId="{78181CF6-E085-4CE2-8C91-51960DB36627}" sibTransId="{2B6CCCC4-497F-48CE-A90C-C40D43BA15EC}"/>
    <dgm:cxn modelId="{54CB9A8E-378E-4578-A382-7259DBEDB0E7}" type="presOf" srcId="{33A9CA65-6468-43E2-87FF-C4D9A3FDA876}" destId="{84FCA528-36E7-4FAF-90E2-4269CECD7216}" srcOrd="0" destOrd="0" presId="urn:microsoft.com/office/officeart/2005/8/layout/radial1"/>
    <dgm:cxn modelId="{AB60F6A8-27AA-4ACA-AB68-BD514DE273A2}" type="presOf" srcId="{0334808A-43BB-4954-A975-F39C811AF4B8}" destId="{2AECFF83-CDE0-4A58-9B3C-206B2ACA2230}" srcOrd="0" destOrd="0" presId="urn:microsoft.com/office/officeart/2005/8/layout/radial1"/>
    <dgm:cxn modelId="{459F37AB-75C2-43F5-8E9B-D0454747FDAF}" type="presOf" srcId="{78181CF6-E085-4CE2-8C91-51960DB36627}" destId="{91DAC9C6-5432-4FF4-A6D0-DA42AE5CA6B2}" srcOrd="0" destOrd="0" presId="urn:microsoft.com/office/officeart/2005/8/layout/radial1"/>
    <dgm:cxn modelId="{C11024AC-2489-4669-90D8-54F04681F5BA}" type="presOf" srcId="{B21B0422-855E-42D6-BE3D-9CD8AF65A139}" destId="{287BEDEB-FD9A-4819-8B6F-ABBF7C3413F0}" srcOrd="0" destOrd="0" presId="urn:microsoft.com/office/officeart/2005/8/layout/radial1"/>
    <dgm:cxn modelId="{746BBBB3-5535-4F26-B0B3-8690E12777AC}" srcId="{F5B04ED1-430E-4171-BE29-2B65078345C6}" destId="{F14EB217-C495-48AE-ADBE-FC67AEC30C61}" srcOrd="0" destOrd="0" parTransId="{0CD906FF-6661-4268-8312-382F8FA028F6}" sibTransId="{85518FCC-9569-4ED1-B1DA-C814D87179F2}"/>
    <dgm:cxn modelId="{8E6CF6B8-0E1A-48AF-9A22-6D3F09E5F281}" type="presOf" srcId="{CC3C9F81-727A-46B7-B63A-878A47AA309F}" destId="{2393A241-BBF9-4C7C-80C3-A9223ED4957F}" srcOrd="0" destOrd="0" presId="urn:microsoft.com/office/officeart/2005/8/layout/radial1"/>
    <dgm:cxn modelId="{5FB2C5C9-4730-46C4-87C9-3F43CDA173A0}" type="presOf" srcId="{33A9CA65-6468-43E2-87FF-C4D9A3FDA876}" destId="{4B8093A1-61D3-4A9A-B6E1-B42685F14810}" srcOrd="1" destOrd="0" presId="urn:microsoft.com/office/officeart/2005/8/layout/radial1"/>
    <dgm:cxn modelId="{0955A7CA-E6DA-4B83-AC29-438B54DBE228}" srcId="{BDCA91AA-B312-4B97-8902-5F5EF02DEEFB}" destId="{F5B04ED1-430E-4171-BE29-2B65078345C6}" srcOrd="0" destOrd="0" parTransId="{0CB6ACE0-22C9-463B-98FD-0F1F5932DB1C}" sibTransId="{70C548A5-1297-4401-B1EA-BAE9324FC2D2}"/>
    <dgm:cxn modelId="{362B22CC-7CC4-473B-BF41-F19C2DA88DD3}" srcId="{F5B04ED1-430E-4171-BE29-2B65078345C6}" destId="{FCC2FE71-9A18-461B-A5BC-5B9F65B6829A}" srcOrd="4" destOrd="0" parTransId="{FF1F8547-1A26-42B8-A368-32F7DB4D80F7}" sibTransId="{E37B7132-50A8-410A-8290-94F8BF4B8691}"/>
    <dgm:cxn modelId="{E30E62D4-A766-4404-9179-559CDB7DC6E8}" type="presOf" srcId="{F6E47522-E773-4D1A-B68E-F089523470D0}" destId="{33235D62-73DE-419B-821F-5B13B09C0319}" srcOrd="1" destOrd="0" presId="urn:microsoft.com/office/officeart/2005/8/layout/radial1"/>
    <dgm:cxn modelId="{E89B78D7-9E7F-46C6-AE88-5AF02ECF85D7}" type="presOf" srcId="{BDCA91AA-B312-4B97-8902-5F5EF02DEEFB}" destId="{A20A7F77-898A-4E2F-A025-844C20450166}" srcOrd="0" destOrd="0" presId="urn:microsoft.com/office/officeart/2005/8/layout/radial1"/>
    <dgm:cxn modelId="{07A92FED-6AAC-47C3-BCDD-19BC1FF4BA43}" type="presOf" srcId="{F14EB217-C495-48AE-ADBE-FC67AEC30C61}" destId="{3BCF30B5-FBF3-42D5-92D1-AD2AD37EC106}" srcOrd="0" destOrd="0" presId="urn:microsoft.com/office/officeart/2005/8/layout/radial1"/>
    <dgm:cxn modelId="{17D504F3-0E0A-4B56-A15E-3CBAE516383C}" srcId="{F5B04ED1-430E-4171-BE29-2B65078345C6}" destId="{6839CDC4-2F2A-49D0-A0ED-A1F78EE3775F}" srcOrd="1" destOrd="0" parTransId="{F6E47522-E773-4D1A-B68E-F089523470D0}" sibTransId="{9B847BAF-E644-4A93-BCB4-80ADE5332450}"/>
    <dgm:cxn modelId="{79B7C2F7-40EF-4E32-A880-BE107ADD3EDF}" srcId="{F5B04ED1-430E-4171-BE29-2B65078345C6}" destId="{CC3C9F81-727A-46B7-B63A-878A47AA309F}" srcOrd="2" destOrd="0" parTransId="{B21B0422-855E-42D6-BE3D-9CD8AF65A139}" sibTransId="{38985870-4752-4521-8DB8-FB7E0610F089}"/>
    <dgm:cxn modelId="{31563AFA-41AB-4BEB-B153-51C9EA7B83D5}" type="presOf" srcId="{F5B04ED1-430E-4171-BE29-2B65078345C6}" destId="{9913B92B-B6C4-4CBC-BC48-2F3770DDA368}" srcOrd="0" destOrd="0" presId="urn:microsoft.com/office/officeart/2005/8/layout/radial1"/>
    <dgm:cxn modelId="{9ADE40FB-B8CC-4FD2-8275-9E70FE620274}" type="presOf" srcId="{FF1F8547-1A26-42B8-A368-32F7DB4D80F7}" destId="{A1DCE707-76E0-41C0-B003-DE1ED08219D7}" srcOrd="1" destOrd="0" presId="urn:microsoft.com/office/officeart/2005/8/layout/radial1"/>
    <dgm:cxn modelId="{48CDD3AA-BD12-409F-8B01-F823B186B826}" type="presParOf" srcId="{A20A7F77-898A-4E2F-A025-844C20450166}" destId="{9913B92B-B6C4-4CBC-BC48-2F3770DDA368}" srcOrd="0" destOrd="0" presId="urn:microsoft.com/office/officeart/2005/8/layout/radial1"/>
    <dgm:cxn modelId="{DD01B3F7-A1D5-4A78-835C-F034823D1702}" type="presParOf" srcId="{A20A7F77-898A-4E2F-A025-844C20450166}" destId="{4154FE64-6BC4-4F35-89CE-2B9516019D0D}" srcOrd="1" destOrd="0" presId="urn:microsoft.com/office/officeart/2005/8/layout/radial1"/>
    <dgm:cxn modelId="{B49C3882-F0D4-47C3-B020-53A303006228}" type="presParOf" srcId="{4154FE64-6BC4-4F35-89CE-2B9516019D0D}" destId="{5F0584D8-E637-4B23-B1C2-F5C3AA3F24EA}" srcOrd="0" destOrd="0" presId="urn:microsoft.com/office/officeart/2005/8/layout/radial1"/>
    <dgm:cxn modelId="{60C27780-4C9F-4E8B-BD1F-7B0D73D48B02}" type="presParOf" srcId="{A20A7F77-898A-4E2F-A025-844C20450166}" destId="{3BCF30B5-FBF3-42D5-92D1-AD2AD37EC106}" srcOrd="2" destOrd="0" presId="urn:microsoft.com/office/officeart/2005/8/layout/radial1"/>
    <dgm:cxn modelId="{6F327969-196E-4A77-AD37-F423FE2A07BA}" type="presParOf" srcId="{A20A7F77-898A-4E2F-A025-844C20450166}" destId="{557C1E42-C1EF-4B40-ABD6-A3DF3B070C58}" srcOrd="3" destOrd="0" presId="urn:microsoft.com/office/officeart/2005/8/layout/radial1"/>
    <dgm:cxn modelId="{7706EA8B-CC5A-4F6B-9BBC-2EBFCE714357}" type="presParOf" srcId="{557C1E42-C1EF-4B40-ABD6-A3DF3B070C58}" destId="{33235D62-73DE-419B-821F-5B13B09C0319}" srcOrd="0" destOrd="0" presId="urn:microsoft.com/office/officeart/2005/8/layout/radial1"/>
    <dgm:cxn modelId="{4781B9E5-52F9-4C3B-9386-27810BA75391}" type="presParOf" srcId="{A20A7F77-898A-4E2F-A025-844C20450166}" destId="{C785374E-A562-4542-B573-EE36501681E1}" srcOrd="4" destOrd="0" presId="urn:microsoft.com/office/officeart/2005/8/layout/radial1"/>
    <dgm:cxn modelId="{4C4BC447-D1C2-4905-B916-5E3A30B0D3E0}" type="presParOf" srcId="{A20A7F77-898A-4E2F-A025-844C20450166}" destId="{287BEDEB-FD9A-4819-8B6F-ABBF7C3413F0}" srcOrd="5" destOrd="0" presId="urn:microsoft.com/office/officeart/2005/8/layout/radial1"/>
    <dgm:cxn modelId="{1B5FFEA0-5A87-4B0A-A1D9-11EBDBBEA373}" type="presParOf" srcId="{287BEDEB-FD9A-4819-8B6F-ABBF7C3413F0}" destId="{B73B8BDF-B9F1-45E8-85C4-015856E3AFF5}" srcOrd="0" destOrd="0" presId="urn:microsoft.com/office/officeart/2005/8/layout/radial1"/>
    <dgm:cxn modelId="{8717D498-74F4-4889-A96B-C0D138D41BC1}" type="presParOf" srcId="{A20A7F77-898A-4E2F-A025-844C20450166}" destId="{2393A241-BBF9-4C7C-80C3-A9223ED4957F}" srcOrd="6" destOrd="0" presId="urn:microsoft.com/office/officeart/2005/8/layout/radial1"/>
    <dgm:cxn modelId="{382380AA-9ED8-4FFE-B0D0-0D5CA9F9B6E9}" type="presParOf" srcId="{A20A7F77-898A-4E2F-A025-844C20450166}" destId="{84FCA528-36E7-4FAF-90E2-4269CECD7216}" srcOrd="7" destOrd="0" presId="urn:microsoft.com/office/officeart/2005/8/layout/radial1"/>
    <dgm:cxn modelId="{E39E3B41-25C7-4F2C-9C6B-A6513EEBB0B4}" type="presParOf" srcId="{84FCA528-36E7-4FAF-90E2-4269CECD7216}" destId="{4B8093A1-61D3-4A9A-B6E1-B42685F14810}" srcOrd="0" destOrd="0" presId="urn:microsoft.com/office/officeart/2005/8/layout/radial1"/>
    <dgm:cxn modelId="{0F2B03B2-5373-4DBA-B7CA-44C4BE94BB35}" type="presParOf" srcId="{A20A7F77-898A-4E2F-A025-844C20450166}" destId="{2AECFF83-CDE0-4A58-9B3C-206B2ACA2230}" srcOrd="8" destOrd="0" presId="urn:microsoft.com/office/officeart/2005/8/layout/radial1"/>
    <dgm:cxn modelId="{EBE28473-4BB1-4F33-83B4-F50BA9B21ABE}" type="presParOf" srcId="{A20A7F77-898A-4E2F-A025-844C20450166}" destId="{588461CE-A057-4AA1-9EEA-EA82B12984F7}" srcOrd="9" destOrd="0" presId="urn:microsoft.com/office/officeart/2005/8/layout/radial1"/>
    <dgm:cxn modelId="{7B0E614F-6763-4316-A91C-D5B9937F884C}" type="presParOf" srcId="{588461CE-A057-4AA1-9EEA-EA82B12984F7}" destId="{A1DCE707-76E0-41C0-B003-DE1ED08219D7}" srcOrd="0" destOrd="0" presId="urn:microsoft.com/office/officeart/2005/8/layout/radial1"/>
    <dgm:cxn modelId="{812E5F87-0203-48F6-A0F7-7F177CEFC629}" type="presParOf" srcId="{A20A7F77-898A-4E2F-A025-844C20450166}" destId="{B24FD9D8-7935-4A8A-BD94-D5C9863A73BA}" srcOrd="10" destOrd="0" presId="urn:microsoft.com/office/officeart/2005/8/layout/radial1"/>
    <dgm:cxn modelId="{3C2E941E-0704-4D64-BA81-B452893B16BA}" type="presParOf" srcId="{A20A7F77-898A-4E2F-A025-844C20450166}" destId="{91DAC9C6-5432-4FF4-A6D0-DA42AE5CA6B2}" srcOrd="11" destOrd="0" presId="urn:microsoft.com/office/officeart/2005/8/layout/radial1"/>
    <dgm:cxn modelId="{9F209E69-15DC-4615-8E97-DC990B0DBB04}" type="presParOf" srcId="{91DAC9C6-5432-4FF4-A6D0-DA42AE5CA6B2}" destId="{0BE5F37E-71E6-4246-A822-D605967838D5}" srcOrd="0" destOrd="0" presId="urn:microsoft.com/office/officeart/2005/8/layout/radial1"/>
    <dgm:cxn modelId="{A0CB0B4F-909D-4B22-BBE7-5F64FEF6AC96}" type="presParOf" srcId="{A20A7F77-898A-4E2F-A025-844C20450166}" destId="{E653612F-2EEA-4A22-BB4F-8B4AD000104C}"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A97686-3FE2-430C-9251-7A2135CD8EBE}" type="doc">
      <dgm:prSet loTypeId="urn:microsoft.com/office/officeart/2005/8/layout/matrix1" loCatId="matrix" qsTypeId="urn:microsoft.com/office/officeart/2005/8/quickstyle/simple5" qsCatId="simple" csTypeId="urn:microsoft.com/office/officeart/2005/8/colors/accent5_2" csCatId="accent5" phldr="1"/>
      <dgm:spPr/>
      <dgm:t>
        <a:bodyPr/>
        <a:lstStyle/>
        <a:p>
          <a:endParaRPr lang="en-IN"/>
        </a:p>
      </dgm:t>
    </dgm:pt>
    <dgm:pt modelId="{EB82F4E9-99F7-48BF-99B8-9279C9F33AA7}">
      <dgm:prSet phldrT="[Text]" custT="1"/>
      <dgm:spPr/>
      <dgm:t>
        <a:bodyPr/>
        <a:lstStyle/>
        <a:p>
          <a:r>
            <a:rPr lang="en-US" sz="2400" dirty="0">
              <a:latin typeface="Cambria" panose="02040503050406030204" pitchFamily="18" charset="0"/>
              <a:ea typeface="Cambria" panose="02040503050406030204" pitchFamily="18" charset="0"/>
            </a:rPr>
            <a:t>Initiative taken by the Government to Setup GSTAT</a:t>
          </a:r>
          <a:endParaRPr lang="en-IN" sz="2400" dirty="0">
            <a:latin typeface="Cambria" panose="02040503050406030204" pitchFamily="18" charset="0"/>
            <a:ea typeface="Cambria" panose="02040503050406030204" pitchFamily="18" charset="0"/>
          </a:endParaRPr>
        </a:p>
      </dgm:t>
    </dgm:pt>
    <dgm:pt modelId="{BD1085AF-4565-4804-980B-0C9491C55D17}" type="parTrans" cxnId="{0B63EB4F-4DC0-4792-B5EE-476569D5D3DD}">
      <dgm:prSet/>
      <dgm:spPr/>
      <dgm:t>
        <a:bodyPr/>
        <a:lstStyle/>
        <a:p>
          <a:endParaRPr lang="en-IN"/>
        </a:p>
      </dgm:t>
    </dgm:pt>
    <dgm:pt modelId="{2EA83055-6308-4F57-8616-E16BC4CDA535}" type="sibTrans" cxnId="{0B63EB4F-4DC0-4792-B5EE-476569D5D3DD}">
      <dgm:prSet/>
      <dgm:spPr/>
      <dgm:t>
        <a:bodyPr/>
        <a:lstStyle/>
        <a:p>
          <a:endParaRPr lang="en-IN"/>
        </a:p>
      </dgm:t>
    </dgm:pt>
    <dgm:pt modelId="{C28BFF6B-2488-4BAA-A32A-47AEB94E418E}">
      <dgm:prSet phldrT="[Text]" custT="1"/>
      <dgm:spPr/>
      <dgm:t>
        <a:bodyPr/>
        <a:lstStyle/>
        <a:p>
          <a:r>
            <a:rPr lang="en-US" sz="2400" dirty="0">
              <a:latin typeface="Cambria" panose="02040503050406030204" pitchFamily="18" charset="0"/>
              <a:ea typeface="Cambria" panose="02040503050406030204" pitchFamily="18" charset="0"/>
            </a:rPr>
            <a:t>Constitution of a group of members to recommend necessary amendments.</a:t>
          </a:r>
          <a:endParaRPr lang="en-IN" sz="2400" dirty="0">
            <a:latin typeface="Cambria" panose="02040503050406030204" pitchFamily="18" charset="0"/>
            <a:ea typeface="Cambria" panose="02040503050406030204" pitchFamily="18" charset="0"/>
          </a:endParaRPr>
        </a:p>
      </dgm:t>
    </dgm:pt>
    <dgm:pt modelId="{292CF841-2BA4-49CD-9D26-0CB1B1A657EE}" type="parTrans" cxnId="{01C18F2B-CFAB-4D13-81A2-D25BE8D49DC8}">
      <dgm:prSet/>
      <dgm:spPr/>
      <dgm:t>
        <a:bodyPr/>
        <a:lstStyle/>
        <a:p>
          <a:endParaRPr lang="en-IN"/>
        </a:p>
      </dgm:t>
    </dgm:pt>
    <dgm:pt modelId="{C1A0E1D0-6F48-4705-AC19-388015E42C8E}" type="sibTrans" cxnId="{01C18F2B-CFAB-4D13-81A2-D25BE8D49DC8}">
      <dgm:prSet/>
      <dgm:spPr/>
      <dgm:t>
        <a:bodyPr/>
        <a:lstStyle/>
        <a:p>
          <a:endParaRPr lang="en-IN"/>
        </a:p>
      </dgm:t>
    </dgm:pt>
    <dgm:pt modelId="{E2B0A3DF-E9BC-4F22-9DE9-CC9A200CE60A}">
      <dgm:prSet phldrT="[Text]" custT="1"/>
      <dgm:spPr/>
      <dgm:t>
        <a:bodyPr/>
        <a:lstStyle/>
        <a:p>
          <a:r>
            <a:rPr lang="en-US" sz="2400" dirty="0">
              <a:latin typeface="Cambria" panose="02040503050406030204" pitchFamily="18" charset="0"/>
              <a:ea typeface="Cambria" panose="02040503050406030204" pitchFamily="18" charset="0"/>
            </a:rPr>
            <a:t>Amendment proposed in Finance Bill  2023 presented before Lok Sabha.</a:t>
          </a:r>
          <a:endParaRPr lang="en-IN" sz="2400" dirty="0">
            <a:latin typeface="Cambria" panose="02040503050406030204" pitchFamily="18" charset="0"/>
            <a:ea typeface="Cambria" panose="02040503050406030204" pitchFamily="18" charset="0"/>
          </a:endParaRPr>
        </a:p>
      </dgm:t>
    </dgm:pt>
    <dgm:pt modelId="{8308214A-74E7-4D91-AFA2-C42454F31F08}" type="parTrans" cxnId="{35B2139A-01AB-487B-94E1-27ED93B8B699}">
      <dgm:prSet/>
      <dgm:spPr/>
      <dgm:t>
        <a:bodyPr/>
        <a:lstStyle/>
        <a:p>
          <a:endParaRPr lang="en-IN"/>
        </a:p>
      </dgm:t>
    </dgm:pt>
    <dgm:pt modelId="{38E0E738-3433-42AD-AC20-F35D156588C5}" type="sibTrans" cxnId="{35B2139A-01AB-487B-94E1-27ED93B8B699}">
      <dgm:prSet/>
      <dgm:spPr/>
      <dgm:t>
        <a:bodyPr/>
        <a:lstStyle/>
        <a:p>
          <a:endParaRPr lang="en-IN"/>
        </a:p>
      </dgm:t>
    </dgm:pt>
    <dgm:pt modelId="{C5333076-E173-48BE-8CA8-EBC3D098FD72}">
      <dgm:prSet phldrT="[Text]" custT="1"/>
      <dgm:spPr/>
      <dgm:t>
        <a:bodyPr/>
        <a:lstStyle/>
        <a:p>
          <a:r>
            <a:rPr lang="en-US" sz="2400" dirty="0">
              <a:latin typeface="Cambria" panose="02040503050406030204" pitchFamily="18" charset="0"/>
              <a:ea typeface="Cambria" panose="02040503050406030204" pitchFamily="18" charset="0"/>
            </a:rPr>
            <a:t>Extension of time limit of filing an appeal, based upon setting up of GST appellate tribunal.</a:t>
          </a:r>
          <a:endParaRPr lang="en-IN" sz="2400" dirty="0">
            <a:latin typeface="Cambria" panose="02040503050406030204" pitchFamily="18" charset="0"/>
            <a:ea typeface="Cambria" panose="02040503050406030204" pitchFamily="18" charset="0"/>
          </a:endParaRPr>
        </a:p>
      </dgm:t>
    </dgm:pt>
    <dgm:pt modelId="{A0E84AEC-BA73-4414-92FB-66BF50CBFE51}" type="parTrans" cxnId="{5FB97B49-74D3-468C-9FD5-D763637A62F6}">
      <dgm:prSet/>
      <dgm:spPr/>
      <dgm:t>
        <a:bodyPr/>
        <a:lstStyle/>
        <a:p>
          <a:endParaRPr lang="en-IN"/>
        </a:p>
      </dgm:t>
    </dgm:pt>
    <dgm:pt modelId="{606878EE-ED62-4CF0-B120-EA9E9EA44FBE}" type="sibTrans" cxnId="{5FB97B49-74D3-468C-9FD5-D763637A62F6}">
      <dgm:prSet/>
      <dgm:spPr/>
      <dgm:t>
        <a:bodyPr/>
        <a:lstStyle/>
        <a:p>
          <a:endParaRPr lang="en-IN"/>
        </a:p>
      </dgm:t>
    </dgm:pt>
    <dgm:pt modelId="{B869D83D-CF54-44B7-9787-4DC8D7A91699}">
      <dgm:prSet phldrT="[Text]" custT="1"/>
      <dgm:spPr/>
      <dgm:t>
        <a:bodyPr/>
        <a:lstStyle/>
        <a:p>
          <a:r>
            <a:rPr lang="en-US" sz="2400" dirty="0">
              <a:latin typeface="Cambria" panose="02040503050406030204" pitchFamily="18" charset="0"/>
              <a:ea typeface="Cambria" panose="02040503050406030204" pitchFamily="18" charset="0"/>
            </a:rPr>
            <a:t>Resolved issue relating to the ratio between judicial and technical members and parity of share of members between state and center.  </a:t>
          </a:r>
          <a:endParaRPr lang="en-IN" sz="2400" dirty="0">
            <a:latin typeface="Cambria" panose="02040503050406030204" pitchFamily="18" charset="0"/>
            <a:ea typeface="Cambria" panose="02040503050406030204" pitchFamily="18" charset="0"/>
          </a:endParaRPr>
        </a:p>
      </dgm:t>
    </dgm:pt>
    <dgm:pt modelId="{C1E77A90-22EC-40D3-8DDC-CD6AE9178CC9}" type="parTrans" cxnId="{C22A9CEF-42BE-4C1D-B0C7-4B7B0C75AB61}">
      <dgm:prSet/>
      <dgm:spPr/>
      <dgm:t>
        <a:bodyPr/>
        <a:lstStyle/>
        <a:p>
          <a:endParaRPr lang="en-IN"/>
        </a:p>
      </dgm:t>
    </dgm:pt>
    <dgm:pt modelId="{BE20A67C-4C5A-409F-A1A5-391BD7B18693}" type="sibTrans" cxnId="{C22A9CEF-42BE-4C1D-B0C7-4B7B0C75AB61}">
      <dgm:prSet/>
      <dgm:spPr/>
      <dgm:t>
        <a:bodyPr/>
        <a:lstStyle/>
        <a:p>
          <a:endParaRPr lang="en-IN"/>
        </a:p>
      </dgm:t>
    </dgm:pt>
    <dgm:pt modelId="{E97A7DFC-FCAD-4C13-A7EF-739E4FE3192D}" type="pres">
      <dgm:prSet presAssocID="{82A97686-3FE2-430C-9251-7A2135CD8EBE}" presName="diagram" presStyleCnt="0">
        <dgm:presLayoutVars>
          <dgm:chMax val="1"/>
          <dgm:dir/>
          <dgm:animLvl val="ctr"/>
          <dgm:resizeHandles val="exact"/>
        </dgm:presLayoutVars>
      </dgm:prSet>
      <dgm:spPr/>
    </dgm:pt>
    <dgm:pt modelId="{8FA3961C-DD4E-4428-8639-39CBE20F4CFB}" type="pres">
      <dgm:prSet presAssocID="{82A97686-3FE2-430C-9251-7A2135CD8EBE}" presName="matrix" presStyleCnt="0"/>
      <dgm:spPr/>
    </dgm:pt>
    <dgm:pt modelId="{E7BD36F7-D3EC-4EF5-A141-20C78A99645B}" type="pres">
      <dgm:prSet presAssocID="{82A97686-3FE2-430C-9251-7A2135CD8EBE}" presName="tile1" presStyleLbl="node1" presStyleIdx="0" presStyleCnt="4"/>
      <dgm:spPr/>
    </dgm:pt>
    <dgm:pt modelId="{12A06B0A-00C9-40BE-8348-C65D09543854}" type="pres">
      <dgm:prSet presAssocID="{82A97686-3FE2-430C-9251-7A2135CD8EBE}" presName="tile1text" presStyleLbl="node1" presStyleIdx="0" presStyleCnt="4">
        <dgm:presLayoutVars>
          <dgm:chMax val="0"/>
          <dgm:chPref val="0"/>
          <dgm:bulletEnabled val="1"/>
        </dgm:presLayoutVars>
      </dgm:prSet>
      <dgm:spPr/>
    </dgm:pt>
    <dgm:pt modelId="{9E010AF8-4D9C-49AE-B96D-801DA386DABE}" type="pres">
      <dgm:prSet presAssocID="{82A97686-3FE2-430C-9251-7A2135CD8EBE}" presName="tile2" presStyleLbl="node1" presStyleIdx="1" presStyleCnt="4" custLinFactNeighborX="50000" custLinFactNeighborY="-26562"/>
      <dgm:spPr/>
    </dgm:pt>
    <dgm:pt modelId="{0E7A5AE2-D32C-45A8-A708-239279DF0247}" type="pres">
      <dgm:prSet presAssocID="{82A97686-3FE2-430C-9251-7A2135CD8EBE}" presName="tile2text" presStyleLbl="node1" presStyleIdx="1" presStyleCnt="4">
        <dgm:presLayoutVars>
          <dgm:chMax val="0"/>
          <dgm:chPref val="0"/>
          <dgm:bulletEnabled val="1"/>
        </dgm:presLayoutVars>
      </dgm:prSet>
      <dgm:spPr/>
    </dgm:pt>
    <dgm:pt modelId="{EEA2AC88-4DE5-448F-8B97-D2211DA88FC9}" type="pres">
      <dgm:prSet presAssocID="{82A97686-3FE2-430C-9251-7A2135CD8EBE}" presName="tile3" presStyleLbl="node1" presStyleIdx="2" presStyleCnt="4"/>
      <dgm:spPr/>
    </dgm:pt>
    <dgm:pt modelId="{8E92AC18-D682-41FC-B96F-EAB1F372DBC7}" type="pres">
      <dgm:prSet presAssocID="{82A97686-3FE2-430C-9251-7A2135CD8EBE}" presName="tile3text" presStyleLbl="node1" presStyleIdx="2" presStyleCnt="4">
        <dgm:presLayoutVars>
          <dgm:chMax val="0"/>
          <dgm:chPref val="0"/>
          <dgm:bulletEnabled val="1"/>
        </dgm:presLayoutVars>
      </dgm:prSet>
      <dgm:spPr/>
    </dgm:pt>
    <dgm:pt modelId="{8E0D235F-2A94-426A-9865-C713EB289B40}" type="pres">
      <dgm:prSet presAssocID="{82A97686-3FE2-430C-9251-7A2135CD8EBE}" presName="tile4" presStyleLbl="node1" presStyleIdx="3" presStyleCnt="4"/>
      <dgm:spPr/>
    </dgm:pt>
    <dgm:pt modelId="{C376B118-6B75-4704-8EC8-4464EA15AFC9}" type="pres">
      <dgm:prSet presAssocID="{82A97686-3FE2-430C-9251-7A2135CD8EBE}" presName="tile4text" presStyleLbl="node1" presStyleIdx="3" presStyleCnt="4">
        <dgm:presLayoutVars>
          <dgm:chMax val="0"/>
          <dgm:chPref val="0"/>
          <dgm:bulletEnabled val="1"/>
        </dgm:presLayoutVars>
      </dgm:prSet>
      <dgm:spPr/>
    </dgm:pt>
    <dgm:pt modelId="{94906499-A9E6-4AC0-9667-4ECD71DEE0E5}" type="pres">
      <dgm:prSet presAssocID="{82A97686-3FE2-430C-9251-7A2135CD8EBE}" presName="centerTile" presStyleLbl="fgShp" presStyleIdx="0" presStyleCnt="1">
        <dgm:presLayoutVars>
          <dgm:chMax val="0"/>
          <dgm:chPref val="0"/>
        </dgm:presLayoutVars>
      </dgm:prSet>
      <dgm:spPr/>
    </dgm:pt>
  </dgm:ptLst>
  <dgm:cxnLst>
    <dgm:cxn modelId="{3C28A024-008E-4B52-9ADB-ED4E08F215C5}" type="presOf" srcId="{B869D83D-CF54-44B7-9787-4DC8D7A91699}" destId="{8E0D235F-2A94-426A-9865-C713EB289B40}" srcOrd="0" destOrd="0" presId="urn:microsoft.com/office/officeart/2005/8/layout/matrix1"/>
    <dgm:cxn modelId="{E95A452A-055C-486D-94FD-7D5A6282D63F}" type="presOf" srcId="{C28BFF6B-2488-4BAA-A32A-47AEB94E418E}" destId="{E7BD36F7-D3EC-4EF5-A141-20C78A99645B}" srcOrd="0" destOrd="0" presId="urn:microsoft.com/office/officeart/2005/8/layout/matrix1"/>
    <dgm:cxn modelId="{01C18F2B-CFAB-4D13-81A2-D25BE8D49DC8}" srcId="{EB82F4E9-99F7-48BF-99B8-9279C9F33AA7}" destId="{C28BFF6B-2488-4BAA-A32A-47AEB94E418E}" srcOrd="0" destOrd="0" parTransId="{292CF841-2BA4-49CD-9D26-0CB1B1A657EE}" sibTransId="{C1A0E1D0-6F48-4705-AC19-388015E42C8E}"/>
    <dgm:cxn modelId="{05FFA433-7BF7-4591-9815-32A268AA9E23}" type="presOf" srcId="{C28BFF6B-2488-4BAA-A32A-47AEB94E418E}" destId="{12A06B0A-00C9-40BE-8348-C65D09543854}" srcOrd="1" destOrd="0" presId="urn:microsoft.com/office/officeart/2005/8/layout/matrix1"/>
    <dgm:cxn modelId="{5FB97B49-74D3-468C-9FD5-D763637A62F6}" srcId="{EB82F4E9-99F7-48BF-99B8-9279C9F33AA7}" destId="{C5333076-E173-48BE-8CA8-EBC3D098FD72}" srcOrd="2" destOrd="0" parTransId="{A0E84AEC-BA73-4414-92FB-66BF50CBFE51}" sibTransId="{606878EE-ED62-4CF0-B120-EA9E9EA44FBE}"/>
    <dgm:cxn modelId="{0B63EB4F-4DC0-4792-B5EE-476569D5D3DD}" srcId="{82A97686-3FE2-430C-9251-7A2135CD8EBE}" destId="{EB82F4E9-99F7-48BF-99B8-9279C9F33AA7}" srcOrd="0" destOrd="0" parTransId="{BD1085AF-4565-4804-980B-0C9491C55D17}" sibTransId="{2EA83055-6308-4F57-8616-E16BC4CDA535}"/>
    <dgm:cxn modelId="{B4FB4B73-0912-40F0-A256-A66E92EE2B7F}" type="presOf" srcId="{C5333076-E173-48BE-8CA8-EBC3D098FD72}" destId="{8E92AC18-D682-41FC-B96F-EAB1F372DBC7}" srcOrd="1" destOrd="0" presId="urn:microsoft.com/office/officeart/2005/8/layout/matrix1"/>
    <dgm:cxn modelId="{F323DE7C-965C-4AB6-A23C-E3AE6B507C6B}" type="presOf" srcId="{B869D83D-CF54-44B7-9787-4DC8D7A91699}" destId="{C376B118-6B75-4704-8EC8-4464EA15AFC9}" srcOrd="1" destOrd="0" presId="urn:microsoft.com/office/officeart/2005/8/layout/matrix1"/>
    <dgm:cxn modelId="{35B2139A-01AB-487B-94E1-27ED93B8B699}" srcId="{EB82F4E9-99F7-48BF-99B8-9279C9F33AA7}" destId="{E2B0A3DF-E9BC-4F22-9DE9-CC9A200CE60A}" srcOrd="1" destOrd="0" parTransId="{8308214A-74E7-4D91-AFA2-C42454F31F08}" sibTransId="{38E0E738-3433-42AD-AC20-F35D156588C5}"/>
    <dgm:cxn modelId="{C0F1E0A5-03F1-413F-A1C3-C5C0384D44CD}" type="presOf" srcId="{C5333076-E173-48BE-8CA8-EBC3D098FD72}" destId="{EEA2AC88-4DE5-448F-8B97-D2211DA88FC9}" srcOrd="0" destOrd="0" presId="urn:microsoft.com/office/officeart/2005/8/layout/matrix1"/>
    <dgm:cxn modelId="{2F8AB1AE-8270-4329-9FDB-3A48658F60AF}" type="presOf" srcId="{82A97686-3FE2-430C-9251-7A2135CD8EBE}" destId="{E97A7DFC-FCAD-4C13-A7EF-739E4FE3192D}" srcOrd="0" destOrd="0" presId="urn:microsoft.com/office/officeart/2005/8/layout/matrix1"/>
    <dgm:cxn modelId="{B286ACBA-6186-43B7-80E6-CDCDCE4079A4}" type="presOf" srcId="{E2B0A3DF-E9BC-4F22-9DE9-CC9A200CE60A}" destId="{0E7A5AE2-D32C-45A8-A708-239279DF0247}" srcOrd="1" destOrd="0" presId="urn:microsoft.com/office/officeart/2005/8/layout/matrix1"/>
    <dgm:cxn modelId="{5C5219BD-5CD1-4CB1-9F03-65F3562255D5}" type="presOf" srcId="{EB82F4E9-99F7-48BF-99B8-9279C9F33AA7}" destId="{94906499-A9E6-4AC0-9667-4ECD71DEE0E5}" srcOrd="0" destOrd="0" presId="urn:microsoft.com/office/officeart/2005/8/layout/matrix1"/>
    <dgm:cxn modelId="{3104DFD3-49B4-4789-821E-B20F40448E27}" type="presOf" srcId="{E2B0A3DF-E9BC-4F22-9DE9-CC9A200CE60A}" destId="{9E010AF8-4D9C-49AE-B96D-801DA386DABE}" srcOrd="0" destOrd="0" presId="urn:microsoft.com/office/officeart/2005/8/layout/matrix1"/>
    <dgm:cxn modelId="{C22A9CEF-42BE-4C1D-B0C7-4B7B0C75AB61}" srcId="{EB82F4E9-99F7-48BF-99B8-9279C9F33AA7}" destId="{B869D83D-CF54-44B7-9787-4DC8D7A91699}" srcOrd="3" destOrd="0" parTransId="{C1E77A90-22EC-40D3-8DDC-CD6AE9178CC9}" sibTransId="{BE20A67C-4C5A-409F-A1A5-391BD7B18693}"/>
    <dgm:cxn modelId="{932A54A1-B88B-48C8-B03A-E1F12F8D0C24}" type="presParOf" srcId="{E97A7DFC-FCAD-4C13-A7EF-739E4FE3192D}" destId="{8FA3961C-DD4E-4428-8639-39CBE20F4CFB}" srcOrd="0" destOrd="0" presId="urn:microsoft.com/office/officeart/2005/8/layout/matrix1"/>
    <dgm:cxn modelId="{1992D8D5-D3FD-4758-A738-1DC300617CBA}" type="presParOf" srcId="{8FA3961C-DD4E-4428-8639-39CBE20F4CFB}" destId="{E7BD36F7-D3EC-4EF5-A141-20C78A99645B}" srcOrd="0" destOrd="0" presId="urn:microsoft.com/office/officeart/2005/8/layout/matrix1"/>
    <dgm:cxn modelId="{95E0FFFF-237D-474E-B03A-4F31E43CE4B6}" type="presParOf" srcId="{8FA3961C-DD4E-4428-8639-39CBE20F4CFB}" destId="{12A06B0A-00C9-40BE-8348-C65D09543854}" srcOrd="1" destOrd="0" presId="urn:microsoft.com/office/officeart/2005/8/layout/matrix1"/>
    <dgm:cxn modelId="{9310B0DE-364C-4856-B776-2F62D44CA457}" type="presParOf" srcId="{8FA3961C-DD4E-4428-8639-39CBE20F4CFB}" destId="{9E010AF8-4D9C-49AE-B96D-801DA386DABE}" srcOrd="2" destOrd="0" presId="urn:microsoft.com/office/officeart/2005/8/layout/matrix1"/>
    <dgm:cxn modelId="{B6E078FB-BD02-457E-AE55-F411452A3740}" type="presParOf" srcId="{8FA3961C-DD4E-4428-8639-39CBE20F4CFB}" destId="{0E7A5AE2-D32C-45A8-A708-239279DF0247}" srcOrd="3" destOrd="0" presId="urn:microsoft.com/office/officeart/2005/8/layout/matrix1"/>
    <dgm:cxn modelId="{81A0C1AC-1662-4F8A-8E6F-3B1E524D6B37}" type="presParOf" srcId="{8FA3961C-DD4E-4428-8639-39CBE20F4CFB}" destId="{EEA2AC88-4DE5-448F-8B97-D2211DA88FC9}" srcOrd="4" destOrd="0" presId="urn:microsoft.com/office/officeart/2005/8/layout/matrix1"/>
    <dgm:cxn modelId="{52159BDC-348A-4BD8-873B-FCF867FFE480}" type="presParOf" srcId="{8FA3961C-DD4E-4428-8639-39CBE20F4CFB}" destId="{8E92AC18-D682-41FC-B96F-EAB1F372DBC7}" srcOrd="5" destOrd="0" presId="urn:microsoft.com/office/officeart/2005/8/layout/matrix1"/>
    <dgm:cxn modelId="{6D312CC0-6443-4CF7-978B-BAA3DA493169}" type="presParOf" srcId="{8FA3961C-DD4E-4428-8639-39CBE20F4CFB}" destId="{8E0D235F-2A94-426A-9865-C713EB289B40}" srcOrd="6" destOrd="0" presId="urn:microsoft.com/office/officeart/2005/8/layout/matrix1"/>
    <dgm:cxn modelId="{3310F201-2CF8-46F5-AEBD-8B6A07A14B3F}" type="presParOf" srcId="{8FA3961C-DD4E-4428-8639-39CBE20F4CFB}" destId="{C376B118-6B75-4704-8EC8-4464EA15AFC9}" srcOrd="7" destOrd="0" presId="urn:microsoft.com/office/officeart/2005/8/layout/matrix1"/>
    <dgm:cxn modelId="{E5D8D106-C7F7-4F75-BABB-A2E53E827BD7}" type="presParOf" srcId="{E97A7DFC-FCAD-4C13-A7EF-739E4FE3192D}" destId="{94906499-A9E6-4AC0-9667-4ECD71DEE0E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68A32E-0D61-4F2E-8795-5C2B6463EC8A}" type="doc">
      <dgm:prSet loTypeId="urn:microsoft.com/office/officeart/2005/8/layout/process2" loCatId="process" qsTypeId="urn:microsoft.com/office/officeart/2005/8/quickstyle/simple1" qsCatId="simple" csTypeId="urn:microsoft.com/office/officeart/2005/8/colors/accent1_2" csCatId="accent1" phldr="1"/>
      <dgm:spPr/>
    </dgm:pt>
    <dgm:pt modelId="{4F3A18B3-6DCE-491C-A3D9-5738B4E55647}">
      <dgm:prSet phldrT="[Text]" custT="1"/>
      <dgm:spPr/>
      <dgm:t>
        <a:bodyPr/>
        <a:lstStyle/>
        <a:p>
          <a:r>
            <a:rPr lang="en-US" sz="2000" dirty="0">
              <a:latin typeface="Cambria" panose="02040503050406030204" pitchFamily="18" charset="0"/>
              <a:ea typeface="Cambria" panose="02040503050406030204" pitchFamily="18" charset="0"/>
            </a:rPr>
            <a:t>After the series of discussion in different council meeting finally in the 50</a:t>
          </a:r>
          <a:r>
            <a:rPr lang="en-US" sz="2000" baseline="30000" dirty="0">
              <a:latin typeface="Cambria" panose="02040503050406030204" pitchFamily="18" charset="0"/>
              <a:ea typeface="Cambria" panose="02040503050406030204" pitchFamily="18" charset="0"/>
            </a:rPr>
            <a:t>th</a:t>
          </a:r>
          <a:r>
            <a:rPr lang="en-US" sz="2000" dirty="0">
              <a:latin typeface="Cambria" panose="02040503050406030204" pitchFamily="18" charset="0"/>
              <a:ea typeface="Cambria" panose="02040503050406030204" pitchFamily="18" charset="0"/>
            </a:rPr>
            <a:t> GST Council meeting it was decided that there should be one GST Appellate Tribunal with a Principal Bench and State Benches. Each Bench of the Appellate Tribunal would consist of four members consisting two judicial members and two technical members. </a:t>
          </a:r>
          <a:endParaRPr lang="en-IN" sz="2000" dirty="0">
            <a:latin typeface="Cambria" panose="02040503050406030204" pitchFamily="18" charset="0"/>
            <a:ea typeface="Cambria" panose="02040503050406030204" pitchFamily="18" charset="0"/>
          </a:endParaRPr>
        </a:p>
      </dgm:t>
    </dgm:pt>
    <dgm:pt modelId="{749F44DE-0805-4B8C-9DF5-20D4796F2EA6}" type="parTrans" cxnId="{1614DE52-5FC2-4BC0-9EE5-A63E50F80207}">
      <dgm:prSet/>
      <dgm:spPr/>
      <dgm:t>
        <a:bodyPr/>
        <a:lstStyle/>
        <a:p>
          <a:endParaRPr lang="en-IN"/>
        </a:p>
      </dgm:t>
    </dgm:pt>
    <dgm:pt modelId="{08E03AA3-62F8-481C-913D-3210B2A7D348}" type="sibTrans" cxnId="{1614DE52-5FC2-4BC0-9EE5-A63E50F80207}">
      <dgm:prSet custT="1"/>
      <dgm:spPr/>
      <dgm:t>
        <a:bodyPr/>
        <a:lstStyle/>
        <a:p>
          <a:endParaRPr lang="en-IN" sz="2000">
            <a:latin typeface="Cambria" panose="02040503050406030204" pitchFamily="18" charset="0"/>
            <a:ea typeface="Cambria" panose="02040503050406030204" pitchFamily="18" charset="0"/>
          </a:endParaRPr>
        </a:p>
      </dgm:t>
    </dgm:pt>
    <dgm:pt modelId="{82F60009-7E18-40D3-B96E-BF7BA5930EFA}">
      <dgm:prSet phldrT="[Text]" custT="1"/>
      <dgm:spPr/>
      <dgm:t>
        <a:bodyPr/>
        <a:lstStyle/>
        <a:p>
          <a:r>
            <a:rPr lang="en-US" sz="2000" dirty="0">
              <a:latin typeface="Cambria" panose="02040503050406030204" pitchFamily="18" charset="0"/>
              <a:ea typeface="Cambria" panose="02040503050406030204" pitchFamily="18" charset="0"/>
            </a:rPr>
            <a:t>To give effect to above discussions, section 109 of the CGST Act was amended by Finance Act.</a:t>
          </a:r>
          <a:endParaRPr lang="en-IN" sz="2000" dirty="0">
            <a:latin typeface="Cambria" panose="02040503050406030204" pitchFamily="18" charset="0"/>
            <a:ea typeface="Cambria" panose="02040503050406030204" pitchFamily="18" charset="0"/>
          </a:endParaRPr>
        </a:p>
      </dgm:t>
    </dgm:pt>
    <dgm:pt modelId="{92CB3244-B01B-44C8-8B0D-4EFA76C87F14}" type="parTrans" cxnId="{27DA10E3-9569-4376-BDD9-2AAC897B6964}">
      <dgm:prSet/>
      <dgm:spPr/>
      <dgm:t>
        <a:bodyPr/>
        <a:lstStyle/>
        <a:p>
          <a:endParaRPr lang="en-IN"/>
        </a:p>
      </dgm:t>
    </dgm:pt>
    <dgm:pt modelId="{78ED69A0-71F5-4BB4-9EFD-4628897A38BA}" type="sibTrans" cxnId="{27DA10E3-9569-4376-BDD9-2AAC897B6964}">
      <dgm:prSet custT="1"/>
      <dgm:spPr/>
      <dgm:t>
        <a:bodyPr/>
        <a:lstStyle/>
        <a:p>
          <a:endParaRPr lang="en-IN" sz="1700">
            <a:latin typeface="Cambria" panose="02040503050406030204" pitchFamily="18" charset="0"/>
            <a:ea typeface="Cambria" panose="02040503050406030204" pitchFamily="18" charset="0"/>
          </a:endParaRPr>
        </a:p>
      </dgm:t>
    </dgm:pt>
    <dgm:pt modelId="{ED8AE63E-BBAA-46F3-B95D-11CC8F9C4021}" type="pres">
      <dgm:prSet presAssocID="{4268A32E-0D61-4F2E-8795-5C2B6463EC8A}" presName="linearFlow" presStyleCnt="0">
        <dgm:presLayoutVars>
          <dgm:resizeHandles val="exact"/>
        </dgm:presLayoutVars>
      </dgm:prSet>
      <dgm:spPr/>
    </dgm:pt>
    <dgm:pt modelId="{AE4178AF-1EA9-4B95-8298-D944E20775A6}" type="pres">
      <dgm:prSet presAssocID="{4F3A18B3-6DCE-491C-A3D9-5738B4E55647}" presName="node" presStyleLbl="node1" presStyleIdx="0" presStyleCnt="2" custScaleX="293461" custScaleY="99709">
        <dgm:presLayoutVars>
          <dgm:bulletEnabled val="1"/>
        </dgm:presLayoutVars>
      </dgm:prSet>
      <dgm:spPr/>
    </dgm:pt>
    <dgm:pt modelId="{1893871E-4D3F-46F7-B01E-AAB8CD51E815}" type="pres">
      <dgm:prSet presAssocID="{08E03AA3-62F8-481C-913D-3210B2A7D348}" presName="sibTrans" presStyleLbl="sibTrans2D1" presStyleIdx="0" presStyleCnt="1"/>
      <dgm:spPr/>
    </dgm:pt>
    <dgm:pt modelId="{16B37CE3-9413-4420-AE2A-3BE4B75EA1B9}" type="pres">
      <dgm:prSet presAssocID="{08E03AA3-62F8-481C-913D-3210B2A7D348}" presName="connectorText" presStyleLbl="sibTrans2D1" presStyleIdx="0" presStyleCnt="1"/>
      <dgm:spPr/>
    </dgm:pt>
    <dgm:pt modelId="{2E6BDBFA-1B8D-4FFB-89AF-9B04449D24F4}" type="pres">
      <dgm:prSet presAssocID="{82F60009-7E18-40D3-B96E-BF7BA5930EFA}" presName="node" presStyleLbl="node1" presStyleIdx="1" presStyleCnt="2" custScaleX="293461" custScaleY="99709">
        <dgm:presLayoutVars>
          <dgm:bulletEnabled val="1"/>
        </dgm:presLayoutVars>
      </dgm:prSet>
      <dgm:spPr/>
    </dgm:pt>
  </dgm:ptLst>
  <dgm:cxnLst>
    <dgm:cxn modelId="{37C98250-B2F0-4B0D-AA28-4B96D4D3DFC4}" type="presOf" srcId="{82F60009-7E18-40D3-B96E-BF7BA5930EFA}" destId="{2E6BDBFA-1B8D-4FFB-89AF-9B04449D24F4}" srcOrd="0" destOrd="0" presId="urn:microsoft.com/office/officeart/2005/8/layout/process2"/>
    <dgm:cxn modelId="{1614DE52-5FC2-4BC0-9EE5-A63E50F80207}" srcId="{4268A32E-0D61-4F2E-8795-5C2B6463EC8A}" destId="{4F3A18B3-6DCE-491C-A3D9-5738B4E55647}" srcOrd="0" destOrd="0" parTransId="{749F44DE-0805-4B8C-9DF5-20D4796F2EA6}" sibTransId="{08E03AA3-62F8-481C-913D-3210B2A7D348}"/>
    <dgm:cxn modelId="{3EEF2C7D-415B-4870-971C-BF678AD45CCB}" type="presOf" srcId="{08E03AA3-62F8-481C-913D-3210B2A7D348}" destId="{16B37CE3-9413-4420-AE2A-3BE4B75EA1B9}" srcOrd="1" destOrd="0" presId="urn:microsoft.com/office/officeart/2005/8/layout/process2"/>
    <dgm:cxn modelId="{45E32E92-9ADA-42E8-AD0D-0EFE3529870E}" type="presOf" srcId="{08E03AA3-62F8-481C-913D-3210B2A7D348}" destId="{1893871E-4D3F-46F7-B01E-AAB8CD51E815}" srcOrd="0" destOrd="0" presId="urn:microsoft.com/office/officeart/2005/8/layout/process2"/>
    <dgm:cxn modelId="{84C328CC-43AD-425F-BB41-200582315261}" type="presOf" srcId="{4268A32E-0D61-4F2E-8795-5C2B6463EC8A}" destId="{ED8AE63E-BBAA-46F3-B95D-11CC8F9C4021}" srcOrd="0" destOrd="0" presId="urn:microsoft.com/office/officeart/2005/8/layout/process2"/>
    <dgm:cxn modelId="{4BDA31D1-57C8-477A-81B9-CC4FFFE56124}" type="presOf" srcId="{4F3A18B3-6DCE-491C-A3D9-5738B4E55647}" destId="{AE4178AF-1EA9-4B95-8298-D944E20775A6}" srcOrd="0" destOrd="0" presId="urn:microsoft.com/office/officeart/2005/8/layout/process2"/>
    <dgm:cxn modelId="{27DA10E3-9569-4376-BDD9-2AAC897B6964}" srcId="{4268A32E-0D61-4F2E-8795-5C2B6463EC8A}" destId="{82F60009-7E18-40D3-B96E-BF7BA5930EFA}" srcOrd="1" destOrd="0" parTransId="{92CB3244-B01B-44C8-8B0D-4EFA76C87F14}" sibTransId="{78ED69A0-71F5-4BB4-9EFD-4628897A38BA}"/>
    <dgm:cxn modelId="{3205FB8E-86B6-440D-A272-471540FF3420}" type="presParOf" srcId="{ED8AE63E-BBAA-46F3-B95D-11CC8F9C4021}" destId="{AE4178AF-1EA9-4B95-8298-D944E20775A6}" srcOrd="0" destOrd="0" presId="urn:microsoft.com/office/officeart/2005/8/layout/process2"/>
    <dgm:cxn modelId="{E9B5D1B0-F309-4EE0-B800-1B2CE1804EEA}" type="presParOf" srcId="{ED8AE63E-BBAA-46F3-B95D-11CC8F9C4021}" destId="{1893871E-4D3F-46F7-B01E-AAB8CD51E815}" srcOrd="1" destOrd="0" presId="urn:microsoft.com/office/officeart/2005/8/layout/process2"/>
    <dgm:cxn modelId="{FC996552-27B7-43AE-B8F1-747C4254F5A4}" type="presParOf" srcId="{1893871E-4D3F-46F7-B01E-AAB8CD51E815}" destId="{16B37CE3-9413-4420-AE2A-3BE4B75EA1B9}" srcOrd="0" destOrd="0" presId="urn:microsoft.com/office/officeart/2005/8/layout/process2"/>
    <dgm:cxn modelId="{33A3AA49-5337-47BF-9847-5F55976C574D}" type="presParOf" srcId="{ED8AE63E-BBAA-46F3-B95D-11CC8F9C4021}" destId="{2E6BDBFA-1B8D-4FFB-89AF-9B04449D24F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875A-7D7A-4A54-95BA-2A18FDB109B3}">
      <dsp:nvSpPr>
        <dsp:cNvPr id="0" name=""/>
        <dsp:cNvSpPr/>
      </dsp:nvSpPr>
      <dsp:spPr>
        <a:xfrm>
          <a:off x="0" y="35533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B2C0BE6-6E0F-4988-B91D-79595BDD6E04}">
      <dsp:nvSpPr>
        <dsp:cNvPr id="0" name=""/>
        <dsp:cNvSpPr/>
      </dsp:nvSpPr>
      <dsp:spPr>
        <a:xfrm>
          <a:off x="437505" y="22249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GST journey and its transformative features</a:t>
          </a:r>
          <a:endParaRPr lang="en-IN" sz="1500" kern="1200" dirty="0">
            <a:latin typeface="Cambria" panose="02040503050406030204" pitchFamily="18" charset="0"/>
            <a:ea typeface="Cambria" panose="02040503050406030204" pitchFamily="18" charset="0"/>
          </a:endParaRPr>
        </a:p>
      </dsp:txBody>
      <dsp:txXfrm>
        <a:off x="450474" y="235459"/>
        <a:ext cx="6099135" cy="239742"/>
      </dsp:txXfrm>
    </dsp:sp>
    <dsp:sp modelId="{F9AB2897-C51D-4004-BCA5-5B13088515A4}">
      <dsp:nvSpPr>
        <dsp:cNvPr id="0" name=""/>
        <dsp:cNvSpPr/>
      </dsp:nvSpPr>
      <dsp:spPr>
        <a:xfrm>
          <a:off x="0" y="76357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ACC4985-F064-4A04-8588-7D593FC636DC}">
      <dsp:nvSpPr>
        <dsp:cNvPr id="0" name=""/>
        <dsp:cNvSpPr/>
      </dsp:nvSpPr>
      <dsp:spPr>
        <a:xfrm>
          <a:off x="437505" y="63073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Appellate Structure</a:t>
          </a:r>
          <a:endParaRPr lang="en-IN" sz="1500" kern="1200" dirty="0">
            <a:latin typeface="Cambria" panose="02040503050406030204" pitchFamily="18" charset="0"/>
            <a:ea typeface="Cambria" panose="02040503050406030204" pitchFamily="18" charset="0"/>
          </a:endParaRPr>
        </a:p>
      </dsp:txBody>
      <dsp:txXfrm>
        <a:off x="450474" y="643699"/>
        <a:ext cx="6099135" cy="239742"/>
      </dsp:txXfrm>
    </dsp:sp>
    <dsp:sp modelId="{D4DF5238-D401-4EE5-8464-E7291E521CFA}">
      <dsp:nvSpPr>
        <dsp:cNvPr id="0" name=""/>
        <dsp:cNvSpPr/>
      </dsp:nvSpPr>
      <dsp:spPr>
        <a:xfrm>
          <a:off x="0" y="117181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35BEF9-7C1C-4694-AFA5-645CFE8B486B}">
      <dsp:nvSpPr>
        <dsp:cNvPr id="0" name=""/>
        <dsp:cNvSpPr/>
      </dsp:nvSpPr>
      <dsp:spPr>
        <a:xfrm>
          <a:off x="437505" y="103897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Why GST Tribunal Required?</a:t>
          </a:r>
          <a:endParaRPr lang="en-IN" sz="1500" kern="1200" dirty="0">
            <a:latin typeface="Cambria" panose="02040503050406030204" pitchFamily="18" charset="0"/>
            <a:ea typeface="Cambria" panose="02040503050406030204" pitchFamily="18" charset="0"/>
          </a:endParaRPr>
        </a:p>
      </dsp:txBody>
      <dsp:txXfrm>
        <a:off x="450474" y="1051939"/>
        <a:ext cx="6099135" cy="239742"/>
      </dsp:txXfrm>
    </dsp:sp>
    <dsp:sp modelId="{43BAB881-D7E2-46CE-A85D-B7334E73DC47}">
      <dsp:nvSpPr>
        <dsp:cNvPr id="0" name=""/>
        <dsp:cNvSpPr/>
      </dsp:nvSpPr>
      <dsp:spPr>
        <a:xfrm>
          <a:off x="0" y="158005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910D78-78BC-4128-BC6C-BFD9531EEE95}">
      <dsp:nvSpPr>
        <dsp:cNvPr id="0" name=""/>
        <dsp:cNvSpPr/>
      </dsp:nvSpPr>
      <dsp:spPr>
        <a:xfrm>
          <a:off x="437505" y="144721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What is GST Tribunal</a:t>
          </a:r>
          <a:endParaRPr lang="en-IN" sz="1500" kern="1200" dirty="0">
            <a:latin typeface="Cambria" panose="02040503050406030204" pitchFamily="18" charset="0"/>
            <a:ea typeface="Cambria" panose="02040503050406030204" pitchFamily="18" charset="0"/>
          </a:endParaRPr>
        </a:p>
      </dsp:txBody>
      <dsp:txXfrm>
        <a:off x="450474" y="1460179"/>
        <a:ext cx="6099135" cy="239742"/>
      </dsp:txXfrm>
    </dsp:sp>
    <dsp:sp modelId="{9763C3C6-6338-4575-A17B-6272DAC29A79}">
      <dsp:nvSpPr>
        <dsp:cNvPr id="0" name=""/>
        <dsp:cNvSpPr/>
      </dsp:nvSpPr>
      <dsp:spPr>
        <a:xfrm>
          <a:off x="0" y="198829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E46DFE-F9D9-4B0F-B799-C201CD21F266}">
      <dsp:nvSpPr>
        <dsp:cNvPr id="0" name=""/>
        <dsp:cNvSpPr/>
      </dsp:nvSpPr>
      <dsp:spPr>
        <a:xfrm>
          <a:off x="437505" y="185545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Structure of GSTAT before revision</a:t>
          </a:r>
          <a:endParaRPr lang="en-IN" sz="1500" kern="1200" dirty="0">
            <a:latin typeface="Cambria" panose="02040503050406030204" pitchFamily="18" charset="0"/>
            <a:ea typeface="Cambria" panose="02040503050406030204" pitchFamily="18" charset="0"/>
          </a:endParaRPr>
        </a:p>
      </dsp:txBody>
      <dsp:txXfrm>
        <a:off x="450474" y="1868419"/>
        <a:ext cx="6099135" cy="239742"/>
      </dsp:txXfrm>
    </dsp:sp>
    <dsp:sp modelId="{7A9FE75D-7AB2-4B52-B699-7A13E168A80F}">
      <dsp:nvSpPr>
        <dsp:cNvPr id="0" name=""/>
        <dsp:cNvSpPr/>
      </dsp:nvSpPr>
      <dsp:spPr>
        <a:xfrm>
          <a:off x="0" y="239653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450E9C-C56E-40C3-9CD9-B24DAD673380}">
      <dsp:nvSpPr>
        <dsp:cNvPr id="0" name=""/>
        <dsp:cNvSpPr/>
      </dsp:nvSpPr>
      <dsp:spPr>
        <a:xfrm>
          <a:off x="437505" y="226369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Required Qualification of Members</a:t>
          </a:r>
          <a:endParaRPr lang="en-IN" sz="1500" kern="1200" dirty="0">
            <a:latin typeface="Cambria" panose="02040503050406030204" pitchFamily="18" charset="0"/>
            <a:ea typeface="Cambria" panose="02040503050406030204" pitchFamily="18" charset="0"/>
          </a:endParaRPr>
        </a:p>
      </dsp:txBody>
      <dsp:txXfrm>
        <a:off x="450474" y="2276659"/>
        <a:ext cx="6099135" cy="239742"/>
      </dsp:txXfrm>
    </dsp:sp>
    <dsp:sp modelId="{D8E7A8E8-A776-4AC0-84C8-6FF5D8CCDA0D}">
      <dsp:nvSpPr>
        <dsp:cNvPr id="0" name=""/>
        <dsp:cNvSpPr/>
      </dsp:nvSpPr>
      <dsp:spPr>
        <a:xfrm>
          <a:off x="0" y="280477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014346-E445-45AB-A4B4-79AFA49579E5}">
      <dsp:nvSpPr>
        <dsp:cNvPr id="0" name=""/>
        <dsp:cNvSpPr/>
      </dsp:nvSpPr>
      <dsp:spPr>
        <a:xfrm>
          <a:off x="437505" y="267193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Revenue Bar Association Vs. Union of India</a:t>
          </a:r>
          <a:endParaRPr lang="en-IN" sz="1500" kern="1200" dirty="0">
            <a:latin typeface="Cambria" panose="02040503050406030204" pitchFamily="18" charset="0"/>
            <a:ea typeface="Cambria" panose="02040503050406030204" pitchFamily="18" charset="0"/>
          </a:endParaRPr>
        </a:p>
      </dsp:txBody>
      <dsp:txXfrm>
        <a:off x="450474" y="2684899"/>
        <a:ext cx="6099135" cy="239742"/>
      </dsp:txXfrm>
    </dsp:sp>
    <dsp:sp modelId="{D7554A51-F151-4646-8000-DF93B06FC1D0}">
      <dsp:nvSpPr>
        <dsp:cNvPr id="0" name=""/>
        <dsp:cNvSpPr/>
      </dsp:nvSpPr>
      <dsp:spPr>
        <a:xfrm>
          <a:off x="0" y="321301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5CF9BA3-EB4E-47C5-98FA-1ED05CB98C07}">
      <dsp:nvSpPr>
        <dsp:cNvPr id="0" name=""/>
        <dsp:cNvSpPr/>
      </dsp:nvSpPr>
      <dsp:spPr>
        <a:xfrm>
          <a:off x="437505" y="308017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Issues faced in constitution of GSTAT</a:t>
          </a:r>
          <a:endParaRPr lang="en-IN" sz="1500" kern="1200" dirty="0">
            <a:latin typeface="Cambria" panose="02040503050406030204" pitchFamily="18" charset="0"/>
            <a:ea typeface="Cambria" panose="02040503050406030204" pitchFamily="18" charset="0"/>
          </a:endParaRPr>
        </a:p>
      </dsp:txBody>
      <dsp:txXfrm>
        <a:off x="450474" y="3093139"/>
        <a:ext cx="6099135" cy="239742"/>
      </dsp:txXfrm>
    </dsp:sp>
    <dsp:sp modelId="{E7B6EB61-B8E5-49A8-8442-B77B9F3DFD80}">
      <dsp:nvSpPr>
        <dsp:cNvPr id="0" name=""/>
        <dsp:cNvSpPr/>
      </dsp:nvSpPr>
      <dsp:spPr>
        <a:xfrm>
          <a:off x="0" y="3621250"/>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C85487-8F38-4B18-A4FC-D7A068FC77E6}">
      <dsp:nvSpPr>
        <dsp:cNvPr id="0" name=""/>
        <dsp:cNvSpPr/>
      </dsp:nvSpPr>
      <dsp:spPr>
        <a:xfrm>
          <a:off x="437505" y="3488410"/>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Initiatives taken by the Government to setup GSTAT</a:t>
          </a:r>
          <a:endParaRPr lang="en-IN" sz="1500" kern="1200" dirty="0">
            <a:latin typeface="Cambria" panose="02040503050406030204" pitchFamily="18" charset="0"/>
            <a:ea typeface="Cambria" panose="02040503050406030204" pitchFamily="18" charset="0"/>
          </a:endParaRPr>
        </a:p>
      </dsp:txBody>
      <dsp:txXfrm>
        <a:off x="450474" y="3501379"/>
        <a:ext cx="6099135" cy="239742"/>
      </dsp:txXfrm>
    </dsp:sp>
    <dsp:sp modelId="{7E03B494-E50E-4F20-A6F3-9B77A1878063}">
      <dsp:nvSpPr>
        <dsp:cNvPr id="0" name=""/>
        <dsp:cNvSpPr/>
      </dsp:nvSpPr>
      <dsp:spPr>
        <a:xfrm>
          <a:off x="0" y="4029489"/>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1533AEC-4B52-431B-8C82-D8E3D53B6E3B}">
      <dsp:nvSpPr>
        <dsp:cNvPr id="0" name=""/>
        <dsp:cNvSpPr/>
      </dsp:nvSpPr>
      <dsp:spPr>
        <a:xfrm>
          <a:off x="437505" y="3896649"/>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Discussion in GST Council Meeting</a:t>
          </a:r>
          <a:endParaRPr lang="en-IN" sz="1500" kern="1200" dirty="0">
            <a:latin typeface="Cambria" panose="02040503050406030204" pitchFamily="18" charset="0"/>
            <a:ea typeface="Cambria" panose="02040503050406030204" pitchFamily="18" charset="0"/>
          </a:endParaRPr>
        </a:p>
      </dsp:txBody>
      <dsp:txXfrm>
        <a:off x="450474" y="3909618"/>
        <a:ext cx="6099135" cy="239742"/>
      </dsp:txXfrm>
    </dsp:sp>
    <dsp:sp modelId="{FB9D4F05-13DC-4AA3-87D3-BBB39A31741C}">
      <dsp:nvSpPr>
        <dsp:cNvPr id="0" name=""/>
        <dsp:cNvSpPr/>
      </dsp:nvSpPr>
      <dsp:spPr>
        <a:xfrm>
          <a:off x="0" y="4437729"/>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F5AD3D-59CD-4986-8F91-67BAF83BC5D0}">
      <dsp:nvSpPr>
        <dsp:cNvPr id="0" name=""/>
        <dsp:cNvSpPr/>
      </dsp:nvSpPr>
      <dsp:spPr>
        <a:xfrm>
          <a:off x="437505" y="4304889"/>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Revised structure of GSTAT</a:t>
          </a:r>
          <a:endParaRPr lang="en-IN" sz="1500" kern="1200" dirty="0">
            <a:latin typeface="Cambria" panose="02040503050406030204" pitchFamily="18" charset="0"/>
            <a:ea typeface="Cambria" panose="02040503050406030204" pitchFamily="18" charset="0"/>
          </a:endParaRPr>
        </a:p>
      </dsp:txBody>
      <dsp:txXfrm>
        <a:off x="450474" y="4317858"/>
        <a:ext cx="6099135" cy="239742"/>
      </dsp:txXfrm>
    </dsp:sp>
    <dsp:sp modelId="{8AB6513C-3E46-4095-80CA-FFA4BF6AF5A2}">
      <dsp:nvSpPr>
        <dsp:cNvPr id="0" name=""/>
        <dsp:cNvSpPr/>
      </dsp:nvSpPr>
      <dsp:spPr>
        <a:xfrm>
          <a:off x="0" y="4845969"/>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F4F5220-70CD-42CF-AA5C-468103AEAABC}">
      <dsp:nvSpPr>
        <dsp:cNvPr id="0" name=""/>
        <dsp:cNvSpPr/>
      </dsp:nvSpPr>
      <dsp:spPr>
        <a:xfrm>
          <a:off x="437505" y="4713129"/>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Required qualification of members after revision</a:t>
          </a:r>
          <a:endParaRPr lang="en-IN" sz="1500" kern="1200" dirty="0">
            <a:latin typeface="Cambria" panose="02040503050406030204" pitchFamily="18" charset="0"/>
            <a:ea typeface="Cambria" panose="02040503050406030204" pitchFamily="18" charset="0"/>
          </a:endParaRPr>
        </a:p>
      </dsp:txBody>
      <dsp:txXfrm>
        <a:off x="450474" y="4726098"/>
        <a:ext cx="6099135" cy="239742"/>
      </dsp:txXfrm>
    </dsp:sp>
    <dsp:sp modelId="{FC4588BE-7BE6-4971-9177-F37A59C76954}">
      <dsp:nvSpPr>
        <dsp:cNvPr id="0" name=""/>
        <dsp:cNvSpPr/>
      </dsp:nvSpPr>
      <dsp:spPr>
        <a:xfrm>
          <a:off x="0" y="5254209"/>
          <a:ext cx="8750105" cy="22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9682EC-FCDB-4319-9077-22BE66FB7772}">
      <dsp:nvSpPr>
        <dsp:cNvPr id="0" name=""/>
        <dsp:cNvSpPr/>
      </dsp:nvSpPr>
      <dsp:spPr>
        <a:xfrm>
          <a:off x="437505" y="5121369"/>
          <a:ext cx="6125073" cy="2656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513" tIns="0" rIns="231513"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Old </a:t>
          </a:r>
          <a:r>
            <a:rPr lang="en-US" sz="1500" kern="1200">
              <a:latin typeface="Cambria" panose="02040503050406030204" pitchFamily="18" charset="0"/>
              <a:ea typeface="Cambria" panose="02040503050406030204" pitchFamily="18" charset="0"/>
            </a:rPr>
            <a:t>Vs. New structure</a:t>
          </a:r>
          <a:endParaRPr lang="en-IN" sz="1500" kern="1200" dirty="0">
            <a:latin typeface="Cambria" panose="02040503050406030204" pitchFamily="18" charset="0"/>
            <a:ea typeface="Cambria" panose="02040503050406030204" pitchFamily="18" charset="0"/>
          </a:endParaRPr>
        </a:p>
      </dsp:txBody>
      <dsp:txXfrm>
        <a:off x="450474" y="5134338"/>
        <a:ext cx="6099135"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5433F-38F2-44D7-9AE4-CC95C1DA9220}">
      <dsp:nvSpPr>
        <dsp:cNvPr id="0" name=""/>
        <dsp:cNvSpPr/>
      </dsp:nvSpPr>
      <dsp:spPr>
        <a:xfrm>
          <a:off x="199241" y="319030"/>
          <a:ext cx="4739003" cy="1480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003089"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Cambria" panose="02040503050406030204" pitchFamily="18" charset="0"/>
              <a:ea typeface="Cambria" panose="02040503050406030204" pitchFamily="18" charset="0"/>
            </a:rPr>
            <a:t>On July 1, 2017, India introduced the Goods and Services Tax (GST) to replace the previous multitude of central and state taxes, addressing the shortcomings of the previous taxation system.</a:t>
          </a:r>
          <a:endParaRPr lang="en-IN" sz="1400" kern="1200" dirty="0">
            <a:latin typeface="Cambria" panose="02040503050406030204" pitchFamily="18" charset="0"/>
            <a:ea typeface="Cambria" panose="02040503050406030204" pitchFamily="18" charset="0"/>
          </a:endParaRPr>
        </a:p>
      </dsp:txBody>
      <dsp:txXfrm>
        <a:off x="199241" y="319030"/>
        <a:ext cx="4739003" cy="1480938"/>
      </dsp:txXfrm>
    </dsp:sp>
    <dsp:sp modelId="{B9826CE6-F0D7-44D1-A6DF-65DDF79DD983}">
      <dsp:nvSpPr>
        <dsp:cNvPr id="0" name=""/>
        <dsp:cNvSpPr/>
      </dsp:nvSpPr>
      <dsp:spPr>
        <a:xfrm>
          <a:off x="1783" y="105117"/>
          <a:ext cx="1036657" cy="1554985"/>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2000" r="-6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69C355C-A7A9-40A4-9547-CF208798A89A}">
      <dsp:nvSpPr>
        <dsp:cNvPr id="0" name=""/>
        <dsp:cNvSpPr/>
      </dsp:nvSpPr>
      <dsp:spPr>
        <a:xfrm>
          <a:off x="5409689" y="319030"/>
          <a:ext cx="4739003" cy="1480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003089"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GST is a destination-based consumption tax in which both the Central and State governments levy taxes on a shared tax base.</a:t>
          </a:r>
          <a:endParaRPr lang="en-IN" sz="1400" kern="1200" dirty="0">
            <a:latin typeface="Cambria" panose="02040503050406030204" pitchFamily="18" charset="0"/>
            <a:ea typeface="Cambria" panose="02040503050406030204" pitchFamily="18" charset="0"/>
          </a:endParaRPr>
        </a:p>
      </dsp:txBody>
      <dsp:txXfrm>
        <a:off x="5409689" y="319030"/>
        <a:ext cx="4739003" cy="1480938"/>
      </dsp:txXfrm>
    </dsp:sp>
    <dsp:sp modelId="{CE79ED88-E430-4B4D-B74B-0C8D84D32B1F}">
      <dsp:nvSpPr>
        <dsp:cNvPr id="0" name=""/>
        <dsp:cNvSpPr/>
      </dsp:nvSpPr>
      <dsp:spPr>
        <a:xfrm>
          <a:off x="5212230" y="105117"/>
          <a:ext cx="1036657" cy="1554985"/>
        </a:xfrm>
        <a:prstGeom prst="rect">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C7BFA3C-45FB-4519-BDD3-16E3C93C09B3}">
      <dsp:nvSpPr>
        <dsp:cNvPr id="0" name=""/>
        <dsp:cNvSpPr/>
      </dsp:nvSpPr>
      <dsp:spPr>
        <a:xfrm>
          <a:off x="199241" y="2183367"/>
          <a:ext cx="4739003" cy="1480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003089"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There has been a notable rise in the count of GST-compliant taxpayers and an average monthly GST collection of INR 1.5 lakh crore during the fiscal year 2022-23.</a:t>
          </a:r>
          <a:endParaRPr lang="en-IN" sz="1400" kern="1200" dirty="0">
            <a:latin typeface="Cambria" panose="02040503050406030204" pitchFamily="18" charset="0"/>
            <a:ea typeface="Cambria" panose="02040503050406030204" pitchFamily="18" charset="0"/>
          </a:endParaRPr>
        </a:p>
      </dsp:txBody>
      <dsp:txXfrm>
        <a:off x="199241" y="2183367"/>
        <a:ext cx="4739003" cy="1480938"/>
      </dsp:txXfrm>
    </dsp:sp>
    <dsp:sp modelId="{29521C4D-4F01-4AB5-86A2-02F6438CCD04}">
      <dsp:nvSpPr>
        <dsp:cNvPr id="0" name=""/>
        <dsp:cNvSpPr/>
      </dsp:nvSpPr>
      <dsp:spPr>
        <a:xfrm>
          <a:off x="1783" y="1969454"/>
          <a:ext cx="1036657" cy="1554985"/>
        </a:xfrm>
        <a:prstGeom prst="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4000" r="-4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6732762-F199-44FE-8FB1-453D4CBA15E1}">
      <dsp:nvSpPr>
        <dsp:cNvPr id="0" name=""/>
        <dsp:cNvSpPr/>
      </dsp:nvSpPr>
      <dsp:spPr>
        <a:xfrm>
          <a:off x="5409689" y="2183367"/>
          <a:ext cx="4739003" cy="1480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003089"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Enhanced oversight by tax authorities has led to a substantial decrease in manual interventions.</a:t>
          </a:r>
          <a:endParaRPr lang="en-IN" sz="1400" kern="1200" dirty="0">
            <a:latin typeface="Cambria" panose="02040503050406030204" pitchFamily="18" charset="0"/>
            <a:ea typeface="Cambria" panose="02040503050406030204" pitchFamily="18" charset="0"/>
          </a:endParaRPr>
        </a:p>
      </dsp:txBody>
      <dsp:txXfrm>
        <a:off x="5409689" y="2183367"/>
        <a:ext cx="4739003" cy="1480938"/>
      </dsp:txXfrm>
    </dsp:sp>
    <dsp:sp modelId="{E7E3CBF0-2D4A-468A-B035-971064D09584}">
      <dsp:nvSpPr>
        <dsp:cNvPr id="0" name=""/>
        <dsp:cNvSpPr/>
      </dsp:nvSpPr>
      <dsp:spPr>
        <a:xfrm>
          <a:off x="5250649" y="1944061"/>
          <a:ext cx="1036657" cy="1554985"/>
        </a:xfrm>
        <a:prstGeom prst="rect">
          <a:avLst/>
        </a:prstGeom>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27561CB-6A89-4C14-9BBF-FB3EC508EAEC}">
      <dsp:nvSpPr>
        <dsp:cNvPr id="0" name=""/>
        <dsp:cNvSpPr/>
      </dsp:nvSpPr>
      <dsp:spPr>
        <a:xfrm>
          <a:off x="2804465" y="4047705"/>
          <a:ext cx="4739003" cy="1480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003089"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GST integrated technology and introduced e-invoicing, e-filing for refunds, online appeals, and automated approval for the Letter of Undertaking (LUT), among other measures.</a:t>
          </a:r>
          <a:endParaRPr lang="en-IN" sz="1400" kern="1200" dirty="0">
            <a:latin typeface="Cambria" panose="02040503050406030204" pitchFamily="18" charset="0"/>
            <a:ea typeface="Cambria" panose="02040503050406030204" pitchFamily="18" charset="0"/>
          </a:endParaRPr>
        </a:p>
      </dsp:txBody>
      <dsp:txXfrm>
        <a:off x="2804465" y="4047705"/>
        <a:ext cx="4739003" cy="1480938"/>
      </dsp:txXfrm>
    </dsp:sp>
    <dsp:sp modelId="{319E9701-B7A5-4366-8DC5-F907B97F2783}">
      <dsp:nvSpPr>
        <dsp:cNvPr id="0" name=""/>
        <dsp:cNvSpPr/>
      </dsp:nvSpPr>
      <dsp:spPr>
        <a:xfrm>
          <a:off x="2607007" y="3833791"/>
          <a:ext cx="1036657" cy="1554985"/>
        </a:xfrm>
        <a:prstGeom prst="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84000" r="-8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FF5E-56C4-4DE6-9AEF-0AD701B8F02F}">
      <dsp:nvSpPr>
        <dsp:cNvPr id="0" name=""/>
        <dsp:cNvSpPr/>
      </dsp:nvSpPr>
      <dsp:spPr>
        <a:xfrm>
          <a:off x="3669683" y="1171"/>
          <a:ext cx="5504525" cy="12270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ea typeface="Cambria" panose="02040503050406030204" pitchFamily="18" charset="0"/>
            </a:rPr>
            <a:t>The tribunal is Quasi-Judicial Authority</a:t>
          </a:r>
          <a:endParaRPr lang="en-IN" sz="1700" kern="1200" dirty="0">
            <a:latin typeface="Cambria" panose="02040503050406030204" pitchFamily="18" charset="0"/>
            <a:ea typeface="Cambria" panose="02040503050406030204" pitchFamily="18" charset="0"/>
          </a:endParaRP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ea typeface="Cambria" panose="02040503050406030204" pitchFamily="18" charset="0"/>
            </a:rPr>
            <a:t>It is a Final fact-finding authority</a:t>
          </a:r>
          <a:endParaRPr lang="en-IN" sz="1700" kern="1200" dirty="0">
            <a:latin typeface="Cambria" panose="02040503050406030204" pitchFamily="18" charset="0"/>
            <a:ea typeface="Cambria" panose="02040503050406030204" pitchFamily="18" charset="0"/>
          </a:endParaRPr>
        </a:p>
      </dsp:txBody>
      <dsp:txXfrm>
        <a:off x="3669683" y="154547"/>
        <a:ext cx="5044398" cy="920254"/>
      </dsp:txXfrm>
    </dsp:sp>
    <dsp:sp modelId="{6F79EB24-EFBD-4A62-B7D9-3C8767A08CDD}">
      <dsp:nvSpPr>
        <dsp:cNvPr id="0" name=""/>
        <dsp:cNvSpPr/>
      </dsp:nvSpPr>
      <dsp:spPr>
        <a:xfrm>
          <a:off x="0" y="1171"/>
          <a:ext cx="3669683" cy="1227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mbria" panose="02040503050406030204" pitchFamily="18" charset="0"/>
              <a:ea typeface="Cambria" panose="02040503050406030204" pitchFamily="18" charset="0"/>
            </a:rPr>
            <a:t>Quasi Judicial Authority</a:t>
          </a:r>
          <a:endParaRPr lang="en-IN" sz="1700" kern="1200" dirty="0">
            <a:latin typeface="Cambria" panose="02040503050406030204" pitchFamily="18" charset="0"/>
            <a:ea typeface="Cambria" panose="02040503050406030204" pitchFamily="18" charset="0"/>
          </a:endParaRPr>
        </a:p>
      </dsp:txBody>
      <dsp:txXfrm>
        <a:off x="59897" y="61068"/>
        <a:ext cx="3549889" cy="1107212"/>
      </dsp:txXfrm>
    </dsp:sp>
    <dsp:sp modelId="{9875CB7C-E1B3-41F4-AEA3-B210B2160E55}">
      <dsp:nvSpPr>
        <dsp:cNvPr id="0" name=""/>
        <dsp:cNvSpPr/>
      </dsp:nvSpPr>
      <dsp:spPr>
        <a:xfrm>
          <a:off x="3670579" y="1357185"/>
          <a:ext cx="5499149" cy="168214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mbria" panose="02040503050406030204" pitchFamily="18" charset="0"/>
              <a:ea typeface="Cambria" panose="02040503050406030204" pitchFamily="18" charset="0"/>
            </a:rPr>
            <a:t>The aggrieved taxpayer had to approach the high court through the writ, post receipt of an order from an appellate authority. </a:t>
          </a:r>
          <a:endParaRPr lang="en-IN" sz="1700" kern="1200" dirty="0">
            <a:latin typeface="Cambria" panose="02040503050406030204" pitchFamily="18" charset="0"/>
            <a:ea typeface="Cambria" panose="02040503050406030204" pitchFamily="18" charset="0"/>
          </a:endParaRP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ea typeface="Cambria" panose="02040503050406030204" pitchFamily="18" charset="0"/>
            </a:rPr>
            <a:t>Due to the pending backlog, high courts cannot dispose of the matters expeditiously.</a:t>
          </a:r>
          <a:endParaRPr lang="en-IN" sz="1700" kern="1200" dirty="0">
            <a:latin typeface="Cambria" panose="02040503050406030204" pitchFamily="18" charset="0"/>
            <a:ea typeface="Cambria" panose="02040503050406030204" pitchFamily="18" charset="0"/>
          </a:endParaRPr>
        </a:p>
      </dsp:txBody>
      <dsp:txXfrm>
        <a:off x="3670579" y="1567453"/>
        <a:ext cx="4868347" cy="1261605"/>
      </dsp:txXfrm>
    </dsp:sp>
    <dsp:sp modelId="{A39585A5-8043-44E5-8C12-DAA9AF5FD965}">
      <dsp:nvSpPr>
        <dsp:cNvPr id="0" name=""/>
        <dsp:cNvSpPr/>
      </dsp:nvSpPr>
      <dsp:spPr>
        <a:xfrm>
          <a:off x="4479" y="1526941"/>
          <a:ext cx="3666099" cy="1342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mbria" panose="02040503050406030204" pitchFamily="18" charset="0"/>
              <a:ea typeface="Cambria" panose="02040503050406030204" pitchFamily="18" charset="0"/>
            </a:rPr>
            <a:t>Hardship faced by taxpayers</a:t>
          </a:r>
          <a:endParaRPr lang="en-IN" sz="1700" kern="1200" dirty="0">
            <a:latin typeface="Cambria" panose="02040503050406030204" pitchFamily="18" charset="0"/>
            <a:ea typeface="Cambria" panose="02040503050406030204" pitchFamily="18" charset="0"/>
          </a:endParaRPr>
        </a:p>
      </dsp:txBody>
      <dsp:txXfrm>
        <a:off x="70021" y="1592483"/>
        <a:ext cx="3535015" cy="1211543"/>
      </dsp:txXfrm>
    </dsp:sp>
    <dsp:sp modelId="{0820D688-B166-4D46-B9A0-F75BD9FD2D77}">
      <dsp:nvSpPr>
        <dsp:cNvPr id="0" name=""/>
        <dsp:cNvSpPr/>
      </dsp:nvSpPr>
      <dsp:spPr>
        <a:xfrm>
          <a:off x="3670806" y="3156890"/>
          <a:ext cx="5497787" cy="236598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mbria" panose="02040503050406030204" pitchFamily="18" charset="0"/>
              <a:ea typeface="Cambria" panose="02040503050406030204" pitchFamily="18" charset="0"/>
            </a:rPr>
            <a:t>Almost 6 years of implementation of GST, discussion around setting up GSTAT are still in progress.</a:t>
          </a:r>
          <a:endParaRPr lang="en-IN" sz="1700" kern="1200" dirty="0">
            <a:latin typeface="Cambria" panose="02040503050406030204" pitchFamily="18" charset="0"/>
            <a:ea typeface="Cambria" panose="02040503050406030204" pitchFamily="18" charset="0"/>
          </a:endParaRPr>
        </a:p>
        <a:p>
          <a:pPr marL="171450" lvl="1" indent="-171450" algn="l" defTabSz="755650">
            <a:lnSpc>
              <a:spcPct val="90000"/>
            </a:lnSpc>
            <a:spcBef>
              <a:spcPct val="0"/>
            </a:spcBef>
            <a:spcAft>
              <a:spcPct val="15000"/>
            </a:spcAft>
            <a:buChar char="•"/>
          </a:pPr>
          <a:r>
            <a:rPr lang="en-US" sz="1700" kern="1200">
              <a:latin typeface="Cambria" panose="02040503050406030204" pitchFamily="18" charset="0"/>
              <a:ea typeface="Cambria" panose="02040503050406030204" pitchFamily="18" charset="0"/>
            </a:rPr>
            <a:t>Expected to see increase in number of litigation in near future as the limitation period of three years from the due date of the annual return for the FY 17-18 and FY 18-19 is fast approaching.</a:t>
          </a:r>
          <a:endParaRPr lang="en-IN" sz="1700" kern="1200" dirty="0">
            <a:latin typeface="Cambria" panose="02040503050406030204" pitchFamily="18" charset="0"/>
            <a:ea typeface="Cambria" panose="02040503050406030204" pitchFamily="18" charset="0"/>
          </a:endParaRPr>
        </a:p>
      </dsp:txBody>
      <dsp:txXfrm>
        <a:off x="3670806" y="3452639"/>
        <a:ext cx="4610542" cy="1774491"/>
      </dsp:txXfrm>
    </dsp:sp>
    <dsp:sp modelId="{1CE5D884-4907-4B2B-A0D3-7B9AE6532DC3}">
      <dsp:nvSpPr>
        <dsp:cNvPr id="0" name=""/>
        <dsp:cNvSpPr/>
      </dsp:nvSpPr>
      <dsp:spPr>
        <a:xfrm>
          <a:off x="5615" y="3411397"/>
          <a:ext cx="3665191" cy="1867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Cambria" panose="02040503050406030204" pitchFamily="18" charset="0"/>
              <a:ea typeface="Cambria" panose="02040503050406030204" pitchFamily="18" charset="0"/>
            </a:rPr>
            <a:t>GSTAT PRESSING PRIORITY</a:t>
          </a:r>
          <a:endParaRPr lang="en-IN" sz="1700" kern="1200" dirty="0">
            <a:latin typeface="Cambria" panose="02040503050406030204" pitchFamily="18" charset="0"/>
            <a:ea typeface="Cambria" panose="02040503050406030204" pitchFamily="18" charset="0"/>
          </a:endParaRPr>
        </a:p>
      </dsp:txBody>
      <dsp:txXfrm>
        <a:off x="96766" y="3502548"/>
        <a:ext cx="3482889" cy="1684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8C72C-59B5-4B96-B22F-3ED767C697B9}">
      <dsp:nvSpPr>
        <dsp:cNvPr id="0" name=""/>
        <dsp:cNvSpPr/>
      </dsp:nvSpPr>
      <dsp:spPr>
        <a:xfrm>
          <a:off x="0" y="62226"/>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GST Appellate Tribunal is constituted under Section 109 of the Central Goods and Services Tax Act, 2017.</a:t>
          </a:r>
          <a:endParaRPr lang="en-IN" sz="1800" kern="1200" dirty="0">
            <a:latin typeface="Cambria" panose="02040503050406030204" pitchFamily="18" charset="0"/>
            <a:ea typeface="Cambria" panose="02040503050406030204" pitchFamily="18" charset="0"/>
          </a:endParaRPr>
        </a:p>
      </dsp:txBody>
      <dsp:txXfrm>
        <a:off x="34726" y="96952"/>
        <a:ext cx="10810583" cy="641908"/>
      </dsp:txXfrm>
    </dsp:sp>
    <dsp:sp modelId="{EC23AF2C-9E53-45CC-8465-A62E30C302EE}">
      <dsp:nvSpPr>
        <dsp:cNvPr id="0" name=""/>
        <dsp:cNvSpPr/>
      </dsp:nvSpPr>
      <dsp:spPr>
        <a:xfrm>
          <a:off x="0" y="883026"/>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It serves as the second appellate authority within the GST framework.</a:t>
          </a:r>
          <a:endParaRPr lang="en-IN" sz="1800" kern="1200">
            <a:latin typeface="Cambria" panose="02040503050406030204" pitchFamily="18" charset="0"/>
            <a:ea typeface="Cambria" panose="02040503050406030204" pitchFamily="18" charset="0"/>
          </a:endParaRPr>
        </a:p>
      </dsp:txBody>
      <dsp:txXfrm>
        <a:off x="34726" y="917752"/>
        <a:ext cx="10810583" cy="641908"/>
      </dsp:txXfrm>
    </dsp:sp>
    <dsp:sp modelId="{CE8EADB3-F36D-481E-9206-B831A6EB99F9}">
      <dsp:nvSpPr>
        <dsp:cNvPr id="0" name=""/>
        <dsp:cNvSpPr/>
      </dsp:nvSpPr>
      <dsp:spPr>
        <a:xfrm>
          <a:off x="0" y="1703826"/>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Original adjudication and the first appeal are handled by individual officers under the Act.</a:t>
          </a:r>
          <a:endParaRPr lang="en-IN" sz="1800" kern="1200">
            <a:latin typeface="Cambria" panose="02040503050406030204" pitchFamily="18" charset="0"/>
            <a:ea typeface="Cambria" panose="02040503050406030204" pitchFamily="18" charset="0"/>
          </a:endParaRPr>
        </a:p>
      </dsp:txBody>
      <dsp:txXfrm>
        <a:off x="34726" y="1738552"/>
        <a:ext cx="10810583" cy="641908"/>
      </dsp:txXfrm>
    </dsp:sp>
    <dsp:sp modelId="{5EC75A9C-26C2-4002-B09E-57FDF6A6AAA1}">
      <dsp:nvSpPr>
        <dsp:cNvPr id="0" name=""/>
        <dsp:cNvSpPr/>
      </dsp:nvSpPr>
      <dsp:spPr>
        <a:xfrm>
          <a:off x="0" y="2524627"/>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Second appeals against the orders of the first appellate authorities in both Central and State tax administrations are directed to the GST Appellate Authority under the CGST Act.</a:t>
          </a:r>
          <a:endParaRPr lang="en-IN" sz="1800" kern="1200">
            <a:latin typeface="Cambria" panose="02040503050406030204" pitchFamily="18" charset="0"/>
            <a:ea typeface="Cambria" panose="02040503050406030204" pitchFamily="18" charset="0"/>
          </a:endParaRPr>
        </a:p>
      </dsp:txBody>
      <dsp:txXfrm>
        <a:off x="34726" y="2559353"/>
        <a:ext cx="10810583" cy="641908"/>
      </dsp:txXfrm>
    </dsp:sp>
    <dsp:sp modelId="{2EBDAD38-299E-4952-8D41-BD1717DBBB36}">
      <dsp:nvSpPr>
        <dsp:cNvPr id="0" name=""/>
        <dsp:cNvSpPr/>
      </dsp:nvSpPr>
      <dsp:spPr>
        <a:xfrm>
          <a:off x="0" y="3345427"/>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The GST Appellate Tribunal has the responsibility to hear appeals under all four GST laws enacted by both Central and State authorities.</a:t>
          </a:r>
          <a:endParaRPr lang="en-IN" sz="1800" kern="1200">
            <a:latin typeface="Cambria" panose="02040503050406030204" pitchFamily="18" charset="0"/>
            <a:ea typeface="Cambria" panose="02040503050406030204" pitchFamily="18" charset="0"/>
          </a:endParaRPr>
        </a:p>
      </dsp:txBody>
      <dsp:txXfrm>
        <a:off x="34726" y="3380153"/>
        <a:ext cx="10810583" cy="641908"/>
      </dsp:txXfrm>
    </dsp:sp>
    <dsp:sp modelId="{07C9E6EC-D934-49F4-8AC7-0052AFCCFCE8}">
      <dsp:nvSpPr>
        <dsp:cNvPr id="0" name=""/>
        <dsp:cNvSpPr/>
      </dsp:nvSpPr>
      <dsp:spPr>
        <a:xfrm>
          <a:off x="0" y="4166227"/>
          <a:ext cx="1088003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Cambria" panose="02040503050406030204" pitchFamily="18" charset="0"/>
              <a:ea typeface="Cambria" panose="02040503050406030204" pitchFamily="18" charset="0"/>
            </a:rPr>
            <a:t>It acts as the first forum where the adjudication process converges under all GST laws and tax administrations.</a:t>
          </a:r>
          <a:endParaRPr lang="en-IN" sz="1800" kern="1200">
            <a:latin typeface="Cambria" panose="02040503050406030204" pitchFamily="18" charset="0"/>
            <a:ea typeface="Cambria" panose="02040503050406030204" pitchFamily="18" charset="0"/>
          </a:endParaRPr>
        </a:p>
      </dsp:txBody>
      <dsp:txXfrm>
        <a:off x="34726" y="4200953"/>
        <a:ext cx="10810583" cy="641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8FD5-7A21-4B21-B253-CA1B35F7F780}">
      <dsp:nvSpPr>
        <dsp:cNvPr id="0" name=""/>
        <dsp:cNvSpPr/>
      </dsp:nvSpPr>
      <dsp:spPr>
        <a:xfrm>
          <a:off x="424221" y="614"/>
          <a:ext cx="2796923" cy="555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National Bench</a:t>
          </a:r>
          <a:endParaRPr lang="en-IN" sz="2200" kern="1200" dirty="0">
            <a:latin typeface="Cambria" panose="02040503050406030204" pitchFamily="18" charset="0"/>
            <a:ea typeface="Cambria" panose="02040503050406030204" pitchFamily="18" charset="0"/>
          </a:endParaRPr>
        </a:p>
      </dsp:txBody>
      <dsp:txXfrm>
        <a:off x="440494" y="16887"/>
        <a:ext cx="2764377" cy="523061"/>
      </dsp:txXfrm>
    </dsp:sp>
    <dsp:sp modelId="{972C3811-13C5-4BCA-8D1A-1D43B0E97914}">
      <dsp:nvSpPr>
        <dsp:cNvPr id="0" name=""/>
        <dsp:cNvSpPr/>
      </dsp:nvSpPr>
      <dsp:spPr>
        <a:xfrm>
          <a:off x="703914" y="556222"/>
          <a:ext cx="279692" cy="409044"/>
        </a:xfrm>
        <a:custGeom>
          <a:avLst/>
          <a:gdLst/>
          <a:ahLst/>
          <a:cxnLst/>
          <a:rect l="0" t="0" r="0" b="0"/>
          <a:pathLst>
            <a:path>
              <a:moveTo>
                <a:pt x="0" y="0"/>
              </a:moveTo>
              <a:lnTo>
                <a:pt x="0" y="409044"/>
              </a:lnTo>
              <a:lnTo>
                <a:pt x="279692" y="40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A010F-7098-410D-8D3F-6B53E96C1261}">
      <dsp:nvSpPr>
        <dsp:cNvPr id="0" name=""/>
        <dsp:cNvSpPr/>
      </dsp:nvSpPr>
      <dsp:spPr>
        <a:xfrm>
          <a:off x="983606" y="649969"/>
          <a:ext cx="4389515" cy="630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National bench shall be situated at Delhi</a:t>
          </a:r>
          <a:endParaRPr lang="en-IN" sz="2200" kern="1200" dirty="0">
            <a:latin typeface="Cambria" panose="02040503050406030204" pitchFamily="18" charset="0"/>
            <a:ea typeface="Cambria" panose="02040503050406030204" pitchFamily="18" charset="0"/>
          </a:endParaRPr>
        </a:p>
      </dsp:txBody>
      <dsp:txXfrm>
        <a:off x="1002076" y="668439"/>
        <a:ext cx="4352575" cy="593657"/>
      </dsp:txXfrm>
    </dsp:sp>
    <dsp:sp modelId="{3972C143-EAD7-46CD-BCEB-014D16B5A2D8}">
      <dsp:nvSpPr>
        <dsp:cNvPr id="0" name=""/>
        <dsp:cNvSpPr/>
      </dsp:nvSpPr>
      <dsp:spPr>
        <a:xfrm>
          <a:off x="703914" y="556222"/>
          <a:ext cx="266870" cy="1761387"/>
        </a:xfrm>
        <a:custGeom>
          <a:avLst/>
          <a:gdLst/>
          <a:ahLst/>
          <a:cxnLst/>
          <a:rect l="0" t="0" r="0" b="0"/>
          <a:pathLst>
            <a:path>
              <a:moveTo>
                <a:pt x="0" y="0"/>
              </a:moveTo>
              <a:lnTo>
                <a:pt x="0" y="1761387"/>
              </a:lnTo>
              <a:lnTo>
                <a:pt x="266870" y="1761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0CD2E-8C06-4D71-AA2A-B694D0E07783}">
      <dsp:nvSpPr>
        <dsp:cNvPr id="0" name=""/>
        <dsp:cNvSpPr/>
      </dsp:nvSpPr>
      <dsp:spPr>
        <a:xfrm>
          <a:off x="970785" y="1387129"/>
          <a:ext cx="4435521" cy="1860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Shall consist of a </a:t>
          </a:r>
          <a:r>
            <a:rPr lang="en-US" sz="2200" b="1" kern="1200" dirty="0">
              <a:latin typeface="Cambria" panose="02040503050406030204" pitchFamily="18" charset="0"/>
              <a:ea typeface="Cambria" panose="02040503050406030204" pitchFamily="18" charset="0"/>
            </a:rPr>
            <a:t>Principa</a:t>
          </a:r>
          <a:r>
            <a:rPr lang="en-US" sz="2200" kern="1200" dirty="0">
              <a:latin typeface="Cambria" panose="02040503050406030204" pitchFamily="18" charset="0"/>
              <a:ea typeface="Cambria" panose="02040503050406030204" pitchFamily="18" charset="0"/>
            </a:rPr>
            <a:t>l, one technical member (Centre), and one technical member (State)</a:t>
          </a:r>
          <a:endParaRPr lang="en-IN" sz="2200" kern="1200" dirty="0">
            <a:latin typeface="Cambria" panose="02040503050406030204" pitchFamily="18" charset="0"/>
            <a:ea typeface="Cambria" panose="02040503050406030204" pitchFamily="18" charset="0"/>
          </a:endParaRPr>
        </a:p>
      </dsp:txBody>
      <dsp:txXfrm>
        <a:off x="1025291" y="1441635"/>
        <a:ext cx="4326509" cy="1751948"/>
      </dsp:txXfrm>
    </dsp:sp>
    <dsp:sp modelId="{E81A2D1A-F99F-4156-A7CA-D1DAE3BC5D85}">
      <dsp:nvSpPr>
        <dsp:cNvPr id="0" name=""/>
        <dsp:cNvSpPr/>
      </dsp:nvSpPr>
      <dsp:spPr>
        <a:xfrm>
          <a:off x="703914" y="556222"/>
          <a:ext cx="279692" cy="3368787"/>
        </a:xfrm>
        <a:custGeom>
          <a:avLst/>
          <a:gdLst/>
          <a:ahLst/>
          <a:cxnLst/>
          <a:rect l="0" t="0" r="0" b="0"/>
          <a:pathLst>
            <a:path>
              <a:moveTo>
                <a:pt x="0" y="0"/>
              </a:moveTo>
              <a:lnTo>
                <a:pt x="0" y="3368787"/>
              </a:lnTo>
              <a:lnTo>
                <a:pt x="279692" y="3368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00651-78A4-4CAF-8BAD-6CB6F56CA1EB}">
      <dsp:nvSpPr>
        <dsp:cNvPr id="0" name=""/>
        <dsp:cNvSpPr/>
      </dsp:nvSpPr>
      <dsp:spPr>
        <a:xfrm>
          <a:off x="983606" y="3329020"/>
          <a:ext cx="4389515" cy="11919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Shall hear the appeals where one of the issue involved is in relation to place of supply</a:t>
          </a:r>
          <a:endParaRPr lang="en-IN" sz="2200" kern="1200" dirty="0">
            <a:latin typeface="Cambria" panose="02040503050406030204" pitchFamily="18" charset="0"/>
            <a:ea typeface="Cambria" panose="02040503050406030204" pitchFamily="18" charset="0"/>
          </a:endParaRPr>
        </a:p>
      </dsp:txBody>
      <dsp:txXfrm>
        <a:off x="1018518" y="3363932"/>
        <a:ext cx="4319691" cy="1122156"/>
      </dsp:txXfrm>
    </dsp:sp>
    <dsp:sp modelId="{A7812089-647E-4B28-886A-6C9192679D68}">
      <dsp:nvSpPr>
        <dsp:cNvPr id="0" name=""/>
        <dsp:cNvSpPr/>
      </dsp:nvSpPr>
      <dsp:spPr>
        <a:xfrm>
          <a:off x="5047235" y="614"/>
          <a:ext cx="2796923" cy="555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State Bench</a:t>
          </a:r>
          <a:endParaRPr lang="en-IN" sz="2200" kern="1200" dirty="0">
            <a:latin typeface="Cambria" panose="02040503050406030204" pitchFamily="18" charset="0"/>
            <a:ea typeface="Cambria" panose="02040503050406030204" pitchFamily="18" charset="0"/>
          </a:endParaRPr>
        </a:p>
      </dsp:txBody>
      <dsp:txXfrm>
        <a:off x="5063508" y="16887"/>
        <a:ext cx="2764377" cy="523061"/>
      </dsp:txXfrm>
    </dsp:sp>
    <dsp:sp modelId="{580C1DCC-D0B4-4A17-969B-86E86BD42196}">
      <dsp:nvSpPr>
        <dsp:cNvPr id="0" name=""/>
        <dsp:cNvSpPr/>
      </dsp:nvSpPr>
      <dsp:spPr>
        <a:xfrm>
          <a:off x="5326928" y="556222"/>
          <a:ext cx="279692" cy="409044"/>
        </a:xfrm>
        <a:custGeom>
          <a:avLst/>
          <a:gdLst/>
          <a:ahLst/>
          <a:cxnLst/>
          <a:rect l="0" t="0" r="0" b="0"/>
          <a:pathLst>
            <a:path>
              <a:moveTo>
                <a:pt x="0" y="0"/>
              </a:moveTo>
              <a:lnTo>
                <a:pt x="0" y="409044"/>
              </a:lnTo>
              <a:lnTo>
                <a:pt x="279692" y="40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FD078-C5F4-46D3-8726-DC6C0C15BD73}">
      <dsp:nvSpPr>
        <dsp:cNvPr id="0" name=""/>
        <dsp:cNvSpPr/>
      </dsp:nvSpPr>
      <dsp:spPr>
        <a:xfrm>
          <a:off x="5606620" y="649969"/>
          <a:ext cx="4389515" cy="630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It shall be situated in the respective states.</a:t>
          </a:r>
          <a:endParaRPr lang="en-IN" sz="2200" kern="1200" dirty="0">
            <a:latin typeface="Cambria" panose="02040503050406030204" pitchFamily="18" charset="0"/>
            <a:ea typeface="Cambria" panose="02040503050406030204" pitchFamily="18" charset="0"/>
          </a:endParaRPr>
        </a:p>
      </dsp:txBody>
      <dsp:txXfrm>
        <a:off x="5625090" y="668439"/>
        <a:ext cx="4352575" cy="593657"/>
      </dsp:txXfrm>
    </dsp:sp>
    <dsp:sp modelId="{E5250064-9895-40E7-90B2-F749FF724FA8}">
      <dsp:nvSpPr>
        <dsp:cNvPr id="0" name=""/>
        <dsp:cNvSpPr/>
      </dsp:nvSpPr>
      <dsp:spPr>
        <a:xfrm>
          <a:off x="5326928" y="556222"/>
          <a:ext cx="266870" cy="1761387"/>
        </a:xfrm>
        <a:custGeom>
          <a:avLst/>
          <a:gdLst/>
          <a:ahLst/>
          <a:cxnLst/>
          <a:rect l="0" t="0" r="0" b="0"/>
          <a:pathLst>
            <a:path>
              <a:moveTo>
                <a:pt x="0" y="0"/>
              </a:moveTo>
              <a:lnTo>
                <a:pt x="0" y="1761387"/>
              </a:lnTo>
              <a:lnTo>
                <a:pt x="266870" y="1761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E09D72-E9CE-48FF-87C6-5FA4C0901113}">
      <dsp:nvSpPr>
        <dsp:cNvPr id="0" name=""/>
        <dsp:cNvSpPr/>
      </dsp:nvSpPr>
      <dsp:spPr>
        <a:xfrm>
          <a:off x="5593799" y="1387129"/>
          <a:ext cx="4435521" cy="18609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Shall consist of </a:t>
          </a:r>
          <a:r>
            <a:rPr lang="en-US" sz="2200" b="1" kern="1200" dirty="0">
              <a:latin typeface="Cambria" panose="02040503050406030204" pitchFamily="18" charset="0"/>
              <a:ea typeface="Cambria" panose="02040503050406030204" pitchFamily="18" charset="0"/>
            </a:rPr>
            <a:t>one Judicial </a:t>
          </a:r>
          <a:r>
            <a:rPr lang="en-US" sz="2200" kern="1200" dirty="0">
              <a:latin typeface="Cambria" panose="02040503050406030204" pitchFamily="18" charset="0"/>
              <a:ea typeface="Cambria" panose="02040503050406030204" pitchFamily="18" charset="0"/>
            </a:rPr>
            <a:t>Member, one technical member (Centre), and one technical member (State)</a:t>
          </a:r>
          <a:endParaRPr lang="en-IN" sz="2200" kern="1200" dirty="0">
            <a:latin typeface="Cambria" panose="02040503050406030204" pitchFamily="18" charset="0"/>
            <a:ea typeface="Cambria" panose="02040503050406030204" pitchFamily="18" charset="0"/>
          </a:endParaRPr>
        </a:p>
      </dsp:txBody>
      <dsp:txXfrm>
        <a:off x="5648305" y="1441635"/>
        <a:ext cx="4326509" cy="1751948"/>
      </dsp:txXfrm>
    </dsp:sp>
    <dsp:sp modelId="{C312512C-C85B-4147-8160-CF17609A6F84}">
      <dsp:nvSpPr>
        <dsp:cNvPr id="0" name=""/>
        <dsp:cNvSpPr/>
      </dsp:nvSpPr>
      <dsp:spPr>
        <a:xfrm>
          <a:off x="5326928" y="556222"/>
          <a:ext cx="279692" cy="3368787"/>
        </a:xfrm>
        <a:custGeom>
          <a:avLst/>
          <a:gdLst/>
          <a:ahLst/>
          <a:cxnLst/>
          <a:rect l="0" t="0" r="0" b="0"/>
          <a:pathLst>
            <a:path>
              <a:moveTo>
                <a:pt x="0" y="0"/>
              </a:moveTo>
              <a:lnTo>
                <a:pt x="0" y="3368787"/>
              </a:lnTo>
              <a:lnTo>
                <a:pt x="279692" y="3368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277EB5-CC75-4805-9C37-C32865A49F5D}">
      <dsp:nvSpPr>
        <dsp:cNvPr id="0" name=""/>
        <dsp:cNvSpPr/>
      </dsp:nvSpPr>
      <dsp:spPr>
        <a:xfrm>
          <a:off x="5606620" y="3329020"/>
          <a:ext cx="4389515" cy="11919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Shall hear the appeals where the issue involved is other than a place </a:t>
          </a:r>
          <a:r>
            <a:rPr lang="en-US" sz="2200" kern="1200">
              <a:latin typeface="Cambria" panose="02040503050406030204" pitchFamily="18" charset="0"/>
              <a:ea typeface="Cambria" panose="02040503050406030204" pitchFamily="18" charset="0"/>
            </a:rPr>
            <a:t>of supply</a:t>
          </a:r>
          <a:endParaRPr lang="en-IN" sz="2200" kern="1200" dirty="0">
            <a:latin typeface="Cambria" panose="02040503050406030204" pitchFamily="18" charset="0"/>
            <a:ea typeface="Cambria" panose="02040503050406030204" pitchFamily="18" charset="0"/>
          </a:endParaRPr>
        </a:p>
      </dsp:txBody>
      <dsp:txXfrm>
        <a:off x="5641532" y="3363932"/>
        <a:ext cx="4319691" cy="1122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F0C61-D796-4842-B711-3FC178EA248B}">
      <dsp:nvSpPr>
        <dsp:cNvPr id="0" name=""/>
        <dsp:cNvSpPr/>
      </dsp:nvSpPr>
      <dsp:spPr>
        <a:xfrm>
          <a:off x="2805" y="0"/>
          <a:ext cx="2752832" cy="5825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Principal</a:t>
          </a:r>
          <a:endParaRPr lang="en-IN" sz="3600" kern="1200" dirty="0">
            <a:latin typeface="Cambria" panose="02040503050406030204" pitchFamily="18" charset="0"/>
            <a:ea typeface="Cambria" panose="02040503050406030204" pitchFamily="18" charset="0"/>
          </a:endParaRPr>
        </a:p>
      </dsp:txBody>
      <dsp:txXfrm>
        <a:off x="2805" y="0"/>
        <a:ext cx="2752832" cy="1747722"/>
      </dsp:txXfrm>
    </dsp:sp>
    <dsp:sp modelId="{6A819500-0242-42CA-98CE-13BA2A7B0A3F}">
      <dsp:nvSpPr>
        <dsp:cNvPr id="0" name=""/>
        <dsp:cNvSpPr/>
      </dsp:nvSpPr>
      <dsp:spPr>
        <a:xfrm>
          <a:off x="278088" y="1748220"/>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Judge of supreme court or</a:t>
          </a:r>
          <a:endParaRPr lang="en-IN" sz="1500" kern="1200" dirty="0">
            <a:latin typeface="Cambria" panose="02040503050406030204" pitchFamily="18" charset="0"/>
            <a:ea typeface="Cambria" panose="02040503050406030204" pitchFamily="18" charset="0"/>
          </a:endParaRPr>
        </a:p>
      </dsp:txBody>
      <dsp:txXfrm>
        <a:off x="311610" y="1781742"/>
        <a:ext cx="2135221" cy="1077481"/>
      </dsp:txXfrm>
    </dsp:sp>
    <dsp:sp modelId="{ED3B09D1-018C-4224-B517-DA62647852DF}">
      <dsp:nvSpPr>
        <dsp:cNvPr id="0" name=""/>
        <dsp:cNvSpPr/>
      </dsp:nvSpPr>
      <dsp:spPr>
        <a:xfrm>
          <a:off x="278088" y="3068826"/>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Chief Justice of High Court or</a:t>
          </a:r>
          <a:endParaRPr lang="en-IN" sz="1500" kern="1200" dirty="0">
            <a:latin typeface="Cambria" panose="02040503050406030204" pitchFamily="18" charset="0"/>
            <a:ea typeface="Cambria" panose="02040503050406030204" pitchFamily="18" charset="0"/>
          </a:endParaRPr>
        </a:p>
      </dsp:txBody>
      <dsp:txXfrm>
        <a:off x="311610" y="3102348"/>
        <a:ext cx="2135221" cy="1077481"/>
      </dsp:txXfrm>
    </dsp:sp>
    <dsp:sp modelId="{789E2FA7-E71B-4436-9FD5-E9D9D9DA27B7}">
      <dsp:nvSpPr>
        <dsp:cNvPr id="0" name=""/>
        <dsp:cNvSpPr/>
      </dsp:nvSpPr>
      <dsp:spPr>
        <a:xfrm>
          <a:off x="278088" y="4389432"/>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Has been a judge of high court for a period exceeding 5 years.</a:t>
          </a:r>
          <a:endParaRPr lang="en-IN" sz="1500" kern="1200" dirty="0">
            <a:latin typeface="Cambria" panose="02040503050406030204" pitchFamily="18" charset="0"/>
            <a:ea typeface="Cambria" panose="02040503050406030204" pitchFamily="18" charset="0"/>
          </a:endParaRPr>
        </a:p>
      </dsp:txBody>
      <dsp:txXfrm>
        <a:off x="311610" y="4422954"/>
        <a:ext cx="2135221" cy="1077481"/>
      </dsp:txXfrm>
    </dsp:sp>
    <dsp:sp modelId="{2662EA8D-7A1B-485C-96C5-FE0EE8F8C65C}">
      <dsp:nvSpPr>
        <dsp:cNvPr id="0" name=""/>
        <dsp:cNvSpPr/>
      </dsp:nvSpPr>
      <dsp:spPr>
        <a:xfrm>
          <a:off x="2962099" y="0"/>
          <a:ext cx="2752832" cy="5825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Judicial Member</a:t>
          </a:r>
          <a:endParaRPr lang="en-IN" sz="3600" kern="1200" dirty="0">
            <a:latin typeface="Cambria" panose="02040503050406030204" pitchFamily="18" charset="0"/>
            <a:ea typeface="Cambria" panose="02040503050406030204" pitchFamily="18" charset="0"/>
          </a:endParaRPr>
        </a:p>
      </dsp:txBody>
      <dsp:txXfrm>
        <a:off x="2962099" y="0"/>
        <a:ext cx="2752832" cy="1747722"/>
      </dsp:txXfrm>
    </dsp:sp>
    <dsp:sp modelId="{90035B7D-B0C9-4DAA-9AC0-8254B5BAFD61}">
      <dsp:nvSpPr>
        <dsp:cNvPr id="0" name=""/>
        <dsp:cNvSpPr/>
      </dsp:nvSpPr>
      <dsp:spPr>
        <a:xfrm>
          <a:off x="3237382" y="1748220"/>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Judge of High Court</a:t>
          </a:r>
          <a:endParaRPr lang="en-IN" sz="1500" kern="1200" dirty="0">
            <a:latin typeface="Cambria" panose="02040503050406030204" pitchFamily="18" charset="0"/>
            <a:ea typeface="Cambria" panose="02040503050406030204" pitchFamily="18" charset="0"/>
          </a:endParaRPr>
        </a:p>
      </dsp:txBody>
      <dsp:txXfrm>
        <a:off x="3270904" y="1781742"/>
        <a:ext cx="2135221" cy="1077481"/>
      </dsp:txXfrm>
    </dsp:sp>
    <dsp:sp modelId="{40AB7163-4C17-4A49-94FA-1BCBACE3E1FB}">
      <dsp:nvSpPr>
        <dsp:cNvPr id="0" name=""/>
        <dsp:cNvSpPr/>
      </dsp:nvSpPr>
      <dsp:spPr>
        <a:xfrm>
          <a:off x="3237382" y="3068826"/>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District Judge qualified to be appointed as High Court Judge</a:t>
          </a:r>
          <a:endParaRPr lang="en-IN" sz="1500" kern="1200" dirty="0">
            <a:latin typeface="Cambria" panose="02040503050406030204" pitchFamily="18" charset="0"/>
            <a:ea typeface="Cambria" panose="02040503050406030204" pitchFamily="18" charset="0"/>
          </a:endParaRPr>
        </a:p>
      </dsp:txBody>
      <dsp:txXfrm>
        <a:off x="3270904" y="3102348"/>
        <a:ext cx="2135221" cy="1077481"/>
      </dsp:txXfrm>
    </dsp:sp>
    <dsp:sp modelId="{48310A20-2925-42B3-B8BC-E2975281A109}">
      <dsp:nvSpPr>
        <dsp:cNvPr id="0" name=""/>
        <dsp:cNvSpPr/>
      </dsp:nvSpPr>
      <dsp:spPr>
        <a:xfrm>
          <a:off x="3220932" y="4527045"/>
          <a:ext cx="2202265" cy="1144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Member of Indian Legal Services </a:t>
          </a:r>
          <a:r>
            <a:rPr lang="en-US" sz="1500" b="0" i="0" kern="1200" dirty="0">
              <a:latin typeface="Cambria" panose="02040503050406030204" pitchFamily="18" charset="0"/>
              <a:ea typeface="Cambria" panose="02040503050406030204" pitchFamily="18" charset="0"/>
            </a:rPr>
            <a:t>and who has held a post not less than Additional Secretary for three years;</a:t>
          </a:r>
          <a:endParaRPr lang="en-IN" sz="1500" kern="1200" dirty="0">
            <a:latin typeface="Cambria" panose="02040503050406030204" pitchFamily="18" charset="0"/>
            <a:ea typeface="Cambria" panose="02040503050406030204" pitchFamily="18" charset="0"/>
          </a:endParaRPr>
        </a:p>
      </dsp:txBody>
      <dsp:txXfrm>
        <a:off x="3254454" y="4560567"/>
        <a:ext cx="2135221" cy="1077481"/>
      </dsp:txXfrm>
    </dsp:sp>
    <dsp:sp modelId="{7B03F52B-FE02-4C52-A3B8-04E4CE8FCCF9}">
      <dsp:nvSpPr>
        <dsp:cNvPr id="0" name=""/>
        <dsp:cNvSpPr/>
      </dsp:nvSpPr>
      <dsp:spPr>
        <a:xfrm>
          <a:off x="5921394" y="0"/>
          <a:ext cx="2752832" cy="5825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Technical member (Centre)</a:t>
          </a:r>
          <a:endParaRPr lang="en-IN" sz="3600" kern="1200" dirty="0">
            <a:latin typeface="Cambria" panose="02040503050406030204" pitchFamily="18" charset="0"/>
            <a:ea typeface="Cambria" panose="02040503050406030204" pitchFamily="18" charset="0"/>
          </a:endParaRPr>
        </a:p>
      </dsp:txBody>
      <dsp:txXfrm>
        <a:off x="5921394" y="0"/>
        <a:ext cx="2752832" cy="1747722"/>
      </dsp:txXfrm>
    </dsp:sp>
    <dsp:sp modelId="{32FA9C3C-F520-4C2F-9800-3E15FEBCF5E9}">
      <dsp:nvSpPr>
        <dsp:cNvPr id="0" name=""/>
        <dsp:cNvSpPr/>
      </dsp:nvSpPr>
      <dsp:spPr>
        <a:xfrm>
          <a:off x="6196677" y="1747722"/>
          <a:ext cx="2202265" cy="378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Member of Indian Revenue Services, Group A, who has completed at least 15 years of service in Group A. </a:t>
          </a:r>
          <a:endParaRPr lang="en-IN" sz="1500" kern="1200" dirty="0">
            <a:latin typeface="Cambria" panose="02040503050406030204" pitchFamily="18" charset="0"/>
            <a:ea typeface="Cambria" panose="02040503050406030204" pitchFamily="18" charset="0"/>
          </a:endParaRPr>
        </a:p>
      </dsp:txBody>
      <dsp:txXfrm>
        <a:off x="6261179" y="1812224"/>
        <a:ext cx="2073261" cy="3657728"/>
      </dsp:txXfrm>
    </dsp:sp>
    <dsp:sp modelId="{D8091795-5A9A-4422-84C4-76BFB7F6C3C5}">
      <dsp:nvSpPr>
        <dsp:cNvPr id="0" name=""/>
        <dsp:cNvSpPr/>
      </dsp:nvSpPr>
      <dsp:spPr>
        <a:xfrm>
          <a:off x="8880688" y="0"/>
          <a:ext cx="2752832" cy="5825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mbria" panose="02040503050406030204" pitchFamily="18" charset="0"/>
              <a:ea typeface="Cambria" panose="02040503050406030204" pitchFamily="18" charset="0"/>
            </a:rPr>
            <a:t>Technical Member (state)</a:t>
          </a:r>
          <a:endParaRPr lang="en-IN" sz="3600" kern="1200" dirty="0">
            <a:latin typeface="Cambria" panose="02040503050406030204" pitchFamily="18" charset="0"/>
            <a:ea typeface="Cambria" panose="02040503050406030204" pitchFamily="18" charset="0"/>
          </a:endParaRPr>
        </a:p>
      </dsp:txBody>
      <dsp:txXfrm>
        <a:off x="8880688" y="0"/>
        <a:ext cx="2752832" cy="1747722"/>
      </dsp:txXfrm>
    </dsp:sp>
    <dsp:sp modelId="{0664D445-ECE9-4820-B27A-29B8E39F27CE}">
      <dsp:nvSpPr>
        <dsp:cNvPr id="0" name=""/>
        <dsp:cNvSpPr/>
      </dsp:nvSpPr>
      <dsp:spPr>
        <a:xfrm>
          <a:off x="9155971" y="1747722"/>
          <a:ext cx="2202265" cy="378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Officer of State government not below the rank of Additional Commissioner having at least three years of experience in the administration of existing law or SGST or in the field of </a:t>
          </a:r>
          <a:endParaRPr lang="en-IN" sz="1500" kern="1200" dirty="0">
            <a:latin typeface="Cambria" panose="02040503050406030204" pitchFamily="18" charset="0"/>
            <a:ea typeface="Cambria" panose="02040503050406030204" pitchFamily="18" charset="0"/>
          </a:endParaRPr>
        </a:p>
      </dsp:txBody>
      <dsp:txXfrm>
        <a:off x="9220473" y="1812224"/>
        <a:ext cx="2073261" cy="3657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3B92B-B6C4-4CBC-BC48-2F3770DDA368}">
      <dsp:nvSpPr>
        <dsp:cNvPr id="0" name=""/>
        <dsp:cNvSpPr/>
      </dsp:nvSpPr>
      <dsp:spPr>
        <a:xfrm>
          <a:off x="4019472" y="2062511"/>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latin typeface="Cambria" panose="02040503050406030204" pitchFamily="18" charset="0"/>
              <a:ea typeface="Cambria" panose="02040503050406030204" pitchFamily="18" charset="0"/>
            </a:rPr>
            <a:t>Issues</a:t>
          </a:r>
          <a:endParaRPr lang="en-IN" sz="2800" kern="1200" dirty="0">
            <a:latin typeface="Cambria" panose="02040503050406030204" pitchFamily="18" charset="0"/>
            <a:ea typeface="Cambria" panose="02040503050406030204" pitchFamily="18" charset="0"/>
          </a:endParaRPr>
        </a:p>
      </dsp:txBody>
      <dsp:txXfrm>
        <a:off x="4251349" y="2294388"/>
        <a:ext cx="1119603" cy="1119603"/>
      </dsp:txXfrm>
    </dsp:sp>
    <dsp:sp modelId="{4154FE64-6BC4-4F35-89CE-2B9516019D0D}">
      <dsp:nvSpPr>
        <dsp:cNvPr id="0" name=""/>
        <dsp:cNvSpPr/>
      </dsp:nvSpPr>
      <dsp:spPr>
        <a:xfrm rot="16200000">
          <a:off x="4573114" y="1809665"/>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a:off x="4799249" y="1812573"/>
        <a:ext cx="23803" cy="23803"/>
      </dsp:txXfrm>
    </dsp:sp>
    <dsp:sp modelId="{3BCF30B5-FBF3-42D5-92D1-AD2AD37EC106}">
      <dsp:nvSpPr>
        <dsp:cNvPr id="0" name=""/>
        <dsp:cNvSpPr/>
      </dsp:nvSpPr>
      <dsp:spPr>
        <a:xfrm>
          <a:off x="4019472" y="3081"/>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mbria" panose="02040503050406030204" pitchFamily="18" charset="0"/>
              <a:ea typeface="Cambria" panose="02040503050406030204" pitchFamily="18" charset="0"/>
            </a:rPr>
            <a:t>Number &amp; Constitution of Benches</a:t>
          </a:r>
          <a:endParaRPr lang="en-IN" sz="1400" kern="1200" dirty="0">
            <a:latin typeface="Cambria" panose="02040503050406030204" pitchFamily="18" charset="0"/>
            <a:ea typeface="Cambria" panose="02040503050406030204" pitchFamily="18" charset="0"/>
          </a:endParaRPr>
        </a:p>
      </dsp:txBody>
      <dsp:txXfrm>
        <a:off x="4251349" y="234958"/>
        <a:ext cx="1119603" cy="1119603"/>
      </dsp:txXfrm>
    </dsp:sp>
    <dsp:sp modelId="{557C1E42-C1EF-4B40-ABD6-A3DF3B070C58}">
      <dsp:nvSpPr>
        <dsp:cNvPr id="0" name=""/>
        <dsp:cNvSpPr/>
      </dsp:nvSpPr>
      <dsp:spPr>
        <a:xfrm rot="19800000">
          <a:off x="5464873" y="2324523"/>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a:off x="5691008" y="2327431"/>
        <a:ext cx="23803" cy="23803"/>
      </dsp:txXfrm>
    </dsp:sp>
    <dsp:sp modelId="{C785374E-A562-4542-B573-EE36501681E1}">
      <dsp:nvSpPr>
        <dsp:cNvPr id="0" name=""/>
        <dsp:cNvSpPr/>
      </dsp:nvSpPr>
      <dsp:spPr>
        <a:xfrm>
          <a:off x="5802991" y="1032796"/>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mbria" panose="02040503050406030204" pitchFamily="18" charset="0"/>
              <a:ea typeface="Cambria" panose="02040503050406030204" pitchFamily="18" charset="0"/>
            </a:rPr>
            <a:t>Constitution of Search cum selection Committee</a:t>
          </a:r>
          <a:endParaRPr lang="en-IN" sz="1400" kern="1200" dirty="0">
            <a:latin typeface="Cambria" panose="02040503050406030204" pitchFamily="18" charset="0"/>
            <a:ea typeface="Cambria" panose="02040503050406030204" pitchFamily="18" charset="0"/>
          </a:endParaRPr>
        </a:p>
      </dsp:txBody>
      <dsp:txXfrm>
        <a:off x="6034868" y="1264673"/>
        <a:ext cx="1119603" cy="1119603"/>
      </dsp:txXfrm>
    </dsp:sp>
    <dsp:sp modelId="{287BEDEB-FD9A-4819-8B6F-ABBF7C3413F0}">
      <dsp:nvSpPr>
        <dsp:cNvPr id="0" name=""/>
        <dsp:cNvSpPr/>
      </dsp:nvSpPr>
      <dsp:spPr>
        <a:xfrm rot="1800000">
          <a:off x="5464873" y="3354238"/>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a:off x="5691008" y="3357146"/>
        <a:ext cx="23803" cy="23803"/>
      </dsp:txXfrm>
    </dsp:sp>
    <dsp:sp modelId="{2393A241-BBF9-4C7C-80C3-A9223ED4957F}">
      <dsp:nvSpPr>
        <dsp:cNvPr id="0" name=""/>
        <dsp:cNvSpPr/>
      </dsp:nvSpPr>
      <dsp:spPr>
        <a:xfrm>
          <a:off x="5802991" y="3092227"/>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mbria" panose="02040503050406030204" pitchFamily="18" charset="0"/>
              <a:ea typeface="Cambria" panose="02040503050406030204" pitchFamily="18" charset="0"/>
            </a:rPr>
            <a:t>Eligibility of lawyers to be appointed as judicial members</a:t>
          </a:r>
          <a:endParaRPr lang="en-IN" sz="1400" kern="1200" dirty="0">
            <a:latin typeface="Cambria" panose="02040503050406030204" pitchFamily="18" charset="0"/>
            <a:ea typeface="Cambria" panose="02040503050406030204" pitchFamily="18" charset="0"/>
          </a:endParaRPr>
        </a:p>
      </dsp:txBody>
      <dsp:txXfrm>
        <a:off x="6034868" y="3324104"/>
        <a:ext cx="1119603" cy="1119603"/>
      </dsp:txXfrm>
    </dsp:sp>
    <dsp:sp modelId="{84FCA528-36E7-4FAF-90E2-4269CECD7216}">
      <dsp:nvSpPr>
        <dsp:cNvPr id="0" name=""/>
        <dsp:cNvSpPr/>
      </dsp:nvSpPr>
      <dsp:spPr>
        <a:xfrm rot="5400000">
          <a:off x="4573114" y="3869096"/>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a:off x="4799249" y="3872003"/>
        <a:ext cx="23803" cy="23803"/>
      </dsp:txXfrm>
    </dsp:sp>
    <dsp:sp modelId="{2AECFF83-CDE0-4A58-9B3C-206B2ACA2230}">
      <dsp:nvSpPr>
        <dsp:cNvPr id="0" name=""/>
        <dsp:cNvSpPr/>
      </dsp:nvSpPr>
      <dsp:spPr>
        <a:xfrm>
          <a:off x="4019472" y="4121942"/>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mbria" panose="02040503050406030204" pitchFamily="18" charset="0"/>
              <a:ea typeface="Cambria" panose="02040503050406030204" pitchFamily="18" charset="0"/>
            </a:rPr>
            <a:t>Ratio of judicial and technical members</a:t>
          </a:r>
          <a:endParaRPr lang="en-IN" sz="1400" kern="1200" dirty="0">
            <a:latin typeface="Cambria" panose="02040503050406030204" pitchFamily="18" charset="0"/>
            <a:ea typeface="Cambria" panose="02040503050406030204" pitchFamily="18" charset="0"/>
          </a:endParaRPr>
        </a:p>
      </dsp:txBody>
      <dsp:txXfrm>
        <a:off x="4251349" y="4353819"/>
        <a:ext cx="1119603" cy="1119603"/>
      </dsp:txXfrm>
    </dsp:sp>
    <dsp:sp modelId="{588461CE-A057-4AA1-9EEA-EA82B12984F7}">
      <dsp:nvSpPr>
        <dsp:cNvPr id="0" name=""/>
        <dsp:cNvSpPr/>
      </dsp:nvSpPr>
      <dsp:spPr>
        <a:xfrm rot="9000000">
          <a:off x="3681354" y="3354238"/>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rot="10800000">
        <a:off x="3907489" y="3357146"/>
        <a:ext cx="23803" cy="23803"/>
      </dsp:txXfrm>
    </dsp:sp>
    <dsp:sp modelId="{B24FD9D8-7935-4A8A-BD94-D5C9863A73BA}">
      <dsp:nvSpPr>
        <dsp:cNvPr id="0" name=""/>
        <dsp:cNvSpPr/>
      </dsp:nvSpPr>
      <dsp:spPr>
        <a:xfrm>
          <a:off x="2235953" y="3092227"/>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mbria" panose="02040503050406030204" pitchFamily="18" charset="0"/>
              <a:ea typeface="Cambria" panose="02040503050406030204" pitchFamily="18" charset="0"/>
            </a:rPr>
            <a:t>Qualification &amp; Experience criteria of technical members</a:t>
          </a:r>
          <a:endParaRPr lang="en-IN" sz="1400" kern="1200" dirty="0">
            <a:latin typeface="Cambria" panose="02040503050406030204" pitchFamily="18" charset="0"/>
            <a:ea typeface="Cambria" panose="02040503050406030204" pitchFamily="18" charset="0"/>
          </a:endParaRPr>
        </a:p>
      </dsp:txBody>
      <dsp:txXfrm>
        <a:off x="2467830" y="3324104"/>
        <a:ext cx="1119603" cy="1119603"/>
      </dsp:txXfrm>
    </dsp:sp>
    <dsp:sp modelId="{91DAC9C6-5432-4FF4-A6D0-DA42AE5CA6B2}">
      <dsp:nvSpPr>
        <dsp:cNvPr id="0" name=""/>
        <dsp:cNvSpPr/>
      </dsp:nvSpPr>
      <dsp:spPr>
        <a:xfrm rot="12600000">
          <a:off x="3681354" y="2324523"/>
          <a:ext cx="476073" cy="29619"/>
        </a:xfrm>
        <a:custGeom>
          <a:avLst/>
          <a:gdLst/>
          <a:ahLst/>
          <a:cxnLst/>
          <a:rect l="0" t="0" r="0" b="0"/>
          <a:pathLst>
            <a:path>
              <a:moveTo>
                <a:pt x="0" y="14809"/>
              </a:moveTo>
              <a:lnTo>
                <a:pt x="476073" y="14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solidFill>
              <a:schemeClr val="tx1"/>
            </a:solidFill>
            <a:latin typeface="Cambria" panose="02040503050406030204" pitchFamily="18" charset="0"/>
            <a:ea typeface="Cambria" panose="02040503050406030204" pitchFamily="18" charset="0"/>
          </a:endParaRPr>
        </a:p>
      </dsp:txBody>
      <dsp:txXfrm rot="10800000">
        <a:off x="3907489" y="2327431"/>
        <a:ext cx="23803" cy="23803"/>
      </dsp:txXfrm>
    </dsp:sp>
    <dsp:sp modelId="{E653612F-2EEA-4A22-BB4F-8B4AD000104C}">
      <dsp:nvSpPr>
        <dsp:cNvPr id="0" name=""/>
        <dsp:cNvSpPr/>
      </dsp:nvSpPr>
      <dsp:spPr>
        <a:xfrm>
          <a:off x="2235953" y="1032796"/>
          <a:ext cx="1583357" cy="15833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Parity of share of members between State and Center</a:t>
          </a:r>
          <a:endParaRPr lang="en-IN" sz="1400" kern="1200" dirty="0">
            <a:latin typeface="Cambria" panose="02040503050406030204" pitchFamily="18" charset="0"/>
            <a:ea typeface="Cambria" panose="02040503050406030204" pitchFamily="18" charset="0"/>
          </a:endParaRPr>
        </a:p>
      </dsp:txBody>
      <dsp:txXfrm>
        <a:off x="2467830" y="1264673"/>
        <a:ext cx="1119603" cy="11196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D36F7-D3EC-4EF5-A141-20C78A99645B}">
      <dsp:nvSpPr>
        <dsp:cNvPr id="0" name=""/>
        <dsp:cNvSpPr/>
      </dsp:nvSpPr>
      <dsp:spPr>
        <a:xfrm rot="16200000">
          <a:off x="817189" y="-817189"/>
          <a:ext cx="2765604" cy="4399984"/>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Constitution of a group of members to recommend necessary amendments.</a:t>
          </a:r>
          <a:endParaRPr lang="en-IN" sz="2400" kern="1200" dirty="0">
            <a:latin typeface="Cambria" panose="02040503050406030204" pitchFamily="18" charset="0"/>
            <a:ea typeface="Cambria" panose="02040503050406030204" pitchFamily="18" charset="0"/>
          </a:endParaRPr>
        </a:p>
      </dsp:txBody>
      <dsp:txXfrm rot="5400000">
        <a:off x="0" y="0"/>
        <a:ext cx="4399984" cy="2074203"/>
      </dsp:txXfrm>
    </dsp:sp>
    <dsp:sp modelId="{9E010AF8-4D9C-49AE-B96D-801DA386DABE}">
      <dsp:nvSpPr>
        <dsp:cNvPr id="0" name=""/>
        <dsp:cNvSpPr/>
      </dsp:nvSpPr>
      <dsp:spPr>
        <a:xfrm>
          <a:off x="4399984" y="0"/>
          <a:ext cx="4399984" cy="2765604"/>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Amendment proposed in Finance Bill  2023 presented before Lok Sabha.</a:t>
          </a:r>
          <a:endParaRPr lang="en-IN" sz="2400" kern="1200" dirty="0">
            <a:latin typeface="Cambria" panose="02040503050406030204" pitchFamily="18" charset="0"/>
            <a:ea typeface="Cambria" panose="02040503050406030204" pitchFamily="18" charset="0"/>
          </a:endParaRPr>
        </a:p>
      </dsp:txBody>
      <dsp:txXfrm>
        <a:off x="4399984" y="0"/>
        <a:ext cx="4399984" cy="2074203"/>
      </dsp:txXfrm>
    </dsp:sp>
    <dsp:sp modelId="{EEA2AC88-4DE5-448F-8B97-D2211DA88FC9}">
      <dsp:nvSpPr>
        <dsp:cNvPr id="0" name=""/>
        <dsp:cNvSpPr/>
      </dsp:nvSpPr>
      <dsp:spPr>
        <a:xfrm rot="10800000">
          <a:off x="0" y="2765604"/>
          <a:ext cx="4399984" cy="2765604"/>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Extension of time limit of filing an appeal, based upon setting up of GST appellate tribunal.</a:t>
          </a:r>
          <a:endParaRPr lang="en-IN" sz="2400" kern="1200" dirty="0">
            <a:latin typeface="Cambria" panose="02040503050406030204" pitchFamily="18" charset="0"/>
            <a:ea typeface="Cambria" panose="02040503050406030204" pitchFamily="18" charset="0"/>
          </a:endParaRPr>
        </a:p>
      </dsp:txBody>
      <dsp:txXfrm rot="10800000">
        <a:off x="0" y="3457005"/>
        <a:ext cx="4399984" cy="2074203"/>
      </dsp:txXfrm>
    </dsp:sp>
    <dsp:sp modelId="{8E0D235F-2A94-426A-9865-C713EB289B40}">
      <dsp:nvSpPr>
        <dsp:cNvPr id="0" name=""/>
        <dsp:cNvSpPr/>
      </dsp:nvSpPr>
      <dsp:spPr>
        <a:xfrm rot="5400000">
          <a:off x="5217173" y="1948414"/>
          <a:ext cx="2765604" cy="4399984"/>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Resolved issue relating to the ratio between judicial and technical members and parity of share of members between state and center.  </a:t>
          </a:r>
          <a:endParaRPr lang="en-IN" sz="2400" kern="1200" dirty="0">
            <a:latin typeface="Cambria" panose="02040503050406030204" pitchFamily="18" charset="0"/>
            <a:ea typeface="Cambria" panose="02040503050406030204" pitchFamily="18" charset="0"/>
          </a:endParaRPr>
        </a:p>
      </dsp:txBody>
      <dsp:txXfrm rot="-5400000">
        <a:off x="4399984" y="3457005"/>
        <a:ext cx="4399984" cy="2074203"/>
      </dsp:txXfrm>
    </dsp:sp>
    <dsp:sp modelId="{94906499-A9E6-4AC0-9667-4ECD71DEE0E5}">
      <dsp:nvSpPr>
        <dsp:cNvPr id="0" name=""/>
        <dsp:cNvSpPr/>
      </dsp:nvSpPr>
      <dsp:spPr>
        <a:xfrm>
          <a:off x="3079988" y="2074203"/>
          <a:ext cx="2639990" cy="1382802"/>
        </a:xfrm>
        <a:prstGeom prst="roundRect">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Initiative taken by the Government to Setup GSTAT</a:t>
          </a:r>
          <a:endParaRPr lang="en-IN" sz="2400" kern="1200" dirty="0">
            <a:latin typeface="Cambria" panose="02040503050406030204" pitchFamily="18" charset="0"/>
            <a:ea typeface="Cambria" panose="02040503050406030204" pitchFamily="18" charset="0"/>
          </a:endParaRPr>
        </a:p>
      </dsp:txBody>
      <dsp:txXfrm>
        <a:off x="3147491" y="2141706"/>
        <a:ext cx="2504984" cy="12477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178AF-1EA9-4B95-8298-D944E20775A6}">
      <dsp:nvSpPr>
        <dsp:cNvPr id="0" name=""/>
        <dsp:cNvSpPr/>
      </dsp:nvSpPr>
      <dsp:spPr>
        <a:xfrm>
          <a:off x="0" y="368"/>
          <a:ext cx="8986764" cy="2165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After the series of discussion in different council meeting finally in the 50</a:t>
          </a:r>
          <a:r>
            <a:rPr lang="en-US" sz="2000" kern="1200" baseline="30000" dirty="0">
              <a:latin typeface="Cambria" panose="02040503050406030204" pitchFamily="18" charset="0"/>
              <a:ea typeface="Cambria" panose="02040503050406030204" pitchFamily="18" charset="0"/>
            </a:rPr>
            <a:t>th</a:t>
          </a:r>
          <a:r>
            <a:rPr lang="en-US" sz="2000" kern="1200" dirty="0">
              <a:latin typeface="Cambria" panose="02040503050406030204" pitchFamily="18" charset="0"/>
              <a:ea typeface="Cambria" panose="02040503050406030204" pitchFamily="18" charset="0"/>
            </a:rPr>
            <a:t> GST Council meeting it was decided that there should be one GST Appellate Tribunal with a Principal Bench and State Benches. Each Bench of the Appellate Tribunal would consist of four members consisting two judicial members and two technical members. </a:t>
          </a:r>
          <a:endParaRPr lang="en-IN" sz="2000" kern="1200" dirty="0">
            <a:latin typeface="Cambria" panose="02040503050406030204" pitchFamily="18" charset="0"/>
            <a:ea typeface="Cambria" panose="02040503050406030204" pitchFamily="18" charset="0"/>
          </a:endParaRPr>
        </a:p>
      </dsp:txBody>
      <dsp:txXfrm>
        <a:off x="63437" y="63805"/>
        <a:ext cx="8859890" cy="2039034"/>
      </dsp:txXfrm>
    </dsp:sp>
    <dsp:sp modelId="{1893871E-4D3F-46F7-B01E-AAB8CD51E815}">
      <dsp:nvSpPr>
        <dsp:cNvPr id="0" name=""/>
        <dsp:cNvSpPr/>
      </dsp:nvSpPr>
      <dsp:spPr>
        <a:xfrm rot="5400000">
          <a:off x="4086089" y="2220581"/>
          <a:ext cx="814585" cy="9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rot="-5400000">
        <a:off x="4200132" y="2302040"/>
        <a:ext cx="586501" cy="570210"/>
      </dsp:txXfrm>
    </dsp:sp>
    <dsp:sp modelId="{2E6BDBFA-1B8D-4FFB-89AF-9B04449D24F4}">
      <dsp:nvSpPr>
        <dsp:cNvPr id="0" name=""/>
        <dsp:cNvSpPr/>
      </dsp:nvSpPr>
      <dsp:spPr>
        <a:xfrm>
          <a:off x="0" y="3252390"/>
          <a:ext cx="8986764" cy="2165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To give effect to above discussions, section 109 of the CGST Act was amended by Finance Act.</a:t>
          </a:r>
          <a:endParaRPr lang="en-IN" sz="2000" kern="1200" dirty="0">
            <a:latin typeface="Cambria" panose="02040503050406030204" pitchFamily="18" charset="0"/>
            <a:ea typeface="Cambria" panose="02040503050406030204" pitchFamily="18" charset="0"/>
          </a:endParaRPr>
        </a:p>
      </dsp:txBody>
      <dsp:txXfrm>
        <a:off x="63437" y="3315827"/>
        <a:ext cx="8859890" cy="2039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6D560-938C-486F-A198-158DF8B5DBFA}" type="datetimeFigureOut">
              <a:rPr lang="en-IN" smtClean="0"/>
              <a:t>05/11/2023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868EA-7237-4B13-A7AE-43A2C8862F0A}" type="slidenum">
              <a:rPr lang="en-IN" smtClean="0"/>
              <a:t>‹#›</a:t>
            </a:fld>
            <a:endParaRPr lang="en-IN"/>
          </a:p>
        </p:txBody>
      </p:sp>
    </p:spTree>
    <p:extLst>
      <p:ext uri="{BB962C8B-B14F-4D97-AF65-F5344CB8AC3E}">
        <p14:creationId xmlns:p14="http://schemas.microsoft.com/office/powerpoint/2010/main" val="58916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37</a:t>
            </a:fld>
            <a:endParaRPr lang="en-IN"/>
          </a:p>
        </p:txBody>
      </p:sp>
    </p:spTree>
    <p:extLst>
      <p:ext uri="{BB962C8B-B14F-4D97-AF65-F5344CB8AC3E}">
        <p14:creationId xmlns:p14="http://schemas.microsoft.com/office/powerpoint/2010/main" val="301229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46</a:t>
            </a:fld>
            <a:endParaRPr lang="en-IN"/>
          </a:p>
        </p:txBody>
      </p:sp>
    </p:spTree>
    <p:extLst>
      <p:ext uri="{BB962C8B-B14F-4D97-AF65-F5344CB8AC3E}">
        <p14:creationId xmlns:p14="http://schemas.microsoft.com/office/powerpoint/2010/main" val="263787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38</a:t>
            </a:fld>
            <a:endParaRPr lang="en-IN"/>
          </a:p>
        </p:txBody>
      </p:sp>
    </p:spTree>
    <p:extLst>
      <p:ext uri="{BB962C8B-B14F-4D97-AF65-F5344CB8AC3E}">
        <p14:creationId xmlns:p14="http://schemas.microsoft.com/office/powerpoint/2010/main" val="39134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39</a:t>
            </a:fld>
            <a:endParaRPr lang="en-IN"/>
          </a:p>
        </p:txBody>
      </p:sp>
    </p:spTree>
    <p:extLst>
      <p:ext uri="{BB962C8B-B14F-4D97-AF65-F5344CB8AC3E}">
        <p14:creationId xmlns:p14="http://schemas.microsoft.com/office/powerpoint/2010/main" val="210221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40</a:t>
            </a:fld>
            <a:endParaRPr lang="en-IN"/>
          </a:p>
        </p:txBody>
      </p:sp>
    </p:spTree>
    <p:extLst>
      <p:ext uri="{BB962C8B-B14F-4D97-AF65-F5344CB8AC3E}">
        <p14:creationId xmlns:p14="http://schemas.microsoft.com/office/powerpoint/2010/main" val="58999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41</a:t>
            </a:fld>
            <a:endParaRPr lang="en-IN"/>
          </a:p>
        </p:txBody>
      </p:sp>
    </p:spTree>
    <p:extLst>
      <p:ext uri="{BB962C8B-B14F-4D97-AF65-F5344CB8AC3E}">
        <p14:creationId xmlns:p14="http://schemas.microsoft.com/office/powerpoint/2010/main" val="332283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42</a:t>
            </a:fld>
            <a:endParaRPr lang="en-IN"/>
          </a:p>
        </p:txBody>
      </p:sp>
    </p:spTree>
    <p:extLst>
      <p:ext uri="{BB962C8B-B14F-4D97-AF65-F5344CB8AC3E}">
        <p14:creationId xmlns:p14="http://schemas.microsoft.com/office/powerpoint/2010/main" val="200671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43</a:t>
            </a:fld>
            <a:endParaRPr lang="en-IN"/>
          </a:p>
        </p:txBody>
      </p:sp>
    </p:spTree>
    <p:extLst>
      <p:ext uri="{BB962C8B-B14F-4D97-AF65-F5344CB8AC3E}">
        <p14:creationId xmlns:p14="http://schemas.microsoft.com/office/powerpoint/2010/main" val="8909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44</a:t>
            </a:fld>
            <a:endParaRPr lang="en-IN"/>
          </a:p>
        </p:txBody>
      </p:sp>
    </p:spTree>
    <p:extLst>
      <p:ext uri="{BB962C8B-B14F-4D97-AF65-F5344CB8AC3E}">
        <p14:creationId xmlns:p14="http://schemas.microsoft.com/office/powerpoint/2010/main" val="192992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B753997-DF78-44AC-BBD9-4FC06353013A}" type="slidenum">
              <a:rPr lang="en-IN" smtClean="0"/>
              <a:t>45</a:t>
            </a:fld>
            <a:endParaRPr lang="en-IN"/>
          </a:p>
        </p:txBody>
      </p:sp>
    </p:spTree>
    <p:extLst>
      <p:ext uri="{BB962C8B-B14F-4D97-AF65-F5344CB8AC3E}">
        <p14:creationId xmlns:p14="http://schemas.microsoft.com/office/powerpoint/2010/main" val="16021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79D-F756-9DBE-E274-5FAC29218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F914BC8-4C5F-8D3E-5EC3-235D92875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AC9368E-96A4-5CFF-850F-64AE4FC12C0E}"/>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F14698A2-943C-6695-400C-2FD52328BF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E8DB21-748B-F4E3-AF00-F8096D6A1100}"/>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235429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D2A4-D7A8-BAC2-27E9-F5B0DA72ECF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F1C7642-C600-B9A6-38C1-EF3DC9FF3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48F851-BBCE-9B55-24A9-9344FF3FE9DE}"/>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A2BB6372-BE4D-680A-7C93-FB224D3CE4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BE8921-3EB5-2A29-B5CB-4C099CFB8E15}"/>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7058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4B35D-1D93-D7E5-F18F-548D9C28F6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494E13-3AB6-D398-B6D9-2F7BD7B41F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C6D2C8-B656-5ADE-48BB-F1072478C76D}"/>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1B9EFBB5-BB90-5C9C-ED59-116DC62628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F960706-86B3-F0E4-584E-302A8440549D}"/>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330305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34679D56-814D-4F7C-8B87-E3C639B9C1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7" y="0"/>
            <a:ext cx="12196328" cy="6858000"/>
          </a:xfrm>
          <a:prstGeom prst="rect">
            <a:avLst/>
          </a:prstGeom>
        </p:spPr>
      </p:pic>
      <p:sp>
        <p:nvSpPr>
          <p:cNvPr id="13" name="Freeform 9">
            <a:extLst>
              <a:ext uri="{FF2B5EF4-FFF2-40B4-BE49-F238E27FC236}">
                <a16:creationId xmlns:a16="http://schemas.microsoft.com/office/drawing/2014/main" id="{12340B35-3CBD-4A73-86BB-1F5C58591383}"/>
              </a:ext>
            </a:extLst>
          </p:cNvPr>
          <p:cNvSpPr>
            <a:spLocks noChangeAspect="1"/>
          </p:cNvSpPr>
          <p:nvPr userDrawn="1"/>
        </p:nvSpPr>
        <p:spPr bwMode="gray">
          <a:xfrm>
            <a:off x="17472" y="23284"/>
            <a:ext cx="6359857" cy="683471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14" name="Text Placeholder 8">
            <a:extLst>
              <a:ext uri="{FF2B5EF4-FFF2-40B4-BE49-F238E27FC236}">
                <a16:creationId xmlns:a16="http://schemas.microsoft.com/office/drawing/2014/main" id="{9FCCB11D-A27D-46A4-A879-3DE962FC5BD9}"/>
              </a:ext>
            </a:extLst>
          </p:cNvPr>
          <p:cNvSpPr>
            <a:spLocks noGrp="1"/>
          </p:cNvSpPr>
          <p:nvPr>
            <p:ph type="body" sz="quarter" idx="13"/>
          </p:nvPr>
        </p:nvSpPr>
        <p:spPr>
          <a:xfrm>
            <a:off x="907961" y="937715"/>
            <a:ext cx="5103813" cy="82993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6E66E6FB-EFF9-473D-9D5A-6412478EC2B6}"/>
              </a:ext>
            </a:extLst>
          </p:cNvPr>
          <p:cNvSpPr>
            <a:spLocks noGrp="1"/>
          </p:cNvSpPr>
          <p:nvPr>
            <p:ph type="body" sz="quarter" idx="15"/>
          </p:nvPr>
        </p:nvSpPr>
        <p:spPr>
          <a:xfrm>
            <a:off x="3092302" y="4914253"/>
            <a:ext cx="2073275" cy="464034"/>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
        <p:nvSpPr>
          <p:cNvPr id="16" name="Text Placeholder 16">
            <a:extLst>
              <a:ext uri="{FF2B5EF4-FFF2-40B4-BE49-F238E27FC236}">
                <a16:creationId xmlns:a16="http://schemas.microsoft.com/office/drawing/2014/main" id="{047642FF-6632-4467-9743-B01008861378}"/>
              </a:ext>
            </a:extLst>
          </p:cNvPr>
          <p:cNvSpPr>
            <a:spLocks noGrp="1"/>
          </p:cNvSpPr>
          <p:nvPr>
            <p:ph type="body" sz="quarter" idx="14"/>
          </p:nvPr>
        </p:nvSpPr>
        <p:spPr>
          <a:xfrm>
            <a:off x="725687" y="2832396"/>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Tree>
    <p:extLst>
      <p:ext uri="{BB962C8B-B14F-4D97-AF65-F5344CB8AC3E}">
        <p14:creationId xmlns:p14="http://schemas.microsoft.com/office/powerpoint/2010/main" val="138306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3"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13"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4"/>
            <a:ext cx="8407400" cy="585787"/>
          </a:xfrm>
        </p:spPr>
        <p:txBody>
          <a:bodyPr>
            <a:noAutofit/>
          </a:bodyPr>
          <a:lstStyle>
            <a:lvl1pPr marL="0" indent="0">
              <a:buNone/>
              <a:defRPr sz="3600" b="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7"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Text Placeholder 2"/>
          <p:cNvSpPr>
            <a:spLocks noGrp="1"/>
          </p:cNvSpPr>
          <p:nvPr>
            <p:ph type="body" sz="quarter" idx="15"/>
          </p:nvPr>
        </p:nvSpPr>
        <p:spPr>
          <a:xfrm>
            <a:off x="327025" y="1060134"/>
            <a:ext cx="11650331" cy="5248092"/>
          </a:xfrm>
        </p:spPr>
        <p:txBody>
          <a:bodyPr>
            <a:normAutofit/>
          </a:bodyPr>
          <a:lstStyle>
            <a:lvl1pPr>
              <a:defRPr sz="2200">
                <a:latin typeface="Cambria" panose="02040503050406030204" pitchFamily="18" charset="0"/>
                <a:ea typeface="Cambria" panose="02040503050406030204" pitchFamily="18" charset="0"/>
              </a:defRPr>
            </a:lvl1pPr>
            <a:lvl2pPr>
              <a:defRPr sz="2200">
                <a:latin typeface="Cambria" panose="02040503050406030204" pitchFamily="18" charset="0"/>
                <a:ea typeface="Cambria" panose="02040503050406030204" pitchFamily="18" charset="0"/>
              </a:defRPr>
            </a:lvl2pPr>
            <a:lvl3pPr>
              <a:defRPr sz="2200">
                <a:latin typeface="Cambria" panose="02040503050406030204" pitchFamily="18" charset="0"/>
                <a:ea typeface="Cambria" panose="02040503050406030204" pitchFamily="18" charset="0"/>
              </a:defRPr>
            </a:lvl3pPr>
            <a:lvl4pPr>
              <a:defRPr sz="2200">
                <a:latin typeface="Cambria" panose="02040503050406030204" pitchFamily="18" charset="0"/>
                <a:ea typeface="Cambria" panose="02040503050406030204" pitchFamily="18" charset="0"/>
              </a:defRPr>
            </a:lvl4pPr>
            <a:lvl5pPr>
              <a:defRPr sz="2200">
                <a:latin typeface="Cambria" panose="02040503050406030204" pitchFamily="18" charset="0"/>
                <a:ea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
        <p:nvSpPr>
          <p:cNvPr id="15" name="Footer Placeholder 2">
            <a:extLst>
              <a:ext uri="{FF2B5EF4-FFF2-40B4-BE49-F238E27FC236}">
                <a16:creationId xmlns:a16="http://schemas.microsoft.com/office/drawing/2014/main" id="{51E30C5F-6FE4-4C84-A67F-BBAAE0E436C6}"/>
              </a:ext>
            </a:extLst>
          </p:cNvPr>
          <p:cNvSpPr>
            <a:spLocks noGrp="1"/>
          </p:cNvSpPr>
          <p:nvPr>
            <p:ph type="ftr" sz="quarter" idx="11"/>
          </p:nvPr>
        </p:nvSpPr>
        <p:spPr>
          <a:xfrm>
            <a:off x="-212551" y="6356352"/>
            <a:ext cx="4114800" cy="365125"/>
          </a:xfrm>
        </p:spPr>
        <p:txBody>
          <a:bodyPr/>
          <a:lstStyle/>
          <a:p>
            <a:r>
              <a:rPr lang="en-US"/>
              <a:t>Hiregange and Associates</a:t>
            </a:r>
            <a:endParaRPr lang="en-US" dirty="0"/>
          </a:p>
        </p:txBody>
      </p:sp>
    </p:spTree>
    <p:extLst>
      <p:ext uri="{BB962C8B-B14F-4D97-AF65-F5344CB8AC3E}">
        <p14:creationId xmlns:p14="http://schemas.microsoft.com/office/powerpoint/2010/main" val="280529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Freeform 20"/>
          <p:cNvSpPr>
            <a:spLocks noChangeAspect="1"/>
          </p:cNvSpPr>
          <p:nvPr userDrawn="1"/>
        </p:nvSpPr>
        <p:spPr bwMode="gray">
          <a:xfrm>
            <a:off x="1" y="0"/>
            <a:ext cx="922588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4"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5" name="Rectangle 4"/>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a:extLst>
              <a:ext uri="{FF2B5EF4-FFF2-40B4-BE49-F238E27FC236}">
                <a16:creationId xmlns:a16="http://schemas.microsoft.com/office/drawing/2014/main" id="{E432925A-3091-E4D9-0FEC-A3C18ABAA755}"/>
              </a:ext>
            </a:extLst>
          </p:cNvPr>
          <p:cNvPicPr>
            <a:picLocks noChangeAspect="1"/>
          </p:cNvPicPr>
          <p:nvPr userDrawn="1"/>
        </p:nvPicPr>
        <p:blipFill>
          <a:blip r:embed="rId2"/>
          <a:stretch>
            <a:fillRect/>
          </a:stretch>
        </p:blipFill>
        <p:spPr>
          <a:xfrm>
            <a:off x="9419714" y="-7502"/>
            <a:ext cx="2601808" cy="933952"/>
          </a:xfrm>
          <a:prstGeom prst="rect">
            <a:avLst/>
          </a:prstGeom>
        </p:spPr>
      </p:pic>
    </p:spTree>
    <p:extLst>
      <p:ext uri="{BB962C8B-B14F-4D97-AF65-F5344CB8AC3E}">
        <p14:creationId xmlns:p14="http://schemas.microsoft.com/office/powerpoint/2010/main" val="1841481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D760-F606-E5EB-DF9E-5F6DD23553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114AB2-967E-C961-6954-D5DC852D0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071F26-1228-0772-4E94-F3098D0EA23D}"/>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174364F0-2E74-268F-C1D2-C54E30CBA5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5AC09E-A30B-7D4C-64B7-52CC5D58C1E3}"/>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32429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ED8F-2F04-98D5-C889-2A597F0F5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F4B048-CCA3-5B5F-6D9A-F7CC28BBB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3A9AB-62B2-5848-A9B4-103A69C96B21}"/>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6EBFF84F-74EC-2916-8A9D-FE24218D14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A45960-7DC7-5594-7FA0-832CED324C9A}"/>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319749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B7F4-E14E-F553-0272-0EDD9F9469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7AEFD9-5D32-64CC-C6F7-7F6BA4BC1B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D0991BA-9675-DAFB-49DB-828240FE5C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0EF63F0-FE07-A670-E51D-C9F3386F08E1}"/>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6" name="Footer Placeholder 5">
            <a:extLst>
              <a:ext uri="{FF2B5EF4-FFF2-40B4-BE49-F238E27FC236}">
                <a16:creationId xmlns:a16="http://schemas.microsoft.com/office/drawing/2014/main" id="{40544D7D-8736-DB95-96F8-0379344124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941401-C2E1-9A21-9E68-DA600777C791}"/>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402884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DB8C-B14E-F14C-9F7A-7FFADE67FEC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3376FE-3E5D-AFC0-9EE3-CF0871C07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8A27FA-45AE-F78B-8238-24DA42AEA6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386437D-867C-01AC-B66C-1B68BBCC8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7AAFC-E18E-BC40-F44D-7B54B4AD45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4383FEA-74DD-A439-D765-F3848CC7EE0B}"/>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8" name="Footer Placeholder 7">
            <a:extLst>
              <a:ext uri="{FF2B5EF4-FFF2-40B4-BE49-F238E27FC236}">
                <a16:creationId xmlns:a16="http://schemas.microsoft.com/office/drawing/2014/main" id="{5B4AB13E-AD12-B776-96BE-6879FDBA281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99C19F4-3660-C883-FFE9-35F2D15EF568}"/>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321986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11D2-CD6D-1E25-733C-E8177F8EB93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97C4D3-4067-E1BC-564F-4A31904F99D4}"/>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4" name="Footer Placeholder 3">
            <a:extLst>
              <a:ext uri="{FF2B5EF4-FFF2-40B4-BE49-F238E27FC236}">
                <a16:creationId xmlns:a16="http://schemas.microsoft.com/office/drawing/2014/main" id="{8B02EF17-4AF4-293B-18C3-80ADC8046D3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0B19F61-F1DC-4594-A298-83247D3A19A1}"/>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41560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E6D5F-1A81-06AD-2E47-8C83D8993B11}"/>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3" name="Footer Placeholder 2">
            <a:extLst>
              <a:ext uri="{FF2B5EF4-FFF2-40B4-BE49-F238E27FC236}">
                <a16:creationId xmlns:a16="http://schemas.microsoft.com/office/drawing/2014/main" id="{F6A8C117-E38D-49A6-B70F-4DEB5E6434C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D68955C-1DC3-5A7B-9B46-DB4EC07B0FF7}"/>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255949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6A37-1016-C5F9-131E-D6FEFC79C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885A645-9129-9E05-8BD8-9FFD09642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A637E05-5CFB-3ABD-62D9-FC1492B61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16D5E-D055-A8A4-7B13-7267EE2AAD53}"/>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6" name="Footer Placeholder 5">
            <a:extLst>
              <a:ext uri="{FF2B5EF4-FFF2-40B4-BE49-F238E27FC236}">
                <a16:creationId xmlns:a16="http://schemas.microsoft.com/office/drawing/2014/main" id="{4AB62DB3-579A-AAFE-C3F2-1E10A669B4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BA1CFF-33A9-66C1-0F4C-1266766D470A}"/>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159866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66D-164E-6A10-47F5-9470908B3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FB8201-8421-BFA2-6B98-973F39A7F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350D468-FF82-5966-BA06-88AD30332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7AFE3-61E2-FE22-78B1-7738B9005DF0}"/>
              </a:ext>
            </a:extLst>
          </p:cNvPr>
          <p:cNvSpPr>
            <a:spLocks noGrp="1"/>
          </p:cNvSpPr>
          <p:nvPr>
            <p:ph type="dt" sz="half" idx="10"/>
          </p:nvPr>
        </p:nvSpPr>
        <p:spPr/>
        <p:txBody>
          <a:bodyPr/>
          <a:lstStyle/>
          <a:p>
            <a:fld id="{A7B0E500-8ACA-41ED-AAAF-C913EADDA2E2}" type="datetimeFigureOut">
              <a:rPr lang="en-IN" smtClean="0"/>
              <a:t>05/11/2023</a:t>
            </a:fld>
            <a:endParaRPr lang="en-IN"/>
          </a:p>
        </p:txBody>
      </p:sp>
      <p:sp>
        <p:nvSpPr>
          <p:cNvPr id="6" name="Footer Placeholder 5">
            <a:extLst>
              <a:ext uri="{FF2B5EF4-FFF2-40B4-BE49-F238E27FC236}">
                <a16:creationId xmlns:a16="http://schemas.microsoft.com/office/drawing/2014/main" id="{EA1A42B8-B880-AF13-6676-A6490B8D00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ECE2320-29EA-C81E-CB40-0DE2EC94CA40}"/>
              </a:ext>
            </a:extLst>
          </p:cNvPr>
          <p:cNvSpPr>
            <a:spLocks noGrp="1"/>
          </p:cNvSpPr>
          <p:nvPr>
            <p:ph type="sldNum" sz="quarter" idx="12"/>
          </p:nvPr>
        </p:nvSpPr>
        <p:spPr/>
        <p:txBody>
          <a:bodyPr/>
          <a:lstStyle/>
          <a:p>
            <a:fld id="{D9CCB6DF-88F2-4A06-8AE4-D3F965D07105}" type="slidenum">
              <a:rPr lang="en-IN" smtClean="0"/>
              <a:t>‹#›</a:t>
            </a:fld>
            <a:endParaRPr lang="en-IN"/>
          </a:p>
        </p:txBody>
      </p:sp>
    </p:spTree>
    <p:extLst>
      <p:ext uri="{BB962C8B-B14F-4D97-AF65-F5344CB8AC3E}">
        <p14:creationId xmlns:p14="http://schemas.microsoft.com/office/powerpoint/2010/main" val="293163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78A9D-7D49-837A-326F-9EB276B7F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7515307-9315-CBDF-CA6B-E277CB7E1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F72A2B-4C4A-0C18-EBF5-690FE98D7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0E500-8ACA-41ED-AAAF-C913EADDA2E2}" type="datetimeFigureOut">
              <a:rPr lang="en-IN" smtClean="0"/>
              <a:t>05/11/2023</a:t>
            </a:fld>
            <a:endParaRPr lang="en-IN"/>
          </a:p>
        </p:txBody>
      </p:sp>
      <p:sp>
        <p:nvSpPr>
          <p:cNvPr id="5" name="Footer Placeholder 4">
            <a:extLst>
              <a:ext uri="{FF2B5EF4-FFF2-40B4-BE49-F238E27FC236}">
                <a16:creationId xmlns:a16="http://schemas.microsoft.com/office/drawing/2014/main" id="{4DD621B5-A6EB-9A1E-A392-F7BC9517A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9877CA-1C90-C531-C1C6-8CBE93FAB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CB6DF-88F2-4A06-8AE4-D3F965D07105}" type="slidenum">
              <a:rPr lang="en-IN" smtClean="0"/>
              <a:t>‹#›</a:t>
            </a:fld>
            <a:endParaRPr lang="en-IN"/>
          </a:p>
        </p:txBody>
      </p:sp>
    </p:spTree>
    <p:extLst>
      <p:ext uri="{BB962C8B-B14F-4D97-AF65-F5344CB8AC3E}">
        <p14:creationId xmlns:p14="http://schemas.microsoft.com/office/powerpoint/2010/main" val="399676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indiankanoon.org/doc/1047624"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86669" y="2124512"/>
            <a:ext cx="5214201" cy="1431832"/>
          </a:xfrm>
        </p:spPr>
        <p:txBody>
          <a:bodyPr>
            <a:normAutofit fontScale="92500" lnSpcReduction="10000"/>
          </a:bodyPr>
          <a:lstStyle/>
          <a:p>
            <a:pPr marL="0" indent="0" algn="ctr">
              <a:buNone/>
            </a:pPr>
            <a:r>
              <a:rPr lang="en-US" sz="3600" b="1" i="1" dirty="0">
                <a:solidFill>
                  <a:schemeClr val="bg1"/>
                </a:solidFill>
                <a:latin typeface="Cambria" panose="02040503050406030204" pitchFamily="18" charset="0"/>
                <a:ea typeface="Cambria" panose="02040503050406030204" pitchFamily="18" charset="0"/>
              </a:rPr>
              <a:t>How to start Tribunal Practice in GST including writ petition in HC</a:t>
            </a:r>
            <a:endParaRPr lang="en-IN" sz="3600" b="1" i="1" dirty="0">
              <a:solidFill>
                <a:schemeClr val="bg1"/>
              </a:solidFill>
              <a:latin typeface="Cambria" panose="02040503050406030204" pitchFamily="18" charset="0"/>
              <a:ea typeface="Cambria" panose="02040503050406030204" pitchFamily="18" charset="0"/>
            </a:endParaRPr>
          </a:p>
        </p:txBody>
      </p:sp>
      <p:sp>
        <p:nvSpPr>
          <p:cNvPr id="7" name="Text Placeholder 6"/>
          <p:cNvSpPr>
            <a:spLocks noGrp="1"/>
          </p:cNvSpPr>
          <p:nvPr>
            <p:ph type="body" sz="quarter" idx="4294967295"/>
          </p:nvPr>
        </p:nvSpPr>
        <p:spPr>
          <a:xfrm>
            <a:off x="1094373" y="3556344"/>
            <a:ext cx="3995022" cy="759028"/>
          </a:xfrm>
        </p:spPr>
        <p:txBody>
          <a:bodyPr>
            <a:noAutofit/>
          </a:bodyPr>
          <a:lstStyle/>
          <a:p>
            <a:pPr marL="0" indent="0" algn="r">
              <a:buNone/>
            </a:pPr>
            <a:r>
              <a:rPr lang="en-IN" sz="2600" b="1" dirty="0">
                <a:solidFill>
                  <a:schemeClr val="bg1"/>
                </a:solidFill>
                <a:latin typeface="Cambria" panose="02040503050406030204" pitchFamily="18" charset="0"/>
                <a:ea typeface="Cambria" panose="02040503050406030204" pitchFamily="18" charset="0"/>
              </a:rPr>
              <a:t>- CA Vyankatesh Agrawal</a:t>
            </a:r>
          </a:p>
        </p:txBody>
      </p:sp>
    </p:spTree>
    <p:extLst>
      <p:ext uri="{BB962C8B-B14F-4D97-AF65-F5344CB8AC3E}">
        <p14:creationId xmlns:p14="http://schemas.microsoft.com/office/powerpoint/2010/main" val="321943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76014" y="1118435"/>
            <a:ext cx="11650331" cy="5248092"/>
          </a:xfrm>
        </p:spPr>
        <p:txBody>
          <a:bodyPr/>
          <a:lstStyle/>
          <a:p>
            <a:pPr algn="just">
              <a:lnSpc>
                <a:spcPct val="150000"/>
              </a:lnSpc>
            </a:pPr>
            <a:r>
              <a:rPr lang="en-US" b="0" i="0" dirty="0">
                <a:solidFill>
                  <a:srgbClr val="222222"/>
                </a:solidFill>
                <a:effectLst/>
                <a:latin typeface="Bookman Old Style" panose="02050604050505020204" pitchFamily="18" charset="0"/>
              </a:rPr>
              <a:t>When a person’s fundamental rights are infringed, he can move to either of the courts. It is not necessary to first move to the High Court and then to the Supreme Court.</a:t>
            </a:r>
            <a:endParaRPr lang="en-US" dirty="0">
              <a:solidFill>
                <a:srgbClr val="222222"/>
              </a:solidFill>
              <a:latin typeface="Bookman Old Style" panose="02050604050505020204" pitchFamily="18" charset="0"/>
            </a:endParaRPr>
          </a:p>
          <a:p>
            <a:pPr algn="just">
              <a:lnSpc>
                <a:spcPct val="150000"/>
              </a:lnSpc>
            </a:pPr>
            <a:r>
              <a:rPr lang="en-US" b="0" i="0" dirty="0">
                <a:solidFill>
                  <a:srgbClr val="222222"/>
                </a:solidFill>
                <a:effectLst/>
                <a:latin typeface="Bookman Old Style" panose="02050604050505020204" pitchFamily="18" charset="0"/>
              </a:rPr>
              <a:t>In the case of</a:t>
            </a:r>
            <a:r>
              <a:rPr lang="en-US" dirty="0">
                <a:solidFill>
                  <a:srgbClr val="222222"/>
                </a:solidFill>
                <a:latin typeface="Bookman Old Style" panose="02050604050505020204" pitchFamily="18" charset="0"/>
              </a:rPr>
              <a:t> </a:t>
            </a:r>
            <a:r>
              <a:rPr lang="en-US" dirty="0">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Rajmata </a:t>
            </a:r>
            <a:r>
              <a:rPr lang="en-US" dirty="0" err="1">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Vijai</a:t>
            </a:r>
            <a:r>
              <a:rPr lang="en-US" dirty="0">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 </a:t>
            </a:r>
            <a:r>
              <a:rPr lang="en-US" dirty="0" err="1">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Raje</a:t>
            </a:r>
            <a:r>
              <a:rPr lang="en-US" dirty="0">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 </a:t>
            </a:r>
            <a:r>
              <a:rPr lang="en-US" dirty="0" err="1">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Scindia</a:t>
            </a:r>
            <a:r>
              <a:rPr lang="en-US" dirty="0">
                <a:solidFill>
                  <a:srgbClr val="222222"/>
                </a:solidFill>
                <a:latin typeface="Bookman Old Style" panose="02050604050505020204" pitchFamily="18" charset="0"/>
                <a:hlinkClick r:id="rId2">
                  <a:extLst>
                    <a:ext uri="{A12FA001-AC4F-418D-AE19-62706E023703}">
                      <ahyp:hlinkClr xmlns:ahyp="http://schemas.microsoft.com/office/drawing/2018/hyperlinkcolor" val="tx"/>
                    </a:ext>
                  </a:extLst>
                </a:hlinkClick>
              </a:rPr>
              <a:t> vs State of Uttar Pradesh, 1986</a:t>
            </a:r>
            <a:r>
              <a:rPr lang="en-US" dirty="0">
                <a:solidFill>
                  <a:srgbClr val="222222"/>
                </a:solidFill>
                <a:latin typeface="Bookman Old Style" panose="02050604050505020204" pitchFamily="18" charset="0"/>
              </a:rPr>
              <a:t>  it was held that there is no specific time limit to file a </a:t>
            </a:r>
            <a:r>
              <a:rPr lang="en-US" b="0" i="0" dirty="0">
                <a:solidFill>
                  <a:srgbClr val="222222"/>
                </a:solidFill>
                <a:effectLst/>
                <a:latin typeface="Bookman Old Style" panose="02050604050505020204" pitchFamily="18" charset="0"/>
              </a:rPr>
              <a:t>writ petition in India but it is expected that it should be filed without any delay. In case there is a delay, the court asks for valid justification for the delay. Hence, a reasonable delay is justified, otherwise, the petition may be dismissed</a:t>
            </a:r>
            <a:endParaRPr lang="en-IN" dirty="0">
              <a:latin typeface="Bookman Old Style" panose="02050604050505020204" pitchFamily="18" charset="0"/>
            </a:endParaRPr>
          </a:p>
        </p:txBody>
      </p:sp>
      <p:sp>
        <p:nvSpPr>
          <p:cNvPr id="5" name="Text Placeholder 4">
            <a:extLst>
              <a:ext uri="{FF2B5EF4-FFF2-40B4-BE49-F238E27FC236}">
                <a16:creationId xmlns:a16="http://schemas.microsoft.com/office/drawing/2014/main" id="{8393DABA-686C-ECBF-9C5C-878BAFB15FD3}"/>
              </a:ext>
            </a:extLst>
          </p:cNvPr>
          <p:cNvSpPr>
            <a:spLocks noGrp="1"/>
          </p:cNvSpPr>
          <p:nvPr>
            <p:ph type="body" sz="quarter" idx="14"/>
          </p:nvPr>
        </p:nvSpPr>
        <p:spPr/>
        <p:txBody>
          <a:bodyPr/>
          <a:lstStyle/>
          <a:p>
            <a:r>
              <a:rPr lang="en-IN" dirty="0"/>
              <a:t>Where to file Writ Petition?</a:t>
            </a:r>
          </a:p>
        </p:txBody>
      </p:sp>
    </p:spTree>
    <p:extLst>
      <p:ext uri="{BB962C8B-B14F-4D97-AF65-F5344CB8AC3E}">
        <p14:creationId xmlns:p14="http://schemas.microsoft.com/office/powerpoint/2010/main" val="218457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946FD-FD8E-48F9-A161-AD60912618CD}"/>
              </a:ext>
            </a:extLst>
          </p:cNvPr>
          <p:cNvSpPr>
            <a:spLocks noGrp="1"/>
          </p:cNvSpPr>
          <p:nvPr>
            <p:ph type="body" sz="quarter" idx="14"/>
          </p:nvPr>
        </p:nvSpPr>
        <p:spPr>
          <a:xfrm>
            <a:off x="106102" y="43405"/>
            <a:ext cx="10161670" cy="867311"/>
          </a:xfrm>
        </p:spPr>
        <p:txBody>
          <a:bodyPr/>
          <a:lstStyle/>
          <a:p>
            <a:pPr algn="l"/>
            <a:r>
              <a:rPr lang="en-GB" sz="2734" spc="-28" dirty="0"/>
              <a:t>Hierarchy of Appeals under the GST Laws </a:t>
            </a:r>
            <a:endParaRPr lang="en-IN" sz="2734" dirty="0"/>
          </a:p>
        </p:txBody>
      </p:sp>
      <p:cxnSp>
        <p:nvCxnSpPr>
          <p:cNvPr id="38" name="Straight Connector 37">
            <a:extLst>
              <a:ext uri="{FF2B5EF4-FFF2-40B4-BE49-F238E27FC236}">
                <a16:creationId xmlns:a16="http://schemas.microsoft.com/office/drawing/2014/main" id="{83B32F44-BC7C-41DE-9DEF-8738FF1BFD1C}"/>
              </a:ext>
            </a:extLst>
          </p:cNvPr>
          <p:cNvCxnSpPr/>
          <p:nvPr/>
        </p:nvCxnSpPr>
        <p:spPr>
          <a:xfrm flipH="1">
            <a:off x="10699333" y="2205833"/>
            <a:ext cx="1533" cy="58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730642-2DCA-4DF4-BEB7-684E26D6CF8F}"/>
              </a:ext>
            </a:extLst>
          </p:cNvPr>
          <p:cNvCxnSpPr/>
          <p:nvPr/>
        </p:nvCxnSpPr>
        <p:spPr>
          <a:xfrm flipV="1">
            <a:off x="10916720" y="2084697"/>
            <a:ext cx="67200" cy="474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103" y="910716"/>
            <a:ext cx="11372125" cy="5443029"/>
          </a:xfrm>
          <a:prstGeom prst="rect">
            <a:avLst/>
          </a:prstGeom>
          <a:noFill/>
        </p:spPr>
        <p:txBody>
          <a:bodyPr wrap="square" rtlCol="0">
            <a:spAutoFit/>
          </a:bodyPr>
          <a:lstStyle/>
          <a:p>
            <a:pPr algn="just"/>
            <a:endParaRPr lang="en-GB" sz="2347" dirty="0">
              <a:latin typeface="Cambria" panose="02040503050406030204" pitchFamily="18" charset="0"/>
              <a:ea typeface="Cambria" panose="02040503050406030204" pitchFamily="18" charset="0"/>
            </a:endParaRPr>
          </a:p>
          <a:p>
            <a:pPr marL="520842" indent="-520842" algn="just">
              <a:buFont typeface="+mj-lt"/>
              <a:buAutoNum type="arabicParenR"/>
            </a:pPr>
            <a:r>
              <a:rPr lang="en-GB" sz="2734" dirty="0">
                <a:latin typeface="Cambria" panose="02040503050406030204" pitchFamily="18" charset="0"/>
                <a:ea typeface="Cambria" panose="02040503050406030204" pitchFamily="18" charset="0"/>
              </a:rPr>
              <a:t>Section 107 of the GST Act, 2017-Appellate Authority</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Joint or Additional Commissioner (Appeals) </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Commissioner (Appeals)</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Pre-deposit (admitted dues + 10% of the balance dues) </a:t>
            </a:r>
          </a:p>
          <a:p>
            <a:pPr marL="1041684" lvl="1" indent="-520842" algn="just">
              <a:buFont typeface="+mj-lt"/>
              <a:buAutoNum type="arabicParenR"/>
            </a:pPr>
            <a:endParaRPr lang="en-GB" sz="2734" dirty="0">
              <a:latin typeface="Cambria" panose="02040503050406030204" pitchFamily="18" charset="0"/>
              <a:ea typeface="Cambria" panose="02040503050406030204" pitchFamily="18" charset="0"/>
            </a:endParaRPr>
          </a:p>
          <a:p>
            <a:pPr marL="520842" indent="-520842" algn="just">
              <a:buFont typeface="+mj-lt"/>
              <a:buAutoNum type="arabicParenR"/>
            </a:pPr>
            <a:r>
              <a:rPr lang="en-GB" sz="2734" dirty="0">
                <a:latin typeface="Cambria" panose="02040503050406030204" pitchFamily="18" charset="0"/>
                <a:ea typeface="Cambria" panose="02040503050406030204" pitchFamily="18" charset="0"/>
              </a:rPr>
              <a:t>Section 109 of the GST Act, 2017-Appellate Tribunal</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National Bench or Regional- where one of the issue is Place of Supply</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State Benches or Area benches where the issue is other than the above</a:t>
            </a:r>
          </a:p>
          <a:p>
            <a:pPr marL="1562527" lvl="2" indent="-520842" algn="just">
              <a:buFont typeface="Wingdings" panose="05000000000000000000" pitchFamily="2" charset="2"/>
              <a:buChar char="v"/>
            </a:pPr>
            <a:r>
              <a:rPr lang="en-GB" sz="2734" dirty="0">
                <a:latin typeface="Cambria" panose="02040503050406030204" pitchFamily="18" charset="0"/>
                <a:ea typeface="Cambria" panose="02040503050406030204" pitchFamily="18" charset="0"/>
              </a:rPr>
              <a:t>Pre-deposit (admitted dues + 20% of the balance dues)</a:t>
            </a:r>
          </a:p>
          <a:p>
            <a:pPr algn="just"/>
            <a:endParaRPr lang="en-GB" sz="234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95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0" y="88062"/>
            <a:ext cx="10766612" cy="585787"/>
          </a:xfrm>
        </p:spPr>
        <p:txBody>
          <a:bodyPr/>
          <a:lstStyle/>
          <a:p>
            <a:pPr algn="l"/>
            <a:r>
              <a:rPr lang="en-GB" sz="2800" b="1" i="1" spc="-25" dirty="0">
                <a:solidFill>
                  <a:schemeClr val="bg1"/>
                </a:solidFill>
                <a:latin typeface="Cambria" panose="02040503050406030204" pitchFamily="18" charset="0"/>
                <a:ea typeface="Cambria" panose="02040503050406030204" pitchFamily="18" charset="0"/>
              </a:rPr>
              <a:t>Approaching the High Court when alternate remedy is available in the Statute</a:t>
            </a:r>
          </a:p>
        </p:txBody>
      </p:sp>
      <p:sp>
        <p:nvSpPr>
          <p:cNvPr id="5" name="Text Placeholder 4">
            <a:extLst>
              <a:ext uri="{FF2B5EF4-FFF2-40B4-BE49-F238E27FC236}">
                <a16:creationId xmlns:a16="http://schemas.microsoft.com/office/drawing/2014/main" id="{961A50B3-989C-3E62-3D40-C8D9A436082B}"/>
              </a:ext>
            </a:extLst>
          </p:cNvPr>
          <p:cNvSpPr>
            <a:spLocks noGrp="1"/>
          </p:cNvSpPr>
          <p:nvPr>
            <p:ph type="body" sz="quarter" idx="15"/>
          </p:nvPr>
        </p:nvSpPr>
        <p:spPr>
          <a:xfrm>
            <a:off x="192555" y="1221499"/>
            <a:ext cx="11650331" cy="5248092"/>
          </a:xfrm>
        </p:spPr>
        <p:txBody>
          <a:bodyPr>
            <a:normAutofit/>
          </a:bodyPr>
          <a:lstStyle/>
          <a:p>
            <a:pPr marL="0" indent="0" algn="just">
              <a:spcBef>
                <a:spcPts val="300"/>
              </a:spcBef>
              <a:buNone/>
            </a:pPr>
            <a:r>
              <a:rPr lang="en-GB" dirty="0">
                <a:latin typeface="Bookman Old Style" panose="02050604050505020204" pitchFamily="18" charset="0"/>
              </a:rPr>
              <a:t>Even though there may be an alternative remedy, the High Court may entertain a writ petition depending upon the facts of each case. </a:t>
            </a:r>
            <a:r>
              <a:rPr lang="en-GB" b="1" dirty="0">
                <a:latin typeface="Bookman Old Style" panose="02050604050505020204" pitchFamily="18" charset="0"/>
              </a:rPr>
              <a:t>Some exceptions to the rule of alternative remedy</a:t>
            </a:r>
            <a:r>
              <a:rPr lang="en-GB" dirty="0">
                <a:latin typeface="Bookman Old Style" panose="02050604050505020204" pitchFamily="18" charset="0"/>
              </a:rPr>
              <a:t> as settled by Hon’ble Supreme Court are as under:-</a:t>
            </a:r>
          </a:p>
          <a:p>
            <a:pPr algn="just">
              <a:spcBef>
                <a:spcPts val="300"/>
              </a:spcBef>
            </a:pPr>
            <a:endParaRPr lang="en-GB" dirty="0">
              <a:latin typeface="Bookman Old Style" panose="02050604050505020204" pitchFamily="18" charset="0"/>
            </a:endParaRPr>
          </a:p>
          <a:p>
            <a:pPr marL="342900" indent="-342900" algn="just">
              <a:spcBef>
                <a:spcPts val="300"/>
              </a:spcBef>
              <a:buFont typeface="+mj-lt"/>
              <a:buAutoNum type="alphaLcPeriod"/>
            </a:pPr>
            <a:r>
              <a:rPr lang="en-GB" dirty="0">
                <a:latin typeface="Bookman Old Style" panose="02050604050505020204" pitchFamily="18" charset="0"/>
              </a:rPr>
              <a:t>Where there is complete </a:t>
            </a:r>
            <a:r>
              <a:rPr lang="en-GB" b="1" dirty="0">
                <a:latin typeface="Bookman Old Style" panose="02050604050505020204" pitchFamily="18" charset="0"/>
              </a:rPr>
              <a:t>lack of jurisdiction</a:t>
            </a:r>
            <a:r>
              <a:rPr lang="en-GB" dirty="0">
                <a:latin typeface="Bookman Old Style" panose="02050604050505020204" pitchFamily="18" charset="0"/>
              </a:rPr>
              <a:t> in the officer or authority to take the action or to pass the order impugned:-</a:t>
            </a:r>
          </a:p>
          <a:p>
            <a:pPr marL="971550" lvl="1" indent="-514350" algn="just">
              <a:spcBef>
                <a:spcPts val="300"/>
              </a:spcBef>
              <a:buFont typeface="+mj-lt"/>
              <a:buAutoNum type="romanLcPeriod"/>
            </a:pPr>
            <a:r>
              <a:rPr lang="en-GB" dirty="0">
                <a:latin typeface="Bookman Old Style" panose="02050604050505020204" pitchFamily="18" charset="0"/>
              </a:rPr>
              <a:t>IGST on Import of Goods-State GST Officer</a:t>
            </a:r>
          </a:p>
          <a:p>
            <a:pPr marL="971550" lvl="1" indent="-514350" algn="just">
              <a:spcBef>
                <a:spcPts val="300"/>
              </a:spcBef>
              <a:buFont typeface="+mj-lt"/>
              <a:buAutoNum type="romanLcPeriod"/>
            </a:pPr>
            <a:r>
              <a:rPr lang="en-GB" dirty="0">
                <a:latin typeface="Bookman Old Style" panose="02050604050505020204" pitchFamily="18" charset="0"/>
              </a:rPr>
              <a:t>CTO issued the Order for more than 2 Crore Demand</a:t>
            </a:r>
          </a:p>
          <a:p>
            <a:pPr marL="971550" lvl="1" indent="-514350" algn="just">
              <a:spcBef>
                <a:spcPts val="300"/>
              </a:spcBef>
              <a:buFont typeface="+mj-lt"/>
              <a:buAutoNum type="romanLcPeriod"/>
            </a:pPr>
            <a:r>
              <a:rPr lang="en-GB" dirty="0">
                <a:latin typeface="Bookman Old Style" panose="02050604050505020204" pitchFamily="18" charset="0"/>
              </a:rPr>
              <a:t>Centre Vs State Officers administration</a:t>
            </a:r>
          </a:p>
          <a:p>
            <a:pPr marL="971550" lvl="1" indent="-514350" algn="just">
              <a:spcBef>
                <a:spcPts val="300"/>
              </a:spcBef>
              <a:buFont typeface="+mj-lt"/>
              <a:buAutoNum type="romanLcPeriod"/>
            </a:pPr>
            <a:r>
              <a:rPr lang="en-GB" dirty="0">
                <a:latin typeface="Bookman Old Style" panose="02050604050505020204" pitchFamily="18" charset="0"/>
              </a:rPr>
              <a:t>Normal period vs Larger Period of limitation  </a:t>
            </a:r>
          </a:p>
          <a:p>
            <a:pPr marL="457200" lvl="1" indent="0" algn="just">
              <a:spcBef>
                <a:spcPts val="300"/>
              </a:spcBef>
              <a:buNone/>
            </a:pPr>
            <a:endParaRPr lang="en-GB" dirty="0">
              <a:latin typeface="Bookman Old Style" panose="02050604050505020204" pitchFamily="18" charset="0"/>
            </a:endParaRPr>
          </a:p>
          <a:p>
            <a:pPr marL="342900" indent="-342900" algn="just">
              <a:spcBef>
                <a:spcPts val="300"/>
              </a:spcBef>
              <a:buFont typeface="+mj-lt"/>
              <a:buAutoNum type="alphaLcPeriod"/>
            </a:pPr>
            <a:r>
              <a:rPr lang="en-GB" dirty="0">
                <a:latin typeface="Bookman Old Style" panose="02050604050505020204" pitchFamily="18" charset="0"/>
              </a:rPr>
              <a:t>Where vires of an Act, Rules, Notification or any of its provisions has been challenged- </a:t>
            </a:r>
            <a:r>
              <a:rPr lang="en-GB" b="1" dirty="0">
                <a:latin typeface="Bookman Old Style" panose="02050604050505020204" pitchFamily="18" charset="0"/>
              </a:rPr>
              <a:t>Imposition of IGST on deemed Ocean Freight in the case of CIF Imports </a:t>
            </a:r>
          </a:p>
          <a:p>
            <a:endParaRPr lang="en-IN" dirty="0">
              <a:latin typeface="Bookman Old Style" panose="02050604050505020204" pitchFamily="18" charset="0"/>
            </a:endParaRPr>
          </a:p>
        </p:txBody>
      </p:sp>
    </p:spTree>
    <p:extLst>
      <p:ext uri="{BB962C8B-B14F-4D97-AF65-F5344CB8AC3E}">
        <p14:creationId xmlns:p14="http://schemas.microsoft.com/office/powerpoint/2010/main" val="332727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0" y="88062"/>
            <a:ext cx="10766612" cy="585787"/>
          </a:xfrm>
        </p:spPr>
        <p:txBody>
          <a:bodyPr/>
          <a:lstStyle/>
          <a:p>
            <a:pPr algn="l"/>
            <a:r>
              <a:rPr lang="en-GB" sz="2800" b="1" i="1" spc="-25" dirty="0">
                <a:solidFill>
                  <a:schemeClr val="bg1"/>
                </a:solidFill>
                <a:latin typeface="Cambria" panose="02040503050406030204" pitchFamily="18" charset="0"/>
                <a:ea typeface="Cambria" panose="02040503050406030204" pitchFamily="18" charset="0"/>
              </a:rPr>
              <a:t>Approaching the High Court when alternate remedy is available in the Statute</a:t>
            </a:r>
          </a:p>
        </p:txBody>
      </p:sp>
      <p:sp>
        <p:nvSpPr>
          <p:cNvPr id="5" name="Text Placeholder 4">
            <a:extLst>
              <a:ext uri="{FF2B5EF4-FFF2-40B4-BE49-F238E27FC236}">
                <a16:creationId xmlns:a16="http://schemas.microsoft.com/office/drawing/2014/main" id="{961A50B3-989C-3E62-3D40-C8D9A436082B}"/>
              </a:ext>
            </a:extLst>
          </p:cNvPr>
          <p:cNvSpPr>
            <a:spLocks noGrp="1"/>
          </p:cNvSpPr>
          <p:nvPr>
            <p:ph type="body" sz="quarter" idx="15"/>
          </p:nvPr>
        </p:nvSpPr>
        <p:spPr>
          <a:xfrm>
            <a:off x="192555" y="1221499"/>
            <a:ext cx="11650331" cy="5248092"/>
          </a:xfrm>
        </p:spPr>
        <p:txBody>
          <a:bodyPr>
            <a:normAutofit/>
          </a:bodyPr>
          <a:lstStyle/>
          <a:p>
            <a:pPr marL="0" indent="0" algn="just">
              <a:spcBef>
                <a:spcPts val="342"/>
              </a:spcBef>
              <a:buNone/>
            </a:pPr>
            <a:r>
              <a:rPr lang="en-GB" dirty="0">
                <a:latin typeface="Bookman Old Style" panose="02050604050505020204" pitchFamily="18" charset="0"/>
              </a:rPr>
              <a:t>c. Where an order prejudicial to the interest of the writ petitioner has been passed                                  in total violation of principles of natural justice.</a:t>
            </a:r>
          </a:p>
          <a:p>
            <a:pPr marL="1106790" lvl="1" indent="-585948" algn="just">
              <a:spcBef>
                <a:spcPts val="342"/>
              </a:spcBef>
              <a:buFont typeface="+mj-lt"/>
              <a:buAutoNum type="romanLcPeriod"/>
            </a:pPr>
            <a:r>
              <a:rPr lang="en-GB" dirty="0">
                <a:latin typeface="Bookman Old Style" panose="02050604050505020204" pitchFamily="18" charset="0"/>
              </a:rPr>
              <a:t>Issuance of the notice before passing the Order-Section 73(1) or 74(1)</a:t>
            </a:r>
          </a:p>
          <a:p>
            <a:pPr marL="1106790" lvl="1" indent="-585948" algn="just">
              <a:spcBef>
                <a:spcPts val="342"/>
              </a:spcBef>
              <a:buFont typeface="+mj-lt"/>
              <a:buAutoNum type="romanLcPeriod"/>
            </a:pPr>
            <a:r>
              <a:rPr lang="en-GB" dirty="0">
                <a:latin typeface="Bookman Old Style" panose="02050604050505020204" pitchFamily="18" charset="0"/>
              </a:rPr>
              <a:t>Affording the Personal Hearing-Section 75(4)</a:t>
            </a:r>
          </a:p>
          <a:p>
            <a:pPr algn="just">
              <a:spcBef>
                <a:spcPts val="342"/>
              </a:spcBef>
            </a:pPr>
            <a:endParaRPr lang="en-GB" dirty="0">
              <a:latin typeface="Bookman Old Style" panose="02050604050505020204" pitchFamily="18" charset="0"/>
            </a:endParaRPr>
          </a:p>
          <a:p>
            <a:pPr marL="0" indent="0" algn="just">
              <a:spcBef>
                <a:spcPts val="342"/>
              </a:spcBef>
              <a:buNone/>
            </a:pPr>
            <a:r>
              <a:rPr lang="en-GB" dirty="0">
                <a:latin typeface="Bookman Old Style" panose="02050604050505020204" pitchFamily="18" charset="0"/>
              </a:rPr>
              <a:t>d. Where enforcement of any fundamental right is sought by the petitioner.</a:t>
            </a:r>
          </a:p>
          <a:p>
            <a:pPr marL="1106790" lvl="1" indent="-585948" algn="just">
              <a:spcBef>
                <a:spcPts val="342"/>
              </a:spcBef>
              <a:buFont typeface="+mj-lt"/>
              <a:buAutoNum type="romanLcPeriod"/>
            </a:pPr>
            <a:r>
              <a:rPr lang="en-GB" dirty="0">
                <a:latin typeface="Bookman Old Style" panose="02050604050505020204" pitchFamily="18" charset="0"/>
              </a:rPr>
              <a:t>Detention of the Goods under Section 129/129(1)(c)</a:t>
            </a:r>
          </a:p>
          <a:p>
            <a:pPr marL="1106790" lvl="1" indent="-585948" algn="just">
              <a:spcBef>
                <a:spcPts val="342"/>
              </a:spcBef>
              <a:buFont typeface="+mj-lt"/>
              <a:buAutoNum type="romanLcPeriod"/>
            </a:pPr>
            <a:r>
              <a:rPr lang="en-GB" dirty="0">
                <a:latin typeface="Bookman Old Style" panose="02050604050505020204" pitchFamily="18" charset="0"/>
              </a:rPr>
              <a:t>Confiscation of the Goods under Section 130</a:t>
            </a:r>
          </a:p>
          <a:p>
            <a:pPr marL="1106790" lvl="1" indent="-585948" algn="just">
              <a:spcBef>
                <a:spcPts val="342"/>
              </a:spcBef>
              <a:buFont typeface="+mj-lt"/>
              <a:buAutoNum type="romanLcPeriod"/>
            </a:pPr>
            <a:r>
              <a:rPr lang="en-GB" dirty="0">
                <a:latin typeface="Bookman Old Style" panose="02050604050505020204" pitchFamily="18" charset="0"/>
              </a:rPr>
              <a:t>Attachment of Bank Account/blocking the Credit Ledger</a:t>
            </a:r>
          </a:p>
          <a:p>
            <a:pPr marL="0" indent="0" algn="just">
              <a:spcBef>
                <a:spcPts val="342"/>
              </a:spcBef>
              <a:buNone/>
            </a:pPr>
            <a:endParaRPr lang="en-GB" dirty="0">
              <a:latin typeface="Bookman Old Style" panose="02050604050505020204" pitchFamily="18" charset="0"/>
            </a:endParaRPr>
          </a:p>
          <a:p>
            <a:pPr marL="0" indent="0" algn="just">
              <a:spcBef>
                <a:spcPts val="342"/>
              </a:spcBef>
              <a:buNone/>
            </a:pPr>
            <a:r>
              <a:rPr lang="en-GB" dirty="0">
                <a:latin typeface="Bookman Old Style" panose="02050604050505020204" pitchFamily="18" charset="0"/>
              </a:rPr>
              <a:t>e. Where procedure required for decision has not been adopted- Notice under Rule    142(1)(a)</a:t>
            </a:r>
          </a:p>
          <a:p>
            <a:pPr marL="0" indent="0" algn="just">
              <a:spcBef>
                <a:spcPts val="342"/>
              </a:spcBef>
              <a:buNone/>
            </a:pPr>
            <a:endParaRPr lang="en-GB" dirty="0">
              <a:latin typeface="Bookman Old Style" panose="02050604050505020204" pitchFamily="18" charset="0"/>
            </a:endParaRPr>
          </a:p>
          <a:p>
            <a:pPr marL="0" indent="0" algn="just">
              <a:spcBef>
                <a:spcPts val="342"/>
              </a:spcBef>
              <a:buNone/>
            </a:pPr>
            <a:r>
              <a:rPr lang="en-GB" dirty="0">
                <a:latin typeface="Bookman Old Style" panose="02050604050505020204" pitchFamily="18" charset="0"/>
              </a:rPr>
              <a:t>f. Where Tax is levied without authority of law.</a:t>
            </a:r>
          </a:p>
          <a:p>
            <a:pPr algn="just">
              <a:spcBef>
                <a:spcPts val="342"/>
              </a:spcBef>
            </a:pPr>
            <a:endParaRPr lang="en-GB" dirty="0">
              <a:latin typeface="Bookman Old Style" panose="02050604050505020204" pitchFamily="18" charset="0"/>
            </a:endParaRPr>
          </a:p>
        </p:txBody>
      </p:sp>
    </p:spTree>
    <p:extLst>
      <p:ext uri="{BB962C8B-B14F-4D97-AF65-F5344CB8AC3E}">
        <p14:creationId xmlns:p14="http://schemas.microsoft.com/office/powerpoint/2010/main" val="72250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AD946FD-FD8E-48F9-A161-AD60912618CD}"/>
              </a:ext>
            </a:extLst>
          </p:cNvPr>
          <p:cNvSpPr>
            <a:spLocks noGrp="1"/>
          </p:cNvSpPr>
          <p:nvPr>
            <p:ph type="body" sz="quarter" idx="4294967295"/>
          </p:nvPr>
        </p:nvSpPr>
        <p:spPr>
          <a:xfrm>
            <a:off x="192911" y="43405"/>
            <a:ext cx="10161670" cy="780501"/>
          </a:xfrm>
          <a:prstGeom prst="rect">
            <a:avLst/>
          </a:prstGeom>
        </p:spPr>
        <p:txBody>
          <a:bodyPr>
            <a:normAutofit lnSpcReduction="10000"/>
          </a:bodyPr>
          <a:lstStyle/>
          <a:p>
            <a:pPr marL="0" indent="0" algn="l">
              <a:buNone/>
            </a:pPr>
            <a:r>
              <a:rPr lang="en-GB" sz="2734" b="1" i="1" spc="-28" dirty="0">
                <a:solidFill>
                  <a:schemeClr val="bg1"/>
                </a:solidFill>
                <a:latin typeface="Cambria" panose="02040503050406030204" pitchFamily="18" charset="0"/>
                <a:ea typeface="Cambria" panose="02040503050406030204" pitchFamily="18" charset="0"/>
              </a:rPr>
              <a:t>Approaching the High Court when alternate remedy is available in the Statute</a:t>
            </a:r>
          </a:p>
        </p:txBody>
      </p:sp>
      <p:sp>
        <p:nvSpPr>
          <p:cNvPr id="3" name="TextBox 2">
            <a:extLst>
              <a:ext uri="{FF2B5EF4-FFF2-40B4-BE49-F238E27FC236}">
                <a16:creationId xmlns:a16="http://schemas.microsoft.com/office/drawing/2014/main" id="{9CB2B9B7-D8FB-2A13-934C-5D502E367111}"/>
              </a:ext>
            </a:extLst>
          </p:cNvPr>
          <p:cNvSpPr txBox="1"/>
          <p:nvPr/>
        </p:nvSpPr>
        <p:spPr>
          <a:xfrm>
            <a:off x="385482" y="1272988"/>
            <a:ext cx="11170024" cy="4724370"/>
          </a:xfrm>
          <a:prstGeom prst="rect">
            <a:avLst/>
          </a:prstGeom>
          <a:noFill/>
        </p:spPr>
        <p:txBody>
          <a:bodyPr wrap="square">
            <a:spAutoFit/>
          </a:bodyPr>
          <a:lstStyle/>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Where decision is an abuse of process of law.</a:t>
            </a:r>
          </a:p>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Where palpable injustice shall be caused to the petitioner, if he is forced to adopt remedies under the statute for enforcement of any fundamental rights guaranteed under the Constitution of India.</a:t>
            </a:r>
          </a:p>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Where a decision or policy decision has already been taken by the Government rendering the remedy of appeal to be an empty formality or futile attempt.</a:t>
            </a:r>
          </a:p>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Where there is no factual dispute but merely a pure question of law or interpretation is involved.</a:t>
            </a:r>
          </a:p>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Where show cause notice has been issued with preconceived or premeditated or closed mind.</a:t>
            </a:r>
          </a:p>
          <a:p>
            <a:pPr marL="457200" indent="-457200" algn="just">
              <a:spcBef>
                <a:spcPts val="300"/>
              </a:spcBef>
              <a:buFont typeface="+mj-lt"/>
              <a:buAutoNum type="alphaLcPeriod" startAt="7"/>
            </a:pPr>
            <a:r>
              <a:rPr lang="en-GB" sz="2200" dirty="0">
                <a:latin typeface="Bookman Old Style" panose="02050604050505020204" pitchFamily="18" charset="0"/>
                <a:ea typeface="Cambria" panose="02040503050406030204" pitchFamily="18" charset="0"/>
              </a:rPr>
              <a:t>Non-application of the mind on the part of the Officer</a:t>
            </a:r>
          </a:p>
          <a:p>
            <a:pPr marL="693907" lvl="2" indent="-457200" algn="just" fontAlgn="base">
              <a:spcBef>
                <a:spcPts val="300"/>
              </a:spcBef>
              <a:spcAft>
                <a:spcPts val="526"/>
              </a:spcAft>
              <a:buFont typeface="+mj-lt"/>
              <a:buAutoNum type="alphaLcPeriod" startAt="5"/>
            </a:pPr>
            <a:endParaRPr lang="en-GB" sz="2200" dirty="0">
              <a:latin typeface="Bookman Old Style" panose="02050604050505020204" pitchFamily="18" charset="0"/>
              <a:ea typeface="Cambria" panose="02040503050406030204" pitchFamily="18" charset="0"/>
            </a:endParaRPr>
          </a:p>
        </p:txBody>
      </p:sp>
    </p:spTree>
    <p:extLst>
      <p:ext uri="{BB962C8B-B14F-4D97-AF65-F5344CB8AC3E}">
        <p14:creationId xmlns:p14="http://schemas.microsoft.com/office/powerpoint/2010/main" val="39533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11" y="936018"/>
            <a:ext cx="11719367" cy="6040115"/>
          </a:xfrm>
          <a:prstGeom prst="rect">
            <a:avLst/>
          </a:prstGeom>
          <a:noFill/>
        </p:spPr>
        <p:txBody>
          <a:bodyPr wrap="square">
            <a:spAutoFit/>
          </a:bodyPr>
          <a:lstStyle/>
          <a:p>
            <a:pPr marL="520842" indent="-520842" algn="just">
              <a:buAutoNum type="arabicPeriod"/>
            </a:pPr>
            <a:r>
              <a:rPr lang="en-GB" sz="2200" b="1" dirty="0">
                <a:latin typeface="Bookman Old Style" panose="02050604050505020204" pitchFamily="18" charset="0"/>
                <a:ea typeface="Cambria" panose="02040503050406030204" pitchFamily="18" charset="0"/>
              </a:rPr>
              <a:t>M/s. Godrej Sara Lee Ltd. Vs. The Excise and Taxation Officer &amp; </a:t>
            </a:r>
            <a:r>
              <a:rPr lang="en-GB" sz="2200" b="1" dirty="0" err="1">
                <a:latin typeface="Bookman Old Style" panose="02050604050505020204" pitchFamily="18" charset="0"/>
                <a:ea typeface="Cambria" panose="02040503050406030204" pitchFamily="18" charset="0"/>
              </a:rPr>
              <a:t>Ors</a:t>
            </a:r>
            <a:r>
              <a:rPr lang="en-GB" sz="2200" b="1" dirty="0">
                <a:latin typeface="Bookman Old Style" panose="02050604050505020204" pitchFamily="18" charset="0"/>
                <a:ea typeface="Cambria" panose="02040503050406030204" pitchFamily="18" charset="0"/>
              </a:rPr>
              <a:t>. </a:t>
            </a:r>
          </a:p>
          <a:p>
            <a:pPr algn="just"/>
            <a:r>
              <a:rPr lang="en-GB" sz="2200" b="1" dirty="0">
                <a:latin typeface="Bookman Old Style" panose="02050604050505020204" pitchFamily="18" charset="0"/>
                <a:ea typeface="Cambria" panose="02040503050406030204" pitchFamily="18" charset="0"/>
              </a:rPr>
              <a:t>[TS-31-SC-2023-NT]</a:t>
            </a:r>
          </a:p>
          <a:p>
            <a:pPr algn="just">
              <a:spcBef>
                <a:spcPts val="342"/>
              </a:spcBef>
            </a:pPr>
            <a:r>
              <a:rPr lang="en-GB" sz="2200" dirty="0">
                <a:latin typeface="Bookman Old Style" panose="02050604050505020204" pitchFamily="18" charset="0"/>
                <a:ea typeface="Cambria" panose="02040503050406030204" pitchFamily="18" charset="0"/>
              </a:rPr>
              <a:t>In this Judgement, the Hon’ble Supreme Court of India has made the following important observations </a:t>
            </a:r>
            <a:r>
              <a:rPr lang="en-GB" sz="2200" dirty="0" err="1">
                <a:latin typeface="Bookman Old Style" panose="02050604050505020204" pitchFamily="18" charset="0"/>
                <a:ea typeface="Cambria" panose="02040503050406030204" pitchFamily="18" charset="0"/>
              </a:rPr>
              <a:t>w.r.t.</a:t>
            </a:r>
            <a:r>
              <a:rPr lang="en-GB" sz="2200" dirty="0">
                <a:latin typeface="Bookman Old Style" panose="02050604050505020204" pitchFamily="18" charset="0"/>
                <a:ea typeface="Cambria" panose="02040503050406030204" pitchFamily="18" charset="0"/>
              </a:rPr>
              <a:t> maintainability of writ when alternate remedy is available in the statute-</a:t>
            </a:r>
          </a:p>
          <a:p>
            <a:pPr marL="390632" indent="-390632" algn="just">
              <a:spcBef>
                <a:spcPts val="342"/>
              </a:spcBef>
              <a:buFont typeface="Arial" panose="020B0604020202020204" pitchFamily="34" charset="0"/>
              <a:buChar char="•"/>
            </a:pPr>
            <a:r>
              <a:rPr lang="en-GB" sz="2200" i="1" dirty="0">
                <a:latin typeface="Bookman Old Style" panose="02050604050505020204" pitchFamily="18" charset="0"/>
                <a:ea typeface="Cambria" panose="02040503050406030204" pitchFamily="18" charset="0"/>
              </a:rPr>
              <a:t>The power to issue prerogative writs under Article 226 is plenary in nature. Any limitation on the exercise of such power must be traceable in the Constitution itself.</a:t>
            </a:r>
          </a:p>
          <a:p>
            <a:pPr marL="390632" indent="-390632" algn="just">
              <a:spcBef>
                <a:spcPts val="342"/>
              </a:spcBef>
              <a:buFont typeface="Arial" panose="020B0604020202020204" pitchFamily="34" charset="0"/>
              <a:buChar char="•"/>
            </a:pPr>
            <a:r>
              <a:rPr lang="en-GB" sz="2200" i="1" dirty="0">
                <a:latin typeface="Bookman Old Style" panose="02050604050505020204" pitchFamily="18" charset="0"/>
                <a:ea typeface="Cambria" panose="02040503050406030204" pitchFamily="18" charset="0"/>
              </a:rPr>
              <a:t>Article 226 </a:t>
            </a:r>
            <a:r>
              <a:rPr lang="en-GB" sz="2200" i="1" u="sng" dirty="0">
                <a:latin typeface="Bookman Old Style" panose="02050604050505020204" pitchFamily="18" charset="0"/>
                <a:ea typeface="Cambria" panose="02040503050406030204" pitchFamily="18" charset="0"/>
              </a:rPr>
              <a:t>does not, in terms, impose any limitation or restraint on the exercise of power to issue writs</a:t>
            </a:r>
            <a:r>
              <a:rPr lang="en-GB" sz="2200" i="1" dirty="0">
                <a:latin typeface="Bookman Old Style" panose="02050604050505020204" pitchFamily="18" charset="0"/>
                <a:ea typeface="Cambria" panose="02040503050406030204" pitchFamily="18" charset="0"/>
              </a:rPr>
              <a:t>. </a:t>
            </a:r>
          </a:p>
          <a:p>
            <a:pPr marL="390632" indent="-390632" algn="just">
              <a:spcBef>
                <a:spcPts val="342"/>
              </a:spcBef>
              <a:buFont typeface="Arial" panose="020B0604020202020204" pitchFamily="34" charset="0"/>
              <a:buChar char="•"/>
            </a:pPr>
            <a:r>
              <a:rPr lang="en-GB" sz="2200" i="1" dirty="0">
                <a:latin typeface="Bookman Old Style" panose="02050604050505020204" pitchFamily="18" charset="0"/>
                <a:ea typeface="Cambria" panose="02040503050406030204" pitchFamily="18" charset="0"/>
              </a:rPr>
              <a:t>Mere availability of an alternative remedy of appeal or revision, which the party invoking the jurisdiction of the high court under Article 226 has not pursued, </a:t>
            </a:r>
            <a:r>
              <a:rPr lang="en-GB" sz="2200" b="1" i="1" dirty="0">
                <a:latin typeface="Bookman Old Style" panose="02050604050505020204" pitchFamily="18" charset="0"/>
                <a:ea typeface="Cambria" panose="02040503050406030204" pitchFamily="18" charset="0"/>
              </a:rPr>
              <a:t>would not oust the jurisdiction of the high court and render a writ petition “not maintainable”.</a:t>
            </a:r>
          </a:p>
          <a:p>
            <a:pPr marL="390632" indent="-390632" algn="just">
              <a:spcBef>
                <a:spcPts val="342"/>
              </a:spcBef>
              <a:buFont typeface="Arial" panose="020B0604020202020204" pitchFamily="34" charset="0"/>
              <a:buChar char="•"/>
            </a:pPr>
            <a:r>
              <a:rPr lang="en-GB" sz="2200" i="1" dirty="0">
                <a:latin typeface="Bookman Old Style" panose="02050604050505020204" pitchFamily="18" charset="0"/>
                <a:ea typeface="Cambria" panose="02040503050406030204" pitchFamily="18" charset="0"/>
              </a:rPr>
              <a:t>Where the controversy is a </a:t>
            </a:r>
            <a:r>
              <a:rPr lang="en-GB" sz="2200" b="1" i="1" dirty="0">
                <a:latin typeface="Bookman Old Style" panose="02050604050505020204" pitchFamily="18" charset="0"/>
                <a:ea typeface="Cambria" panose="02040503050406030204" pitchFamily="18" charset="0"/>
              </a:rPr>
              <a:t>purely legal one and it does not involve disputed questions of fact but only questions of law,</a:t>
            </a:r>
            <a:r>
              <a:rPr lang="en-GB" sz="2200" i="1" dirty="0">
                <a:latin typeface="Bookman Old Style" panose="02050604050505020204" pitchFamily="18" charset="0"/>
                <a:ea typeface="Cambria" panose="02040503050406030204" pitchFamily="18" charset="0"/>
              </a:rPr>
              <a:t> then it should be decided by the high court instead of dismissing the writ petition on the ground of an alternative remedy being available.</a:t>
            </a:r>
          </a:p>
        </p:txBody>
      </p:sp>
      <p:sp>
        <p:nvSpPr>
          <p:cNvPr id="10" name="Text Placeholder 1">
            <a:extLst>
              <a:ext uri="{FF2B5EF4-FFF2-40B4-BE49-F238E27FC236}">
                <a16:creationId xmlns:a16="http://schemas.microsoft.com/office/drawing/2014/main" id="{9AD946FD-FD8E-48F9-A161-AD60912618CD}"/>
              </a:ext>
            </a:extLst>
          </p:cNvPr>
          <p:cNvSpPr>
            <a:spLocks noGrp="1"/>
          </p:cNvSpPr>
          <p:nvPr>
            <p:ph type="body" sz="quarter" idx="4294967295"/>
          </p:nvPr>
        </p:nvSpPr>
        <p:spPr>
          <a:xfrm>
            <a:off x="192911" y="43405"/>
            <a:ext cx="10161670" cy="780501"/>
          </a:xfrm>
          <a:prstGeom prst="rect">
            <a:avLst/>
          </a:prstGeom>
        </p:spPr>
        <p:txBody>
          <a:bodyPr>
            <a:normAutofit lnSpcReduction="10000"/>
          </a:bodyPr>
          <a:lstStyle/>
          <a:p>
            <a:pPr marL="0" indent="0" algn="l">
              <a:buNone/>
            </a:pPr>
            <a:r>
              <a:rPr lang="en-GB" sz="2800" b="1" i="1" spc="-25" dirty="0">
                <a:solidFill>
                  <a:schemeClr val="bg1"/>
                </a:solidFill>
                <a:latin typeface="Cambria" panose="02040503050406030204" pitchFamily="18" charset="0"/>
                <a:ea typeface="Cambria" panose="02040503050406030204" pitchFamily="18" charset="0"/>
              </a:rPr>
              <a:t>Leading decisions on the maintainability of writ when alternate remedy is available in the Statute</a:t>
            </a:r>
          </a:p>
        </p:txBody>
      </p:sp>
    </p:spTree>
    <p:extLst>
      <p:ext uri="{BB962C8B-B14F-4D97-AF65-F5344CB8AC3E}">
        <p14:creationId xmlns:p14="http://schemas.microsoft.com/office/powerpoint/2010/main" val="182509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AD946FD-FD8E-48F9-A161-AD60912618CD}"/>
              </a:ext>
            </a:extLst>
          </p:cNvPr>
          <p:cNvSpPr>
            <a:spLocks noGrp="1"/>
          </p:cNvSpPr>
          <p:nvPr>
            <p:ph type="body" sz="quarter" idx="4294967295"/>
          </p:nvPr>
        </p:nvSpPr>
        <p:spPr>
          <a:xfrm>
            <a:off x="192911" y="43405"/>
            <a:ext cx="10161670" cy="780501"/>
          </a:xfrm>
          <a:prstGeom prst="rect">
            <a:avLst/>
          </a:prstGeom>
        </p:spPr>
        <p:txBody>
          <a:bodyPr>
            <a:normAutofit lnSpcReduction="10000"/>
          </a:bodyPr>
          <a:lstStyle/>
          <a:p>
            <a:pPr marL="0" indent="0" algn="l">
              <a:buNone/>
            </a:pPr>
            <a:r>
              <a:rPr lang="en-GB" sz="2800" b="1" i="1" spc="-25" dirty="0">
                <a:solidFill>
                  <a:schemeClr val="bg1"/>
                </a:solidFill>
                <a:latin typeface="Cambria" panose="02040503050406030204" pitchFamily="18" charset="0"/>
                <a:ea typeface="Cambria" panose="02040503050406030204" pitchFamily="18" charset="0"/>
              </a:rPr>
              <a:t>Leading decisions on the maintainability of writ when alternate remedy is available in the Statute</a:t>
            </a:r>
          </a:p>
        </p:txBody>
      </p:sp>
      <p:sp>
        <p:nvSpPr>
          <p:cNvPr id="4" name="TextBox 3">
            <a:extLst>
              <a:ext uri="{FF2B5EF4-FFF2-40B4-BE49-F238E27FC236}">
                <a16:creationId xmlns:a16="http://schemas.microsoft.com/office/drawing/2014/main" id="{9256F318-3B40-70B1-BED8-EC98634B9EC0}"/>
              </a:ext>
            </a:extLst>
          </p:cNvPr>
          <p:cNvSpPr txBox="1"/>
          <p:nvPr/>
        </p:nvSpPr>
        <p:spPr>
          <a:xfrm>
            <a:off x="116177" y="1114001"/>
            <a:ext cx="11394142" cy="4762842"/>
          </a:xfrm>
          <a:prstGeom prst="rect">
            <a:avLst/>
          </a:prstGeom>
          <a:noFill/>
        </p:spPr>
        <p:txBody>
          <a:bodyPr wrap="square">
            <a:spAutoFit/>
          </a:bodyPr>
          <a:lstStyle/>
          <a:p>
            <a:pPr marL="520842" indent="-520842" algn="just">
              <a:buFont typeface="+mj-lt"/>
              <a:buAutoNum type="arabicPeriod" startAt="3"/>
            </a:pPr>
            <a:r>
              <a:rPr lang="en-GB" sz="2200" b="1" dirty="0">
                <a:latin typeface="Bookman Old Style" panose="02050604050505020204" pitchFamily="18" charset="0"/>
                <a:ea typeface="Cambria" panose="02040503050406030204" pitchFamily="18" charset="0"/>
              </a:rPr>
              <a:t>AC of State Tax Vs. Commercial Steel Ltd [</a:t>
            </a:r>
            <a:r>
              <a:rPr lang="en-IN" sz="2200" b="1" dirty="0">
                <a:latin typeface="Bookman Old Style" panose="02050604050505020204" pitchFamily="18" charset="0"/>
                <a:ea typeface="Cambria" panose="02040503050406030204" pitchFamily="18" charset="0"/>
              </a:rPr>
              <a:t>2021 (52) G.S.T.L. 385 (S.C.)</a:t>
            </a:r>
            <a:r>
              <a:rPr lang="en-GB" sz="2200" b="1" dirty="0">
                <a:latin typeface="Bookman Old Style" panose="02050604050505020204" pitchFamily="18" charset="0"/>
                <a:ea typeface="Cambria" panose="02040503050406030204" pitchFamily="18" charset="0"/>
              </a:rPr>
              <a:t>]</a:t>
            </a:r>
            <a:endParaRPr lang="en-GB" sz="2200" dirty="0">
              <a:latin typeface="Bookman Old Style" panose="02050604050505020204" pitchFamily="18" charset="0"/>
              <a:ea typeface="Cambria" panose="02040503050406030204" pitchFamily="18" charset="0"/>
            </a:endParaRPr>
          </a:p>
          <a:p>
            <a:pPr algn="just">
              <a:spcBef>
                <a:spcPts val="342"/>
              </a:spcBef>
            </a:pPr>
            <a:r>
              <a:rPr lang="en-GB" sz="2200" dirty="0">
                <a:latin typeface="Bookman Old Style" panose="02050604050505020204" pitchFamily="18" charset="0"/>
                <a:ea typeface="Cambria" panose="02040503050406030204" pitchFamily="18" charset="0"/>
              </a:rPr>
              <a:t>In this Judgement, the Hon’ble Supreme Court of India has held that-</a:t>
            </a:r>
            <a:endParaRPr lang="en-GB" sz="2200" i="1" dirty="0">
              <a:latin typeface="Bookman Old Style" panose="02050604050505020204" pitchFamily="18" charset="0"/>
              <a:ea typeface="Cambria" panose="02040503050406030204" pitchFamily="18" charset="0"/>
            </a:endParaRPr>
          </a:p>
          <a:p>
            <a:pPr algn="just">
              <a:spcBef>
                <a:spcPts val="342"/>
              </a:spcBef>
            </a:pPr>
            <a:r>
              <a:rPr lang="en-GB" sz="2200" i="1" dirty="0">
                <a:latin typeface="Bookman Old Style" panose="02050604050505020204" pitchFamily="18" charset="0"/>
                <a:ea typeface="Cambria" panose="02040503050406030204" pitchFamily="18" charset="0"/>
              </a:rPr>
              <a:t>“The existence of an alternate remedy is not an absolute bar to the maintainability of a writ petition under Article 226 of the Constitution. But a writ petition can be entertained in exceptional circumstances where there is :</a:t>
            </a:r>
          </a:p>
          <a:p>
            <a:pPr marL="1041684" lvl="1" indent="-520842" algn="just">
              <a:spcBef>
                <a:spcPts val="342"/>
              </a:spcBef>
              <a:buFont typeface="+mj-lt"/>
              <a:buAutoNum type="alphaLcPeriod"/>
            </a:pPr>
            <a:r>
              <a:rPr lang="en-GB" sz="2200" i="1" dirty="0">
                <a:latin typeface="Bookman Old Style" panose="02050604050505020204" pitchFamily="18" charset="0"/>
                <a:ea typeface="Cambria" panose="02040503050406030204" pitchFamily="18" charset="0"/>
              </a:rPr>
              <a:t>a breach of fundamental rights;</a:t>
            </a:r>
          </a:p>
          <a:p>
            <a:pPr marL="1041684" lvl="1" indent="-520842" algn="just">
              <a:spcBef>
                <a:spcPts val="342"/>
              </a:spcBef>
              <a:buFont typeface="+mj-lt"/>
              <a:buAutoNum type="alphaLcPeriod"/>
            </a:pPr>
            <a:r>
              <a:rPr lang="en-GB" sz="2200" i="1" dirty="0">
                <a:latin typeface="Bookman Old Style" panose="02050604050505020204" pitchFamily="18" charset="0"/>
                <a:ea typeface="Cambria" panose="02040503050406030204" pitchFamily="18" charset="0"/>
              </a:rPr>
              <a:t>a violation of the principles of natural justice;</a:t>
            </a:r>
          </a:p>
          <a:p>
            <a:pPr marL="1041684" lvl="1" indent="-520842" algn="just">
              <a:spcBef>
                <a:spcPts val="342"/>
              </a:spcBef>
              <a:buFont typeface="+mj-lt"/>
              <a:buAutoNum type="alphaLcPeriod"/>
            </a:pPr>
            <a:r>
              <a:rPr lang="en-GB" sz="2200" i="1" dirty="0">
                <a:latin typeface="Bookman Old Style" panose="02050604050505020204" pitchFamily="18" charset="0"/>
                <a:ea typeface="Cambria" panose="02040503050406030204" pitchFamily="18" charset="0"/>
              </a:rPr>
              <a:t>an excess of jurisdiction; or</a:t>
            </a:r>
          </a:p>
          <a:p>
            <a:pPr marL="1041684" lvl="1" indent="-520842" algn="just">
              <a:spcBef>
                <a:spcPts val="342"/>
              </a:spcBef>
              <a:buFont typeface="+mj-lt"/>
              <a:buAutoNum type="alphaLcPeriod"/>
            </a:pPr>
            <a:r>
              <a:rPr lang="en-GB" sz="2200" i="1" dirty="0">
                <a:latin typeface="Bookman Old Style" panose="02050604050505020204" pitchFamily="18" charset="0"/>
                <a:ea typeface="Cambria" panose="02040503050406030204" pitchFamily="18" charset="0"/>
              </a:rPr>
              <a:t>a challenge to the vires of the statute or delegated legislation.”</a:t>
            </a:r>
          </a:p>
          <a:p>
            <a:pPr lvl="1" algn="just">
              <a:spcBef>
                <a:spcPts val="342"/>
              </a:spcBef>
            </a:pPr>
            <a:r>
              <a:rPr lang="en-US" sz="2200" dirty="0">
                <a:latin typeface="Bookman Old Style" panose="02050604050505020204" pitchFamily="18" charset="0"/>
                <a:ea typeface="Cambria" panose="02040503050406030204" pitchFamily="18" charset="0"/>
              </a:rPr>
              <a:t>These principles have been consistently upheld by this Court in </a:t>
            </a:r>
            <a:r>
              <a:rPr lang="en-GB" sz="2200" i="1" dirty="0">
                <a:latin typeface="Bookman Old Style" panose="02050604050505020204" pitchFamily="18" charset="0"/>
                <a:ea typeface="Cambria" panose="02040503050406030204" pitchFamily="18" charset="0"/>
              </a:rPr>
              <a:t>Seth Chand Ratan v. Pandit Durga Prasad [(2003) 5 SCC 399], Babubhai </a:t>
            </a:r>
            <a:r>
              <a:rPr lang="en-GB" sz="2200" i="1" dirty="0" err="1">
                <a:latin typeface="Bookman Old Style" panose="02050604050505020204" pitchFamily="18" charset="0"/>
                <a:ea typeface="Cambria" panose="02040503050406030204" pitchFamily="18" charset="0"/>
              </a:rPr>
              <a:t>Muljibhai</a:t>
            </a:r>
            <a:r>
              <a:rPr lang="en-GB" sz="2200" i="1" dirty="0">
                <a:latin typeface="Bookman Old Style" panose="02050604050505020204" pitchFamily="18" charset="0"/>
                <a:ea typeface="Cambria" panose="02040503050406030204" pitchFamily="18" charset="0"/>
              </a:rPr>
              <a:t> Patel v. Nandlal </a:t>
            </a:r>
            <a:r>
              <a:rPr lang="en-GB" sz="2200" i="1" dirty="0" err="1">
                <a:latin typeface="Bookman Old Style" panose="02050604050505020204" pitchFamily="18" charset="0"/>
                <a:ea typeface="Cambria" panose="02040503050406030204" pitchFamily="18" charset="0"/>
              </a:rPr>
              <a:t>Khodidas</a:t>
            </a:r>
            <a:r>
              <a:rPr lang="en-GB" sz="2200" i="1" dirty="0">
                <a:latin typeface="Bookman Old Style" panose="02050604050505020204" pitchFamily="18" charset="0"/>
                <a:ea typeface="Cambria" panose="02040503050406030204" pitchFamily="18" charset="0"/>
              </a:rPr>
              <a:t> </a:t>
            </a:r>
            <a:r>
              <a:rPr lang="en-GB" sz="2200" i="1" dirty="0" err="1">
                <a:latin typeface="Bookman Old Style" panose="02050604050505020204" pitchFamily="18" charset="0"/>
                <a:ea typeface="Cambria" panose="02040503050406030204" pitchFamily="18" charset="0"/>
              </a:rPr>
              <a:t>Barot</a:t>
            </a:r>
            <a:r>
              <a:rPr lang="en-GB" sz="2200" i="1" dirty="0">
                <a:latin typeface="Bookman Old Style" panose="02050604050505020204" pitchFamily="18" charset="0"/>
                <a:ea typeface="Cambria" panose="02040503050406030204" pitchFamily="18" charset="0"/>
              </a:rPr>
              <a:t> [(1974) 2 SCC 706] and Rajasthan SEB v. Union of India, [(2008) 5 SCC 632] </a:t>
            </a:r>
          </a:p>
        </p:txBody>
      </p:sp>
    </p:spTree>
    <p:extLst>
      <p:ext uri="{BB962C8B-B14F-4D97-AF65-F5344CB8AC3E}">
        <p14:creationId xmlns:p14="http://schemas.microsoft.com/office/powerpoint/2010/main" val="402991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AD946FD-FD8E-48F9-A161-AD60912618CD}"/>
              </a:ext>
            </a:extLst>
          </p:cNvPr>
          <p:cNvSpPr>
            <a:spLocks noGrp="1"/>
          </p:cNvSpPr>
          <p:nvPr>
            <p:ph type="body" sz="quarter" idx="4294967295"/>
          </p:nvPr>
        </p:nvSpPr>
        <p:spPr>
          <a:xfrm>
            <a:off x="192911" y="43405"/>
            <a:ext cx="10161670" cy="780501"/>
          </a:xfrm>
          <a:prstGeom prst="rect">
            <a:avLst/>
          </a:prstGeom>
        </p:spPr>
        <p:txBody>
          <a:bodyPr>
            <a:normAutofit lnSpcReduction="10000"/>
          </a:bodyPr>
          <a:lstStyle/>
          <a:p>
            <a:pPr marL="0" indent="0" algn="l">
              <a:buNone/>
            </a:pPr>
            <a:r>
              <a:rPr lang="en-GB" sz="2800" b="1" i="1" spc="-25" dirty="0">
                <a:solidFill>
                  <a:schemeClr val="bg1"/>
                </a:solidFill>
                <a:latin typeface="Cambria" panose="02040503050406030204" pitchFamily="18" charset="0"/>
                <a:ea typeface="Cambria" panose="02040503050406030204" pitchFamily="18" charset="0"/>
              </a:rPr>
              <a:t>Approaching the High Court in the light of non-constitution of GST Appellate Tribunal u/s 109 of the CGST Act, 2017</a:t>
            </a:r>
          </a:p>
        </p:txBody>
      </p:sp>
      <p:sp>
        <p:nvSpPr>
          <p:cNvPr id="4" name="TextBox 3">
            <a:extLst>
              <a:ext uri="{FF2B5EF4-FFF2-40B4-BE49-F238E27FC236}">
                <a16:creationId xmlns:a16="http://schemas.microsoft.com/office/drawing/2014/main" id="{9256F318-3B40-70B1-BED8-EC98634B9EC0}"/>
              </a:ext>
            </a:extLst>
          </p:cNvPr>
          <p:cNvSpPr txBox="1"/>
          <p:nvPr/>
        </p:nvSpPr>
        <p:spPr>
          <a:xfrm>
            <a:off x="121193" y="1152192"/>
            <a:ext cx="11949614" cy="5209118"/>
          </a:xfrm>
          <a:prstGeom prst="rect">
            <a:avLst/>
          </a:prstGeom>
          <a:noFill/>
        </p:spPr>
        <p:txBody>
          <a:bodyPr wrap="square">
            <a:spAutoFit/>
          </a:bodyPr>
          <a:lstStyle/>
          <a:p>
            <a:pPr algn="just">
              <a:spcBef>
                <a:spcPts val="300"/>
              </a:spcBef>
            </a:pPr>
            <a:r>
              <a:rPr lang="en-GB" sz="2000" dirty="0">
                <a:latin typeface="Bookman Old Style" panose="02050604050505020204" pitchFamily="18" charset="0"/>
                <a:ea typeface="Cambria" panose="02040503050406030204" pitchFamily="18" charset="0"/>
              </a:rPr>
              <a:t>In addition to the reasons discussed earlier, the various High Courts across the country have maintained Writ Petitions against the Orders of the First Appellate Authority under GST due to the fact that the GST Appellate Tribunal referred to in Section 109 of the CGST Act, 2017 has not yet been constituted-</a:t>
            </a:r>
          </a:p>
          <a:p>
            <a:pPr algn="just">
              <a:spcBef>
                <a:spcPts val="300"/>
              </a:spcBef>
            </a:pPr>
            <a:endParaRPr lang="en-GB" sz="20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Gulf Oil Lubricants India Ltd. Vs Joint Commissioner of State Tax (Appeal-V)</a:t>
            </a:r>
            <a:r>
              <a:rPr lang="en-GB" sz="2000" dirty="0">
                <a:latin typeface="Bookman Old Style" panose="02050604050505020204" pitchFamily="18" charset="0"/>
                <a:ea typeface="Cambria" panose="02040503050406030204" pitchFamily="18" charset="0"/>
              </a:rPr>
              <a:t> </a:t>
            </a:r>
            <a:r>
              <a:rPr lang="pt-BR" sz="2000" b="1" dirty="0">
                <a:latin typeface="Bookman Old Style" panose="02050604050505020204" pitchFamily="18" charset="0"/>
                <a:ea typeface="Cambria" panose="02040503050406030204" pitchFamily="18" charset="0"/>
              </a:rPr>
              <a:t>2023 (71) G.S.T.L. 366 (Bom.)</a:t>
            </a:r>
            <a:r>
              <a:rPr lang="pt-BR" sz="2000" dirty="0">
                <a:latin typeface="Bookman Old Style" panose="02050604050505020204" pitchFamily="18" charset="0"/>
                <a:ea typeface="Cambria" panose="02040503050406030204" pitchFamily="18" charset="0"/>
              </a:rPr>
              <a:t> - </a:t>
            </a:r>
            <a:r>
              <a:rPr lang="en-GB" sz="2000" i="1" dirty="0">
                <a:latin typeface="Bookman Old Style" panose="02050604050505020204" pitchFamily="18" charset="0"/>
                <a:ea typeface="Cambria" panose="02040503050406030204" pitchFamily="18" charset="0"/>
              </a:rPr>
              <a:t>A large number of petitions are being filed in this Court on the ground that the GST Tribunal is not functional. Almost in all cases, protective orders are being passed.</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Suvarna </a:t>
            </a:r>
            <a:r>
              <a:rPr lang="en-GB" sz="2000" b="1" dirty="0" err="1">
                <a:latin typeface="Bookman Old Style" panose="02050604050505020204" pitchFamily="18" charset="0"/>
                <a:ea typeface="Cambria" panose="02040503050406030204" pitchFamily="18" charset="0"/>
              </a:rPr>
              <a:t>Fibrotech</a:t>
            </a:r>
            <a:r>
              <a:rPr lang="en-GB" sz="2000" b="1" dirty="0">
                <a:latin typeface="Bookman Old Style" panose="02050604050505020204" pitchFamily="18" charset="0"/>
                <a:ea typeface="Cambria" panose="02040503050406030204" pitchFamily="18" charset="0"/>
              </a:rPr>
              <a:t> </a:t>
            </a:r>
            <a:r>
              <a:rPr lang="en-GB" sz="2000" b="1" dirty="0" err="1">
                <a:latin typeface="Bookman Old Style" panose="02050604050505020204" pitchFamily="18" charset="0"/>
                <a:ea typeface="Cambria" panose="02040503050406030204" pitchFamily="18" charset="0"/>
              </a:rPr>
              <a:t>Pvt.</a:t>
            </a:r>
            <a:r>
              <a:rPr lang="en-GB" sz="2000" b="1" dirty="0">
                <a:latin typeface="Bookman Old Style" panose="02050604050505020204" pitchFamily="18" charset="0"/>
                <a:ea typeface="Cambria" panose="02040503050406030204" pitchFamily="18" charset="0"/>
              </a:rPr>
              <a:t> Ltd. Vs Assistant Commissioner (ST) (FAC) </a:t>
            </a:r>
            <a:r>
              <a:rPr lang="da-DK" sz="2000" b="1" dirty="0">
                <a:latin typeface="Bookman Old Style" panose="02050604050505020204" pitchFamily="18" charset="0"/>
                <a:ea typeface="Cambria" panose="02040503050406030204" pitchFamily="18" charset="0"/>
              </a:rPr>
              <a:t>(2023) 4 Centax 38 (Mad.) </a:t>
            </a:r>
            <a:r>
              <a:rPr lang="da-DK" sz="2000" dirty="0">
                <a:latin typeface="Bookman Old Style" panose="02050604050505020204" pitchFamily="18" charset="0"/>
                <a:ea typeface="Cambria" panose="02040503050406030204" pitchFamily="18" charset="0"/>
              </a:rPr>
              <a:t>- </a:t>
            </a:r>
            <a:r>
              <a:rPr lang="en-GB" sz="2000" i="1" dirty="0">
                <a:latin typeface="Bookman Old Style" panose="02050604050505020204" pitchFamily="18" charset="0"/>
                <a:ea typeface="Cambria" panose="02040503050406030204" pitchFamily="18" charset="0"/>
              </a:rPr>
              <a:t>This appeal will be before a Tribunal but this writ Court is informed by learned counsel for writ petitioner that the Tribunal has not been constituted and therefore, there is no Tribunal as of today. This obtaining position is not disputed by the learned Revenue counsel.</a:t>
            </a:r>
          </a:p>
          <a:p>
            <a:pPr algn="just">
              <a:spcBef>
                <a:spcPts val="300"/>
              </a:spcBef>
            </a:pPr>
            <a:endParaRPr lang="en-GB" sz="20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Rahul Traders Vs State of U.P. 2022 (59) G.S.T.L. 42 (All.) </a:t>
            </a:r>
            <a:r>
              <a:rPr lang="en-GB" sz="2000" dirty="0">
                <a:latin typeface="Bookman Old Style" panose="02050604050505020204" pitchFamily="18" charset="0"/>
                <a:ea typeface="Cambria" panose="02040503050406030204" pitchFamily="18" charset="0"/>
              </a:rPr>
              <a:t>- </a:t>
            </a:r>
            <a:r>
              <a:rPr lang="en-GB" sz="2000" i="1" dirty="0">
                <a:latin typeface="Bookman Old Style" panose="02050604050505020204" pitchFamily="18" charset="0"/>
                <a:ea typeface="Cambria" panose="02040503050406030204" pitchFamily="18" charset="0"/>
              </a:rPr>
              <a:t>In view of the fact that GST Tribunal has not yet been constituted, the present writ petition is entertained.</a:t>
            </a:r>
          </a:p>
        </p:txBody>
      </p:sp>
    </p:spTree>
    <p:extLst>
      <p:ext uri="{BB962C8B-B14F-4D97-AF65-F5344CB8AC3E}">
        <p14:creationId xmlns:p14="http://schemas.microsoft.com/office/powerpoint/2010/main" val="285489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56F318-3B40-70B1-BED8-EC98634B9EC0}"/>
              </a:ext>
            </a:extLst>
          </p:cNvPr>
          <p:cNvSpPr txBox="1"/>
          <p:nvPr/>
        </p:nvSpPr>
        <p:spPr>
          <a:xfrm>
            <a:off x="0" y="1259769"/>
            <a:ext cx="11949614" cy="5132174"/>
          </a:xfrm>
          <a:prstGeom prst="rect">
            <a:avLst/>
          </a:prstGeom>
          <a:noFill/>
        </p:spPr>
        <p:txBody>
          <a:bodyPr wrap="square">
            <a:spAutoFit/>
          </a:bodyPr>
          <a:lstStyle/>
          <a:p>
            <a:pPr marL="390632" indent="-390632" algn="just">
              <a:spcBef>
                <a:spcPts val="342"/>
              </a:spcBef>
              <a:buFont typeface="Arial" panose="020B0604020202020204" pitchFamily="34" charset="0"/>
              <a:buChar char="•"/>
            </a:pPr>
            <a:r>
              <a:rPr lang="en-GB" sz="2000" b="1" dirty="0" err="1">
                <a:latin typeface="Bookman Old Style" panose="02050604050505020204" pitchFamily="18" charset="0"/>
                <a:ea typeface="Cambria" panose="02040503050406030204" pitchFamily="18" charset="0"/>
              </a:rPr>
              <a:t>Chenna</a:t>
            </a:r>
            <a:r>
              <a:rPr lang="en-GB" sz="2000" b="1" dirty="0">
                <a:latin typeface="Bookman Old Style" panose="02050604050505020204" pitchFamily="18" charset="0"/>
                <a:ea typeface="Cambria" panose="02040503050406030204" pitchFamily="18" charset="0"/>
              </a:rPr>
              <a:t> </a:t>
            </a:r>
            <a:r>
              <a:rPr lang="en-GB" sz="2000" b="1" dirty="0" err="1">
                <a:latin typeface="Bookman Old Style" panose="02050604050505020204" pitchFamily="18" charset="0"/>
                <a:ea typeface="Cambria" panose="02040503050406030204" pitchFamily="18" charset="0"/>
              </a:rPr>
              <a:t>Krishnama</a:t>
            </a:r>
            <a:r>
              <a:rPr lang="en-GB" sz="2000" b="1" dirty="0">
                <a:latin typeface="Bookman Old Style" panose="02050604050505020204" pitchFamily="18" charset="0"/>
                <a:ea typeface="Cambria" panose="02040503050406030204" pitchFamily="18" charset="0"/>
              </a:rPr>
              <a:t> </a:t>
            </a:r>
            <a:r>
              <a:rPr lang="en-GB" sz="2000" b="1" dirty="0" err="1">
                <a:latin typeface="Bookman Old Style" panose="02050604050505020204" pitchFamily="18" charset="0"/>
                <a:ea typeface="Cambria" panose="02040503050406030204" pitchFamily="18" charset="0"/>
              </a:rPr>
              <a:t>Charyulu</a:t>
            </a:r>
            <a:r>
              <a:rPr lang="en-GB" sz="2000" b="1" dirty="0">
                <a:latin typeface="Bookman Old Style" panose="02050604050505020204" pitchFamily="18" charset="0"/>
                <a:ea typeface="Cambria" panose="02040503050406030204" pitchFamily="18" charset="0"/>
              </a:rPr>
              <a:t> </a:t>
            </a:r>
            <a:r>
              <a:rPr lang="en-GB" sz="2000" b="1" dirty="0" err="1">
                <a:latin typeface="Bookman Old Style" panose="02050604050505020204" pitchFamily="18" charset="0"/>
                <a:ea typeface="Cambria" panose="02040503050406030204" pitchFamily="18" charset="0"/>
              </a:rPr>
              <a:t>Karampudi</a:t>
            </a:r>
            <a:r>
              <a:rPr lang="en-GB" sz="2000" b="1" dirty="0">
                <a:latin typeface="Bookman Old Style" panose="02050604050505020204" pitchFamily="18" charset="0"/>
                <a:ea typeface="Cambria" panose="02040503050406030204" pitchFamily="18" charset="0"/>
              </a:rPr>
              <a:t> Vs. Additional Commissioner (Appeal-I) (2023) 5 </a:t>
            </a:r>
            <a:r>
              <a:rPr lang="en-GB" sz="2000" b="1" dirty="0" err="1">
                <a:latin typeface="Bookman Old Style" panose="02050604050505020204" pitchFamily="18" charset="0"/>
                <a:ea typeface="Cambria" panose="02040503050406030204" pitchFamily="18" charset="0"/>
              </a:rPr>
              <a:t>Centax</a:t>
            </a:r>
            <a:r>
              <a:rPr lang="en-GB" sz="2000" b="1" dirty="0">
                <a:latin typeface="Bookman Old Style" panose="02050604050505020204" pitchFamily="18" charset="0"/>
                <a:ea typeface="Cambria" panose="02040503050406030204" pitchFamily="18" charset="0"/>
              </a:rPr>
              <a:t> 49 (Telangana) </a:t>
            </a:r>
            <a:r>
              <a:rPr lang="en-GB" sz="2000" dirty="0">
                <a:latin typeface="Bookman Old Style" panose="02050604050505020204" pitchFamily="18" charset="0"/>
                <a:ea typeface="Cambria" panose="02040503050406030204" pitchFamily="18" charset="0"/>
              </a:rPr>
              <a:t>- </a:t>
            </a:r>
            <a:r>
              <a:rPr lang="en-GB" sz="2000" i="1" dirty="0">
                <a:latin typeface="Bookman Old Style" panose="02050604050505020204" pitchFamily="18" charset="0"/>
                <a:ea typeface="Cambria" panose="02040503050406030204" pitchFamily="18" charset="0"/>
              </a:rPr>
              <a:t>Respondent No. 2 had </a:t>
            </a:r>
            <a:r>
              <a:rPr lang="en-GB" sz="2000" i="1" dirty="0" err="1">
                <a:latin typeface="Bookman Old Style" panose="02050604050505020204" pitchFamily="18" charset="0"/>
                <a:ea typeface="Cambria" panose="02040503050406030204" pitchFamily="18" charset="0"/>
              </a:rPr>
              <a:t>suo</a:t>
            </a:r>
            <a:r>
              <a:rPr lang="en-GB" sz="2000" i="1" dirty="0">
                <a:latin typeface="Bookman Old Style" panose="02050604050505020204" pitchFamily="18" charset="0"/>
                <a:ea typeface="Cambria" panose="02040503050406030204" pitchFamily="18" charset="0"/>
              </a:rPr>
              <a:t> motu cancelled the GST registration of the petitioner on the ground of non-filing of returns and as GST Tribunal has not been constituted under section 109 of the CGST Act, petitioner would be left without any remedy. In the facts and circumstances of the case, it would be just and proper if the entire matter is remanded back to respondent No. 2 to reconsider the case of the petitioner and thereafter to pass appropriate order in accordance with law.</a:t>
            </a:r>
          </a:p>
          <a:p>
            <a:pPr algn="just">
              <a:spcBef>
                <a:spcPts val="342"/>
              </a:spcBef>
            </a:pPr>
            <a:endParaRPr lang="en-GB" sz="2000" i="1" dirty="0">
              <a:latin typeface="Bookman Old Style" panose="02050604050505020204" pitchFamily="18" charset="0"/>
              <a:ea typeface="Cambria" panose="02040503050406030204" pitchFamily="18" charset="0"/>
            </a:endParaRPr>
          </a:p>
          <a:p>
            <a:pPr marL="390632" indent="-390632" algn="just">
              <a:spcBef>
                <a:spcPts val="342"/>
              </a:spcBef>
              <a:buFont typeface="Arial" panose="020B0604020202020204" pitchFamily="34" charset="0"/>
              <a:buChar char="•"/>
            </a:pPr>
            <a:r>
              <a:rPr lang="en-GB" sz="2000" b="1" dirty="0" err="1">
                <a:latin typeface="Bookman Old Style" panose="02050604050505020204" pitchFamily="18" charset="0"/>
                <a:ea typeface="Cambria" panose="02040503050406030204" pitchFamily="18" charset="0"/>
              </a:rPr>
              <a:t>Tridev</a:t>
            </a:r>
            <a:r>
              <a:rPr lang="en-GB" sz="2000" b="1" dirty="0">
                <a:latin typeface="Bookman Old Style" panose="02050604050505020204" pitchFamily="18" charset="0"/>
                <a:ea typeface="Cambria" panose="02040503050406030204" pitchFamily="18" charset="0"/>
              </a:rPr>
              <a:t> Enterprises Vs Additional Commissioner (Appeal-I), State Tax 2023 (71) G.S.T.L. 9 (All.) </a:t>
            </a:r>
            <a:r>
              <a:rPr lang="en-GB" sz="2000" dirty="0">
                <a:latin typeface="Bookman Old Style" panose="02050604050505020204" pitchFamily="18" charset="0"/>
                <a:ea typeface="Cambria" panose="02040503050406030204" pitchFamily="18" charset="0"/>
              </a:rPr>
              <a:t>- </a:t>
            </a:r>
            <a:r>
              <a:rPr lang="en-GB" sz="2000" i="1" dirty="0">
                <a:latin typeface="Bookman Old Style" panose="02050604050505020204" pitchFamily="18" charset="0"/>
                <a:ea typeface="Cambria" panose="02040503050406030204" pitchFamily="18" charset="0"/>
              </a:rPr>
              <a:t>It is an accepted fact to both the parties that by order dated 24-2-2022, first appeal filed by petitioner was rejected ex-</a:t>
            </a:r>
            <a:r>
              <a:rPr lang="en-GB" sz="2000" i="1" dirty="0" err="1">
                <a:latin typeface="Bookman Old Style" panose="02050604050505020204" pitchFamily="18" charset="0"/>
                <a:ea typeface="Cambria" panose="02040503050406030204" pitchFamily="18" charset="0"/>
              </a:rPr>
              <a:t>parte</a:t>
            </a:r>
            <a:r>
              <a:rPr lang="en-GB" sz="2000" i="1" dirty="0">
                <a:latin typeface="Bookman Old Style" panose="02050604050505020204" pitchFamily="18" charset="0"/>
                <a:ea typeface="Cambria" panose="02040503050406030204" pitchFamily="18" charset="0"/>
              </a:rPr>
              <a:t>. The Division Bench of this Court on two earlier occasions held that where there is no provision under the Act for filing recall application, the Court exercising power under Article 226 of Constitution could intervene in the matter and direct the authorities to consider the recall application and pass appropriate order.</a:t>
            </a:r>
            <a:endParaRPr lang="en-GB" sz="2000" b="1" i="1" dirty="0">
              <a:latin typeface="Bookman Old Style" panose="02050604050505020204" pitchFamily="18" charset="0"/>
              <a:ea typeface="Cambria" panose="02040503050406030204" pitchFamily="18" charset="0"/>
            </a:endParaRPr>
          </a:p>
          <a:p>
            <a:pPr marL="390632" indent="-390632" algn="just">
              <a:spcBef>
                <a:spcPts val="342"/>
              </a:spcBef>
              <a:buFont typeface="Arial" panose="020B0604020202020204" pitchFamily="34" charset="0"/>
              <a:buChar char="•"/>
            </a:pPr>
            <a:endParaRPr lang="en-GB" sz="2000" b="1" i="1" dirty="0">
              <a:latin typeface="Bookman Old Style" panose="02050604050505020204" pitchFamily="18" charset="0"/>
              <a:ea typeface="Cambria" panose="02040503050406030204" pitchFamily="18" charset="0"/>
            </a:endParaRPr>
          </a:p>
        </p:txBody>
      </p:sp>
      <p:sp>
        <p:nvSpPr>
          <p:cNvPr id="2" name="Text Placeholder 1">
            <a:extLst>
              <a:ext uri="{FF2B5EF4-FFF2-40B4-BE49-F238E27FC236}">
                <a16:creationId xmlns:a16="http://schemas.microsoft.com/office/drawing/2014/main" id="{656D0E5C-F8B7-7656-5306-3BDC98ED296E}"/>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073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56F318-3B40-70B1-BED8-EC98634B9EC0}"/>
              </a:ext>
            </a:extLst>
          </p:cNvPr>
          <p:cNvSpPr txBox="1"/>
          <p:nvPr/>
        </p:nvSpPr>
        <p:spPr>
          <a:xfrm>
            <a:off x="0" y="1143228"/>
            <a:ext cx="11949614" cy="5632311"/>
          </a:xfrm>
          <a:prstGeom prst="rect">
            <a:avLst/>
          </a:prstGeom>
          <a:noFill/>
        </p:spPr>
        <p:txBody>
          <a:bodyPr wrap="square">
            <a:spAutoFit/>
          </a:bodyPr>
          <a:lstStyle/>
          <a:p>
            <a:pPr algn="just">
              <a:spcBef>
                <a:spcPts val="300"/>
              </a:spcBef>
            </a:pPr>
            <a:r>
              <a:rPr lang="en-GB" sz="2000" dirty="0">
                <a:latin typeface="Bookman Old Style" panose="02050604050505020204" pitchFamily="18" charset="0"/>
                <a:ea typeface="Cambria" panose="02040503050406030204" pitchFamily="18" charset="0"/>
              </a:rPr>
              <a:t>The following are the common areas/issues/matters in respect of which the </a:t>
            </a:r>
            <a:r>
              <a:rPr lang="en-GB" sz="2000" dirty="0" err="1">
                <a:latin typeface="Bookman Old Style" panose="02050604050505020204" pitchFamily="18" charset="0"/>
                <a:ea typeface="Cambria" panose="02040503050406030204" pitchFamily="18" charset="0"/>
              </a:rPr>
              <a:t>assessees</a:t>
            </a:r>
            <a:r>
              <a:rPr lang="en-GB" sz="2000" dirty="0">
                <a:latin typeface="Bookman Old Style" panose="02050604050505020204" pitchFamily="18" charset="0"/>
                <a:ea typeface="Cambria" panose="02040503050406030204" pitchFamily="18" charset="0"/>
              </a:rPr>
              <a:t> have approached the Hon’ble High Courts to seek relief-</a:t>
            </a:r>
          </a:p>
          <a:p>
            <a:pPr marL="342900" indent="-342900" algn="just">
              <a:spcBef>
                <a:spcPts val="300"/>
              </a:spcBef>
              <a:buFont typeface="Arial" panose="020B0604020202020204" pitchFamily="34" charset="0"/>
              <a:buChar char="•"/>
            </a:pPr>
            <a:r>
              <a:rPr lang="en-GB" sz="2000" dirty="0">
                <a:latin typeface="Bookman Old Style" panose="02050604050505020204" pitchFamily="18" charset="0"/>
                <a:ea typeface="Cambria" panose="02040503050406030204" pitchFamily="18" charset="0"/>
              </a:rPr>
              <a:t>When there is a </a:t>
            </a:r>
            <a:r>
              <a:rPr lang="en-GB" sz="2000" b="1" dirty="0">
                <a:latin typeface="Bookman Old Style" panose="02050604050505020204" pitchFamily="18" charset="0"/>
                <a:ea typeface="Cambria" panose="02040503050406030204" pitchFamily="18" charset="0"/>
              </a:rPr>
              <a:t>Question of Jurisdiction</a:t>
            </a:r>
            <a:r>
              <a:rPr lang="en-GB" sz="2000" dirty="0">
                <a:latin typeface="Bookman Old Style" panose="02050604050505020204" pitchFamily="18" charset="0"/>
                <a:ea typeface="Cambria" panose="02040503050406030204" pitchFamily="18" charset="0"/>
              </a:rPr>
              <a:t> – Whether the Show Cause Notice was issued and the Order was passed by the proper officer authorized to do so -  Central Vs State Jurisdiction.</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GSTR-2A vs GSTR-3B</a:t>
            </a:r>
            <a:r>
              <a:rPr lang="en-GB" sz="2000" dirty="0">
                <a:latin typeface="Bookman Old Style" panose="02050604050505020204" pitchFamily="18" charset="0"/>
                <a:ea typeface="Cambria" panose="02040503050406030204" pitchFamily="18" charset="0"/>
              </a:rPr>
              <a:t> – Denial of ITC to buyers when supplier has not paid the tax.</a:t>
            </a:r>
          </a:p>
          <a:p>
            <a:pPr marL="800100" lvl="1" indent="-342900" algn="just">
              <a:spcBef>
                <a:spcPts val="300"/>
              </a:spcBef>
              <a:buFont typeface="Wingdings" panose="05000000000000000000" pitchFamily="2" charset="2"/>
              <a:buChar char="Ø"/>
            </a:pPr>
            <a:r>
              <a:rPr lang="en-GB" sz="2000" dirty="0">
                <a:latin typeface="Bookman Old Style" panose="02050604050505020204" pitchFamily="18" charset="0"/>
                <a:ea typeface="Cambria" panose="02040503050406030204" pitchFamily="18" charset="0"/>
              </a:rPr>
              <a:t>Effective date of implementation of Section 16(2)(aa) – 01.01.2022</a:t>
            </a:r>
          </a:p>
          <a:p>
            <a:pPr marL="800100" lvl="1" indent="-342900" algn="just">
              <a:spcBef>
                <a:spcPts val="300"/>
              </a:spcBef>
              <a:buFont typeface="Wingdings" panose="05000000000000000000" pitchFamily="2" charset="2"/>
              <a:buChar char="Ø"/>
            </a:pPr>
            <a:r>
              <a:rPr lang="en-GB" sz="2000" dirty="0">
                <a:latin typeface="Bookman Old Style" panose="02050604050505020204" pitchFamily="18" charset="0"/>
                <a:ea typeface="Cambria" panose="02040503050406030204" pitchFamily="18" charset="0"/>
              </a:rPr>
              <a:t>Proceedings to be initiated against supplier when the purchases are bona fide – Madras HC</a:t>
            </a:r>
          </a:p>
          <a:p>
            <a:pPr marL="800100" lvl="1" indent="-342900" algn="just">
              <a:spcBef>
                <a:spcPts val="300"/>
              </a:spcBef>
              <a:buFont typeface="Wingdings" panose="05000000000000000000" pitchFamily="2" charset="2"/>
              <a:buChar char="Ø"/>
            </a:pPr>
            <a:r>
              <a:rPr lang="en-GB" sz="2000" dirty="0">
                <a:latin typeface="Bookman Old Style" panose="02050604050505020204" pitchFamily="18" charset="0"/>
                <a:ea typeface="Cambria" panose="02040503050406030204" pitchFamily="18" charset="0"/>
              </a:rPr>
              <a:t>ITC shall not be denied on the ground that the transaction is not reflected in GSTR-2A – Kerala HC</a:t>
            </a:r>
          </a:p>
          <a:p>
            <a:pPr marL="342900" indent="-342900" algn="just">
              <a:spcBef>
                <a:spcPts val="300"/>
              </a:spcBef>
              <a:buFont typeface="Arial" panose="020B0604020202020204" pitchFamily="34" charset="0"/>
              <a:buChar char="•"/>
            </a:pPr>
            <a:endParaRPr lang="en-GB" sz="20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Taxability of Mining Royalty under RCM</a:t>
            </a:r>
            <a:r>
              <a:rPr lang="en-GB" sz="2000" dirty="0">
                <a:latin typeface="Bookman Old Style" panose="02050604050505020204" pitchFamily="18" charset="0"/>
                <a:ea typeface="Cambria" panose="02040503050406030204" pitchFamily="18" charset="0"/>
              </a:rPr>
              <a:t> – Whether Royalty is a ‘Tax’ or ‘Consideration for service’ – Serial No. 5 of Notification No. 13/2017- CT(R) dt. 28.06.2017 – Stay Order issued by the Hon’ble Supreme Court in the case of </a:t>
            </a:r>
            <a:r>
              <a:rPr lang="en-GB" sz="2000" dirty="0" err="1">
                <a:latin typeface="Bookman Old Style" panose="02050604050505020204" pitchFamily="18" charset="0"/>
                <a:ea typeface="Cambria" panose="02040503050406030204" pitchFamily="18" charset="0"/>
              </a:rPr>
              <a:t>Lakhwinder</a:t>
            </a:r>
            <a:r>
              <a:rPr lang="en-GB" sz="2000" dirty="0">
                <a:latin typeface="Bookman Old Style" panose="02050604050505020204" pitchFamily="18" charset="0"/>
                <a:ea typeface="Cambria" panose="02040503050406030204" pitchFamily="18" charset="0"/>
              </a:rPr>
              <a:t> Singh v. Union of India –[2021] taxmann.com 168(SC).</a:t>
            </a:r>
          </a:p>
          <a:p>
            <a:pPr marL="390632" indent="-390632" algn="just">
              <a:spcBef>
                <a:spcPts val="342"/>
              </a:spcBef>
              <a:buFont typeface="Arial" panose="020B0604020202020204" pitchFamily="34" charset="0"/>
              <a:buChar char="•"/>
            </a:pPr>
            <a:endParaRPr lang="en-GB" sz="2000" b="1" i="1" dirty="0">
              <a:latin typeface="Bookman Old Style" panose="02050604050505020204" pitchFamily="18" charset="0"/>
              <a:ea typeface="Cambria" panose="02040503050406030204" pitchFamily="18" charset="0"/>
            </a:endParaRPr>
          </a:p>
        </p:txBody>
      </p:sp>
      <p:sp>
        <p:nvSpPr>
          <p:cNvPr id="2" name="Text Placeholder 1">
            <a:extLst>
              <a:ext uri="{FF2B5EF4-FFF2-40B4-BE49-F238E27FC236}">
                <a16:creationId xmlns:a16="http://schemas.microsoft.com/office/drawing/2014/main" id="{82A63F21-A7A2-2A86-0D4F-CFFFB647093B}"/>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18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7025" y="150814"/>
            <a:ext cx="9872052" cy="585787"/>
          </a:xfrm>
        </p:spPr>
        <p:txBody>
          <a:bodyPr/>
          <a:lstStyle/>
          <a:p>
            <a:r>
              <a:rPr lang="en-IN" sz="3200" i="1" dirty="0">
                <a:latin typeface="Bookman Old Style" panose="02050604050505020204" pitchFamily="18" charset="0"/>
              </a:rPr>
              <a:t>Today’s Coverage</a:t>
            </a:r>
          </a:p>
        </p:txBody>
      </p:sp>
      <p:sp>
        <p:nvSpPr>
          <p:cNvPr id="8" name="TextBox 7">
            <a:extLst>
              <a:ext uri="{FF2B5EF4-FFF2-40B4-BE49-F238E27FC236}">
                <a16:creationId xmlns:a16="http://schemas.microsoft.com/office/drawing/2014/main" id="{497A8ACF-4DAC-0D4D-B963-E12FA31352F7}"/>
              </a:ext>
            </a:extLst>
          </p:cNvPr>
          <p:cNvSpPr txBox="1"/>
          <p:nvPr/>
        </p:nvSpPr>
        <p:spPr>
          <a:xfrm>
            <a:off x="255308" y="1227483"/>
            <a:ext cx="10950575" cy="4339650"/>
          </a:xfrm>
          <a:prstGeom prst="rect">
            <a:avLst/>
          </a:prstGeom>
          <a:noFill/>
        </p:spPr>
        <p:txBody>
          <a:bodyPr wrap="square">
            <a:spAutoFit/>
          </a:bodyPr>
          <a:lstStyle/>
          <a:p>
            <a:pPr marL="499863" indent="-457184" algn="just">
              <a:spcBef>
                <a:spcPts val="1259"/>
              </a:spcBef>
              <a:buFont typeface="Wingdings"/>
              <a:buChar char=""/>
              <a:tabLst>
                <a:tab pos="499863" algn="l"/>
                <a:tab pos="500587" algn="l"/>
              </a:tabLst>
            </a:pPr>
            <a:r>
              <a:rPr lang="en-US" sz="2400" spc="-28" dirty="0">
                <a:latin typeface="Cambria" panose="02040503050406030204" pitchFamily="18" charset="0"/>
                <a:ea typeface="Cambria" panose="02040503050406030204" pitchFamily="18" charset="0"/>
                <a:cs typeface="Roboto"/>
              </a:rPr>
              <a:t>Article 226 of the Indian Constitution – Power to Approach the High Courts.</a:t>
            </a:r>
          </a:p>
          <a:p>
            <a:pPr marL="499863" indent="-457184" algn="just">
              <a:spcBef>
                <a:spcPts val="1259"/>
              </a:spcBef>
              <a:buFont typeface="Wingdings"/>
              <a:buChar char=""/>
              <a:tabLst>
                <a:tab pos="499863" algn="l"/>
                <a:tab pos="500587" algn="l"/>
              </a:tabLst>
            </a:pPr>
            <a:r>
              <a:rPr lang="en-US" sz="2400" spc="-28" dirty="0">
                <a:latin typeface="Cambria" panose="02040503050406030204" pitchFamily="18" charset="0"/>
                <a:ea typeface="Cambria" panose="02040503050406030204" pitchFamily="18" charset="0"/>
                <a:cs typeface="Roboto"/>
              </a:rPr>
              <a:t>Approaching the High Court- alternate remedy is available in the Statute.</a:t>
            </a:r>
          </a:p>
          <a:p>
            <a:pPr marL="499863" indent="-457184" algn="just">
              <a:spcBef>
                <a:spcPts val="1145"/>
              </a:spcBef>
              <a:buFont typeface="Wingdings"/>
              <a:buChar char=""/>
              <a:tabLst>
                <a:tab pos="499863" algn="l"/>
                <a:tab pos="500587" algn="l"/>
              </a:tabLst>
            </a:pPr>
            <a:r>
              <a:rPr lang="en-US" sz="2400" dirty="0">
                <a:latin typeface="Cambria" panose="02040503050406030204" pitchFamily="18" charset="0"/>
                <a:ea typeface="Cambria" panose="02040503050406030204" pitchFamily="18" charset="0"/>
                <a:cs typeface="Roboto"/>
              </a:rPr>
              <a:t>Approaching the High Court in the light of the non-constitution of GST Appellate Tribunal u/s 109 of the CGST Act, 2017.</a:t>
            </a:r>
          </a:p>
          <a:p>
            <a:pPr marL="499863" indent="-457184" algn="just">
              <a:spcBef>
                <a:spcPts val="1151"/>
              </a:spcBef>
              <a:buFont typeface="Wingdings"/>
              <a:buChar char=""/>
              <a:tabLst>
                <a:tab pos="499863" algn="l"/>
                <a:tab pos="500587" algn="l"/>
              </a:tabLst>
            </a:pPr>
            <a:r>
              <a:rPr lang="en-US" sz="2400" spc="-40" dirty="0">
                <a:latin typeface="Cambria" panose="02040503050406030204" pitchFamily="18" charset="0"/>
                <a:ea typeface="Cambria" panose="02040503050406030204" pitchFamily="18" charset="0"/>
                <a:cs typeface="Roboto"/>
              </a:rPr>
              <a:t>Common GST disputes wherein the taxpayer has approached the Hon’ble High Courts for relief.</a:t>
            </a:r>
          </a:p>
          <a:p>
            <a:pPr marL="499863" indent="-457184" algn="just">
              <a:spcBef>
                <a:spcPts val="1151"/>
              </a:spcBef>
              <a:buFont typeface="Wingdings"/>
              <a:buChar char=""/>
              <a:tabLst>
                <a:tab pos="499863" algn="l"/>
                <a:tab pos="500587" algn="l"/>
              </a:tabLst>
            </a:pPr>
            <a:r>
              <a:rPr lang="en-US" sz="2400" spc="-40" dirty="0">
                <a:latin typeface="Cambria" panose="02040503050406030204" pitchFamily="18" charset="0"/>
                <a:ea typeface="Cambria" panose="02040503050406030204" pitchFamily="18" charset="0"/>
                <a:cs typeface="Roboto"/>
              </a:rPr>
              <a:t>GST Tribunals</a:t>
            </a:r>
          </a:p>
          <a:p>
            <a:pPr marL="499863" indent="-457184" algn="just">
              <a:spcBef>
                <a:spcPts val="1151"/>
              </a:spcBef>
              <a:buFont typeface="Wingdings"/>
              <a:buChar char=""/>
              <a:tabLst>
                <a:tab pos="499863" algn="l"/>
                <a:tab pos="500587" algn="l"/>
              </a:tabLst>
            </a:pPr>
            <a:r>
              <a:rPr lang="en-US" sz="2400" spc="-40" dirty="0">
                <a:latin typeface="Cambria" panose="02040503050406030204" pitchFamily="18" charset="0"/>
                <a:ea typeface="Cambria" panose="02040503050406030204" pitchFamily="18" charset="0"/>
                <a:cs typeface="Roboto"/>
              </a:rPr>
              <a:t>Areas to be focused in effectively drafting an appeal</a:t>
            </a:r>
          </a:p>
          <a:p>
            <a:pPr marL="499863" indent="-457184" algn="just">
              <a:spcBef>
                <a:spcPts val="1151"/>
              </a:spcBef>
              <a:buFont typeface="Wingdings"/>
              <a:buChar char=""/>
              <a:tabLst>
                <a:tab pos="499863" algn="l"/>
                <a:tab pos="500587" algn="l"/>
              </a:tabLst>
            </a:pPr>
            <a:r>
              <a:rPr lang="en-US" sz="2400" spc="-40" dirty="0">
                <a:latin typeface="Cambria" panose="02040503050406030204" pitchFamily="18" charset="0"/>
                <a:ea typeface="Cambria" panose="02040503050406030204" pitchFamily="18" charset="0"/>
                <a:cs typeface="Roboto"/>
              </a:rPr>
              <a:t>Technicalities</a:t>
            </a:r>
          </a:p>
        </p:txBody>
      </p:sp>
    </p:spTree>
    <p:extLst>
      <p:ext uri="{BB962C8B-B14F-4D97-AF65-F5344CB8AC3E}">
        <p14:creationId xmlns:p14="http://schemas.microsoft.com/office/powerpoint/2010/main" val="305318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6A12C-6F6C-8A25-24CF-BCE379C9863A}"/>
              </a:ext>
            </a:extLst>
          </p:cNvPr>
          <p:cNvSpPr txBox="1"/>
          <p:nvPr/>
        </p:nvSpPr>
        <p:spPr>
          <a:xfrm>
            <a:off x="376518" y="1147482"/>
            <a:ext cx="10865223" cy="5093702"/>
          </a:xfrm>
          <a:prstGeom prst="rect">
            <a:avLst/>
          </a:prstGeom>
          <a:noFill/>
        </p:spPr>
        <p:txBody>
          <a:bodyPr wrap="square">
            <a:spAutoFit/>
          </a:bodyPr>
          <a:lstStyle/>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Best Judgement Assessment Orders</a:t>
            </a:r>
            <a:r>
              <a:rPr lang="en-GB" sz="2000" dirty="0">
                <a:latin typeface="Bookman Old Style" panose="02050604050505020204" pitchFamily="18" charset="0"/>
                <a:ea typeface="Cambria" panose="02040503050406030204" pitchFamily="18" charset="0"/>
              </a:rPr>
              <a:t> - Validity of Best Judgement Assessment Orders passed under Section 62 of the CGST Act, 2017 when the GST returns are not filed – Legal position when the returns are filed after the expiry of thirty days from the date of issue of the Best Judgement Assessment Order?</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Stay/Dispensation of Pre-deposit</a:t>
            </a:r>
            <a:r>
              <a:rPr lang="en-GB" sz="2000" dirty="0">
                <a:latin typeface="Bookman Old Style" panose="02050604050505020204" pitchFamily="18" charset="0"/>
                <a:ea typeface="Cambria" panose="02040503050406030204" pitchFamily="18" charset="0"/>
              </a:rPr>
              <a:t> required to be made before filing an Appeal u/s 107(6) of the CGST Act, 2017 – Section 107(6) requires that an amount equal to ten percent of the amount of tax in dispute (up to max. Rs. 25 Crores) arising from the order impugned needs to be deposited before filing an appeal before the First Appellate Authority.</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Cancellation of GST Registration</a:t>
            </a:r>
            <a:r>
              <a:rPr lang="en-GB" sz="2000" dirty="0">
                <a:latin typeface="Bookman Old Style" panose="02050604050505020204" pitchFamily="18" charset="0"/>
                <a:ea typeface="Cambria" panose="02040503050406030204" pitchFamily="18" charset="0"/>
              </a:rPr>
              <a:t> – The proper officer exercising the powers conferred upon him under Section 29 of the CGST Act, 2017 may </a:t>
            </a:r>
            <a:r>
              <a:rPr lang="en-GB" sz="2000" dirty="0" err="1">
                <a:latin typeface="Bookman Old Style" panose="02050604050505020204" pitchFamily="18" charset="0"/>
                <a:ea typeface="Cambria" panose="02040503050406030204" pitchFamily="18" charset="0"/>
              </a:rPr>
              <a:t>suo</a:t>
            </a:r>
            <a:r>
              <a:rPr lang="en-GB" sz="2000" dirty="0">
                <a:latin typeface="Bookman Old Style" panose="02050604050505020204" pitchFamily="18" charset="0"/>
                <a:ea typeface="Cambria" panose="02040503050406030204" pitchFamily="18" charset="0"/>
              </a:rPr>
              <a:t>-moto cancel the GST Registration of the taxpayer for various reasons including contravention of provisions of the Act or Rules, non-filing of GST returns, non-commencement of business, fraud, etc. – Various High Courts have observed that the cancellation of GST Registration is not in the interest of the Revenue – Remanded the matter back to the proper officer for reconsideration. </a:t>
            </a:r>
          </a:p>
        </p:txBody>
      </p:sp>
      <p:sp>
        <p:nvSpPr>
          <p:cNvPr id="2" name="Text Placeholder 1">
            <a:extLst>
              <a:ext uri="{FF2B5EF4-FFF2-40B4-BE49-F238E27FC236}">
                <a16:creationId xmlns:a16="http://schemas.microsoft.com/office/drawing/2014/main" id="{C3F58E6E-BEE7-466A-3C76-B1D5F8C04B43}"/>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493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6A12C-6F6C-8A25-24CF-BCE379C9863A}"/>
              </a:ext>
            </a:extLst>
          </p:cNvPr>
          <p:cNvSpPr txBox="1"/>
          <p:nvPr/>
        </p:nvSpPr>
        <p:spPr>
          <a:xfrm>
            <a:off x="349624" y="1299882"/>
            <a:ext cx="10865223" cy="4901342"/>
          </a:xfrm>
          <a:prstGeom prst="rect">
            <a:avLst/>
          </a:prstGeom>
          <a:noFill/>
        </p:spPr>
        <p:txBody>
          <a:bodyPr wrap="square">
            <a:spAutoFit/>
          </a:bodyPr>
          <a:lstStyle/>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Invocation of Extended Period of Limitation</a:t>
            </a:r>
            <a:r>
              <a:rPr lang="en-GB" sz="2000" dirty="0">
                <a:latin typeface="Bookman Old Style" panose="02050604050505020204" pitchFamily="18" charset="0"/>
                <a:ea typeface="Cambria" panose="02040503050406030204" pitchFamily="18" charset="0"/>
              </a:rPr>
              <a:t> – Whether the extended period of limitation prescribed under Section 74 of the CGST Act, 2017 be invoked – Whether any fraud, </a:t>
            </a:r>
            <a:r>
              <a:rPr lang="en-GB" sz="2000" dirty="0" err="1">
                <a:latin typeface="Bookman Old Style" panose="02050604050505020204" pitchFamily="18" charset="0"/>
                <a:ea typeface="Cambria" panose="02040503050406030204" pitchFamily="18" charset="0"/>
              </a:rPr>
              <a:t>willfull</a:t>
            </a:r>
            <a:r>
              <a:rPr lang="en-GB" sz="2000" dirty="0">
                <a:latin typeface="Bookman Old Style" panose="02050604050505020204" pitchFamily="18" charset="0"/>
                <a:ea typeface="Cambria" panose="02040503050406030204" pitchFamily="18" charset="0"/>
              </a:rPr>
              <a:t>-misstatement or suppression of facts has actually taken place -  Whether the time limit of </a:t>
            </a:r>
            <a:r>
              <a:rPr lang="en-GB" sz="2000" b="1" dirty="0">
                <a:latin typeface="Bookman Old Style" panose="02050604050505020204" pitchFamily="18" charset="0"/>
                <a:ea typeface="Cambria" panose="02040503050406030204" pitchFamily="18" charset="0"/>
              </a:rPr>
              <a:t>five years</a:t>
            </a:r>
            <a:r>
              <a:rPr lang="en-GB" sz="2000" dirty="0">
                <a:latin typeface="Bookman Old Style" panose="02050604050505020204" pitchFamily="18" charset="0"/>
                <a:ea typeface="Cambria" panose="02040503050406030204" pitchFamily="18" charset="0"/>
              </a:rPr>
              <a:t> be applicable?</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Imposition of Penalty under Section 74</a:t>
            </a:r>
            <a:r>
              <a:rPr lang="en-GB" sz="2000" dirty="0">
                <a:latin typeface="Bookman Old Style" panose="02050604050505020204" pitchFamily="18" charset="0"/>
                <a:ea typeface="Cambria" panose="02040503050406030204" pitchFamily="18" charset="0"/>
              </a:rPr>
              <a:t> – Whether the imposition of 100% penalty is correct in all circumstances – Can there said to be any suppression when returns are filed – Can Penalty under Section 74 be imposed when the issue involved is interpretation of law?</a:t>
            </a: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Detention of Goods under Section 129 – </a:t>
            </a:r>
            <a:r>
              <a:rPr lang="en-GB" sz="2000" dirty="0">
                <a:latin typeface="Bookman Old Style" panose="02050604050505020204" pitchFamily="18" charset="0"/>
                <a:ea typeface="Cambria" panose="02040503050406030204" pitchFamily="18" charset="0"/>
              </a:rPr>
              <a:t>Can the goods be detained due to a clerical error in the E-way Bill or when the E-way Bill has expired due to breakdown of the vehicle or for reasons outside the control of the taxpayer?</a:t>
            </a:r>
          </a:p>
          <a:p>
            <a:pPr marL="342900" indent="-342900" algn="just">
              <a:spcBef>
                <a:spcPts val="300"/>
              </a:spcBef>
              <a:buFont typeface="Arial" panose="020B0604020202020204" pitchFamily="34" charset="0"/>
              <a:buChar char="•"/>
            </a:pPr>
            <a:endParaRPr lang="en-GB" sz="20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000" b="1" dirty="0">
                <a:latin typeface="Bookman Old Style" panose="02050604050505020204" pitchFamily="18" charset="0"/>
                <a:ea typeface="Cambria" panose="02040503050406030204" pitchFamily="18" charset="0"/>
              </a:rPr>
              <a:t>Issue of summons to Managing Director under Section 70 of the CGST Act, 2017</a:t>
            </a:r>
            <a:endParaRPr lang="en-GB" sz="2000" b="1" dirty="0">
              <a:solidFill>
                <a:srgbClr val="FFFF00"/>
              </a:solidFill>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000" b="1" dirty="0">
              <a:solidFill>
                <a:srgbClr val="FF0000"/>
              </a:solidFill>
              <a:latin typeface="Bookman Old Style" panose="02050604050505020204" pitchFamily="18" charset="0"/>
              <a:ea typeface="Cambria" panose="02040503050406030204" pitchFamily="18" charset="0"/>
            </a:endParaRPr>
          </a:p>
        </p:txBody>
      </p:sp>
      <p:sp>
        <p:nvSpPr>
          <p:cNvPr id="2" name="Text Placeholder 1">
            <a:extLst>
              <a:ext uri="{FF2B5EF4-FFF2-40B4-BE49-F238E27FC236}">
                <a16:creationId xmlns:a16="http://schemas.microsoft.com/office/drawing/2014/main" id="{CAA65EEB-DD08-7AEF-FE4D-0458B8EE331F}"/>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262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E9654-55B5-5450-1C58-6713F38EC921}"/>
              </a:ext>
            </a:extLst>
          </p:cNvPr>
          <p:cNvSpPr txBox="1"/>
          <p:nvPr/>
        </p:nvSpPr>
        <p:spPr>
          <a:xfrm>
            <a:off x="358588" y="1398494"/>
            <a:ext cx="11241741" cy="5216813"/>
          </a:xfrm>
          <a:prstGeom prst="rect">
            <a:avLst/>
          </a:prstGeom>
          <a:noFill/>
        </p:spPr>
        <p:txBody>
          <a:bodyPr wrap="square">
            <a:spAutoFit/>
          </a:bodyPr>
          <a:lstStyle/>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Multiplicity of the proceedings like Audit &amp; inspection simultaneously </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Audit &amp; Returns scrutiny simultaneously </a:t>
            </a:r>
          </a:p>
          <a:p>
            <a:pPr algn="just">
              <a:spcBef>
                <a:spcPts val="300"/>
              </a:spcBef>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Show cause notices contrary to monitory limits fixed by the GST enactment </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Personal hearing conducted one Officer however Order passed by some other the Officer</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SCN must be given by the Officer other than Officer who inspected &amp; searched the Premises </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200" b="1" dirty="0">
              <a:solidFill>
                <a:srgbClr val="FF0000"/>
              </a:solidFill>
              <a:latin typeface="Bookman Old Style" panose="02050604050505020204" pitchFamily="18" charset="0"/>
              <a:ea typeface="Cambria" panose="02040503050406030204" pitchFamily="18" charset="0"/>
            </a:endParaRPr>
          </a:p>
        </p:txBody>
      </p:sp>
      <p:sp>
        <p:nvSpPr>
          <p:cNvPr id="2" name="Text Placeholder 1">
            <a:extLst>
              <a:ext uri="{FF2B5EF4-FFF2-40B4-BE49-F238E27FC236}">
                <a16:creationId xmlns:a16="http://schemas.microsoft.com/office/drawing/2014/main" id="{2F8077E0-CB02-F856-9574-43FFC99D3349}"/>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451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E9654-55B5-5450-1C58-6713F38EC921}"/>
              </a:ext>
            </a:extLst>
          </p:cNvPr>
          <p:cNvSpPr txBox="1"/>
          <p:nvPr/>
        </p:nvSpPr>
        <p:spPr>
          <a:xfrm>
            <a:off x="192911" y="1398494"/>
            <a:ext cx="11241741" cy="5701561"/>
          </a:xfrm>
          <a:prstGeom prst="rect">
            <a:avLst/>
          </a:prstGeom>
          <a:noFill/>
        </p:spPr>
        <p:txBody>
          <a:bodyPr wrap="square">
            <a:spAutoFit/>
          </a:bodyPr>
          <a:lstStyle/>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Delay in Filing of Appeal – </a:t>
            </a:r>
            <a:r>
              <a:rPr lang="en-GB" sz="2200" dirty="0">
                <a:latin typeface="Bookman Old Style" panose="02050604050505020204" pitchFamily="18" charset="0"/>
                <a:ea typeface="Cambria" panose="02040503050406030204" pitchFamily="18" charset="0"/>
              </a:rPr>
              <a:t>Section 107 of the CGST Act, 2017 requires that an appeal should be filed before the First Appellate Authority within three months from the date on which the order is communicated to the </a:t>
            </a:r>
            <a:r>
              <a:rPr lang="en-GB" sz="2200" dirty="0" err="1">
                <a:latin typeface="Bookman Old Style" panose="02050604050505020204" pitchFamily="18" charset="0"/>
                <a:ea typeface="Cambria" panose="02040503050406030204" pitchFamily="18" charset="0"/>
              </a:rPr>
              <a:t>assessee</a:t>
            </a:r>
            <a:r>
              <a:rPr lang="en-GB" sz="2200" dirty="0">
                <a:latin typeface="Bookman Old Style" panose="02050604050505020204" pitchFamily="18" charset="0"/>
                <a:ea typeface="Cambria" panose="02040503050406030204" pitchFamily="18" charset="0"/>
              </a:rPr>
              <a:t>. The Appellate authority may allow the appeal to be presented within a further period of one month if he is satisfied that the </a:t>
            </a:r>
            <a:r>
              <a:rPr lang="en-GB" sz="2200" dirty="0" err="1">
                <a:latin typeface="Bookman Old Style" panose="02050604050505020204" pitchFamily="18" charset="0"/>
                <a:ea typeface="Cambria" panose="02040503050406030204" pitchFamily="18" charset="0"/>
              </a:rPr>
              <a:t>assessee</a:t>
            </a:r>
            <a:r>
              <a:rPr lang="en-GB" sz="2200" dirty="0">
                <a:latin typeface="Bookman Old Style" panose="02050604050505020204" pitchFamily="18" charset="0"/>
                <a:ea typeface="Cambria" panose="02040503050406030204" pitchFamily="18" charset="0"/>
              </a:rPr>
              <a:t> is prevented by sufficient cause from presenting the appeal within 3 months. Can a delay of more than one month be condoned by the Appellate Authority?</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Order passed without issue of SCN – </a:t>
            </a:r>
            <a:r>
              <a:rPr lang="en-GB" sz="2200" dirty="0">
                <a:latin typeface="Bookman Old Style" panose="02050604050505020204" pitchFamily="18" charset="0"/>
                <a:ea typeface="Cambria" panose="02040503050406030204" pitchFamily="18" charset="0"/>
              </a:rPr>
              <a:t>Section 73 as well as Section 74 require that the proper officer shall issue a Notice to show cause as to why the amount determined by him is not payable – Order cannot be passed without the issue of the Show Cause Notice under Section 73 or 74 of the CGST Act, 2017.</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200" b="1" dirty="0">
              <a:solidFill>
                <a:srgbClr val="FF0000"/>
              </a:solidFill>
              <a:latin typeface="Bookman Old Style" panose="02050604050505020204" pitchFamily="18" charset="0"/>
              <a:ea typeface="Cambria" panose="02040503050406030204" pitchFamily="18" charset="0"/>
            </a:endParaRPr>
          </a:p>
        </p:txBody>
      </p:sp>
      <p:sp>
        <p:nvSpPr>
          <p:cNvPr id="2" name="Text Placeholder 1">
            <a:extLst>
              <a:ext uri="{FF2B5EF4-FFF2-40B4-BE49-F238E27FC236}">
                <a16:creationId xmlns:a16="http://schemas.microsoft.com/office/drawing/2014/main" id="{3C260B89-D126-7D48-4DCD-68D08FA8A62F}"/>
              </a:ext>
            </a:extLst>
          </p:cNvPr>
          <p:cNvSpPr txBox="1">
            <a:spLocks/>
          </p:cNvSpPr>
          <p:nvPr/>
        </p:nvSpPr>
        <p:spPr>
          <a:xfrm>
            <a:off x="192911" y="-3250"/>
            <a:ext cx="10161670" cy="780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i="1" spc="-25">
                <a:solidFill>
                  <a:schemeClr val="bg1"/>
                </a:solidFill>
                <a:latin typeface="Cambria" panose="02040503050406030204" pitchFamily="18" charset="0"/>
                <a:ea typeface="Cambria" panose="02040503050406030204" pitchFamily="18" charset="0"/>
              </a:rPr>
              <a:t>Common GST disputes wherein the assessees have approached the Hon’ble High Courts for relief</a:t>
            </a:r>
            <a:endParaRPr lang="en-GB" sz="3200" b="1" i="1" spc="-25"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566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AD946FD-FD8E-48F9-A161-AD60912618CD}"/>
              </a:ext>
            </a:extLst>
          </p:cNvPr>
          <p:cNvSpPr>
            <a:spLocks noGrp="1"/>
          </p:cNvSpPr>
          <p:nvPr>
            <p:ph type="body" sz="quarter" idx="4294967295"/>
          </p:nvPr>
        </p:nvSpPr>
        <p:spPr>
          <a:xfrm>
            <a:off x="192911" y="-3250"/>
            <a:ext cx="10161670" cy="780501"/>
          </a:xfrm>
          <a:prstGeom prst="rect">
            <a:avLst/>
          </a:prstGeom>
        </p:spPr>
        <p:txBody>
          <a:bodyPr>
            <a:noAutofit/>
          </a:bodyPr>
          <a:lstStyle/>
          <a:p>
            <a:pPr marL="0" indent="0" algn="l">
              <a:buNone/>
            </a:pPr>
            <a:r>
              <a:rPr lang="en-GB" sz="3200" b="1" i="1" spc="-25" dirty="0">
                <a:solidFill>
                  <a:schemeClr val="bg1"/>
                </a:solidFill>
                <a:latin typeface="Cambria" panose="02040503050406030204" pitchFamily="18" charset="0"/>
                <a:ea typeface="Cambria" panose="02040503050406030204" pitchFamily="18" charset="0"/>
              </a:rPr>
              <a:t>Common GST disputes wherein the </a:t>
            </a:r>
            <a:r>
              <a:rPr lang="en-GB" sz="3200" b="1" i="1" spc="-25" dirty="0" err="1">
                <a:solidFill>
                  <a:schemeClr val="bg1"/>
                </a:solidFill>
                <a:latin typeface="Cambria" panose="02040503050406030204" pitchFamily="18" charset="0"/>
                <a:ea typeface="Cambria" panose="02040503050406030204" pitchFamily="18" charset="0"/>
              </a:rPr>
              <a:t>assessees</a:t>
            </a:r>
            <a:r>
              <a:rPr lang="en-GB" sz="3200" b="1" i="1" spc="-25" dirty="0">
                <a:solidFill>
                  <a:schemeClr val="bg1"/>
                </a:solidFill>
                <a:latin typeface="Cambria" panose="02040503050406030204" pitchFamily="18" charset="0"/>
                <a:ea typeface="Cambria" panose="02040503050406030204" pitchFamily="18" charset="0"/>
              </a:rPr>
              <a:t> have approached the Hon’ble High Courts for relief</a:t>
            </a:r>
          </a:p>
        </p:txBody>
      </p:sp>
      <p:sp>
        <p:nvSpPr>
          <p:cNvPr id="4" name="TextBox 3">
            <a:extLst>
              <a:ext uri="{FF2B5EF4-FFF2-40B4-BE49-F238E27FC236}">
                <a16:creationId xmlns:a16="http://schemas.microsoft.com/office/drawing/2014/main" id="{923E9654-55B5-5450-1C58-6713F38EC921}"/>
              </a:ext>
            </a:extLst>
          </p:cNvPr>
          <p:cNvSpPr txBox="1"/>
          <p:nvPr/>
        </p:nvSpPr>
        <p:spPr>
          <a:xfrm>
            <a:off x="121193" y="1264023"/>
            <a:ext cx="11241741" cy="5740033"/>
          </a:xfrm>
          <a:prstGeom prst="rect">
            <a:avLst/>
          </a:prstGeom>
          <a:noFill/>
        </p:spPr>
        <p:txBody>
          <a:bodyPr wrap="square">
            <a:spAutoFit/>
          </a:bodyPr>
          <a:lstStyle/>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Recovery during pendency of Appeal – </a:t>
            </a:r>
            <a:r>
              <a:rPr lang="en-GB" sz="2200" dirty="0">
                <a:latin typeface="Bookman Old Style" panose="02050604050505020204" pitchFamily="18" charset="0"/>
                <a:ea typeface="Cambria" panose="02040503050406030204" pitchFamily="18" charset="0"/>
              </a:rPr>
              <a:t>Section 107(7) of the CGST Act, 2017 states that when the mandatory amount of pre-deposit required to be made for filing an Appeal before the First Appellate Authority is paid and when the appeal is pending before the First Appellate Authority, the recovery proceedings for the balance amount shall be deemed to be stayed.</a:t>
            </a: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Provisional Attachment of Bank Account – </a:t>
            </a:r>
            <a:r>
              <a:rPr lang="en-GB" sz="2200" dirty="0">
                <a:latin typeface="Bookman Old Style" panose="02050604050505020204" pitchFamily="18" charset="0"/>
                <a:ea typeface="Cambria" panose="02040503050406030204" pitchFamily="18" charset="0"/>
              </a:rPr>
              <a:t>Section 83 of the CGST Act, 2017 confers powers to the Commissioner to attach provisionally the property, including bank account of the taxable person for the purpose of protecting the interest of the revenue – Such attachment shall cease to have effect on the expiry of a period of one year from the date of order of provisional attachment.</a:t>
            </a:r>
          </a:p>
          <a:p>
            <a:pPr marL="342900" indent="-342900" algn="just">
              <a:spcBef>
                <a:spcPts val="300"/>
              </a:spcBef>
              <a:buFont typeface="Arial" panose="020B0604020202020204" pitchFamily="34" charset="0"/>
              <a:buChar char="•"/>
            </a:pPr>
            <a:r>
              <a:rPr lang="en-GB" sz="2200" b="1" dirty="0">
                <a:latin typeface="Bookman Old Style" panose="02050604050505020204" pitchFamily="18" charset="0"/>
                <a:ea typeface="Cambria" panose="02040503050406030204" pitchFamily="18" charset="0"/>
              </a:rPr>
              <a:t>Radha Krishna Industries vs State of HP 2021 (48) G.S.T.L. 113 (S.C.)</a:t>
            </a:r>
          </a:p>
          <a:p>
            <a:pPr marL="342900" indent="-342900" algn="just">
              <a:spcBef>
                <a:spcPts val="300"/>
              </a:spcBef>
              <a:buFont typeface="Arial" panose="020B0604020202020204" pitchFamily="34" charset="0"/>
              <a:buChar char="•"/>
            </a:pPr>
            <a:endParaRPr lang="en-GB" sz="2200"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200" dirty="0">
              <a:latin typeface="Bookman Old Style" panose="02050604050505020204" pitchFamily="18" charset="0"/>
              <a:ea typeface="Cambria" panose="02040503050406030204" pitchFamily="18" charset="0"/>
            </a:endParaRPr>
          </a:p>
          <a:p>
            <a:pPr marL="342900" indent="-342900" algn="just">
              <a:spcBef>
                <a:spcPts val="300"/>
              </a:spcBef>
              <a:buFont typeface="Arial" panose="020B0604020202020204" pitchFamily="34" charset="0"/>
              <a:buChar char="•"/>
            </a:pPr>
            <a:endParaRPr lang="en-GB" sz="2200" b="1" dirty="0">
              <a:latin typeface="Bookman Old Style" panose="02050604050505020204" pitchFamily="18" charset="0"/>
              <a:ea typeface="Cambria" panose="02040503050406030204" pitchFamily="18" charset="0"/>
            </a:endParaRPr>
          </a:p>
        </p:txBody>
      </p:sp>
    </p:spTree>
    <p:extLst>
      <p:ext uri="{BB962C8B-B14F-4D97-AF65-F5344CB8AC3E}">
        <p14:creationId xmlns:p14="http://schemas.microsoft.com/office/powerpoint/2010/main" val="75679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B891B7-2513-E9FC-B1C2-A9D288681792}"/>
              </a:ext>
            </a:extLst>
          </p:cNvPr>
          <p:cNvSpPr>
            <a:spLocks noGrp="1"/>
          </p:cNvSpPr>
          <p:nvPr>
            <p:ph type="body" sz="quarter" idx="14"/>
          </p:nvPr>
        </p:nvSpPr>
        <p:spPr>
          <a:xfrm>
            <a:off x="327025" y="113491"/>
            <a:ext cx="8407400" cy="585787"/>
          </a:xfrm>
        </p:spPr>
        <p:txBody>
          <a:bodyPr/>
          <a:lstStyle/>
          <a:p>
            <a:r>
              <a:rPr lang="en-US" sz="3200" b="1" i="1" dirty="0"/>
              <a:t>Contents</a:t>
            </a:r>
            <a:endParaRPr lang="en-US" b="1" i="1" dirty="0"/>
          </a:p>
        </p:txBody>
      </p:sp>
      <p:graphicFrame>
        <p:nvGraphicFramePr>
          <p:cNvPr id="4" name="Diagram 3">
            <a:extLst>
              <a:ext uri="{FF2B5EF4-FFF2-40B4-BE49-F238E27FC236}">
                <a16:creationId xmlns:a16="http://schemas.microsoft.com/office/drawing/2014/main" id="{4DE6D7D9-2344-DF36-73BA-F71E214458C1}"/>
              </a:ext>
            </a:extLst>
          </p:cNvPr>
          <p:cNvGraphicFramePr/>
          <p:nvPr/>
        </p:nvGraphicFramePr>
        <p:xfrm>
          <a:off x="548640" y="1041010"/>
          <a:ext cx="8750105" cy="570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064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65BB6-75DE-F2A3-1B1F-B0B3492AC994}"/>
              </a:ext>
            </a:extLst>
          </p:cNvPr>
          <p:cNvSpPr>
            <a:spLocks noGrp="1"/>
          </p:cNvSpPr>
          <p:nvPr>
            <p:ph type="body" sz="quarter" idx="14"/>
          </p:nvPr>
        </p:nvSpPr>
        <p:spPr/>
        <p:txBody>
          <a:bodyPr/>
          <a:lstStyle/>
          <a:p>
            <a:r>
              <a:rPr lang="en-US" sz="3200" b="1" i="1" dirty="0"/>
              <a:t>GST Journey and its transformative features</a:t>
            </a:r>
            <a:endParaRPr lang="en-IN" b="1" i="1" dirty="0"/>
          </a:p>
        </p:txBody>
      </p:sp>
      <p:graphicFrame>
        <p:nvGraphicFramePr>
          <p:cNvPr id="3" name="Diagram 2">
            <a:extLst>
              <a:ext uri="{FF2B5EF4-FFF2-40B4-BE49-F238E27FC236}">
                <a16:creationId xmlns:a16="http://schemas.microsoft.com/office/drawing/2014/main" id="{8F72D3D2-0A6D-3AFE-F833-85804A78620A}"/>
              </a:ext>
            </a:extLst>
          </p:cNvPr>
          <p:cNvGraphicFramePr/>
          <p:nvPr/>
        </p:nvGraphicFramePr>
        <p:xfrm>
          <a:off x="327024" y="1073426"/>
          <a:ext cx="10150476" cy="5633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242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93DABA-686C-ECBF-9C5C-878BAFB15FD3}"/>
              </a:ext>
            </a:extLst>
          </p:cNvPr>
          <p:cNvSpPr>
            <a:spLocks noGrp="1"/>
          </p:cNvSpPr>
          <p:nvPr>
            <p:ph type="body" sz="quarter" idx="14"/>
          </p:nvPr>
        </p:nvSpPr>
        <p:spPr/>
        <p:txBody>
          <a:bodyPr/>
          <a:lstStyle/>
          <a:p>
            <a:r>
              <a:rPr lang="en-US" sz="3600" b="1" i="1" dirty="0"/>
              <a:t>Why GST Tribunal Required?</a:t>
            </a:r>
            <a:r>
              <a:rPr lang="en-US" dirty="0"/>
              <a:t> </a:t>
            </a:r>
            <a:endParaRPr lang="en-IN" dirty="0"/>
          </a:p>
        </p:txBody>
      </p:sp>
      <p:graphicFrame>
        <p:nvGraphicFramePr>
          <p:cNvPr id="17" name="Diagram 16">
            <a:extLst>
              <a:ext uri="{FF2B5EF4-FFF2-40B4-BE49-F238E27FC236}">
                <a16:creationId xmlns:a16="http://schemas.microsoft.com/office/drawing/2014/main" id="{19C84DD9-FE65-1127-6B15-C415DA534A46}"/>
              </a:ext>
            </a:extLst>
          </p:cNvPr>
          <p:cNvGraphicFramePr/>
          <p:nvPr/>
        </p:nvGraphicFramePr>
        <p:xfrm>
          <a:off x="1508895" y="1184308"/>
          <a:ext cx="9174209" cy="5522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12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93DABA-686C-ECBF-9C5C-878BAFB15FD3}"/>
              </a:ext>
            </a:extLst>
          </p:cNvPr>
          <p:cNvSpPr>
            <a:spLocks noGrp="1"/>
          </p:cNvSpPr>
          <p:nvPr>
            <p:ph type="body" sz="quarter" idx="14"/>
          </p:nvPr>
        </p:nvSpPr>
        <p:spPr/>
        <p:txBody>
          <a:bodyPr/>
          <a:lstStyle/>
          <a:p>
            <a:r>
              <a:rPr lang="en-US" i="1" dirty="0"/>
              <a:t>What is the GST Tribunal</a:t>
            </a:r>
            <a:endParaRPr lang="en-IN" i="1" dirty="0"/>
          </a:p>
          <a:p>
            <a:endParaRPr lang="en-IN" dirty="0"/>
          </a:p>
          <a:p>
            <a:endParaRPr lang="en-IN" dirty="0"/>
          </a:p>
        </p:txBody>
      </p:sp>
      <p:graphicFrame>
        <p:nvGraphicFramePr>
          <p:cNvPr id="2" name="Diagram 1">
            <a:extLst>
              <a:ext uri="{FF2B5EF4-FFF2-40B4-BE49-F238E27FC236}">
                <a16:creationId xmlns:a16="http://schemas.microsoft.com/office/drawing/2014/main" id="{35F7EFC7-B04A-B255-216B-F3EDD5670563}"/>
              </a:ext>
            </a:extLst>
          </p:cNvPr>
          <p:cNvGraphicFramePr/>
          <p:nvPr>
            <p:extLst>
              <p:ext uri="{D42A27DB-BD31-4B8C-83A1-F6EECF244321}">
                <p14:modId xmlns:p14="http://schemas.microsoft.com/office/powerpoint/2010/main" val="2884672366"/>
              </p:ext>
            </p:extLst>
          </p:nvPr>
        </p:nvGraphicFramePr>
        <p:xfrm>
          <a:off x="655982" y="1417984"/>
          <a:ext cx="10880035" cy="4939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72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40F6778-6745-F8E4-6BB1-762363D3DA3A}"/>
              </a:ext>
            </a:extLst>
          </p:cNvPr>
          <p:cNvSpPr txBox="1">
            <a:spLocks/>
          </p:cNvSpPr>
          <p:nvPr/>
        </p:nvSpPr>
        <p:spPr>
          <a:xfrm>
            <a:off x="187066" y="150813"/>
            <a:ext cx="8407400" cy="5857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Structure of GSTAT before revision</a:t>
            </a:r>
            <a:endParaRPr lang="en-IN" i="1" dirty="0"/>
          </a:p>
        </p:txBody>
      </p:sp>
      <p:graphicFrame>
        <p:nvGraphicFramePr>
          <p:cNvPr id="7" name="Diagram 6">
            <a:extLst>
              <a:ext uri="{FF2B5EF4-FFF2-40B4-BE49-F238E27FC236}">
                <a16:creationId xmlns:a16="http://schemas.microsoft.com/office/drawing/2014/main" id="{184FE3EC-F086-4F51-9BD1-E454C777F359}"/>
              </a:ext>
            </a:extLst>
          </p:cNvPr>
          <p:cNvGraphicFramePr/>
          <p:nvPr>
            <p:extLst>
              <p:ext uri="{D42A27DB-BD31-4B8C-83A1-F6EECF244321}">
                <p14:modId xmlns:p14="http://schemas.microsoft.com/office/powerpoint/2010/main" val="1922897689"/>
              </p:ext>
            </p:extLst>
          </p:nvPr>
        </p:nvGraphicFramePr>
        <p:xfrm>
          <a:off x="458933" y="2185572"/>
          <a:ext cx="10466364" cy="4521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2E4FA00D-BC20-C9C1-C4EA-2A67695EC1A4}"/>
              </a:ext>
            </a:extLst>
          </p:cNvPr>
          <p:cNvSpPr/>
          <p:nvPr/>
        </p:nvSpPr>
        <p:spPr>
          <a:xfrm>
            <a:off x="327025" y="1097280"/>
            <a:ext cx="10730181" cy="858129"/>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mbria" panose="02040503050406030204" pitchFamily="18" charset="0"/>
                <a:ea typeface="Cambria" panose="02040503050406030204" pitchFamily="18" charset="0"/>
              </a:rPr>
              <a:t>GSTAT would consist of two benches namely National Bench and State Bench.  </a:t>
            </a:r>
            <a:endParaRPr lang="en-IN" sz="2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293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946FD-FD8E-48F9-A161-AD60912618CD}"/>
              </a:ext>
            </a:extLst>
          </p:cNvPr>
          <p:cNvSpPr>
            <a:spLocks noGrp="1"/>
          </p:cNvSpPr>
          <p:nvPr>
            <p:ph type="body" sz="quarter" idx="14"/>
          </p:nvPr>
        </p:nvSpPr>
        <p:spPr>
          <a:xfrm>
            <a:off x="106102" y="43405"/>
            <a:ext cx="10161670" cy="867311"/>
          </a:xfrm>
        </p:spPr>
        <p:txBody>
          <a:bodyPr/>
          <a:lstStyle/>
          <a:p>
            <a:pPr algn="l"/>
            <a:r>
              <a:rPr lang="en-GB" sz="2734" spc="-28" dirty="0"/>
              <a:t>Article 226 of the Indian Constitution – Power to Approach the High Courts</a:t>
            </a:r>
            <a:endParaRPr lang="en-IN" sz="2734" dirty="0"/>
          </a:p>
        </p:txBody>
      </p:sp>
      <p:cxnSp>
        <p:nvCxnSpPr>
          <p:cNvPr id="38" name="Straight Connector 37">
            <a:extLst>
              <a:ext uri="{FF2B5EF4-FFF2-40B4-BE49-F238E27FC236}">
                <a16:creationId xmlns:a16="http://schemas.microsoft.com/office/drawing/2014/main" id="{83B32F44-BC7C-41DE-9DEF-8738FF1BFD1C}"/>
              </a:ext>
            </a:extLst>
          </p:cNvPr>
          <p:cNvCxnSpPr/>
          <p:nvPr/>
        </p:nvCxnSpPr>
        <p:spPr>
          <a:xfrm flipH="1">
            <a:off x="10699333" y="2205833"/>
            <a:ext cx="1533" cy="58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730642-2DCA-4DF4-BEB7-684E26D6CF8F}"/>
              </a:ext>
            </a:extLst>
          </p:cNvPr>
          <p:cNvCxnSpPr/>
          <p:nvPr/>
        </p:nvCxnSpPr>
        <p:spPr>
          <a:xfrm flipV="1">
            <a:off x="10916720" y="2084697"/>
            <a:ext cx="67200" cy="474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102" y="944820"/>
            <a:ext cx="11372125" cy="5022272"/>
          </a:xfrm>
          <a:prstGeom prst="rect">
            <a:avLst/>
          </a:prstGeom>
          <a:noFill/>
        </p:spPr>
        <p:txBody>
          <a:bodyPr wrap="square" rtlCol="0">
            <a:spAutoFit/>
          </a:bodyPr>
          <a:lstStyle/>
          <a:p>
            <a:pPr algn="just"/>
            <a:r>
              <a:rPr lang="en-GB" sz="2347" dirty="0">
                <a:latin typeface="Cambria" panose="02040503050406030204" pitchFamily="18" charset="0"/>
                <a:ea typeface="Cambria" panose="02040503050406030204" pitchFamily="18" charset="0"/>
              </a:rPr>
              <a:t>226. </a:t>
            </a:r>
            <a:r>
              <a:rPr lang="en-GB" sz="2734" dirty="0">
                <a:latin typeface="Cambria" panose="02040503050406030204" pitchFamily="18" charset="0"/>
                <a:ea typeface="Cambria" panose="02040503050406030204" pitchFamily="18" charset="0"/>
              </a:rPr>
              <a:t>Power of High Courts to issue certain writs</a:t>
            </a:r>
          </a:p>
          <a:p>
            <a:pPr algn="just"/>
            <a:endParaRPr lang="en-GB" sz="2347" dirty="0">
              <a:latin typeface="Cambria" panose="02040503050406030204" pitchFamily="18" charset="0"/>
              <a:ea typeface="Cambria" panose="02040503050406030204" pitchFamily="18" charset="0"/>
            </a:endParaRPr>
          </a:p>
          <a:p>
            <a:pPr marL="520842" indent="-520842" algn="just">
              <a:buFont typeface="+mj-lt"/>
              <a:buAutoNum type="arabicParenR"/>
            </a:pPr>
            <a:r>
              <a:rPr lang="en-GB" sz="2734" dirty="0">
                <a:latin typeface="Cambria" panose="02040503050406030204" pitchFamily="18" charset="0"/>
                <a:ea typeface="Cambria" panose="02040503050406030204" pitchFamily="18" charset="0"/>
              </a:rPr>
              <a:t>Notwithstanding anything in article 32, every High Court shall have power, throughout the territories in relation to which it exercises jurisdiction, to issue </a:t>
            </a:r>
            <a:r>
              <a:rPr lang="en-GB" sz="2734" b="1" dirty="0">
                <a:latin typeface="Cambria" panose="02040503050406030204" pitchFamily="18" charset="0"/>
                <a:ea typeface="Cambria" panose="02040503050406030204" pitchFamily="18" charset="0"/>
              </a:rPr>
              <a:t>to any person or authority, including in appropriate cases, any Government,</a:t>
            </a:r>
            <a:r>
              <a:rPr lang="en-GB" sz="2734" dirty="0">
                <a:latin typeface="Cambria" panose="02040503050406030204" pitchFamily="18" charset="0"/>
                <a:ea typeface="Cambria" panose="02040503050406030204" pitchFamily="18" charset="0"/>
              </a:rPr>
              <a:t> within those territories directions, orders or writs, including writs in the nature of </a:t>
            </a:r>
            <a:r>
              <a:rPr lang="en-GB" sz="2734" b="1" dirty="0">
                <a:latin typeface="Cambria" panose="02040503050406030204" pitchFamily="18" charset="0"/>
                <a:ea typeface="Cambria" panose="02040503050406030204" pitchFamily="18" charset="0"/>
              </a:rPr>
              <a:t>habeas corpus,</a:t>
            </a:r>
            <a:r>
              <a:rPr lang="en-GB" sz="2734" dirty="0">
                <a:latin typeface="Cambria" panose="02040503050406030204" pitchFamily="18" charset="0"/>
                <a:ea typeface="Cambria" panose="02040503050406030204" pitchFamily="18" charset="0"/>
              </a:rPr>
              <a:t> </a:t>
            </a:r>
            <a:r>
              <a:rPr lang="en-GB" sz="2734" b="1" dirty="0">
                <a:latin typeface="Cambria" panose="02040503050406030204" pitchFamily="18" charset="0"/>
                <a:ea typeface="Cambria" panose="02040503050406030204" pitchFamily="18" charset="0"/>
              </a:rPr>
              <a:t>mandamus, prohibition, quo warranto (what authority) and certiorari, or any of them,</a:t>
            </a:r>
            <a:r>
              <a:rPr lang="en-GB" sz="2734" dirty="0">
                <a:latin typeface="Cambria" panose="02040503050406030204" pitchFamily="18" charset="0"/>
                <a:ea typeface="Cambria" panose="02040503050406030204" pitchFamily="18" charset="0"/>
              </a:rPr>
              <a:t> </a:t>
            </a:r>
          </a:p>
          <a:p>
            <a:pPr marL="520842" indent="-520842" algn="just">
              <a:buFont typeface="+mj-lt"/>
              <a:buAutoNum type="arabicParenR"/>
            </a:pPr>
            <a:r>
              <a:rPr lang="en-GB" sz="2734" dirty="0">
                <a:latin typeface="Cambria" panose="02040503050406030204" pitchFamily="18" charset="0"/>
                <a:ea typeface="Cambria" panose="02040503050406030204" pitchFamily="18" charset="0"/>
              </a:rPr>
              <a:t>For the enforcement of any of the rights conferred by Part III and for any other purpose.</a:t>
            </a:r>
          </a:p>
          <a:p>
            <a:pPr algn="just"/>
            <a:endParaRPr lang="en-GB" sz="234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6866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63CE7-884E-938C-87E1-ACD7AF9FA4B1}"/>
              </a:ext>
            </a:extLst>
          </p:cNvPr>
          <p:cNvSpPr>
            <a:spLocks noGrp="1"/>
          </p:cNvSpPr>
          <p:nvPr>
            <p:ph type="body" sz="quarter" idx="14"/>
          </p:nvPr>
        </p:nvSpPr>
        <p:spPr/>
        <p:txBody>
          <a:bodyPr/>
          <a:lstStyle/>
          <a:p>
            <a:r>
              <a:rPr lang="en-US" i="1" dirty="0"/>
              <a:t>Required Qualification of Members</a:t>
            </a:r>
            <a:endParaRPr lang="en-IN" i="1" dirty="0"/>
          </a:p>
          <a:p>
            <a:endParaRPr lang="en-IN" i="1" dirty="0"/>
          </a:p>
        </p:txBody>
      </p:sp>
      <p:graphicFrame>
        <p:nvGraphicFramePr>
          <p:cNvPr id="44" name="Diagram 43">
            <a:extLst>
              <a:ext uri="{FF2B5EF4-FFF2-40B4-BE49-F238E27FC236}">
                <a16:creationId xmlns:a16="http://schemas.microsoft.com/office/drawing/2014/main" id="{6EC386DF-239B-F4B7-33B2-9587477BF664}"/>
              </a:ext>
            </a:extLst>
          </p:cNvPr>
          <p:cNvGraphicFramePr/>
          <p:nvPr>
            <p:extLst>
              <p:ext uri="{D42A27DB-BD31-4B8C-83A1-F6EECF244321}">
                <p14:modId xmlns:p14="http://schemas.microsoft.com/office/powerpoint/2010/main" val="2905821143"/>
              </p:ext>
            </p:extLst>
          </p:nvPr>
        </p:nvGraphicFramePr>
        <p:xfrm>
          <a:off x="208671" y="1032257"/>
          <a:ext cx="11636326" cy="5825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31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63CE7-884E-938C-87E1-ACD7AF9FA4B1}"/>
              </a:ext>
            </a:extLst>
          </p:cNvPr>
          <p:cNvSpPr>
            <a:spLocks noGrp="1"/>
          </p:cNvSpPr>
          <p:nvPr>
            <p:ph type="body" sz="quarter" idx="14"/>
          </p:nvPr>
        </p:nvSpPr>
        <p:spPr>
          <a:xfrm>
            <a:off x="228413" y="0"/>
            <a:ext cx="8407400" cy="585787"/>
          </a:xfrm>
        </p:spPr>
        <p:txBody>
          <a:bodyPr/>
          <a:lstStyle/>
          <a:p>
            <a:r>
              <a:rPr lang="en-US" i="1" dirty="0"/>
              <a:t>Revenue Bar Association Vs. Union of India</a:t>
            </a:r>
            <a:endParaRPr lang="en-IN" i="1" dirty="0"/>
          </a:p>
        </p:txBody>
      </p:sp>
      <p:grpSp>
        <p:nvGrpSpPr>
          <p:cNvPr id="2" name="Group 1">
            <a:extLst>
              <a:ext uri="{FF2B5EF4-FFF2-40B4-BE49-F238E27FC236}">
                <a16:creationId xmlns:a16="http://schemas.microsoft.com/office/drawing/2014/main" id="{6488D10E-09DA-29CD-47EF-A135CF731603}"/>
              </a:ext>
            </a:extLst>
          </p:cNvPr>
          <p:cNvGrpSpPr/>
          <p:nvPr/>
        </p:nvGrpSpPr>
        <p:grpSpPr>
          <a:xfrm>
            <a:off x="228413" y="1268650"/>
            <a:ext cx="11324491" cy="1406924"/>
            <a:chOff x="0" y="0"/>
            <a:chExt cx="11324491" cy="1406924"/>
          </a:xfrm>
        </p:grpSpPr>
        <p:sp>
          <p:nvSpPr>
            <p:cNvPr id="10" name="Rectangle: Rounded Corners 9">
              <a:extLst>
                <a:ext uri="{FF2B5EF4-FFF2-40B4-BE49-F238E27FC236}">
                  <a16:creationId xmlns:a16="http://schemas.microsoft.com/office/drawing/2014/main" id="{FC4E9A2C-1F6F-F7BE-E379-DF2586F5B1EF}"/>
                </a:ext>
              </a:extLst>
            </p:cNvPr>
            <p:cNvSpPr/>
            <p:nvPr/>
          </p:nvSpPr>
          <p:spPr>
            <a:xfrm>
              <a:off x="0" y="0"/>
              <a:ext cx="11324491" cy="140692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630D42E3-3051-5207-1CF9-3D017714F737}"/>
                </a:ext>
              </a:extLst>
            </p:cNvPr>
            <p:cNvSpPr txBox="1"/>
            <p:nvPr/>
          </p:nvSpPr>
          <p:spPr>
            <a:xfrm>
              <a:off x="68680" y="68680"/>
              <a:ext cx="11187131" cy="1269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a:latin typeface="Cambria" panose="02040503050406030204" pitchFamily="18" charset="0"/>
                  <a:ea typeface="Cambria" panose="02040503050406030204" pitchFamily="18" charset="0"/>
                </a:rPr>
                <a:t>Issues raised in this Case:</a:t>
              </a:r>
              <a:endParaRPr lang="en-IN" sz="2600" kern="1200" dirty="0">
                <a:latin typeface="Cambria" panose="02040503050406030204" pitchFamily="18" charset="0"/>
                <a:ea typeface="Cambria" panose="02040503050406030204" pitchFamily="18" charset="0"/>
              </a:endParaRPr>
            </a:p>
          </p:txBody>
        </p:sp>
      </p:grpSp>
      <p:grpSp>
        <p:nvGrpSpPr>
          <p:cNvPr id="4" name="Group 3">
            <a:extLst>
              <a:ext uri="{FF2B5EF4-FFF2-40B4-BE49-F238E27FC236}">
                <a16:creationId xmlns:a16="http://schemas.microsoft.com/office/drawing/2014/main" id="{87E85C1E-D288-C603-70D3-7D9E128DF454}"/>
              </a:ext>
            </a:extLst>
          </p:cNvPr>
          <p:cNvGrpSpPr/>
          <p:nvPr/>
        </p:nvGrpSpPr>
        <p:grpSpPr>
          <a:xfrm>
            <a:off x="228413" y="2853640"/>
            <a:ext cx="11324491" cy="1547324"/>
            <a:chOff x="0" y="1584990"/>
            <a:chExt cx="11324491" cy="1547324"/>
          </a:xfrm>
        </p:grpSpPr>
        <p:sp>
          <p:nvSpPr>
            <p:cNvPr id="8" name="Rectangle 7">
              <a:extLst>
                <a:ext uri="{FF2B5EF4-FFF2-40B4-BE49-F238E27FC236}">
                  <a16:creationId xmlns:a16="http://schemas.microsoft.com/office/drawing/2014/main" id="{66ACE0C0-60F0-6C1D-B1A9-E0540038C0EB}"/>
                </a:ext>
              </a:extLst>
            </p:cNvPr>
            <p:cNvSpPr/>
            <p:nvPr/>
          </p:nvSpPr>
          <p:spPr>
            <a:xfrm>
              <a:off x="0" y="158499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9" name="TextBox 8">
              <a:extLst>
                <a:ext uri="{FF2B5EF4-FFF2-40B4-BE49-F238E27FC236}">
                  <a16:creationId xmlns:a16="http://schemas.microsoft.com/office/drawing/2014/main" id="{1B0F5DAA-67A6-FF1E-57C7-DD34035169AA}"/>
                </a:ext>
              </a:extLst>
            </p:cNvPr>
            <p:cNvSpPr txBox="1"/>
            <p:nvPr/>
          </p:nvSpPr>
          <p:spPr>
            <a:xfrm>
              <a:off x="0" y="1584990"/>
              <a:ext cx="11324491" cy="15473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9553" tIns="33020" rIns="184912" bIns="33020" numCol="1" spcCol="1270" anchor="t" anchorCtr="0">
              <a:noAutofit/>
            </a:bodyPr>
            <a:lstStyle/>
            <a:p>
              <a:pPr marL="228600" lvl="1" indent="-228600" algn="just" defTabSz="1155700">
                <a:lnSpc>
                  <a:spcPct val="90000"/>
                </a:lnSpc>
                <a:spcBef>
                  <a:spcPct val="0"/>
                </a:spcBef>
                <a:spcAft>
                  <a:spcPct val="20000"/>
                </a:spcAft>
                <a:buChar char="•"/>
              </a:pPr>
              <a:r>
                <a:rPr lang="en-US" sz="2600" kern="1200" dirty="0">
                  <a:latin typeface="Cambria" panose="02040503050406030204" pitchFamily="18" charset="0"/>
                  <a:ea typeface="Cambria" panose="02040503050406030204" pitchFamily="18" charset="0"/>
                </a:rPr>
                <a:t>Whether the administrative members outnumber the judicial member is violative of Articles 14 and 50 of the constitution. </a:t>
              </a:r>
              <a:endParaRPr lang="en-IN" sz="2600" kern="1200" dirty="0">
                <a:latin typeface="Cambria" panose="02040503050406030204" pitchFamily="18" charset="0"/>
                <a:ea typeface="Cambria" panose="02040503050406030204" pitchFamily="18" charset="0"/>
              </a:endParaRPr>
            </a:p>
            <a:p>
              <a:pPr marL="228600" lvl="1" indent="-228600" algn="just" defTabSz="1155700">
                <a:lnSpc>
                  <a:spcPct val="90000"/>
                </a:lnSpc>
                <a:spcBef>
                  <a:spcPct val="0"/>
                </a:spcBef>
                <a:spcAft>
                  <a:spcPct val="20000"/>
                </a:spcAft>
                <a:buChar char="•"/>
              </a:pPr>
              <a:r>
                <a:rPr lang="en-US" sz="2600" kern="1200">
                  <a:latin typeface="Cambria" panose="02040503050406030204" pitchFamily="18" charset="0"/>
                  <a:ea typeface="Cambria" panose="02040503050406030204" pitchFamily="18" charset="0"/>
                </a:rPr>
                <a:t>Whether the exclusion of advocates from being considered for appointment as a Judicial member is violative of Article 14.</a:t>
              </a:r>
              <a:endParaRPr lang="en-IN" sz="2600" kern="1200" dirty="0">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E845B7D-90AC-9D6B-697D-FC91B02CAA20}"/>
              </a:ext>
            </a:extLst>
          </p:cNvPr>
          <p:cNvGrpSpPr/>
          <p:nvPr/>
        </p:nvGrpSpPr>
        <p:grpSpPr>
          <a:xfrm>
            <a:off x="228413" y="4556951"/>
            <a:ext cx="11324491" cy="2161951"/>
            <a:chOff x="0" y="3288301"/>
            <a:chExt cx="11324491" cy="2161951"/>
          </a:xfrm>
        </p:grpSpPr>
        <p:sp>
          <p:nvSpPr>
            <p:cNvPr id="6" name="Rectangle: Rounded Corners 5">
              <a:extLst>
                <a:ext uri="{FF2B5EF4-FFF2-40B4-BE49-F238E27FC236}">
                  <a16:creationId xmlns:a16="http://schemas.microsoft.com/office/drawing/2014/main" id="{D6C72B63-42AB-B823-BDAC-745C78AE8376}"/>
                </a:ext>
              </a:extLst>
            </p:cNvPr>
            <p:cNvSpPr/>
            <p:nvPr/>
          </p:nvSpPr>
          <p:spPr>
            <a:xfrm>
              <a:off x="0" y="3288301"/>
              <a:ext cx="11324491" cy="216195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IN"/>
            </a:p>
          </p:txBody>
        </p:sp>
        <p:sp>
          <p:nvSpPr>
            <p:cNvPr id="7" name="Rectangle: Rounded Corners 8">
              <a:extLst>
                <a:ext uri="{FF2B5EF4-FFF2-40B4-BE49-F238E27FC236}">
                  <a16:creationId xmlns:a16="http://schemas.microsoft.com/office/drawing/2014/main" id="{39C6891C-D37D-EE8E-0D82-E6F43C674745}"/>
                </a:ext>
              </a:extLst>
            </p:cNvPr>
            <p:cNvSpPr txBox="1"/>
            <p:nvPr/>
          </p:nvSpPr>
          <p:spPr>
            <a:xfrm>
              <a:off x="105538" y="3393839"/>
              <a:ext cx="11113415" cy="19508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a:latin typeface="Cambria" panose="02040503050406030204" pitchFamily="18" charset="0"/>
                  <a:ea typeface="Cambria" panose="02040503050406030204" pitchFamily="18" charset="0"/>
                </a:rPr>
                <a:t>Hon’ble High Court of Madras held that “</a:t>
              </a:r>
              <a:r>
                <a:rPr lang="en-US" sz="2600" b="1" kern="1200" dirty="0">
                  <a:latin typeface="Cambria" panose="02040503050406030204" pitchFamily="18" charset="0"/>
                  <a:ea typeface="Cambria" panose="02040503050406030204" pitchFamily="18" charset="0"/>
                </a:rPr>
                <a:t>The number of expert members, therefore, cannot exceed the number of judicial members on the bench</a:t>
              </a:r>
              <a:r>
                <a:rPr lang="en-US" sz="2600" kern="1200" dirty="0">
                  <a:latin typeface="Cambria" panose="02040503050406030204" pitchFamily="18" charset="0"/>
                  <a:ea typeface="Cambria" panose="02040503050406030204" pitchFamily="18" charset="0"/>
                </a:rPr>
                <a:t>” and struck down the relevant provisions of the law.</a:t>
              </a:r>
              <a:endParaRPr lang="en-IN" sz="2600" kern="1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2766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63CE7-884E-938C-87E1-ACD7AF9FA4B1}"/>
              </a:ext>
            </a:extLst>
          </p:cNvPr>
          <p:cNvSpPr>
            <a:spLocks noGrp="1"/>
          </p:cNvSpPr>
          <p:nvPr>
            <p:ph type="body" sz="quarter" idx="14"/>
          </p:nvPr>
        </p:nvSpPr>
        <p:spPr>
          <a:xfrm>
            <a:off x="228413" y="242047"/>
            <a:ext cx="8407400" cy="585787"/>
          </a:xfrm>
        </p:spPr>
        <p:txBody>
          <a:bodyPr/>
          <a:lstStyle/>
          <a:p>
            <a:r>
              <a:rPr lang="en-US" sz="3600" b="1" i="1" dirty="0"/>
              <a:t>Issues faced in Constitution of GSTAT</a:t>
            </a:r>
            <a:endParaRPr lang="en-IN" b="1" i="1" dirty="0"/>
          </a:p>
          <a:p>
            <a:endParaRPr lang="en-IN" dirty="0"/>
          </a:p>
        </p:txBody>
      </p:sp>
      <p:sp>
        <p:nvSpPr>
          <p:cNvPr id="8" name="Rectangle 7">
            <a:extLst>
              <a:ext uri="{FF2B5EF4-FFF2-40B4-BE49-F238E27FC236}">
                <a16:creationId xmlns:a16="http://schemas.microsoft.com/office/drawing/2014/main" id="{66ACE0C0-60F0-6C1D-B1A9-E0540038C0EB}"/>
              </a:ext>
            </a:extLst>
          </p:cNvPr>
          <p:cNvSpPr/>
          <p:nvPr/>
        </p:nvSpPr>
        <p:spPr>
          <a:xfrm>
            <a:off x="228413" y="285364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graphicFrame>
        <p:nvGraphicFramePr>
          <p:cNvPr id="12" name="Diagram 11">
            <a:extLst>
              <a:ext uri="{FF2B5EF4-FFF2-40B4-BE49-F238E27FC236}">
                <a16:creationId xmlns:a16="http://schemas.microsoft.com/office/drawing/2014/main" id="{2B011F53-BB10-E3C2-5216-5AE65FB7DADD}"/>
              </a:ext>
            </a:extLst>
          </p:cNvPr>
          <p:cNvGraphicFramePr/>
          <p:nvPr>
            <p:extLst>
              <p:ext uri="{D42A27DB-BD31-4B8C-83A1-F6EECF244321}">
                <p14:modId xmlns:p14="http://schemas.microsoft.com/office/powerpoint/2010/main" val="2706441240"/>
              </p:ext>
            </p:extLst>
          </p:nvPr>
        </p:nvGraphicFramePr>
        <p:xfrm>
          <a:off x="1284849" y="998806"/>
          <a:ext cx="9622302" cy="570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38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CE0C0-60F0-6C1D-B1A9-E0540038C0EB}"/>
              </a:ext>
            </a:extLst>
          </p:cNvPr>
          <p:cNvSpPr/>
          <p:nvPr/>
        </p:nvSpPr>
        <p:spPr>
          <a:xfrm>
            <a:off x="228413" y="285364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4" name="Text Placeholder 3">
            <a:extLst>
              <a:ext uri="{FF2B5EF4-FFF2-40B4-BE49-F238E27FC236}">
                <a16:creationId xmlns:a16="http://schemas.microsoft.com/office/drawing/2014/main" id="{9109F9F1-4F01-268E-B7D2-CBB7515EFE22}"/>
              </a:ext>
            </a:extLst>
          </p:cNvPr>
          <p:cNvSpPr>
            <a:spLocks noGrp="1"/>
          </p:cNvSpPr>
          <p:nvPr>
            <p:ph type="body" sz="quarter" idx="14"/>
          </p:nvPr>
        </p:nvSpPr>
        <p:spPr/>
        <p:txBody>
          <a:bodyPr/>
          <a:lstStyle/>
          <a:p>
            <a:r>
              <a:rPr lang="en-US" sz="3600" b="1" i="1" dirty="0"/>
              <a:t>Initiative by </a:t>
            </a:r>
            <a:r>
              <a:rPr lang="en-IN" sz="3600" b="1" i="1" dirty="0"/>
              <a:t>Government to setup GSTAT</a:t>
            </a:r>
            <a:endParaRPr lang="en-US" sz="3600" b="1" i="1" dirty="0"/>
          </a:p>
          <a:p>
            <a:endParaRPr lang="en-IN" dirty="0"/>
          </a:p>
        </p:txBody>
      </p:sp>
      <p:graphicFrame>
        <p:nvGraphicFramePr>
          <p:cNvPr id="5" name="Diagram 4">
            <a:extLst>
              <a:ext uri="{FF2B5EF4-FFF2-40B4-BE49-F238E27FC236}">
                <a16:creationId xmlns:a16="http://schemas.microsoft.com/office/drawing/2014/main" id="{FD6CC6A6-3012-48D3-DB0E-04C21D765A76}"/>
              </a:ext>
            </a:extLst>
          </p:cNvPr>
          <p:cNvGraphicFramePr/>
          <p:nvPr>
            <p:extLst>
              <p:ext uri="{D42A27DB-BD31-4B8C-83A1-F6EECF244321}">
                <p14:modId xmlns:p14="http://schemas.microsoft.com/office/powerpoint/2010/main" val="3341495914"/>
              </p:ext>
            </p:extLst>
          </p:nvPr>
        </p:nvGraphicFramePr>
        <p:xfrm>
          <a:off x="1696016" y="1080371"/>
          <a:ext cx="8799968" cy="553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096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CE0C0-60F0-6C1D-B1A9-E0540038C0EB}"/>
              </a:ext>
            </a:extLst>
          </p:cNvPr>
          <p:cNvSpPr/>
          <p:nvPr/>
        </p:nvSpPr>
        <p:spPr>
          <a:xfrm>
            <a:off x="228413" y="285364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4" name="Text Placeholder 3">
            <a:extLst>
              <a:ext uri="{FF2B5EF4-FFF2-40B4-BE49-F238E27FC236}">
                <a16:creationId xmlns:a16="http://schemas.microsoft.com/office/drawing/2014/main" id="{9109F9F1-4F01-268E-B7D2-CBB7515EFE22}"/>
              </a:ext>
            </a:extLst>
          </p:cNvPr>
          <p:cNvSpPr>
            <a:spLocks noGrp="1"/>
          </p:cNvSpPr>
          <p:nvPr>
            <p:ph type="body" sz="quarter" idx="14"/>
          </p:nvPr>
        </p:nvSpPr>
        <p:spPr/>
        <p:txBody>
          <a:bodyPr/>
          <a:lstStyle/>
          <a:p>
            <a:r>
              <a:rPr lang="en-US" i="1" dirty="0"/>
              <a:t>Discussion in GST Council meeting</a:t>
            </a:r>
            <a:endParaRPr lang="en-IN" i="1" dirty="0"/>
          </a:p>
        </p:txBody>
      </p:sp>
      <p:graphicFrame>
        <p:nvGraphicFramePr>
          <p:cNvPr id="2" name="Diagram 1">
            <a:extLst>
              <a:ext uri="{FF2B5EF4-FFF2-40B4-BE49-F238E27FC236}">
                <a16:creationId xmlns:a16="http://schemas.microsoft.com/office/drawing/2014/main" id="{38478A95-8B3D-6837-E4D7-56F26611D057}"/>
              </a:ext>
            </a:extLst>
          </p:cNvPr>
          <p:cNvGraphicFramePr/>
          <p:nvPr>
            <p:extLst>
              <p:ext uri="{D42A27DB-BD31-4B8C-83A1-F6EECF244321}">
                <p14:modId xmlns:p14="http://schemas.microsoft.com/office/powerpoint/2010/main" val="303478306"/>
              </p:ext>
            </p:extLst>
          </p:nvPr>
        </p:nvGraphicFramePr>
        <p:xfrm>
          <a:off x="1451463" y="1288520"/>
          <a:ext cx="89867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778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CE0C0-60F0-6C1D-B1A9-E0540038C0EB}"/>
              </a:ext>
            </a:extLst>
          </p:cNvPr>
          <p:cNvSpPr/>
          <p:nvPr/>
        </p:nvSpPr>
        <p:spPr>
          <a:xfrm>
            <a:off x="228413" y="285364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4" name="Text Placeholder 3">
            <a:extLst>
              <a:ext uri="{FF2B5EF4-FFF2-40B4-BE49-F238E27FC236}">
                <a16:creationId xmlns:a16="http://schemas.microsoft.com/office/drawing/2014/main" id="{9109F9F1-4F01-268E-B7D2-CBB7515EFE22}"/>
              </a:ext>
            </a:extLst>
          </p:cNvPr>
          <p:cNvSpPr>
            <a:spLocks noGrp="1"/>
          </p:cNvSpPr>
          <p:nvPr>
            <p:ph type="body" sz="quarter" idx="14"/>
          </p:nvPr>
        </p:nvSpPr>
        <p:spPr/>
        <p:txBody>
          <a:bodyPr/>
          <a:lstStyle/>
          <a:p>
            <a:r>
              <a:rPr lang="en-US" i="1" dirty="0"/>
              <a:t>Old Vs New Structure</a:t>
            </a:r>
            <a:endParaRPr lang="en-IN" i="1" dirty="0"/>
          </a:p>
          <a:p>
            <a:endParaRPr lang="en-IN" i="1" dirty="0"/>
          </a:p>
        </p:txBody>
      </p:sp>
      <p:graphicFrame>
        <p:nvGraphicFramePr>
          <p:cNvPr id="3" name="Table 2">
            <a:extLst>
              <a:ext uri="{FF2B5EF4-FFF2-40B4-BE49-F238E27FC236}">
                <a16:creationId xmlns:a16="http://schemas.microsoft.com/office/drawing/2014/main" id="{B064F3DE-FE2C-3AD6-610A-C215EC04AD9D}"/>
              </a:ext>
            </a:extLst>
          </p:cNvPr>
          <p:cNvGraphicFramePr>
            <a:graphicFrameLocks noGrp="1"/>
          </p:cNvGraphicFramePr>
          <p:nvPr>
            <p:extLst>
              <p:ext uri="{D42A27DB-BD31-4B8C-83A1-F6EECF244321}">
                <p14:modId xmlns:p14="http://schemas.microsoft.com/office/powerpoint/2010/main" val="746989487"/>
              </p:ext>
            </p:extLst>
          </p:nvPr>
        </p:nvGraphicFramePr>
        <p:xfrm>
          <a:off x="327025" y="1619998"/>
          <a:ext cx="10716114" cy="4147755"/>
        </p:xfrm>
        <a:graphic>
          <a:graphicData uri="http://schemas.openxmlformats.org/drawingml/2006/table">
            <a:tbl>
              <a:tblPr firstRow="1" bandRow="1">
                <a:tableStyleId>{5C22544A-7EE6-4342-B048-85BDC9FD1C3A}</a:tableStyleId>
              </a:tblPr>
              <a:tblGrid>
                <a:gridCol w="3572038">
                  <a:extLst>
                    <a:ext uri="{9D8B030D-6E8A-4147-A177-3AD203B41FA5}">
                      <a16:colId xmlns:a16="http://schemas.microsoft.com/office/drawing/2014/main" val="870081559"/>
                    </a:ext>
                  </a:extLst>
                </a:gridCol>
                <a:gridCol w="3572038">
                  <a:extLst>
                    <a:ext uri="{9D8B030D-6E8A-4147-A177-3AD203B41FA5}">
                      <a16:colId xmlns:a16="http://schemas.microsoft.com/office/drawing/2014/main" val="80891846"/>
                    </a:ext>
                  </a:extLst>
                </a:gridCol>
                <a:gridCol w="3572038">
                  <a:extLst>
                    <a:ext uri="{9D8B030D-6E8A-4147-A177-3AD203B41FA5}">
                      <a16:colId xmlns:a16="http://schemas.microsoft.com/office/drawing/2014/main" val="538350377"/>
                    </a:ext>
                  </a:extLst>
                </a:gridCol>
              </a:tblGrid>
              <a:tr h="396477">
                <a:tc>
                  <a:txBody>
                    <a:bodyPr/>
                    <a:lstStyle/>
                    <a:p>
                      <a:r>
                        <a:rPr lang="en-US" sz="2000" dirty="0">
                          <a:latin typeface="Cambria" panose="02040503050406030204" pitchFamily="18" charset="0"/>
                          <a:ea typeface="Cambria" panose="02040503050406030204" pitchFamily="18" charset="0"/>
                        </a:rPr>
                        <a:t>Heading</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Prior to revision </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After Revision</a:t>
                      </a:r>
                      <a:endParaRPr lang="en-IN"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22088851"/>
                  </a:ext>
                </a:extLst>
              </a:tr>
              <a:tr h="3751278">
                <a:tc>
                  <a:txBody>
                    <a:bodyPr/>
                    <a:lstStyle/>
                    <a:p>
                      <a:r>
                        <a:rPr lang="en-US" sz="2000" dirty="0">
                          <a:latin typeface="Cambria" panose="02040503050406030204" pitchFamily="18" charset="0"/>
                          <a:ea typeface="Cambria" panose="02040503050406030204" pitchFamily="18" charset="0"/>
                        </a:rPr>
                        <a:t>No. of Benches</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Consist of two benches namely:</a:t>
                      </a:r>
                    </a:p>
                    <a:p>
                      <a:pPr marL="342900" indent="-342900">
                        <a:buFont typeface="+mj-lt"/>
                        <a:buAutoNum type="arabicPeriod"/>
                      </a:pPr>
                      <a:r>
                        <a:rPr lang="en-US" sz="2000" dirty="0">
                          <a:latin typeface="Cambria" panose="02040503050406030204" pitchFamily="18" charset="0"/>
                          <a:ea typeface="Cambria" panose="02040503050406030204" pitchFamily="18" charset="0"/>
                        </a:rPr>
                        <a:t>National Bench </a:t>
                      </a:r>
                    </a:p>
                    <a:p>
                      <a:pPr marL="342900" indent="-342900">
                        <a:buFont typeface="+mj-lt"/>
                        <a:buAutoNum type="arabicPeriod"/>
                      </a:pPr>
                      <a:r>
                        <a:rPr lang="en-US" sz="2000" dirty="0">
                          <a:latin typeface="Cambria" panose="02040503050406030204" pitchFamily="18" charset="0"/>
                          <a:ea typeface="Cambria" panose="02040503050406030204" pitchFamily="18" charset="0"/>
                        </a:rPr>
                        <a:t>State Bench</a:t>
                      </a:r>
                    </a:p>
                    <a:p>
                      <a:pPr marL="0" indent="0">
                        <a:buFont typeface="+mj-lt"/>
                        <a:buNone/>
                      </a:pPr>
                      <a:endParaRPr lang="en-IN" sz="2000" dirty="0">
                        <a:latin typeface="Cambria" panose="02040503050406030204" pitchFamily="18" charset="0"/>
                        <a:ea typeface="Cambria" panose="02040503050406030204" pitchFamily="18" charset="0"/>
                      </a:endParaRPr>
                    </a:p>
                    <a:p>
                      <a:pPr marL="0" indent="0">
                        <a:buFont typeface="+mj-lt"/>
                        <a:buNone/>
                      </a:pPr>
                      <a:r>
                        <a:rPr lang="en-IN" sz="2000" dirty="0">
                          <a:latin typeface="Cambria" panose="02040503050406030204" pitchFamily="18" charset="0"/>
                          <a:ea typeface="Cambria" panose="02040503050406030204" pitchFamily="18" charset="0"/>
                        </a:rPr>
                        <a:t>Each bench would consist of </a:t>
                      </a:r>
                      <a:r>
                        <a:rPr lang="en-IN" sz="2000" b="1" dirty="0">
                          <a:latin typeface="Cambria" panose="02040503050406030204" pitchFamily="18" charset="0"/>
                          <a:ea typeface="Cambria" panose="02040503050406030204" pitchFamily="18" charset="0"/>
                        </a:rPr>
                        <a:t>three members</a:t>
                      </a:r>
                      <a:r>
                        <a:rPr lang="en-IN" sz="2000" dirty="0">
                          <a:latin typeface="Cambria" panose="02040503050406030204" pitchFamily="18" charset="0"/>
                          <a:ea typeface="Cambria" panose="02040503050406030204" pitchFamily="18" charset="0"/>
                        </a:rPr>
                        <a:t>, comprised of </a:t>
                      </a:r>
                      <a:r>
                        <a:rPr lang="en-IN" sz="2000" b="1" dirty="0">
                          <a:latin typeface="Cambria" panose="02040503050406030204" pitchFamily="18" charset="0"/>
                          <a:ea typeface="Cambria" panose="02040503050406030204" pitchFamily="18" charset="0"/>
                        </a:rPr>
                        <a:t>one judicial member</a:t>
                      </a:r>
                      <a:r>
                        <a:rPr lang="en-IN" sz="2000" dirty="0">
                          <a:latin typeface="Cambria" panose="02040503050406030204" pitchFamily="18" charset="0"/>
                          <a:ea typeface="Cambria" panose="02040503050406030204" pitchFamily="18" charset="0"/>
                        </a:rPr>
                        <a:t>, one technical member (centre), and one technical member (state).</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Consist of two benches namely:</a:t>
                      </a:r>
                    </a:p>
                    <a:p>
                      <a:pPr marL="457200" indent="-457200">
                        <a:buFont typeface="+mj-lt"/>
                        <a:buAutoNum type="arabicPeriod"/>
                      </a:pPr>
                      <a:r>
                        <a:rPr lang="en-US" sz="2000" dirty="0">
                          <a:latin typeface="Cambria" panose="02040503050406030204" pitchFamily="18" charset="0"/>
                          <a:ea typeface="Cambria" panose="02040503050406030204" pitchFamily="18" charset="0"/>
                        </a:rPr>
                        <a:t>Principal Bench </a:t>
                      </a:r>
                    </a:p>
                    <a:p>
                      <a:pPr marL="457200" indent="-457200">
                        <a:buFont typeface="+mj-lt"/>
                        <a:buAutoNum type="arabicPeriod"/>
                      </a:pPr>
                      <a:r>
                        <a:rPr lang="en-US" sz="2000" dirty="0">
                          <a:latin typeface="Cambria" panose="02040503050406030204" pitchFamily="18" charset="0"/>
                          <a:ea typeface="Cambria" panose="02040503050406030204" pitchFamily="18" charset="0"/>
                        </a:rPr>
                        <a:t>State Bench</a:t>
                      </a:r>
                    </a:p>
                    <a:p>
                      <a:pPr marL="457200" indent="-457200">
                        <a:buFont typeface="+mj-lt"/>
                        <a:buAutoNum type="arabicPeriod"/>
                      </a:pPr>
                      <a:endParaRPr lang="en-US" sz="2000" dirty="0">
                        <a:latin typeface="Cambria" panose="02040503050406030204" pitchFamily="18" charset="0"/>
                        <a:ea typeface="Cambria" panose="02040503050406030204" pitchFamily="18" charset="0"/>
                      </a:endParaRPr>
                    </a:p>
                    <a:p>
                      <a:pPr marL="0" indent="0">
                        <a:buFont typeface="+mj-lt"/>
                        <a:buNone/>
                      </a:pPr>
                      <a:r>
                        <a:rPr lang="en-US" sz="2000" dirty="0">
                          <a:latin typeface="Cambria" panose="02040503050406030204" pitchFamily="18" charset="0"/>
                          <a:ea typeface="Cambria" panose="02040503050406030204" pitchFamily="18" charset="0"/>
                        </a:rPr>
                        <a:t>Each bench would consist of </a:t>
                      </a:r>
                      <a:r>
                        <a:rPr lang="en-US" sz="2000" b="1" dirty="0">
                          <a:latin typeface="Cambria" panose="02040503050406030204" pitchFamily="18" charset="0"/>
                          <a:ea typeface="Cambria" panose="02040503050406030204" pitchFamily="18" charset="0"/>
                        </a:rPr>
                        <a:t>four members, </a:t>
                      </a:r>
                      <a:r>
                        <a:rPr lang="en-US" sz="2000" b="0" dirty="0">
                          <a:latin typeface="Cambria" panose="02040503050406030204" pitchFamily="18" charset="0"/>
                          <a:ea typeface="Cambria" panose="02040503050406030204" pitchFamily="18" charset="0"/>
                        </a:rPr>
                        <a:t>comprised of </a:t>
                      </a:r>
                      <a:r>
                        <a:rPr lang="en-US" sz="2000" b="1" dirty="0">
                          <a:latin typeface="Cambria" panose="02040503050406030204" pitchFamily="18" charset="0"/>
                          <a:ea typeface="Cambria" panose="02040503050406030204" pitchFamily="18" charset="0"/>
                        </a:rPr>
                        <a:t>two judicial members</a:t>
                      </a:r>
                      <a:r>
                        <a:rPr lang="en-US" sz="2000" b="0" dirty="0">
                          <a:latin typeface="Cambria" panose="02040503050406030204" pitchFamily="18" charset="0"/>
                          <a:ea typeface="Cambria" panose="02040503050406030204" pitchFamily="18" charset="0"/>
                        </a:rPr>
                        <a:t>, one technical member (</a:t>
                      </a:r>
                      <a:r>
                        <a:rPr lang="en-US" sz="2000" b="0" dirty="0" err="1">
                          <a:latin typeface="Cambria" panose="02040503050406030204" pitchFamily="18" charset="0"/>
                          <a:ea typeface="Cambria" panose="02040503050406030204" pitchFamily="18" charset="0"/>
                        </a:rPr>
                        <a:t>centre</a:t>
                      </a:r>
                      <a:r>
                        <a:rPr lang="en-US" sz="2000" b="0" dirty="0">
                          <a:latin typeface="Cambria" panose="02040503050406030204" pitchFamily="18" charset="0"/>
                          <a:ea typeface="Cambria" panose="02040503050406030204" pitchFamily="18" charset="0"/>
                        </a:rPr>
                        <a:t>), and one technical member (state).</a:t>
                      </a:r>
                      <a:endParaRPr lang="en-IN" sz="20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06596190"/>
                  </a:ext>
                </a:extLst>
              </a:tr>
            </a:tbl>
          </a:graphicData>
        </a:graphic>
      </p:graphicFrame>
    </p:spTree>
    <p:extLst>
      <p:ext uri="{BB962C8B-B14F-4D97-AF65-F5344CB8AC3E}">
        <p14:creationId xmlns:p14="http://schemas.microsoft.com/office/powerpoint/2010/main" val="158053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CE0C0-60F0-6C1D-B1A9-E0540038C0EB}"/>
              </a:ext>
            </a:extLst>
          </p:cNvPr>
          <p:cNvSpPr/>
          <p:nvPr/>
        </p:nvSpPr>
        <p:spPr>
          <a:xfrm>
            <a:off x="228413" y="2853640"/>
            <a:ext cx="11324491" cy="1547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N"/>
          </a:p>
        </p:txBody>
      </p:sp>
      <p:sp>
        <p:nvSpPr>
          <p:cNvPr id="4" name="Text Placeholder 3">
            <a:extLst>
              <a:ext uri="{FF2B5EF4-FFF2-40B4-BE49-F238E27FC236}">
                <a16:creationId xmlns:a16="http://schemas.microsoft.com/office/drawing/2014/main" id="{9109F9F1-4F01-268E-B7D2-CBB7515EFE22}"/>
              </a:ext>
            </a:extLst>
          </p:cNvPr>
          <p:cNvSpPr>
            <a:spLocks noGrp="1"/>
          </p:cNvSpPr>
          <p:nvPr>
            <p:ph type="body" sz="quarter" idx="14"/>
          </p:nvPr>
        </p:nvSpPr>
        <p:spPr/>
        <p:txBody>
          <a:bodyPr/>
          <a:lstStyle/>
          <a:p>
            <a:r>
              <a:rPr lang="en-US" i="1" dirty="0"/>
              <a:t>Old Vs New Structure</a:t>
            </a:r>
            <a:endParaRPr lang="en-IN" i="1" dirty="0"/>
          </a:p>
          <a:p>
            <a:endParaRPr lang="en-IN" i="1" dirty="0"/>
          </a:p>
        </p:txBody>
      </p:sp>
      <p:graphicFrame>
        <p:nvGraphicFramePr>
          <p:cNvPr id="2" name="Table 1">
            <a:extLst>
              <a:ext uri="{FF2B5EF4-FFF2-40B4-BE49-F238E27FC236}">
                <a16:creationId xmlns:a16="http://schemas.microsoft.com/office/drawing/2014/main" id="{10B0BA36-CC3C-75FF-7423-B823BDCA1099}"/>
              </a:ext>
            </a:extLst>
          </p:cNvPr>
          <p:cNvGraphicFramePr>
            <a:graphicFrameLocks noGrp="1"/>
          </p:cNvGraphicFramePr>
          <p:nvPr>
            <p:extLst>
              <p:ext uri="{D42A27DB-BD31-4B8C-83A1-F6EECF244321}">
                <p14:modId xmlns:p14="http://schemas.microsoft.com/office/powerpoint/2010/main" val="1262950682"/>
              </p:ext>
            </p:extLst>
          </p:nvPr>
        </p:nvGraphicFramePr>
        <p:xfrm>
          <a:off x="218977" y="1171161"/>
          <a:ext cx="10781958" cy="5247658"/>
        </p:xfrm>
        <a:graphic>
          <a:graphicData uri="http://schemas.openxmlformats.org/drawingml/2006/table">
            <a:tbl>
              <a:tblPr firstRow="1" bandRow="1">
                <a:tableStyleId>{5C22544A-7EE6-4342-B048-85BDC9FD1C3A}</a:tableStyleId>
              </a:tblPr>
              <a:tblGrid>
                <a:gridCol w="3593986">
                  <a:extLst>
                    <a:ext uri="{9D8B030D-6E8A-4147-A177-3AD203B41FA5}">
                      <a16:colId xmlns:a16="http://schemas.microsoft.com/office/drawing/2014/main" val="870081559"/>
                    </a:ext>
                  </a:extLst>
                </a:gridCol>
                <a:gridCol w="3593986">
                  <a:extLst>
                    <a:ext uri="{9D8B030D-6E8A-4147-A177-3AD203B41FA5}">
                      <a16:colId xmlns:a16="http://schemas.microsoft.com/office/drawing/2014/main" val="80891846"/>
                    </a:ext>
                  </a:extLst>
                </a:gridCol>
                <a:gridCol w="3593986">
                  <a:extLst>
                    <a:ext uri="{9D8B030D-6E8A-4147-A177-3AD203B41FA5}">
                      <a16:colId xmlns:a16="http://schemas.microsoft.com/office/drawing/2014/main" val="538350377"/>
                    </a:ext>
                  </a:extLst>
                </a:gridCol>
              </a:tblGrid>
              <a:tr h="293816">
                <a:tc>
                  <a:txBody>
                    <a:bodyPr/>
                    <a:lstStyle/>
                    <a:p>
                      <a:r>
                        <a:rPr lang="en-US" sz="2000" dirty="0">
                          <a:latin typeface="Cambria" panose="02040503050406030204" pitchFamily="18" charset="0"/>
                          <a:ea typeface="Cambria" panose="02040503050406030204" pitchFamily="18" charset="0"/>
                        </a:rPr>
                        <a:t>Heading</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Prior to revision </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After Revision</a:t>
                      </a:r>
                      <a:endParaRPr lang="en-IN" sz="2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22088851"/>
                  </a:ext>
                </a:extLst>
              </a:tr>
              <a:tr h="2425709">
                <a:tc>
                  <a:txBody>
                    <a:bodyPr/>
                    <a:lstStyle/>
                    <a:p>
                      <a:r>
                        <a:rPr lang="en-US" sz="2000" dirty="0">
                          <a:latin typeface="Cambria" panose="02040503050406030204" pitchFamily="18" charset="0"/>
                          <a:ea typeface="Cambria" panose="02040503050406030204" pitchFamily="18" charset="0"/>
                        </a:rPr>
                        <a:t>Qualification of Principal</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A person who has been a High Court Judge and who has served for period exceeding 5 years was eligible of appointment as Principle. </a:t>
                      </a:r>
                    </a:p>
                  </a:txBody>
                  <a:tcPr/>
                </a:tc>
                <a:tc>
                  <a:txBody>
                    <a:bodyPr/>
                    <a:lstStyle/>
                    <a:p>
                      <a:r>
                        <a:rPr lang="en-US" sz="2000" b="0" dirty="0">
                          <a:latin typeface="Cambria" panose="02040503050406030204" pitchFamily="18" charset="0"/>
                          <a:ea typeface="Cambria" panose="02040503050406030204" pitchFamily="18" charset="0"/>
                        </a:rPr>
                        <a:t>Only a person who has been a Supreme Court judge or High Court Justice can be appointed as a Principal.</a:t>
                      </a:r>
                      <a:endParaRPr lang="en-IN" sz="2000" b="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06596190"/>
                  </a:ext>
                </a:extLst>
              </a:tr>
              <a:tr h="2425709">
                <a:tc>
                  <a:txBody>
                    <a:bodyPr/>
                    <a:lstStyle/>
                    <a:p>
                      <a:r>
                        <a:rPr lang="en-US" sz="2000" dirty="0">
                          <a:latin typeface="Cambria" panose="02040503050406030204" pitchFamily="18" charset="0"/>
                          <a:ea typeface="Cambria" panose="02040503050406030204" pitchFamily="18" charset="0"/>
                        </a:rPr>
                        <a:t>Qualification of judicial member</a:t>
                      </a:r>
                      <a:endParaRPr lang="en-IN"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Earlier member of Indian Legal Services and who has held a post not less than Additional Secretary for three years was eligible for appointment as judicial member</a:t>
                      </a:r>
                    </a:p>
                    <a:p>
                      <a:endParaRPr lang="en-US" sz="2000" dirty="0">
                        <a:latin typeface="Cambria" panose="02040503050406030204" pitchFamily="18" charset="0"/>
                        <a:ea typeface="Cambria" panose="02040503050406030204" pitchFamily="18" charset="0"/>
                      </a:endParaRPr>
                    </a:p>
                  </a:txBody>
                  <a:tcPr/>
                </a:tc>
                <a:tc>
                  <a:txBody>
                    <a:bodyPr/>
                    <a:lstStyle/>
                    <a:p>
                      <a:r>
                        <a:rPr lang="en-US" sz="2000" b="0" dirty="0">
                          <a:latin typeface="Cambria" panose="02040503050406030204" pitchFamily="18" charset="0"/>
                          <a:ea typeface="Cambria" panose="02040503050406030204" pitchFamily="18" charset="0"/>
                        </a:rPr>
                        <a:t>Only a High Court judge or District Judge or Additional district are eligible for appointment as a judicial members. </a:t>
                      </a:r>
                      <a:endParaRPr lang="en-IN" sz="2000" b="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81610689"/>
                  </a:ext>
                </a:extLst>
              </a:tr>
            </a:tbl>
          </a:graphicData>
        </a:graphic>
      </p:graphicFrame>
    </p:spTree>
    <p:extLst>
      <p:ext uri="{BB962C8B-B14F-4D97-AF65-F5344CB8AC3E}">
        <p14:creationId xmlns:p14="http://schemas.microsoft.com/office/powerpoint/2010/main" val="1242663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1"/>
            <a:ext cx="8407401" cy="846160"/>
          </a:xfrm>
        </p:spPr>
        <p:txBody>
          <a:bodyPr/>
          <a:lstStyle/>
          <a:p>
            <a:r>
              <a:rPr lang="en-IN" sz="3200" i="1" dirty="0">
                <a:solidFill>
                  <a:schemeClr val="bg1"/>
                </a:solidFill>
                <a:latin typeface="Cambria" panose="02040503050406030204" pitchFamily="18" charset="0"/>
              </a:rPr>
              <a:t>Areas to be focused in effectively drafting an appeal</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5" y="1060134"/>
            <a:ext cx="11650331" cy="5098070"/>
          </a:xfrm>
        </p:spPr>
        <p:txBody>
          <a:bodyPr>
            <a:normAutofit/>
          </a:bodyPr>
          <a:lstStyle/>
          <a:p>
            <a:pPr algn="just">
              <a:lnSpc>
                <a:spcPct val="150000"/>
              </a:lnSpc>
              <a:spcBef>
                <a:spcPts val="0"/>
              </a:spcBef>
            </a:pPr>
            <a:r>
              <a:rPr lang="en-US" sz="2800" dirty="0">
                <a:latin typeface="Bookman Old Style" panose="02050604050505020204" pitchFamily="18" charset="0"/>
              </a:rPr>
              <a:t>Updated with the law (Sections, Rules, Notifications &amp; Circulars)</a:t>
            </a:r>
          </a:p>
          <a:p>
            <a:pPr algn="just">
              <a:lnSpc>
                <a:spcPct val="150000"/>
              </a:lnSpc>
              <a:spcBef>
                <a:spcPts val="0"/>
              </a:spcBef>
            </a:pPr>
            <a:r>
              <a:rPr lang="en-US" sz="2800" dirty="0">
                <a:latin typeface="Bookman Old Style" panose="02050604050505020204" pitchFamily="18" charset="0"/>
              </a:rPr>
              <a:t>Understanding of Landmark and jurisdictional High Court Decisions (both in favor &amp; and adverse)</a:t>
            </a:r>
          </a:p>
          <a:p>
            <a:pPr algn="just">
              <a:lnSpc>
                <a:spcPct val="150000"/>
              </a:lnSpc>
              <a:spcBef>
                <a:spcPts val="0"/>
              </a:spcBef>
            </a:pPr>
            <a:r>
              <a:rPr lang="en-US" sz="2800" dirty="0">
                <a:latin typeface="Bookman Old Style" panose="02050604050505020204" pitchFamily="18" charset="0"/>
              </a:rPr>
              <a:t>Check Judge’s similar decisions (both in favor  and adverse)</a:t>
            </a:r>
          </a:p>
          <a:p>
            <a:pPr algn="just">
              <a:lnSpc>
                <a:spcPct val="150000"/>
              </a:lnSpc>
              <a:spcBef>
                <a:spcPts val="0"/>
              </a:spcBef>
            </a:pPr>
            <a:r>
              <a:rPr lang="en-US" sz="2800" dirty="0">
                <a:latin typeface="Bookman Old Style" panose="02050604050505020204" pitchFamily="18" charset="0"/>
              </a:rPr>
              <a:t>Verify who is representing the department</a:t>
            </a:r>
          </a:p>
          <a:p>
            <a:pPr algn="just">
              <a:lnSpc>
                <a:spcPct val="150000"/>
              </a:lnSpc>
              <a:spcBef>
                <a:spcPts val="0"/>
              </a:spcBef>
            </a:pPr>
            <a:r>
              <a:rPr lang="en-US" sz="2800" dirty="0">
                <a:latin typeface="Bookman Old Style" panose="02050604050505020204" pitchFamily="18" charset="0"/>
              </a:rPr>
              <a:t>Argue the issue and conduct as per the judge</a:t>
            </a: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37</a:t>
            </a:fld>
            <a:endParaRPr lang="en-IN" dirty="0"/>
          </a:p>
        </p:txBody>
      </p:sp>
    </p:spTree>
    <p:extLst>
      <p:ext uri="{BB962C8B-B14F-4D97-AF65-F5344CB8AC3E}">
        <p14:creationId xmlns:p14="http://schemas.microsoft.com/office/powerpoint/2010/main" val="534564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1"/>
            <a:ext cx="8407401" cy="846160"/>
          </a:xfrm>
        </p:spPr>
        <p:txBody>
          <a:bodyPr/>
          <a:lstStyle/>
          <a:p>
            <a:r>
              <a:rPr lang="en-IN" sz="3200" i="1" dirty="0">
                <a:solidFill>
                  <a:schemeClr val="bg1"/>
                </a:solidFill>
                <a:latin typeface="Cambria" panose="02040503050406030204" pitchFamily="18" charset="0"/>
              </a:rPr>
              <a:t>Areas to be focused in effectively drafting an appeal</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5" y="1060133"/>
            <a:ext cx="11650331" cy="5661345"/>
          </a:xfrm>
        </p:spPr>
        <p:txBody>
          <a:bodyPr>
            <a:normAutofit/>
          </a:bodyPr>
          <a:lstStyle/>
          <a:p>
            <a:pPr algn="just">
              <a:lnSpc>
                <a:spcPct val="150000"/>
              </a:lnSpc>
              <a:spcBef>
                <a:spcPts val="0"/>
              </a:spcBef>
            </a:pPr>
            <a:r>
              <a:rPr lang="en-US" sz="2400" dirty="0">
                <a:latin typeface="Bookman Old Style" panose="02050604050505020204" pitchFamily="18" charset="0"/>
              </a:rPr>
              <a:t>Attending personal hearings in the tribunals is the best way to learn</a:t>
            </a:r>
          </a:p>
          <a:p>
            <a:pPr algn="just">
              <a:lnSpc>
                <a:spcPct val="150000"/>
              </a:lnSpc>
              <a:spcBef>
                <a:spcPts val="0"/>
              </a:spcBef>
            </a:pPr>
            <a:r>
              <a:rPr lang="en-US" sz="2400" dirty="0">
                <a:latin typeface="Bookman Old Style" panose="02050604050505020204" pitchFamily="18" charset="0"/>
              </a:rPr>
              <a:t>Approach in the Tribunal – To the point, short, along with brief synopsis</a:t>
            </a:r>
          </a:p>
          <a:p>
            <a:pPr algn="just">
              <a:lnSpc>
                <a:spcPct val="150000"/>
              </a:lnSpc>
              <a:spcBef>
                <a:spcPts val="0"/>
              </a:spcBef>
            </a:pPr>
            <a:r>
              <a:rPr lang="en-US" sz="2400" dirty="0">
                <a:latin typeface="Bookman Old Style" panose="02050604050505020204" pitchFamily="18" charset="0"/>
              </a:rPr>
              <a:t>Facts drafted should be self–explanatory (best judgment)</a:t>
            </a:r>
          </a:p>
          <a:p>
            <a:pPr algn="just">
              <a:lnSpc>
                <a:spcPct val="150000"/>
              </a:lnSpc>
              <a:spcBef>
                <a:spcPts val="0"/>
              </a:spcBef>
            </a:pPr>
            <a:r>
              <a:rPr lang="en-US" sz="2400" dirty="0">
                <a:latin typeface="Bookman Old Style" panose="02050604050505020204" pitchFamily="18" charset="0"/>
              </a:rPr>
              <a:t>Discretionary powers – Therefore, it is essential to explain to them the objective of the provision. </a:t>
            </a:r>
          </a:p>
          <a:p>
            <a:pPr algn="just">
              <a:lnSpc>
                <a:spcPct val="150000"/>
              </a:lnSpc>
              <a:spcBef>
                <a:spcPts val="0"/>
              </a:spcBef>
            </a:pPr>
            <a:r>
              <a:rPr lang="en-US" sz="2400" dirty="0">
                <a:latin typeface="Bookman Old Style" panose="02050604050505020204" pitchFamily="18" charset="0"/>
              </a:rPr>
              <a:t>Amendment – What has changed and why it is changed</a:t>
            </a: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38</a:t>
            </a:fld>
            <a:endParaRPr lang="en-IN" dirty="0"/>
          </a:p>
        </p:txBody>
      </p:sp>
    </p:spTree>
    <p:extLst>
      <p:ext uri="{BB962C8B-B14F-4D97-AF65-F5344CB8AC3E}">
        <p14:creationId xmlns:p14="http://schemas.microsoft.com/office/powerpoint/2010/main" val="413264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218364" y="1"/>
            <a:ext cx="8516061" cy="846160"/>
          </a:xfrm>
        </p:spPr>
        <p:txBody>
          <a:bodyPr/>
          <a:lstStyle/>
          <a:p>
            <a:r>
              <a:rPr lang="en-US" sz="3200" i="1" dirty="0"/>
              <a:t>Important Points regarding procedures to be followed at Tribunal</a:t>
            </a:r>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218365" y="1119116"/>
            <a:ext cx="11655188" cy="5738884"/>
          </a:xfrm>
        </p:spPr>
        <p:txBody>
          <a:bodyPr>
            <a:normAutofit/>
          </a:bodyPr>
          <a:lstStyle/>
          <a:p>
            <a:pPr algn="just">
              <a:lnSpc>
                <a:spcPct val="150000"/>
              </a:lnSpc>
              <a:spcBef>
                <a:spcPts val="0"/>
              </a:spcBef>
            </a:pPr>
            <a:r>
              <a:rPr lang="en-US" sz="2200" dirty="0">
                <a:latin typeface="Bookman Old Style" panose="02050604050505020204" pitchFamily="18" charset="0"/>
              </a:rPr>
              <a:t>The language of the Tribunal shall be in English. However, the parties to a proceedings before the Tribunal are allowed to file documents drawn up in Hindi.</a:t>
            </a:r>
            <a:r>
              <a:rPr lang="en-GB" sz="2200" dirty="0">
                <a:latin typeface="Bookman Old Style" panose="02050604050505020204" pitchFamily="18" charset="0"/>
              </a:rPr>
              <a:t> Moreover, a Bench may also permit the use of Hindi in its proceedings </a:t>
            </a:r>
            <a:r>
              <a:rPr lang="en-GB" sz="2200" b="1" i="1" dirty="0">
                <a:latin typeface="Bookman Old Style" panose="02050604050505020204" pitchFamily="18" charset="0"/>
              </a:rPr>
              <a:t>[Ref: Rule 5 of the CESTAT (procedure) Rules] .</a:t>
            </a:r>
          </a:p>
          <a:p>
            <a:pPr algn="just">
              <a:lnSpc>
                <a:spcPct val="150000"/>
              </a:lnSpc>
              <a:spcBef>
                <a:spcPts val="0"/>
              </a:spcBef>
            </a:pPr>
            <a:r>
              <a:rPr lang="en-GB" sz="2200" dirty="0">
                <a:latin typeface="Bookman Old Style" panose="02050604050505020204" pitchFamily="18" charset="0"/>
              </a:rPr>
              <a:t>The final order passed by Tribunal is in English. However, the Tribunal may pass such orders in Hindi if deemed fit. If order passed by Tribunal is in Hindi, then every such order is required to be accompanied by duly attested English translation of the same. </a:t>
            </a:r>
          </a:p>
          <a:p>
            <a:pPr algn="just">
              <a:lnSpc>
                <a:spcPct val="150000"/>
              </a:lnSpc>
              <a:spcBef>
                <a:spcPts val="0"/>
              </a:spcBef>
            </a:pPr>
            <a:r>
              <a:rPr lang="en-GB" sz="2200" dirty="0">
                <a:latin typeface="Bookman Old Style" panose="02050604050505020204" pitchFamily="18" charset="0"/>
              </a:rPr>
              <a:t>Each aggrieved person is required to file a separate appeal. Common appeals, or joint appeals are not allowed </a:t>
            </a:r>
            <a:r>
              <a:rPr lang="en-GB" sz="2200" b="1" i="1" dirty="0">
                <a:latin typeface="Bookman Old Style" panose="02050604050505020204" pitchFamily="18" charset="0"/>
              </a:rPr>
              <a:t>[Ref: Rule 6 A of the CESTAT (Procedure) Rules].</a:t>
            </a:r>
          </a:p>
          <a:p>
            <a:pPr marL="0" indent="0" algn="just">
              <a:lnSpc>
                <a:spcPct val="150000"/>
              </a:lnSpc>
              <a:spcBef>
                <a:spcPts val="0"/>
              </a:spcBef>
              <a:buNone/>
            </a:pPr>
            <a:endParaRPr lang="en-US" sz="2200" b="1" i="1" dirty="0">
              <a:solidFill>
                <a:srgbClr val="003200"/>
              </a:solidFill>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39</a:t>
            </a:fld>
            <a:endParaRPr lang="en-IN" dirty="0"/>
          </a:p>
        </p:txBody>
      </p:sp>
    </p:spTree>
    <p:extLst>
      <p:ext uri="{BB962C8B-B14F-4D97-AF65-F5344CB8AC3E}">
        <p14:creationId xmlns:p14="http://schemas.microsoft.com/office/powerpoint/2010/main" val="224606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946FD-FD8E-48F9-A161-AD60912618CD}"/>
              </a:ext>
            </a:extLst>
          </p:cNvPr>
          <p:cNvSpPr>
            <a:spLocks noGrp="1"/>
          </p:cNvSpPr>
          <p:nvPr>
            <p:ph type="body" sz="quarter" idx="14"/>
          </p:nvPr>
        </p:nvSpPr>
        <p:spPr>
          <a:xfrm>
            <a:off x="106102" y="43405"/>
            <a:ext cx="10161670" cy="867311"/>
          </a:xfrm>
        </p:spPr>
        <p:txBody>
          <a:bodyPr/>
          <a:lstStyle/>
          <a:p>
            <a:pPr algn="l"/>
            <a:r>
              <a:rPr lang="en-GB" sz="2734" spc="-28" dirty="0"/>
              <a:t>Article 226 of the Indian Constitution – Power to Approach the High Courts</a:t>
            </a:r>
            <a:endParaRPr lang="en-IN" sz="2734" dirty="0"/>
          </a:p>
        </p:txBody>
      </p:sp>
      <p:cxnSp>
        <p:nvCxnSpPr>
          <p:cNvPr id="38" name="Straight Connector 37">
            <a:extLst>
              <a:ext uri="{FF2B5EF4-FFF2-40B4-BE49-F238E27FC236}">
                <a16:creationId xmlns:a16="http://schemas.microsoft.com/office/drawing/2014/main" id="{83B32F44-BC7C-41DE-9DEF-8738FF1BFD1C}"/>
              </a:ext>
            </a:extLst>
          </p:cNvPr>
          <p:cNvCxnSpPr/>
          <p:nvPr/>
        </p:nvCxnSpPr>
        <p:spPr>
          <a:xfrm flipH="1">
            <a:off x="10699333" y="2205833"/>
            <a:ext cx="1533" cy="58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730642-2DCA-4DF4-BEB7-684E26D6CF8F}"/>
              </a:ext>
            </a:extLst>
          </p:cNvPr>
          <p:cNvCxnSpPr/>
          <p:nvPr/>
        </p:nvCxnSpPr>
        <p:spPr>
          <a:xfrm flipV="1">
            <a:off x="10916720" y="2084697"/>
            <a:ext cx="67200" cy="4744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101" y="944820"/>
            <a:ext cx="11806177" cy="6224974"/>
          </a:xfrm>
          <a:prstGeom prst="rect">
            <a:avLst/>
          </a:prstGeom>
          <a:noFill/>
        </p:spPr>
        <p:txBody>
          <a:bodyPr wrap="square" rtlCol="0">
            <a:spAutoFit/>
          </a:bodyPr>
          <a:lstStyle/>
          <a:p>
            <a:pPr algn="just"/>
            <a:r>
              <a:rPr lang="en-GB" sz="2347" dirty="0">
                <a:latin typeface="Cambria" panose="02040503050406030204" pitchFamily="18" charset="0"/>
                <a:ea typeface="Cambria" panose="02040503050406030204" pitchFamily="18" charset="0"/>
              </a:rPr>
              <a:t>226. </a:t>
            </a:r>
            <a:r>
              <a:rPr lang="en-GB" sz="2734" dirty="0">
                <a:latin typeface="Cambria" panose="02040503050406030204" pitchFamily="18" charset="0"/>
                <a:ea typeface="Cambria" panose="02040503050406030204" pitchFamily="18" charset="0"/>
              </a:rPr>
              <a:t>Power of High Courts to issue certain writs</a:t>
            </a:r>
          </a:p>
          <a:p>
            <a:pPr algn="just"/>
            <a:endParaRPr lang="en-GB" sz="2347" dirty="0">
              <a:latin typeface="Cambria" panose="02040503050406030204" pitchFamily="18" charset="0"/>
              <a:ea typeface="Cambria" panose="02040503050406030204" pitchFamily="18" charset="0"/>
            </a:endParaRPr>
          </a:p>
          <a:p>
            <a:pPr algn="just"/>
            <a:r>
              <a:rPr lang="en-GB" sz="2347" dirty="0">
                <a:latin typeface="Cambria" panose="02040503050406030204" pitchFamily="18" charset="0"/>
                <a:ea typeface="Cambria" panose="02040503050406030204" pitchFamily="18" charset="0"/>
              </a:rPr>
              <a:t>WRIT of</a:t>
            </a:r>
          </a:p>
          <a:p>
            <a:pPr marL="520842" indent="-520842" algn="just">
              <a:buFont typeface="+mj-lt"/>
              <a:buAutoNum type="arabicParenR"/>
            </a:pPr>
            <a:r>
              <a:rPr lang="en-GB" sz="2734" b="1" dirty="0">
                <a:latin typeface="Cambria" panose="02040503050406030204" pitchFamily="18" charset="0"/>
                <a:ea typeface="Cambria" panose="02040503050406030204" pitchFamily="18" charset="0"/>
              </a:rPr>
              <a:t>Habeas corpus-unlawful and indefinite imprisonment (show me the body)</a:t>
            </a:r>
            <a:endParaRPr lang="en-GB" sz="2734" dirty="0">
              <a:latin typeface="Cambria" panose="02040503050406030204" pitchFamily="18" charset="0"/>
              <a:ea typeface="Cambria" panose="02040503050406030204" pitchFamily="18" charset="0"/>
            </a:endParaRPr>
          </a:p>
          <a:p>
            <a:pPr marL="520842" indent="-520842" algn="just">
              <a:buFont typeface="+mj-lt"/>
              <a:buAutoNum type="arabicParenR"/>
            </a:pPr>
            <a:r>
              <a:rPr lang="en-GB" sz="2734" b="1" dirty="0">
                <a:latin typeface="Cambria" panose="02040503050406030204" pitchFamily="18" charset="0"/>
                <a:ea typeface="Cambria" panose="02040503050406030204" pitchFamily="18" charset="0"/>
              </a:rPr>
              <a:t>Mandamus (To set aside the Order or Direction), </a:t>
            </a:r>
          </a:p>
          <a:p>
            <a:pPr marL="520842" indent="-520842" algn="just">
              <a:buFont typeface="+mj-lt"/>
              <a:buAutoNum type="arabicParenR"/>
            </a:pPr>
            <a:r>
              <a:rPr lang="en-GB" sz="2734" b="1" dirty="0">
                <a:latin typeface="Cambria" panose="02040503050406030204" pitchFamily="18" charset="0"/>
                <a:ea typeface="Cambria" panose="02040503050406030204" pitchFamily="18" charset="0"/>
              </a:rPr>
              <a:t>Prohibition (</a:t>
            </a:r>
            <a:r>
              <a:rPr lang="en-US" sz="2734" b="1" dirty="0">
                <a:latin typeface="Cambria" panose="02040503050406030204" pitchFamily="18" charset="0"/>
                <a:ea typeface="Cambria" panose="02040503050406030204" pitchFamily="18" charset="0"/>
              </a:rPr>
              <a:t>from doing something beyond their authority)</a:t>
            </a:r>
            <a:r>
              <a:rPr lang="en-GB" sz="2734" b="1" dirty="0">
                <a:latin typeface="Cambria" panose="02040503050406030204" pitchFamily="18" charset="0"/>
                <a:ea typeface="Cambria" panose="02040503050406030204" pitchFamily="18" charset="0"/>
              </a:rPr>
              <a:t>, </a:t>
            </a:r>
          </a:p>
          <a:p>
            <a:pPr marL="520842" indent="-520842" algn="just">
              <a:buFont typeface="+mj-lt"/>
              <a:buAutoNum type="arabicParenR"/>
            </a:pPr>
            <a:r>
              <a:rPr lang="en-GB" sz="2734" b="1" dirty="0">
                <a:latin typeface="Cambria" panose="02040503050406030204" pitchFamily="18" charset="0"/>
                <a:ea typeface="Cambria" panose="02040503050406030204" pitchFamily="18" charset="0"/>
              </a:rPr>
              <a:t>quo warranto (what authority) and </a:t>
            </a:r>
          </a:p>
          <a:p>
            <a:pPr marL="520842" indent="-520842" algn="just">
              <a:buFont typeface="+mj-lt"/>
              <a:buAutoNum type="arabicParenR"/>
            </a:pPr>
            <a:r>
              <a:rPr lang="en-GB" sz="2734" b="1" dirty="0">
                <a:latin typeface="Cambria" panose="02040503050406030204" pitchFamily="18" charset="0"/>
                <a:ea typeface="Cambria" panose="02040503050406030204" pitchFamily="18" charset="0"/>
              </a:rPr>
              <a:t>Certiorari (</a:t>
            </a:r>
            <a:r>
              <a:rPr lang="en-US" sz="2734" b="1" dirty="0">
                <a:latin typeface="Cambria" panose="02040503050406030204" pitchFamily="18" charset="0"/>
                <a:ea typeface="Cambria" panose="02040503050406030204" pitchFamily="18" charset="0"/>
              </a:rPr>
              <a:t>either to transfer a case pending with them to itself or quash their order in a case)</a:t>
            </a:r>
            <a:r>
              <a:rPr lang="en-GB" sz="2734" b="1" dirty="0">
                <a:latin typeface="Cambria" panose="02040503050406030204" pitchFamily="18" charset="0"/>
                <a:ea typeface="Cambria" panose="02040503050406030204" pitchFamily="18" charset="0"/>
              </a:rPr>
              <a:t>,</a:t>
            </a:r>
          </a:p>
          <a:p>
            <a:pPr algn="just"/>
            <a:r>
              <a:rPr lang="en-GB" sz="2734" dirty="0">
                <a:latin typeface="Cambria" panose="02040503050406030204" pitchFamily="18" charset="0"/>
                <a:ea typeface="Cambria" panose="02040503050406030204" pitchFamily="18" charset="0"/>
              </a:rPr>
              <a:t> </a:t>
            </a:r>
          </a:p>
          <a:p>
            <a:pPr algn="just"/>
            <a:r>
              <a:rPr lang="en-GB" sz="2734" dirty="0">
                <a:latin typeface="Cambria" panose="02040503050406030204" pitchFamily="18" charset="0"/>
                <a:ea typeface="Cambria" panose="02040503050406030204" pitchFamily="18" charset="0"/>
              </a:rPr>
              <a:t>Or WRIT can be issued</a:t>
            </a:r>
          </a:p>
          <a:p>
            <a:pPr algn="just"/>
            <a:r>
              <a:rPr lang="en-GB" sz="2734" dirty="0">
                <a:latin typeface="Cambria" panose="02040503050406030204" pitchFamily="18" charset="0"/>
                <a:ea typeface="Cambria" panose="02040503050406030204" pitchFamily="18" charset="0"/>
              </a:rPr>
              <a:t>For the enforcement of any of the rights conferred by Part III and </a:t>
            </a:r>
            <a:r>
              <a:rPr lang="en-GB" sz="2734" b="1" dirty="0">
                <a:latin typeface="Cambria" panose="02040503050406030204" pitchFamily="18" charset="0"/>
                <a:ea typeface="Cambria" panose="02040503050406030204" pitchFamily="18" charset="0"/>
              </a:rPr>
              <a:t>for any other purpose</a:t>
            </a:r>
            <a:r>
              <a:rPr lang="en-GB" sz="2734" dirty="0">
                <a:latin typeface="Cambria" panose="02040503050406030204" pitchFamily="18" charset="0"/>
                <a:ea typeface="Cambria" panose="02040503050406030204" pitchFamily="18" charset="0"/>
              </a:rPr>
              <a:t>.</a:t>
            </a:r>
          </a:p>
          <a:p>
            <a:pPr algn="just"/>
            <a:endParaRPr lang="en-GB" sz="2347"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149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5" y="165846"/>
            <a:ext cx="8407401" cy="846160"/>
          </a:xfrm>
        </p:spPr>
        <p:txBody>
          <a:bodyPr/>
          <a:lstStyle/>
          <a:p>
            <a:r>
              <a:rPr lang="en-IN" sz="3200" i="1" dirty="0">
                <a:solidFill>
                  <a:schemeClr val="bg1"/>
                </a:solidFill>
                <a:latin typeface="Cambria" panose="02040503050406030204" pitchFamily="18" charset="0"/>
              </a:rPr>
              <a:t>Technicalities</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p:txBody>
          <a:bodyPr>
            <a:normAutofit/>
          </a:bodyPr>
          <a:lstStyle/>
          <a:p>
            <a:pPr algn="just">
              <a:lnSpc>
                <a:spcPct val="150000"/>
              </a:lnSpc>
              <a:spcBef>
                <a:spcPts val="0"/>
              </a:spcBef>
            </a:pPr>
            <a:r>
              <a:rPr lang="en-US" sz="2200" b="1" dirty="0">
                <a:latin typeface="Bookman Old Style" panose="02050604050505020204" pitchFamily="18" charset="0"/>
              </a:rPr>
              <a:t>Time available is 3 months </a:t>
            </a:r>
            <a:r>
              <a:rPr lang="en-US" sz="2200" dirty="0">
                <a:latin typeface="Bookman Old Style" panose="02050604050505020204" pitchFamily="18" charset="0"/>
              </a:rPr>
              <a:t>from the date of receipt of order. In case of delay file </a:t>
            </a:r>
            <a:r>
              <a:rPr lang="en-US" sz="2200" b="1" dirty="0">
                <a:latin typeface="Bookman Old Style" panose="02050604050505020204" pitchFamily="18" charset="0"/>
              </a:rPr>
              <a:t>COD </a:t>
            </a:r>
            <a:r>
              <a:rPr lang="en-US" sz="2200" dirty="0">
                <a:latin typeface="Bookman Old Style" panose="02050604050505020204" pitchFamily="18" charset="0"/>
              </a:rPr>
              <a:t>along with application fee of Rs 500 (in erstwhile regime). Ensure postal acknowledgement for receipt of order is obtained otherwise file RTI.</a:t>
            </a:r>
          </a:p>
          <a:p>
            <a:pPr algn="just">
              <a:lnSpc>
                <a:spcPct val="150000"/>
              </a:lnSpc>
              <a:spcBef>
                <a:spcPts val="0"/>
              </a:spcBef>
            </a:pPr>
            <a:r>
              <a:rPr lang="en-US" sz="2200" b="1" dirty="0">
                <a:latin typeface="Bookman Old Style" panose="02050604050505020204" pitchFamily="18" charset="0"/>
              </a:rPr>
              <a:t>Mandatory Pre-deposit </a:t>
            </a:r>
            <a:r>
              <a:rPr lang="en-US" sz="2200" dirty="0">
                <a:latin typeface="Bookman Old Style" panose="02050604050505020204" pitchFamily="18" charset="0"/>
              </a:rPr>
              <a:t>(in ST cases Pre-Deposit for Penalty also)</a:t>
            </a:r>
          </a:p>
          <a:p>
            <a:pPr algn="just">
              <a:lnSpc>
                <a:spcPct val="150000"/>
              </a:lnSpc>
              <a:spcBef>
                <a:spcPts val="0"/>
              </a:spcBef>
            </a:pPr>
            <a:r>
              <a:rPr lang="en-US" sz="2200" dirty="0">
                <a:latin typeface="Bookman Old Style" panose="02050604050505020204" pitchFamily="18" charset="0"/>
              </a:rPr>
              <a:t>Verify whether to file before the Appellate Tribunal or the Revisional Authority.</a:t>
            </a:r>
          </a:p>
          <a:p>
            <a:pPr algn="just">
              <a:lnSpc>
                <a:spcPct val="150000"/>
              </a:lnSpc>
              <a:spcBef>
                <a:spcPts val="0"/>
              </a:spcBef>
            </a:pPr>
            <a:r>
              <a:rPr lang="en-US" sz="2200" dirty="0">
                <a:latin typeface="Bookman Old Style" panose="02050604050505020204" pitchFamily="18" charset="0"/>
              </a:rPr>
              <a:t>Check whether </a:t>
            </a:r>
            <a:r>
              <a:rPr lang="en-US" sz="2200" dirty="0" err="1">
                <a:latin typeface="Bookman Old Style" panose="02050604050505020204" pitchFamily="18" charset="0"/>
              </a:rPr>
              <a:t>impunged</a:t>
            </a:r>
            <a:r>
              <a:rPr lang="en-US" sz="2200" dirty="0">
                <a:latin typeface="Bookman Old Style" panose="02050604050505020204" pitchFamily="18" charset="0"/>
              </a:rPr>
              <a:t> order has given findings for all the grounds of appeal made in O-I-A.</a:t>
            </a:r>
          </a:p>
          <a:p>
            <a:pPr algn="just">
              <a:lnSpc>
                <a:spcPct val="150000"/>
              </a:lnSpc>
              <a:spcBef>
                <a:spcPts val="0"/>
              </a:spcBef>
            </a:pPr>
            <a:r>
              <a:rPr lang="en-US" sz="2200" dirty="0">
                <a:latin typeface="Bookman Old Style" panose="02050604050505020204" pitchFamily="18" charset="0"/>
              </a:rPr>
              <a:t>Check whether all the grounds of appeal have been countered with appropriate grounds.</a:t>
            </a: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40</a:t>
            </a:fld>
            <a:endParaRPr lang="en-IN" dirty="0"/>
          </a:p>
        </p:txBody>
      </p:sp>
    </p:spTree>
    <p:extLst>
      <p:ext uri="{BB962C8B-B14F-4D97-AF65-F5344CB8AC3E}">
        <p14:creationId xmlns:p14="http://schemas.microsoft.com/office/powerpoint/2010/main" val="3104799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5" y="165846"/>
            <a:ext cx="8407401" cy="846160"/>
          </a:xfrm>
        </p:spPr>
        <p:txBody>
          <a:bodyPr/>
          <a:lstStyle/>
          <a:p>
            <a:r>
              <a:rPr lang="en-IN" sz="3200" i="1" dirty="0">
                <a:solidFill>
                  <a:schemeClr val="bg1"/>
                </a:solidFill>
                <a:latin typeface="Cambria" panose="02040503050406030204" pitchFamily="18" charset="0"/>
              </a:rPr>
              <a:t>Technicalities</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p:txBody>
          <a:bodyPr>
            <a:normAutofit/>
          </a:bodyPr>
          <a:lstStyle/>
          <a:p>
            <a:pPr algn="just">
              <a:lnSpc>
                <a:spcPct val="150000"/>
              </a:lnSpc>
              <a:spcBef>
                <a:spcPts val="0"/>
              </a:spcBef>
            </a:pPr>
            <a:r>
              <a:rPr lang="en-US" sz="2200" dirty="0">
                <a:latin typeface="Bookman Old Style" panose="02050604050505020204" pitchFamily="18" charset="0"/>
              </a:rPr>
              <a:t>If the OIA relies on any decisions in support of its findings, check the relevance of such decision in the context of the present case and counter the same appropriately.</a:t>
            </a:r>
          </a:p>
          <a:p>
            <a:pPr algn="just">
              <a:lnSpc>
                <a:spcPct val="150000"/>
              </a:lnSpc>
              <a:spcBef>
                <a:spcPts val="0"/>
              </a:spcBef>
            </a:pPr>
            <a:r>
              <a:rPr lang="en-US" sz="2200" dirty="0">
                <a:latin typeface="Bookman Old Style" panose="02050604050505020204" pitchFamily="18" charset="0"/>
              </a:rPr>
              <a:t>Ensure all the documents such as SCN, SCN Reply, OIO, Appeal are obtained from client. </a:t>
            </a:r>
          </a:p>
          <a:p>
            <a:pPr algn="just">
              <a:lnSpc>
                <a:spcPct val="150000"/>
              </a:lnSpc>
              <a:spcBef>
                <a:spcPts val="0"/>
              </a:spcBef>
            </a:pPr>
            <a:r>
              <a:rPr lang="en-US" sz="2200" dirty="0">
                <a:latin typeface="Bookman Old Style" panose="02050604050505020204" pitchFamily="18" charset="0"/>
              </a:rPr>
              <a:t>Demand draft on the basis of quantum of demand, interest and penalty.</a:t>
            </a:r>
          </a:p>
          <a:p>
            <a:pPr algn="just">
              <a:lnSpc>
                <a:spcPct val="150000"/>
              </a:lnSpc>
              <a:spcBef>
                <a:spcPts val="0"/>
              </a:spcBef>
            </a:pPr>
            <a:r>
              <a:rPr lang="en-US" sz="2200" dirty="0">
                <a:latin typeface="Bookman Old Style" panose="02050604050505020204" pitchFamily="18" charset="0"/>
              </a:rPr>
              <a:t>Certified true copy of OIA</a:t>
            </a:r>
          </a:p>
          <a:p>
            <a:pPr algn="just">
              <a:lnSpc>
                <a:spcPct val="150000"/>
              </a:lnSpc>
              <a:spcBef>
                <a:spcPts val="0"/>
              </a:spcBef>
            </a:pPr>
            <a:endParaRPr lang="en-US" sz="22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41</a:t>
            </a:fld>
            <a:endParaRPr lang="en-IN" dirty="0"/>
          </a:p>
        </p:txBody>
      </p:sp>
    </p:spTree>
    <p:extLst>
      <p:ext uri="{BB962C8B-B14F-4D97-AF65-F5344CB8AC3E}">
        <p14:creationId xmlns:p14="http://schemas.microsoft.com/office/powerpoint/2010/main" val="1946133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1"/>
            <a:ext cx="8407401" cy="846160"/>
          </a:xfrm>
        </p:spPr>
        <p:txBody>
          <a:bodyPr/>
          <a:lstStyle/>
          <a:p>
            <a:r>
              <a:rPr lang="en-IN" sz="3200" i="1" dirty="0">
                <a:solidFill>
                  <a:schemeClr val="bg1"/>
                </a:solidFill>
                <a:latin typeface="Cambria" panose="02040503050406030204" pitchFamily="18" charset="0"/>
              </a:rPr>
              <a:t>Areas to be focused in effectively drafting an appeal</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p:txBody>
          <a:bodyPr>
            <a:normAutofit/>
          </a:bodyPr>
          <a:lstStyle/>
          <a:p>
            <a:pPr algn="just">
              <a:lnSpc>
                <a:spcPct val="150000"/>
              </a:lnSpc>
              <a:spcBef>
                <a:spcPts val="0"/>
              </a:spcBef>
            </a:pPr>
            <a:r>
              <a:rPr lang="en-US" sz="2200" dirty="0">
                <a:latin typeface="Bookman Old Style" panose="02050604050505020204" pitchFamily="18" charset="0"/>
              </a:rPr>
              <a:t>Start drafting with the </a:t>
            </a:r>
            <a:r>
              <a:rPr lang="en-US" sz="2200" b="1" dirty="0">
                <a:latin typeface="Bookman Old Style" panose="02050604050505020204" pitchFamily="18" charset="0"/>
              </a:rPr>
              <a:t>title</a:t>
            </a:r>
            <a:r>
              <a:rPr lang="en-US" sz="2200" dirty="0">
                <a:latin typeface="Bookman Old Style" panose="02050604050505020204" pitchFamily="18" charset="0"/>
              </a:rPr>
              <a:t> “In the Customs, Excise and Service Tax Appellate Tribunal.”</a:t>
            </a:r>
          </a:p>
          <a:p>
            <a:pPr algn="just">
              <a:lnSpc>
                <a:spcPct val="150000"/>
              </a:lnSpc>
              <a:spcBef>
                <a:spcPts val="0"/>
              </a:spcBef>
            </a:pPr>
            <a:r>
              <a:rPr lang="en-US" sz="2200" b="1" dirty="0">
                <a:latin typeface="Bookman Old Style" panose="02050604050505020204" pitchFamily="18" charset="0"/>
              </a:rPr>
              <a:t>Identify the parties </a:t>
            </a:r>
            <a:r>
              <a:rPr lang="en-US" sz="2200" dirty="0">
                <a:latin typeface="Bookman Old Style" panose="02050604050505020204" pitchFamily="18" charset="0"/>
              </a:rPr>
              <a:t>(the opposing party or the tax authorities). Mention their names, addresses and status.</a:t>
            </a:r>
          </a:p>
          <a:p>
            <a:pPr algn="just">
              <a:lnSpc>
                <a:spcPct val="150000"/>
              </a:lnSpc>
              <a:spcBef>
                <a:spcPts val="0"/>
              </a:spcBef>
            </a:pPr>
            <a:r>
              <a:rPr lang="en-US" sz="2200" dirty="0">
                <a:latin typeface="Bookman Old Style" panose="02050604050505020204" pitchFamily="18" charset="0"/>
              </a:rPr>
              <a:t>Include a </a:t>
            </a:r>
            <a:r>
              <a:rPr lang="en-US" sz="2200" b="1" dirty="0">
                <a:latin typeface="Bookman Old Style" panose="02050604050505020204" pitchFamily="18" charset="0"/>
              </a:rPr>
              <a:t>brief description of the case</a:t>
            </a:r>
            <a:r>
              <a:rPr lang="en-US" sz="2200" dirty="0">
                <a:latin typeface="Bookman Old Style" panose="02050604050505020204" pitchFamily="18" charset="0"/>
              </a:rPr>
              <a:t>, such as “Appeal against Order No. [ CESTAT order number] dated [order date].”</a:t>
            </a:r>
          </a:p>
          <a:p>
            <a:pPr algn="just">
              <a:lnSpc>
                <a:spcPct val="150000"/>
              </a:lnSpc>
              <a:spcBef>
                <a:spcPts val="0"/>
              </a:spcBef>
            </a:pPr>
            <a:r>
              <a:rPr lang="en-US" sz="2200" b="1" dirty="0">
                <a:latin typeface="Bookman Old Style" panose="02050604050505020204" pitchFamily="18" charset="0"/>
              </a:rPr>
              <a:t>Provide an index </a:t>
            </a:r>
            <a:r>
              <a:rPr lang="en-US" sz="2200" dirty="0">
                <a:latin typeface="Bookman Old Style" panose="02050604050505020204" pitchFamily="18" charset="0"/>
              </a:rPr>
              <a:t>to help navigate through the appeal, listing the main sections and attachments.</a:t>
            </a:r>
          </a:p>
          <a:p>
            <a:pPr algn="just">
              <a:lnSpc>
                <a:spcPct val="150000"/>
              </a:lnSpc>
              <a:spcBef>
                <a:spcPts val="0"/>
              </a:spcBef>
            </a:pPr>
            <a:r>
              <a:rPr lang="en-US" sz="2200" b="1" dirty="0">
                <a:latin typeface="Bookman Old Style" panose="02050604050505020204" pitchFamily="18" charset="0"/>
              </a:rPr>
              <a:t>Brief statement of facts</a:t>
            </a:r>
            <a:r>
              <a:rPr lang="en-US" sz="2200" dirty="0">
                <a:latin typeface="Bookman Old Style" panose="02050604050505020204" pitchFamily="18" charset="0"/>
              </a:rPr>
              <a:t>: Provide a concise overview of the relevant facts and events that led to the disputes. </a:t>
            </a: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42</a:t>
            </a:fld>
            <a:endParaRPr lang="en-IN" dirty="0"/>
          </a:p>
        </p:txBody>
      </p:sp>
    </p:spTree>
    <p:extLst>
      <p:ext uri="{BB962C8B-B14F-4D97-AF65-F5344CB8AC3E}">
        <p14:creationId xmlns:p14="http://schemas.microsoft.com/office/powerpoint/2010/main" val="146097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1"/>
            <a:ext cx="8407401" cy="846160"/>
          </a:xfrm>
        </p:spPr>
        <p:txBody>
          <a:bodyPr/>
          <a:lstStyle/>
          <a:p>
            <a:r>
              <a:rPr lang="en-IN" sz="3200" i="1" dirty="0">
                <a:solidFill>
                  <a:schemeClr val="bg1"/>
                </a:solidFill>
                <a:latin typeface="Cambria" panose="02040503050406030204" pitchFamily="18" charset="0"/>
              </a:rPr>
              <a:t>Areas to be focused in effectively drafting an appeal</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4" y="996287"/>
            <a:ext cx="11650331" cy="5861713"/>
          </a:xfrm>
        </p:spPr>
        <p:txBody>
          <a:bodyPr>
            <a:normAutofit fontScale="92500" lnSpcReduction="10000"/>
          </a:bodyPr>
          <a:lstStyle/>
          <a:p>
            <a:pPr algn="just">
              <a:lnSpc>
                <a:spcPct val="150000"/>
              </a:lnSpc>
              <a:spcBef>
                <a:spcPts val="0"/>
              </a:spcBef>
            </a:pPr>
            <a:r>
              <a:rPr lang="en-US" sz="2400" b="1" dirty="0">
                <a:latin typeface="Bookman Old Style" panose="02050604050505020204" pitchFamily="18" charset="0"/>
              </a:rPr>
              <a:t>Grounds of Appeal</a:t>
            </a:r>
            <a:r>
              <a:rPr lang="en-US" sz="2400" dirty="0">
                <a:latin typeface="Bookman Old Style" panose="02050604050505020204" pitchFamily="18" charset="0"/>
              </a:rPr>
              <a:t>: List the specific grounds on which you are challenging the CESTAT order. These should be clear and concise, detailing why you believe the order is incorrect.</a:t>
            </a:r>
          </a:p>
          <a:p>
            <a:pPr algn="just">
              <a:lnSpc>
                <a:spcPct val="150000"/>
              </a:lnSpc>
              <a:spcBef>
                <a:spcPts val="0"/>
              </a:spcBef>
            </a:pPr>
            <a:r>
              <a:rPr lang="en-US" sz="2400" b="1" dirty="0">
                <a:latin typeface="Bookman Old Style" panose="02050604050505020204" pitchFamily="18" charset="0"/>
              </a:rPr>
              <a:t>Legal Arguments: </a:t>
            </a:r>
            <a:r>
              <a:rPr lang="en-US" sz="2400" dirty="0">
                <a:latin typeface="Bookman Old Style" panose="02050604050505020204" pitchFamily="18" charset="0"/>
              </a:rPr>
              <a:t>Present your legal arguments for each ground of appeal. Reference relevant statutes, case laws and legal principles. Explain why the CESTAT decision should be overturned.</a:t>
            </a:r>
          </a:p>
          <a:p>
            <a:pPr algn="just">
              <a:lnSpc>
                <a:spcPct val="150000"/>
              </a:lnSpc>
              <a:spcBef>
                <a:spcPts val="0"/>
              </a:spcBef>
            </a:pPr>
            <a:r>
              <a:rPr lang="en-US" sz="2400" b="1" dirty="0">
                <a:latin typeface="Bookman Old Style" panose="02050604050505020204" pitchFamily="18" charset="0"/>
              </a:rPr>
              <a:t>Factual Arguments</a:t>
            </a:r>
            <a:r>
              <a:rPr lang="en-US" sz="2400" dirty="0">
                <a:latin typeface="Bookman Old Style" panose="02050604050505020204" pitchFamily="18" charset="0"/>
              </a:rPr>
              <a:t>: Provide factual arguments supporting your legal contentions. Include evidences, documents, or witness statements that strengthen your case.</a:t>
            </a:r>
          </a:p>
          <a:p>
            <a:pPr algn="just">
              <a:lnSpc>
                <a:spcPct val="150000"/>
              </a:lnSpc>
              <a:spcBef>
                <a:spcPts val="0"/>
              </a:spcBef>
            </a:pPr>
            <a:r>
              <a:rPr lang="en-US" sz="2400" b="1" dirty="0">
                <a:latin typeface="Bookman Old Style" panose="02050604050505020204" pitchFamily="18" charset="0"/>
              </a:rPr>
              <a:t>Prayer or Relief Sought</a:t>
            </a:r>
            <a:r>
              <a:rPr lang="en-US" sz="2400" dirty="0">
                <a:latin typeface="Bookman Old Style" panose="02050604050505020204" pitchFamily="18" charset="0"/>
              </a:rPr>
              <a:t>: Clearly state the relief or remedy you are seeking from CESTAT. Specify if you want order to set aside, modified or any other specific action</a:t>
            </a:r>
            <a:r>
              <a:rPr lang="en-US" sz="2400" dirty="0">
                <a:solidFill>
                  <a:srgbClr val="003200"/>
                </a:solidFill>
                <a:latin typeface="Bookman Old Style" panose="02050604050505020204" pitchFamily="18" charset="0"/>
              </a:rPr>
              <a:t>.</a:t>
            </a:r>
          </a:p>
          <a:p>
            <a:pPr algn="just">
              <a:lnSpc>
                <a:spcPct val="150000"/>
              </a:lnSpc>
              <a:spcBef>
                <a:spcPts val="0"/>
              </a:spcBef>
            </a:pPr>
            <a:endParaRPr lang="en-US" sz="2400" dirty="0">
              <a:solidFill>
                <a:srgbClr val="003200"/>
              </a:solidFill>
            </a:endParaRPr>
          </a:p>
          <a:p>
            <a:pPr algn="just">
              <a:lnSpc>
                <a:spcPct val="150000"/>
              </a:lnSpc>
              <a:spcBef>
                <a:spcPts val="0"/>
              </a:spcBef>
            </a:pPr>
            <a:endParaRPr lang="en-US" sz="2400" b="1" dirty="0">
              <a:solidFill>
                <a:srgbClr val="003200"/>
              </a:solidFill>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43</a:t>
            </a:fld>
            <a:endParaRPr lang="en-IN" dirty="0"/>
          </a:p>
        </p:txBody>
      </p:sp>
    </p:spTree>
    <p:extLst>
      <p:ext uri="{BB962C8B-B14F-4D97-AF65-F5344CB8AC3E}">
        <p14:creationId xmlns:p14="http://schemas.microsoft.com/office/powerpoint/2010/main" val="3440802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1"/>
            <a:ext cx="8407401" cy="846160"/>
          </a:xfrm>
        </p:spPr>
        <p:txBody>
          <a:bodyPr/>
          <a:lstStyle/>
          <a:p>
            <a:r>
              <a:rPr lang="en-IN" sz="3200" i="1" dirty="0">
                <a:solidFill>
                  <a:schemeClr val="bg1"/>
                </a:solidFill>
                <a:latin typeface="Cambria" panose="02040503050406030204" pitchFamily="18" charset="0"/>
              </a:rPr>
              <a:t>Areas to be focused in effectively drafting an appeal</a:t>
            </a:r>
            <a:endParaRPr lang="en-US" sz="3200" i="1" dirty="0"/>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4" y="996287"/>
            <a:ext cx="11650331" cy="5861713"/>
          </a:xfrm>
        </p:spPr>
        <p:txBody>
          <a:bodyPr>
            <a:normAutofit/>
          </a:bodyPr>
          <a:lstStyle/>
          <a:p>
            <a:pPr algn="just">
              <a:lnSpc>
                <a:spcPct val="150000"/>
              </a:lnSpc>
              <a:spcBef>
                <a:spcPts val="0"/>
              </a:spcBef>
            </a:pPr>
            <a:r>
              <a:rPr lang="en-US" sz="2200" b="1" dirty="0">
                <a:latin typeface="Bookman Old Style" panose="02050604050505020204" pitchFamily="18" charset="0"/>
              </a:rPr>
              <a:t>Verification</a:t>
            </a:r>
            <a:r>
              <a:rPr lang="en-US" sz="2200" dirty="0">
                <a:latin typeface="Bookman Old Style" panose="02050604050505020204" pitchFamily="18" charset="0"/>
              </a:rPr>
              <a:t>: Include a verification statement where you declare the appeal to be true and correct to the best of your knowledge.</a:t>
            </a:r>
          </a:p>
          <a:p>
            <a:pPr algn="just">
              <a:lnSpc>
                <a:spcPct val="150000"/>
              </a:lnSpc>
              <a:spcBef>
                <a:spcPts val="0"/>
              </a:spcBef>
            </a:pPr>
            <a:r>
              <a:rPr lang="en-US" sz="2200" b="1" dirty="0">
                <a:latin typeface="Bookman Old Style" panose="02050604050505020204" pitchFamily="18" charset="0"/>
              </a:rPr>
              <a:t>Enclosures</a:t>
            </a:r>
            <a:r>
              <a:rPr lang="en-US" sz="2200" dirty="0">
                <a:latin typeface="Bookman Old Style" panose="02050604050505020204" pitchFamily="18" charset="0"/>
              </a:rPr>
              <a:t>: List all the documents to support your appeal.</a:t>
            </a:r>
          </a:p>
          <a:p>
            <a:pPr algn="just">
              <a:lnSpc>
                <a:spcPct val="150000"/>
              </a:lnSpc>
              <a:spcBef>
                <a:spcPts val="0"/>
              </a:spcBef>
            </a:pPr>
            <a:r>
              <a:rPr lang="en-US" sz="2200" b="1" dirty="0">
                <a:latin typeface="Bookman Old Style" panose="02050604050505020204" pitchFamily="18" charset="0"/>
              </a:rPr>
              <a:t>Signature</a:t>
            </a:r>
            <a:r>
              <a:rPr lang="en-US" sz="2200" dirty="0">
                <a:latin typeface="Bookman Old Style" panose="02050604050505020204" pitchFamily="18" charset="0"/>
              </a:rPr>
              <a:t>: Sign the appeal and provide the date of signing. If you are representing a client, ensure you have necessary authorization to act on their behalf.</a:t>
            </a:r>
          </a:p>
          <a:p>
            <a:pPr algn="just">
              <a:lnSpc>
                <a:spcPct val="150000"/>
              </a:lnSpc>
              <a:spcBef>
                <a:spcPts val="0"/>
              </a:spcBef>
            </a:pPr>
            <a:r>
              <a:rPr lang="en-US" sz="2200" dirty="0">
                <a:latin typeface="Bookman Old Style" panose="02050604050505020204" pitchFamily="18" charset="0"/>
              </a:rPr>
              <a:t>Mention the </a:t>
            </a:r>
            <a:r>
              <a:rPr lang="en-US" sz="2200" b="1" dirty="0">
                <a:latin typeface="Bookman Old Style" panose="02050604050505020204" pitchFamily="18" charset="0"/>
              </a:rPr>
              <a:t>jurisdiction </a:t>
            </a:r>
            <a:r>
              <a:rPr lang="en-US" sz="2200" dirty="0">
                <a:latin typeface="Bookman Old Style" panose="02050604050505020204" pitchFamily="18" charset="0"/>
              </a:rPr>
              <a:t>of CESTAT over the matter and confirm that the appeal is filed within the applicable </a:t>
            </a:r>
            <a:r>
              <a:rPr lang="en-US" sz="2200" b="1" dirty="0">
                <a:latin typeface="Bookman Old Style" panose="02050604050505020204" pitchFamily="18" charset="0"/>
              </a:rPr>
              <a:t>limitation period.</a:t>
            </a:r>
          </a:p>
          <a:p>
            <a:pPr algn="just">
              <a:lnSpc>
                <a:spcPct val="150000"/>
              </a:lnSpc>
              <a:spcBef>
                <a:spcPts val="0"/>
              </a:spcBef>
            </a:pPr>
            <a:r>
              <a:rPr lang="en-US" sz="2200" dirty="0">
                <a:latin typeface="Bookman Old Style" panose="02050604050505020204" pitchFamily="18" charset="0"/>
              </a:rPr>
              <a:t>Follow the prescribed procedures and deadlines for filing the appeal with CESTAT, which may include the </a:t>
            </a:r>
            <a:r>
              <a:rPr lang="en-US" sz="2200" b="1" dirty="0">
                <a:latin typeface="Bookman Old Style" panose="02050604050505020204" pitchFamily="18" charset="0"/>
              </a:rPr>
              <a:t>payment of any required fees.</a:t>
            </a:r>
          </a:p>
          <a:p>
            <a:pPr algn="just">
              <a:lnSpc>
                <a:spcPct val="150000"/>
              </a:lnSpc>
              <a:spcBef>
                <a:spcPts val="0"/>
              </a:spcBef>
            </a:pPr>
            <a:r>
              <a:rPr lang="en-US" sz="2200" b="1" dirty="0">
                <a:latin typeface="Bookman Old Style" panose="02050604050505020204" pitchFamily="18" charset="0"/>
              </a:rPr>
              <a:t>Serve </a:t>
            </a:r>
            <a:r>
              <a:rPr lang="en-US" sz="2200" dirty="0">
                <a:latin typeface="Bookman Old Style" panose="02050604050505020204" pitchFamily="18" charset="0"/>
              </a:rPr>
              <a:t>a copy of the appeal to the opposing parties and tax authorities.</a:t>
            </a:r>
          </a:p>
          <a:p>
            <a:pPr algn="just">
              <a:lnSpc>
                <a:spcPct val="150000"/>
              </a:lnSpc>
              <a:spcBef>
                <a:spcPts val="0"/>
              </a:spcBef>
            </a:pPr>
            <a:endParaRPr lang="en-US" sz="2400" b="1" dirty="0">
              <a:solidFill>
                <a:srgbClr val="003200"/>
              </a:solidFill>
            </a:endParaRPr>
          </a:p>
          <a:p>
            <a:pPr algn="just">
              <a:lnSpc>
                <a:spcPct val="150000"/>
              </a:lnSpc>
              <a:spcBef>
                <a:spcPts val="0"/>
              </a:spcBef>
            </a:pPr>
            <a:endParaRPr lang="en-US" sz="2400" b="1" dirty="0">
              <a:solidFill>
                <a:srgbClr val="003200"/>
              </a:solidFill>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44</a:t>
            </a:fld>
            <a:endParaRPr lang="en-IN" dirty="0"/>
          </a:p>
        </p:txBody>
      </p:sp>
    </p:spTree>
    <p:extLst>
      <p:ext uri="{BB962C8B-B14F-4D97-AF65-F5344CB8AC3E}">
        <p14:creationId xmlns:p14="http://schemas.microsoft.com/office/powerpoint/2010/main" val="276423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300251"/>
            <a:ext cx="8407401" cy="545910"/>
          </a:xfrm>
        </p:spPr>
        <p:txBody>
          <a:bodyPr/>
          <a:lstStyle/>
          <a:p>
            <a:r>
              <a:rPr lang="en-US" sz="3200" i="1" dirty="0"/>
              <a:t>Guidelines for filing appeals:</a:t>
            </a:r>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4" y="996287"/>
            <a:ext cx="11650331" cy="5861713"/>
          </a:xfrm>
        </p:spPr>
        <p:txBody>
          <a:bodyPr>
            <a:normAutofit fontScale="92500" lnSpcReduction="10000"/>
          </a:bodyPr>
          <a:lstStyle/>
          <a:p>
            <a:pPr algn="just">
              <a:lnSpc>
                <a:spcPct val="150000"/>
              </a:lnSpc>
              <a:spcBef>
                <a:spcPts val="0"/>
              </a:spcBef>
            </a:pPr>
            <a:r>
              <a:rPr lang="en-US" sz="2400" dirty="0">
                <a:latin typeface="Bookman Old Style" panose="02050604050505020204" pitchFamily="18" charset="0"/>
              </a:rPr>
              <a:t>Ensure the following before filing of appeal:</a:t>
            </a:r>
          </a:p>
          <a:p>
            <a:pPr lvl="1" algn="just">
              <a:lnSpc>
                <a:spcPct val="150000"/>
              </a:lnSpc>
              <a:spcBef>
                <a:spcPts val="0"/>
              </a:spcBef>
              <a:buFont typeface="Wingdings" panose="05000000000000000000" pitchFamily="2" charset="2"/>
              <a:buChar char="ü"/>
            </a:pPr>
            <a:r>
              <a:rPr lang="en-US" dirty="0">
                <a:latin typeface="Bookman Old Style" panose="02050604050505020204" pitchFamily="18" charset="0"/>
              </a:rPr>
              <a:t>Make sure it is filed in the prescribed form (EA-3, EA-5, CA-3, CA-5, ST-5, ST-7, APL -05)</a:t>
            </a:r>
          </a:p>
          <a:p>
            <a:pPr lvl="1" algn="just">
              <a:lnSpc>
                <a:spcPct val="150000"/>
              </a:lnSpc>
              <a:spcBef>
                <a:spcPts val="0"/>
              </a:spcBef>
              <a:buFont typeface="Wingdings" panose="05000000000000000000" pitchFamily="2" charset="2"/>
              <a:buChar char="ü"/>
            </a:pPr>
            <a:r>
              <a:rPr lang="en-US" dirty="0">
                <a:latin typeface="Bookman Old Style" panose="02050604050505020204" pitchFamily="18" charset="0"/>
              </a:rPr>
              <a:t>All the sets of appeal must be originally signed, stamped and should bear verification/ affidavits by the applicants.</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Original set is filed with the Original /certified copy of impugned order (attested by the department or Advocate/C.A/Consultant duly authorized by the appellant).</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In 2</a:t>
            </a:r>
            <a:r>
              <a:rPr lang="en-GB" baseline="30000" dirty="0">
                <a:latin typeface="Bookman Old Style" panose="02050604050505020204" pitchFamily="18" charset="0"/>
              </a:rPr>
              <a:t>nd, </a:t>
            </a:r>
            <a:r>
              <a:rPr lang="en-GB" dirty="0">
                <a:latin typeface="Bookman Old Style" panose="02050604050505020204" pitchFamily="18" charset="0"/>
              </a:rPr>
              <a:t>3</a:t>
            </a:r>
            <a:r>
              <a:rPr lang="en-GB" baseline="30000" dirty="0">
                <a:latin typeface="Bookman Old Style" panose="02050604050505020204" pitchFamily="18" charset="0"/>
              </a:rPr>
              <a:t>rd</a:t>
            </a:r>
            <a:r>
              <a:rPr lang="en-GB" dirty="0">
                <a:latin typeface="Bookman Old Style" panose="02050604050505020204" pitchFamily="18" charset="0"/>
              </a:rPr>
              <a:t> &amp; 4</a:t>
            </a:r>
            <a:r>
              <a:rPr lang="en-GB" baseline="30000" dirty="0">
                <a:latin typeface="Bookman Old Style" panose="02050604050505020204" pitchFamily="18" charset="0"/>
              </a:rPr>
              <a:t>th</a:t>
            </a:r>
            <a:r>
              <a:rPr lang="en-GB" dirty="0">
                <a:latin typeface="Bookman Old Style" panose="02050604050505020204" pitchFamily="18" charset="0"/>
              </a:rPr>
              <a:t> Sets of the appeal, copy of the impugned order shall be duly attested by the appellant or his authorized representative.</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The appeal should be filed along with a court fee payable by way of a Demand Draft.</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Ensure all the papers of appeal are in legal size.</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Ensure the appeal is properly indexed page numbered and all pages are legible.</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It is filed in Quadruplicate (5sets in cases of Anti-dumping cases)</a:t>
            </a:r>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pPr>
            <a:endParaRPr lang="en-GB" sz="2400" dirty="0">
              <a:solidFill>
                <a:srgbClr val="003200"/>
              </a:solidFill>
            </a:endParaRPr>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US" b="1" dirty="0">
              <a:solidFill>
                <a:srgbClr val="003200"/>
              </a:solidFill>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45</a:t>
            </a:fld>
            <a:endParaRPr lang="en-IN" dirty="0"/>
          </a:p>
        </p:txBody>
      </p:sp>
    </p:spTree>
    <p:extLst>
      <p:ext uri="{BB962C8B-B14F-4D97-AF65-F5344CB8AC3E}">
        <p14:creationId xmlns:p14="http://schemas.microsoft.com/office/powerpoint/2010/main" val="347127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A694F-9719-4753-867A-2499C2E9C320}"/>
              </a:ext>
            </a:extLst>
          </p:cNvPr>
          <p:cNvSpPr>
            <a:spLocks noGrp="1"/>
          </p:cNvSpPr>
          <p:nvPr>
            <p:ph type="body" sz="quarter" idx="14"/>
          </p:nvPr>
        </p:nvSpPr>
        <p:spPr>
          <a:xfrm>
            <a:off x="327024" y="300251"/>
            <a:ext cx="8407401" cy="545910"/>
          </a:xfrm>
        </p:spPr>
        <p:txBody>
          <a:bodyPr/>
          <a:lstStyle/>
          <a:p>
            <a:r>
              <a:rPr lang="en-US" sz="3200" i="1" dirty="0"/>
              <a:t>Guidelines for filing appeals:</a:t>
            </a:r>
          </a:p>
        </p:txBody>
      </p:sp>
      <p:sp>
        <p:nvSpPr>
          <p:cNvPr id="3" name="Text Placeholder 2">
            <a:extLst>
              <a:ext uri="{FF2B5EF4-FFF2-40B4-BE49-F238E27FC236}">
                <a16:creationId xmlns:a16="http://schemas.microsoft.com/office/drawing/2014/main" id="{EBA4DC27-5801-4D71-9F86-6DA53FF80104}"/>
              </a:ext>
            </a:extLst>
          </p:cNvPr>
          <p:cNvSpPr>
            <a:spLocks noGrp="1"/>
          </p:cNvSpPr>
          <p:nvPr>
            <p:ph type="body" sz="quarter" idx="15"/>
          </p:nvPr>
        </p:nvSpPr>
        <p:spPr>
          <a:xfrm>
            <a:off x="327024" y="996287"/>
            <a:ext cx="11650331" cy="5861713"/>
          </a:xfrm>
        </p:spPr>
        <p:txBody>
          <a:bodyPr>
            <a:normAutofit/>
          </a:bodyPr>
          <a:lstStyle/>
          <a:p>
            <a:pPr algn="just">
              <a:lnSpc>
                <a:spcPct val="150000"/>
              </a:lnSpc>
              <a:spcBef>
                <a:spcPts val="0"/>
              </a:spcBef>
            </a:pPr>
            <a:r>
              <a:rPr lang="en-US" sz="2400" dirty="0">
                <a:latin typeface="Bookman Old Style" panose="02050604050505020204" pitchFamily="18" charset="0"/>
              </a:rPr>
              <a:t>Ensure the following before filing of appeal:</a:t>
            </a:r>
          </a:p>
          <a:p>
            <a:pPr lvl="1" algn="just">
              <a:lnSpc>
                <a:spcPct val="150000"/>
              </a:lnSpc>
              <a:spcBef>
                <a:spcPts val="0"/>
              </a:spcBef>
              <a:buFont typeface="Wingdings" panose="05000000000000000000" pitchFamily="2" charset="2"/>
              <a:buChar char="ü"/>
            </a:pPr>
            <a:r>
              <a:rPr lang="en-US" dirty="0">
                <a:latin typeface="Bookman Old Style" panose="02050604050505020204" pitchFamily="18" charset="0"/>
              </a:rPr>
              <a:t>Authorization/ Vakalatnama is attached.</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Evidence of mandatory deposit (as envisaged u/s 129E of Customs Act 1962/35F of CE Act 1944) should be undertaken that the amount has been deposit against the impugned order under which the appeal has been filed in this Tribunal</a:t>
            </a:r>
            <a:r>
              <a:rPr lang="en-US" dirty="0">
                <a:latin typeface="Bookman Old Style" panose="02050604050505020204" pitchFamily="18" charset="0"/>
              </a:rPr>
              <a:t>.</a:t>
            </a:r>
          </a:p>
          <a:p>
            <a:pPr lvl="1" algn="just">
              <a:lnSpc>
                <a:spcPct val="150000"/>
              </a:lnSpc>
              <a:spcBef>
                <a:spcPts val="0"/>
              </a:spcBef>
              <a:buFont typeface="Wingdings" panose="05000000000000000000" pitchFamily="2" charset="2"/>
              <a:buChar char="ü"/>
            </a:pPr>
            <a:r>
              <a:rPr lang="en-GB" dirty="0">
                <a:latin typeface="Bookman Old Style" panose="02050604050505020204" pitchFamily="18" charset="0"/>
              </a:rPr>
              <a:t>Board resolution should be furnished in case of appeal signed by the authorized signatory.</a:t>
            </a:r>
            <a:endParaRPr lang="en-US" dirty="0">
              <a:latin typeface="Bookman Old Style" panose="02050604050505020204" pitchFamily="18" charset="0"/>
            </a:endParaRPr>
          </a:p>
          <a:p>
            <a:pPr lvl="1" algn="just">
              <a:lnSpc>
                <a:spcPct val="150000"/>
              </a:lnSpc>
              <a:spcBef>
                <a:spcPts val="0"/>
              </a:spcBef>
              <a:buFont typeface="Wingdings" panose="05000000000000000000" pitchFamily="2" charset="2"/>
              <a:buChar char="ü"/>
            </a:pPr>
            <a:endParaRPr lang="en-US" dirty="0">
              <a:solidFill>
                <a:srgbClr val="003200"/>
              </a:solidFill>
            </a:endParaRPr>
          </a:p>
          <a:p>
            <a:pPr lvl="1" algn="just">
              <a:lnSpc>
                <a:spcPct val="150000"/>
              </a:lnSpc>
              <a:spcBef>
                <a:spcPts val="0"/>
              </a:spcBef>
              <a:buFont typeface="Wingdings" panose="05000000000000000000" pitchFamily="2" charset="2"/>
              <a:buChar char="ü"/>
            </a:pPr>
            <a:endParaRPr lang="en-GB" sz="2400" dirty="0">
              <a:solidFill>
                <a:srgbClr val="003200"/>
              </a:solidFill>
            </a:endParaRPr>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GB" dirty="0"/>
          </a:p>
          <a:p>
            <a:pPr lvl="1" algn="just">
              <a:lnSpc>
                <a:spcPct val="150000"/>
              </a:lnSpc>
              <a:spcBef>
                <a:spcPts val="0"/>
              </a:spcBef>
              <a:buFont typeface="Wingdings" panose="05000000000000000000" pitchFamily="2" charset="2"/>
              <a:buChar char="ü"/>
            </a:pPr>
            <a:endParaRPr lang="en-US" b="1" dirty="0">
              <a:solidFill>
                <a:srgbClr val="003200"/>
              </a:solidFill>
            </a:endParaRPr>
          </a:p>
        </p:txBody>
      </p:sp>
      <p:sp>
        <p:nvSpPr>
          <p:cNvPr id="4" name="Slide Number Placeholder 3">
            <a:extLst>
              <a:ext uri="{FF2B5EF4-FFF2-40B4-BE49-F238E27FC236}">
                <a16:creationId xmlns:a16="http://schemas.microsoft.com/office/drawing/2014/main" id="{19838F13-FA24-44AC-AD8C-3F92AAE79C7A}"/>
              </a:ext>
            </a:extLst>
          </p:cNvPr>
          <p:cNvSpPr>
            <a:spLocks noGrp="1"/>
          </p:cNvSpPr>
          <p:nvPr>
            <p:ph type="sldNum" sz="quarter" idx="4"/>
          </p:nvPr>
        </p:nvSpPr>
        <p:spPr/>
        <p:txBody>
          <a:bodyPr/>
          <a:lstStyle/>
          <a:p>
            <a:fld id="{C37E4FB1-AD43-40BE-A2D5-51E31E25039B}" type="slidenum">
              <a:rPr lang="en-IN" smtClean="0"/>
              <a:pPr/>
              <a:t>46</a:t>
            </a:fld>
            <a:endParaRPr lang="en-IN" dirty="0"/>
          </a:p>
        </p:txBody>
      </p:sp>
    </p:spTree>
    <p:extLst>
      <p:ext uri="{BB962C8B-B14F-4D97-AF65-F5344CB8AC3E}">
        <p14:creationId xmlns:p14="http://schemas.microsoft.com/office/powerpoint/2010/main" val="478094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8712" y="3772515"/>
            <a:ext cx="2951601" cy="2785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9656" y="3357016"/>
            <a:ext cx="6141388" cy="1200329"/>
          </a:xfrm>
          <a:prstGeom prst="rect">
            <a:avLst/>
          </a:prstGeom>
          <a:noFill/>
        </p:spPr>
        <p:txBody>
          <a:bodyPr wrap="square" rtlCol="0">
            <a:spAutoFit/>
          </a:bodyPr>
          <a:lstStyle/>
          <a:p>
            <a:pPr algn="ctr">
              <a:lnSpc>
                <a:spcPct val="80000"/>
              </a:lnSpc>
            </a:pPr>
            <a:r>
              <a:rPr lang="en-US" altLang="en-US" sz="3000" b="1" i="1" dirty="0">
                <a:latin typeface="Cambria" panose="02040503050406030204" pitchFamily="18" charset="0"/>
                <a:ea typeface="Cambria" panose="02040503050406030204" pitchFamily="18" charset="0"/>
              </a:rPr>
              <a:t>For any clarification</a:t>
            </a:r>
          </a:p>
          <a:p>
            <a:pPr algn="ctr">
              <a:lnSpc>
                <a:spcPct val="80000"/>
              </a:lnSpc>
            </a:pPr>
            <a:r>
              <a:rPr lang="en-US" sz="3000" b="1" i="1" dirty="0">
                <a:latin typeface="Cambria" panose="02040503050406030204" pitchFamily="18" charset="0"/>
                <a:ea typeface="Cambria" panose="02040503050406030204" pitchFamily="18" charset="0"/>
              </a:rPr>
              <a:t>ravikumar@hnaindia.com</a:t>
            </a:r>
          </a:p>
          <a:p>
            <a:pPr algn="ctr">
              <a:lnSpc>
                <a:spcPct val="80000"/>
              </a:lnSpc>
            </a:pPr>
            <a:r>
              <a:rPr lang="en-US" sz="3000" b="1" i="1" dirty="0">
                <a:latin typeface="Cambria" panose="02040503050406030204" pitchFamily="18" charset="0"/>
                <a:ea typeface="Cambria" panose="02040503050406030204" pitchFamily="18" charset="0"/>
              </a:rPr>
              <a:t>vyankatesh@hnaindia.com</a:t>
            </a:r>
          </a:p>
        </p:txBody>
      </p:sp>
      <p:sp>
        <p:nvSpPr>
          <p:cNvPr id="2" name="Rectangle 1"/>
          <p:cNvSpPr/>
          <p:nvPr/>
        </p:nvSpPr>
        <p:spPr>
          <a:xfrm>
            <a:off x="1524000" y="1447800"/>
            <a:ext cx="9396536"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spTree>
    <p:extLst>
      <p:ext uri="{BB962C8B-B14F-4D97-AF65-F5344CB8AC3E}">
        <p14:creationId xmlns:p14="http://schemas.microsoft.com/office/powerpoint/2010/main" val="36642985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318061" y="150814"/>
            <a:ext cx="8407400" cy="585787"/>
          </a:xfrm>
        </p:spPr>
        <p:txBody>
          <a:bodyPr/>
          <a:lstStyle/>
          <a:p>
            <a:r>
              <a:rPr lang="en-IN" sz="4400" b="0" dirty="0">
                <a:latin typeface="Bookman Old Style" panose="02050604050505020204" pitchFamily="18" charset="0"/>
              </a:rPr>
              <a:t>Writ of Habeas Corpus</a:t>
            </a:r>
          </a:p>
        </p:txBody>
      </p:sp>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138766" y="1297730"/>
            <a:ext cx="11650331" cy="5248092"/>
          </a:xfrm>
        </p:spPr>
        <p:txBody>
          <a:bodyPr/>
          <a:lstStyle/>
          <a:p>
            <a:r>
              <a:rPr lang="en-IN" dirty="0">
                <a:latin typeface="Bookman Old Style" panose="02050604050505020204" pitchFamily="18" charset="0"/>
              </a:rPr>
              <a:t>Habeas Corpus means, “you should have the body.”</a:t>
            </a:r>
          </a:p>
          <a:p>
            <a:endParaRPr lang="en-IN" dirty="0">
              <a:latin typeface="Bookman Old Style" panose="02050604050505020204" pitchFamily="18" charset="0"/>
            </a:endParaRPr>
          </a:p>
          <a:p>
            <a:r>
              <a:rPr lang="en-IN" dirty="0">
                <a:latin typeface="Bookman Old Style" panose="02050604050505020204" pitchFamily="18" charset="0"/>
              </a:rPr>
              <a:t>A person, when arrested, can move the Court for the issue of Habeas Corpus. It is an order by a court to the detaining authority to produce the arrested person before it so that it may examine whether the person has been detained lawfully or otherwise.</a:t>
            </a:r>
          </a:p>
          <a:p>
            <a:endParaRPr lang="en-IN" dirty="0">
              <a:latin typeface="Bookman Old Style" panose="02050604050505020204" pitchFamily="18" charset="0"/>
            </a:endParaRPr>
          </a:p>
          <a:p>
            <a:r>
              <a:rPr lang="en-IN" dirty="0">
                <a:latin typeface="Bookman Old Style" panose="02050604050505020204" pitchFamily="18" charset="0"/>
              </a:rPr>
              <a:t>If the court is convinced that the person is illegally detained, it can issue order of release.</a:t>
            </a:r>
          </a:p>
          <a:p>
            <a:endParaRPr lang="en-IN" dirty="0">
              <a:latin typeface="Bookman Old Style" panose="02050604050505020204" pitchFamily="18" charset="0"/>
            </a:endParaRPr>
          </a:p>
          <a:p>
            <a:r>
              <a:rPr lang="en-IN" dirty="0">
                <a:latin typeface="Bookman Old Style" panose="02050604050505020204" pitchFamily="18" charset="0"/>
              </a:rPr>
              <a:t>General rule is that an application can be made by a person who is illegally detained. But in certain cases, an application of habeas corpus can be made by any person on behalf of the prisoner, i.e., a friend or a relation.</a:t>
            </a:r>
          </a:p>
          <a:p>
            <a:endParaRPr lang="en-IN" dirty="0">
              <a:latin typeface="Bookman Old Style" panose="02050604050505020204" pitchFamily="18" charset="0"/>
            </a:endParaRPr>
          </a:p>
          <a:p>
            <a:endParaRPr lang="en-IN" dirty="0">
              <a:latin typeface="Bookman Old Style" panose="02050604050505020204" pitchFamily="18" charset="0"/>
            </a:endParaRPr>
          </a:p>
        </p:txBody>
      </p:sp>
    </p:spTree>
    <p:extLst>
      <p:ext uri="{BB962C8B-B14F-4D97-AF65-F5344CB8AC3E}">
        <p14:creationId xmlns:p14="http://schemas.microsoft.com/office/powerpoint/2010/main" val="426935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318061" y="150814"/>
            <a:ext cx="8407400" cy="585787"/>
          </a:xfrm>
        </p:spPr>
        <p:txBody>
          <a:bodyPr/>
          <a:lstStyle/>
          <a:p>
            <a:r>
              <a:rPr lang="en-IN" sz="4400" b="0" dirty="0">
                <a:latin typeface="Bookman Old Style" panose="02050604050505020204" pitchFamily="18" charset="0"/>
              </a:rPr>
              <a:t>Writ of Mandamus</a:t>
            </a:r>
          </a:p>
        </p:txBody>
      </p:sp>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138766" y="1297730"/>
            <a:ext cx="11650331" cy="5248092"/>
          </a:xfrm>
        </p:spPr>
        <p:txBody>
          <a:bodyPr/>
          <a:lstStyle/>
          <a:p>
            <a:r>
              <a:rPr lang="en-IN" dirty="0">
                <a:latin typeface="Bookman Old Style" panose="02050604050505020204" pitchFamily="18" charset="0"/>
              </a:rPr>
              <a:t>Mandamus is a Latin word, which means “We Command”.</a:t>
            </a:r>
          </a:p>
          <a:p>
            <a:endParaRPr lang="en-IN" dirty="0">
              <a:latin typeface="Bookman Old Style" panose="02050604050505020204" pitchFamily="18" charset="0"/>
            </a:endParaRPr>
          </a:p>
          <a:p>
            <a:r>
              <a:rPr lang="en-IN" dirty="0">
                <a:latin typeface="Bookman Old Style" panose="02050604050505020204" pitchFamily="18" charset="0"/>
              </a:rPr>
              <a:t>Mandamus is an order from a superior court to a lower court or tribunal or public authority to perform an act, which falls within its duty.</a:t>
            </a:r>
          </a:p>
          <a:p>
            <a:endParaRPr lang="en-IN" dirty="0">
              <a:latin typeface="Bookman Old Style" panose="02050604050505020204" pitchFamily="18" charset="0"/>
            </a:endParaRPr>
          </a:p>
          <a:p>
            <a:r>
              <a:rPr lang="en-IN" dirty="0">
                <a:latin typeface="Bookman Old Style" panose="02050604050505020204" pitchFamily="18" charset="0"/>
              </a:rPr>
              <a:t>Simply, it is a writ issued to public officials to do a thing which is a part of his official duty, but which, he has failed to do, so far.</a:t>
            </a:r>
          </a:p>
          <a:p>
            <a:endParaRPr lang="en-IN" dirty="0">
              <a:latin typeface="Bookman Old Style" panose="02050604050505020204" pitchFamily="18" charset="0"/>
            </a:endParaRPr>
          </a:p>
          <a:p>
            <a:r>
              <a:rPr lang="en-IN" dirty="0">
                <a:latin typeface="Bookman Old Style" panose="02050604050505020204" pitchFamily="18" charset="0"/>
              </a:rPr>
              <a:t>This writ cannot be claimed as a matter of right. It is the discretionary power of a court to issue such writs.</a:t>
            </a:r>
          </a:p>
        </p:txBody>
      </p:sp>
    </p:spTree>
    <p:extLst>
      <p:ext uri="{BB962C8B-B14F-4D97-AF65-F5344CB8AC3E}">
        <p14:creationId xmlns:p14="http://schemas.microsoft.com/office/powerpoint/2010/main" val="129752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318061" y="150814"/>
            <a:ext cx="8407400" cy="585787"/>
          </a:xfrm>
        </p:spPr>
        <p:txBody>
          <a:bodyPr/>
          <a:lstStyle/>
          <a:p>
            <a:r>
              <a:rPr lang="en-IN" sz="4400" b="0" dirty="0">
                <a:latin typeface="Bookman Old Style" panose="02050604050505020204" pitchFamily="18" charset="0"/>
              </a:rPr>
              <a:t>Writ of Prohibition</a:t>
            </a:r>
          </a:p>
        </p:txBody>
      </p:sp>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138766" y="1297730"/>
            <a:ext cx="11650331" cy="5248092"/>
          </a:xfrm>
        </p:spPr>
        <p:txBody>
          <a:bodyPr/>
          <a:lstStyle/>
          <a:p>
            <a:r>
              <a:rPr lang="en-IN" dirty="0">
                <a:latin typeface="Bookman Old Style" panose="02050604050505020204" pitchFamily="18" charset="0"/>
              </a:rPr>
              <a:t>Writ of Prohibition means to forbid or to stop and it is popularly known as ‘Stay Order’.</a:t>
            </a:r>
          </a:p>
          <a:p>
            <a:endParaRPr lang="en-IN" dirty="0">
              <a:latin typeface="Bookman Old Style" panose="02050604050505020204" pitchFamily="18" charset="0"/>
            </a:endParaRPr>
          </a:p>
          <a:p>
            <a:r>
              <a:rPr lang="en-IN" dirty="0">
                <a:latin typeface="Bookman Old Style" panose="02050604050505020204" pitchFamily="18" charset="0"/>
              </a:rPr>
              <a:t>This writ is issued when a lower court or a body tries to transgress the limits or powers vested in it.</a:t>
            </a:r>
          </a:p>
          <a:p>
            <a:endParaRPr lang="en-IN" dirty="0">
              <a:latin typeface="Bookman Old Style" panose="02050604050505020204" pitchFamily="18" charset="0"/>
            </a:endParaRPr>
          </a:p>
          <a:p>
            <a:r>
              <a:rPr lang="en-IN" dirty="0">
                <a:latin typeface="Bookman Old Style" panose="02050604050505020204" pitchFamily="18" charset="0"/>
              </a:rPr>
              <a:t>It is a writ issued by a superior court to lower court or tribunal forbidding it to perform an act outside its jurisdiction. After the issue of this writ, proceedings in the lower court etc. come to a stop.</a:t>
            </a:r>
          </a:p>
        </p:txBody>
      </p:sp>
    </p:spTree>
    <p:extLst>
      <p:ext uri="{BB962C8B-B14F-4D97-AF65-F5344CB8AC3E}">
        <p14:creationId xmlns:p14="http://schemas.microsoft.com/office/powerpoint/2010/main" val="406075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318061" y="150814"/>
            <a:ext cx="8407400" cy="585787"/>
          </a:xfrm>
        </p:spPr>
        <p:txBody>
          <a:bodyPr/>
          <a:lstStyle/>
          <a:p>
            <a:r>
              <a:rPr lang="en-IN" sz="4400" b="0" dirty="0">
                <a:latin typeface="Bookman Old Style" panose="02050604050505020204" pitchFamily="18" charset="0"/>
              </a:rPr>
              <a:t>Writ of Certiorari</a:t>
            </a:r>
          </a:p>
        </p:txBody>
      </p:sp>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111873" y="1459094"/>
            <a:ext cx="11650331" cy="5248092"/>
          </a:xfrm>
        </p:spPr>
        <p:txBody>
          <a:bodyPr/>
          <a:lstStyle/>
          <a:p>
            <a:r>
              <a:rPr lang="en-IN" dirty="0">
                <a:latin typeface="Bookman Old Style" panose="02050604050505020204" pitchFamily="18" charset="0"/>
              </a:rPr>
              <a:t>Literally, Certiorari means to be certified.</a:t>
            </a:r>
          </a:p>
          <a:p>
            <a:endParaRPr lang="en-IN" dirty="0">
              <a:latin typeface="Bookman Old Style" panose="02050604050505020204" pitchFamily="18" charset="0"/>
            </a:endParaRPr>
          </a:p>
          <a:p>
            <a:r>
              <a:rPr lang="en-IN" dirty="0">
                <a:latin typeface="Bookman Old Style" panose="02050604050505020204" pitchFamily="18" charset="0"/>
              </a:rPr>
              <a:t>The writ of certiorari is issued by the Supreme Court to some inferior court or tribunal to transfer the matter to it or to some other superior authority for proper consideration.</a:t>
            </a:r>
          </a:p>
          <a:p>
            <a:endParaRPr lang="en-IN" dirty="0">
              <a:latin typeface="Bookman Old Style" panose="02050604050505020204" pitchFamily="18" charset="0"/>
            </a:endParaRPr>
          </a:p>
          <a:p>
            <a:r>
              <a:rPr lang="en-US" dirty="0">
                <a:latin typeface="Bookman Old Style" panose="02050604050505020204" pitchFamily="18" charset="0"/>
              </a:rPr>
              <a:t>It can be issued by the Supreme Court or the High Court to quash an order already passed by a lower court.</a:t>
            </a:r>
            <a:endParaRPr lang="en-IN" dirty="0">
              <a:latin typeface="Bookman Old Style" panose="02050604050505020204" pitchFamily="18" charset="0"/>
            </a:endParaRPr>
          </a:p>
        </p:txBody>
      </p:sp>
    </p:spTree>
    <p:extLst>
      <p:ext uri="{BB962C8B-B14F-4D97-AF65-F5344CB8AC3E}">
        <p14:creationId xmlns:p14="http://schemas.microsoft.com/office/powerpoint/2010/main" val="369985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C8741-3138-DD61-E9F9-5BA8C949E56F}"/>
              </a:ext>
            </a:extLst>
          </p:cNvPr>
          <p:cNvSpPr>
            <a:spLocks noGrp="1"/>
          </p:cNvSpPr>
          <p:nvPr>
            <p:ph type="body" sz="quarter" idx="14"/>
          </p:nvPr>
        </p:nvSpPr>
        <p:spPr>
          <a:xfrm>
            <a:off x="318061" y="150814"/>
            <a:ext cx="8407400" cy="585787"/>
          </a:xfrm>
        </p:spPr>
        <p:txBody>
          <a:bodyPr/>
          <a:lstStyle/>
          <a:p>
            <a:r>
              <a:rPr lang="en-IN" sz="4400" b="0" dirty="0">
                <a:latin typeface="Bookman Old Style" panose="02050604050505020204" pitchFamily="18" charset="0"/>
              </a:rPr>
              <a:t>Writ of Quo-Warranto</a:t>
            </a:r>
          </a:p>
        </p:txBody>
      </p:sp>
      <p:sp>
        <p:nvSpPr>
          <p:cNvPr id="3" name="Text Placeholder 2">
            <a:extLst>
              <a:ext uri="{FF2B5EF4-FFF2-40B4-BE49-F238E27FC236}">
                <a16:creationId xmlns:a16="http://schemas.microsoft.com/office/drawing/2014/main" id="{53CAEE17-6D62-C0F8-B7B9-A0852F38140C}"/>
              </a:ext>
            </a:extLst>
          </p:cNvPr>
          <p:cNvSpPr>
            <a:spLocks noGrp="1"/>
          </p:cNvSpPr>
          <p:nvPr>
            <p:ph type="body" sz="quarter" idx="15"/>
          </p:nvPr>
        </p:nvSpPr>
        <p:spPr>
          <a:xfrm>
            <a:off x="76014" y="1333588"/>
            <a:ext cx="11650331" cy="5248092"/>
          </a:xfrm>
        </p:spPr>
        <p:txBody>
          <a:bodyPr/>
          <a:lstStyle/>
          <a:p>
            <a:r>
              <a:rPr lang="en-IN" dirty="0">
                <a:latin typeface="Bookman Old Style" panose="02050604050505020204" pitchFamily="18" charset="0"/>
              </a:rPr>
              <a:t>The word Quo-Warranto literally means “on what authority one is holding the public office.”</a:t>
            </a:r>
          </a:p>
          <a:p>
            <a:endParaRPr lang="en-IN" dirty="0">
              <a:latin typeface="Bookman Old Style" panose="02050604050505020204" pitchFamily="18" charset="0"/>
            </a:endParaRPr>
          </a:p>
          <a:p>
            <a:r>
              <a:rPr lang="en-IN" dirty="0">
                <a:latin typeface="Bookman Old Style" panose="02050604050505020204" pitchFamily="18" charset="0"/>
              </a:rPr>
              <a:t>It is a writ issued with a view to restraining from acting in a public office to which he is not entitled.</a:t>
            </a:r>
          </a:p>
          <a:p>
            <a:endParaRPr lang="en-IN" dirty="0">
              <a:latin typeface="Bookman Old Style" panose="02050604050505020204" pitchFamily="18" charset="0"/>
            </a:endParaRPr>
          </a:p>
          <a:p>
            <a:r>
              <a:rPr lang="en-IN" dirty="0">
                <a:latin typeface="Bookman Old Style" panose="02050604050505020204" pitchFamily="18" charset="0"/>
              </a:rPr>
              <a:t>For example, a person of 62 years has been appointed to fill a public office whereas the retirement age is 60 years. Now the appropriate High Court has the right to issue a writ of Quo-Warranto against the person and declare the office vacant.</a:t>
            </a:r>
          </a:p>
        </p:txBody>
      </p:sp>
    </p:spTree>
    <p:extLst>
      <p:ext uri="{BB962C8B-B14F-4D97-AF65-F5344CB8AC3E}">
        <p14:creationId xmlns:p14="http://schemas.microsoft.com/office/powerpoint/2010/main" val="3054405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5597</Words>
  <Application>Microsoft Office PowerPoint</Application>
  <PresentationFormat>Widescreen</PresentationFormat>
  <Paragraphs>372</Paragraphs>
  <Slides>47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Algerian</vt:lpstr>
      <vt:lpstr>Arial</vt:lpstr>
      <vt:lpstr>Bookman Old Style</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Niyati Garg</dc:creator>
  <cp:lastModifiedBy>CA Vyankatesh Agrawal</cp:lastModifiedBy>
  <cp:revision>12</cp:revision>
  <dcterms:created xsi:type="dcterms:W3CDTF">2023-11-02T06:39:21Z</dcterms:created>
  <dcterms:modified xsi:type="dcterms:W3CDTF">2023-11-05T07:51:07Z</dcterms:modified>
</cp:coreProperties>
</file>