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6"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1" r:id="rId16"/>
    <p:sldId id="320"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00" r:id="rId40"/>
    <p:sldId id="299" r:id="rId41"/>
    <p:sldId id="298" r:id="rId42"/>
    <p:sldId id="301" r:id="rId43"/>
    <p:sldId id="302" r:id="rId44"/>
    <p:sldId id="303" r:id="rId45"/>
    <p:sldId id="304" r:id="rId46"/>
    <p:sldId id="305" r:id="rId47"/>
    <p:sldId id="345" r:id="rId48"/>
    <p:sldId id="346" r:id="rId49"/>
    <p:sldId id="347" r:id="rId50"/>
    <p:sldId id="34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3F3F"/>
    <a:srgbClr val="F2F7F8"/>
    <a:srgbClr val="F9EBEB"/>
    <a:srgbClr val="F8F9FA"/>
    <a:srgbClr val="EBEDF1"/>
    <a:srgbClr val="9B3232"/>
    <a:srgbClr val="2632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C2EAA-752B-45F0-B93C-74A6391103B4}" type="datetimeFigureOut">
              <a:rPr lang="en-IN" smtClean="0"/>
              <a:t>28-02-2024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2D60D-0948-4B08-87C8-685D3C7DF96B}" type="slidenum">
              <a:rPr lang="en-IN" smtClean="0"/>
              <a:t>‹#›</a:t>
            </a:fld>
            <a:endParaRPr lang="en-IN"/>
          </a:p>
        </p:txBody>
      </p:sp>
    </p:spTree>
    <p:extLst>
      <p:ext uri="{BB962C8B-B14F-4D97-AF65-F5344CB8AC3E}">
        <p14:creationId xmlns:p14="http://schemas.microsoft.com/office/powerpoint/2010/main" val="279487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1</a:t>
            </a:fld>
            <a:endParaRPr lang="en-IN"/>
          </a:p>
        </p:txBody>
      </p:sp>
    </p:spTree>
    <p:extLst>
      <p:ext uri="{BB962C8B-B14F-4D97-AF65-F5344CB8AC3E}">
        <p14:creationId xmlns:p14="http://schemas.microsoft.com/office/powerpoint/2010/main" val="354325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6</a:t>
            </a:fld>
            <a:endParaRPr lang="en-IN"/>
          </a:p>
        </p:txBody>
      </p:sp>
    </p:spTree>
    <p:extLst>
      <p:ext uri="{BB962C8B-B14F-4D97-AF65-F5344CB8AC3E}">
        <p14:creationId xmlns:p14="http://schemas.microsoft.com/office/powerpoint/2010/main" val="144188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7</a:t>
            </a:fld>
            <a:endParaRPr lang="en-IN"/>
          </a:p>
        </p:txBody>
      </p:sp>
    </p:spTree>
    <p:extLst>
      <p:ext uri="{BB962C8B-B14F-4D97-AF65-F5344CB8AC3E}">
        <p14:creationId xmlns:p14="http://schemas.microsoft.com/office/powerpoint/2010/main" val="91953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14</a:t>
            </a:fld>
            <a:endParaRPr lang="en-IN"/>
          </a:p>
        </p:txBody>
      </p:sp>
    </p:spTree>
    <p:extLst>
      <p:ext uri="{BB962C8B-B14F-4D97-AF65-F5344CB8AC3E}">
        <p14:creationId xmlns:p14="http://schemas.microsoft.com/office/powerpoint/2010/main" val="418810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17</a:t>
            </a:fld>
            <a:endParaRPr lang="en-IN"/>
          </a:p>
        </p:txBody>
      </p:sp>
    </p:spTree>
    <p:extLst>
      <p:ext uri="{BB962C8B-B14F-4D97-AF65-F5344CB8AC3E}">
        <p14:creationId xmlns:p14="http://schemas.microsoft.com/office/powerpoint/2010/main" val="242165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20</a:t>
            </a:fld>
            <a:endParaRPr lang="en-IN"/>
          </a:p>
        </p:txBody>
      </p:sp>
    </p:spTree>
    <p:extLst>
      <p:ext uri="{BB962C8B-B14F-4D97-AF65-F5344CB8AC3E}">
        <p14:creationId xmlns:p14="http://schemas.microsoft.com/office/powerpoint/2010/main" val="81095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21</a:t>
            </a:fld>
            <a:endParaRPr lang="en-IN"/>
          </a:p>
        </p:txBody>
      </p:sp>
    </p:spTree>
    <p:extLst>
      <p:ext uri="{BB962C8B-B14F-4D97-AF65-F5344CB8AC3E}">
        <p14:creationId xmlns:p14="http://schemas.microsoft.com/office/powerpoint/2010/main" val="167815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8A2D60D-0948-4B08-87C8-685D3C7DF96B}" type="slidenum">
              <a:rPr lang="en-IN" smtClean="0"/>
              <a:t>22</a:t>
            </a:fld>
            <a:endParaRPr lang="en-IN"/>
          </a:p>
        </p:txBody>
      </p:sp>
    </p:spTree>
    <p:extLst>
      <p:ext uri="{BB962C8B-B14F-4D97-AF65-F5344CB8AC3E}">
        <p14:creationId xmlns:p14="http://schemas.microsoft.com/office/powerpoint/2010/main" val="28449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A78D-41D8-E983-ABEF-977220442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E0DD34D-0DBA-4FCD-EB1F-F8335348F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4CE40BA-2088-2481-9CD1-A387AAC5C98F}"/>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5" name="Footer Placeholder 4">
            <a:extLst>
              <a:ext uri="{FF2B5EF4-FFF2-40B4-BE49-F238E27FC236}">
                <a16:creationId xmlns:a16="http://schemas.microsoft.com/office/drawing/2014/main" id="{2AFCE9A4-E3EC-A718-A51E-9889D0EC18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883680-1F7F-7214-BD13-1474D02108AD}"/>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33244152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DAE3-7BDA-FE2C-17BE-D4F3DBD23C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FC7367-7CC6-8F12-D984-58701883B6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183D85-DF8D-C11D-AF9F-F917B6FAF1E7}"/>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5" name="Footer Placeholder 4">
            <a:extLst>
              <a:ext uri="{FF2B5EF4-FFF2-40B4-BE49-F238E27FC236}">
                <a16:creationId xmlns:a16="http://schemas.microsoft.com/office/drawing/2014/main" id="{4A55D25F-DDED-F0FD-1654-37FE1EC356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38D4C8-078E-2275-D8C1-3E40D4E618BF}"/>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1165462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F8C23-8182-C774-0262-DAD448FFD0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16A5B33-D42A-812D-5BB6-1C5C46B297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701D55-BD0D-C622-0FDE-6B2D25783A41}"/>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5" name="Footer Placeholder 4">
            <a:extLst>
              <a:ext uri="{FF2B5EF4-FFF2-40B4-BE49-F238E27FC236}">
                <a16:creationId xmlns:a16="http://schemas.microsoft.com/office/drawing/2014/main" id="{682040ED-340F-601E-5F94-ADBCE61790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CCF16B-7718-C5B5-9915-E75DC48C5F4C}"/>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2660665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047C-6A56-623C-1F83-A0B08F3829E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DCB61A-4FD2-888D-A125-09565DA404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5C039E-9868-4C30-331C-0F579E6CA0A5}"/>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5" name="Footer Placeholder 4">
            <a:extLst>
              <a:ext uri="{FF2B5EF4-FFF2-40B4-BE49-F238E27FC236}">
                <a16:creationId xmlns:a16="http://schemas.microsoft.com/office/drawing/2014/main" id="{4B7C9370-366D-B950-87C4-B11B5ECBF5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0965E2-F4AB-912F-544C-AE92B40FD2BE}"/>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11419084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290E-14CE-21CB-F326-E4BE336F64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F3602D6-4CC4-A295-84E6-B49AA2DA60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A0E45-167D-1924-FB95-17E495FD8185}"/>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5" name="Footer Placeholder 4">
            <a:extLst>
              <a:ext uri="{FF2B5EF4-FFF2-40B4-BE49-F238E27FC236}">
                <a16:creationId xmlns:a16="http://schemas.microsoft.com/office/drawing/2014/main" id="{CDBB301D-0BDF-7266-7988-0D96CDB3B6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EFFB22-2E2A-CFEE-A159-279D742E3D8B}"/>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24568311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A374-3826-591C-55CA-8001283F24F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8E8639-0681-1878-BDB9-0D9D78D3C7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F218205-6CF0-9590-A04C-3F6486166A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2C5B639-BF4C-76EB-9E8A-708CFF775CE4}"/>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6" name="Footer Placeholder 5">
            <a:extLst>
              <a:ext uri="{FF2B5EF4-FFF2-40B4-BE49-F238E27FC236}">
                <a16:creationId xmlns:a16="http://schemas.microsoft.com/office/drawing/2014/main" id="{55F82BB4-23C4-914C-4AE5-2811A9ADB7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2BA1220-0292-AC50-9BCC-B9B9338C69DF}"/>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42494443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8EA-21AE-A9B2-54A7-17CB114BC4C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10065E-F316-31F8-B709-3A7A9FA47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37871-1AAB-29A1-C1AC-8A6D58D850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A3D4693-78E1-1A49-7DF4-EC0567772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B3D0D-9D92-2378-8722-C6D55E8B3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0AAAE14-D8CA-B822-E2BD-CCBD95BA6B1A}"/>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8" name="Footer Placeholder 7">
            <a:extLst>
              <a:ext uri="{FF2B5EF4-FFF2-40B4-BE49-F238E27FC236}">
                <a16:creationId xmlns:a16="http://schemas.microsoft.com/office/drawing/2014/main" id="{7C9062A9-98CF-641E-42DE-3416CA77D46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C0A6CF5-9FBE-A72C-5F22-387BEA739307}"/>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8321517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7097-22FF-22C5-AC1E-A6422266F0C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52BF560-1C64-57A5-A0A7-9B8447472912}"/>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4" name="Footer Placeholder 3">
            <a:extLst>
              <a:ext uri="{FF2B5EF4-FFF2-40B4-BE49-F238E27FC236}">
                <a16:creationId xmlns:a16="http://schemas.microsoft.com/office/drawing/2014/main" id="{CD96C1C8-17F1-88BF-32EA-724AD191F0C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3EE690C-D3B8-831C-748F-0FAC08BEBF2C}"/>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37689505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74CFD-B3F4-4CE6-2F8B-3F01638D015E}"/>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3" name="Footer Placeholder 2">
            <a:extLst>
              <a:ext uri="{FF2B5EF4-FFF2-40B4-BE49-F238E27FC236}">
                <a16:creationId xmlns:a16="http://schemas.microsoft.com/office/drawing/2014/main" id="{FBD5BB50-8B64-49B5-A004-13B61B1E921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82EF59C-B93E-7976-BA6A-A21152DE714A}"/>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3663790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891A-C328-6CA9-2EC8-5D9FD34A1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87044E4-F8DA-862E-1BCB-E2B1A4FA4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F8CC97C-47E4-F43E-259E-95F904963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56D93-646D-FC4D-9F5D-188192FC0670}"/>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6" name="Footer Placeholder 5">
            <a:extLst>
              <a:ext uri="{FF2B5EF4-FFF2-40B4-BE49-F238E27FC236}">
                <a16:creationId xmlns:a16="http://schemas.microsoft.com/office/drawing/2014/main" id="{57B80765-B7A8-7477-CCF0-27C94E9B78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CCDF03-D80D-8CD4-DEAD-5C04681F3708}"/>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3233444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6EA5-BF7F-41D5-E88F-94ED1BC2B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078C66E-DB5F-8C3E-C650-2AF103D2C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421C33E-3686-431F-1F66-386F652A0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D9C4C-4B82-42D2-2E25-A56BB84C78D1}"/>
              </a:ext>
            </a:extLst>
          </p:cNvPr>
          <p:cNvSpPr>
            <a:spLocks noGrp="1"/>
          </p:cNvSpPr>
          <p:nvPr>
            <p:ph type="dt" sz="half" idx="10"/>
          </p:nvPr>
        </p:nvSpPr>
        <p:spPr/>
        <p:txBody>
          <a:bodyPr/>
          <a:lstStyle/>
          <a:p>
            <a:fld id="{BF432948-A436-434F-9B52-121C0D5F72B5}" type="datetimeFigureOut">
              <a:rPr lang="en-IN" smtClean="0"/>
              <a:t>28-02-2024</a:t>
            </a:fld>
            <a:endParaRPr lang="en-IN"/>
          </a:p>
        </p:txBody>
      </p:sp>
      <p:sp>
        <p:nvSpPr>
          <p:cNvPr id="6" name="Footer Placeholder 5">
            <a:extLst>
              <a:ext uri="{FF2B5EF4-FFF2-40B4-BE49-F238E27FC236}">
                <a16:creationId xmlns:a16="http://schemas.microsoft.com/office/drawing/2014/main" id="{0AEAC4DC-6F63-40DC-9EEA-00214D360A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AD623B-7BF0-315C-A133-51758C21E9A1}"/>
              </a:ext>
            </a:extLst>
          </p:cNvPr>
          <p:cNvSpPr>
            <a:spLocks noGrp="1"/>
          </p:cNvSpPr>
          <p:nvPr>
            <p:ph type="sldNum" sz="quarter" idx="12"/>
          </p:nvPr>
        </p:nvSpPr>
        <p:spPr/>
        <p:txBody>
          <a:bodyPr/>
          <a:lstStyle/>
          <a:p>
            <a:fld id="{1110F98B-9B79-4A70-AECE-7ADA7BB19D61}" type="slidenum">
              <a:rPr lang="en-IN" smtClean="0"/>
              <a:t>‹#›</a:t>
            </a:fld>
            <a:endParaRPr lang="en-IN"/>
          </a:p>
        </p:txBody>
      </p:sp>
    </p:spTree>
    <p:extLst>
      <p:ext uri="{BB962C8B-B14F-4D97-AF65-F5344CB8AC3E}">
        <p14:creationId xmlns:p14="http://schemas.microsoft.com/office/powerpoint/2010/main" val="167904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C42F7-C4BD-1BF8-ADDC-DA5750041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70AE3A0-6BBA-DD29-3601-9A0199D9F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ADE027-49C5-AB0C-61B7-00C722260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432948-A436-434F-9B52-121C0D5F72B5}" type="datetimeFigureOut">
              <a:rPr lang="en-IN" smtClean="0"/>
              <a:t>28-02-2024</a:t>
            </a:fld>
            <a:endParaRPr lang="en-IN"/>
          </a:p>
        </p:txBody>
      </p:sp>
      <p:sp>
        <p:nvSpPr>
          <p:cNvPr id="5" name="Footer Placeholder 4">
            <a:extLst>
              <a:ext uri="{FF2B5EF4-FFF2-40B4-BE49-F238E27FC236}">
                <a16:creationId xmlns:a16="http://schemas.microsoft.com/office/drawing/2014/main" id="{82616957-634F-8627-0396-AC250ED1A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613E85A4-101E-8DC6-4482-BC65956BF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10F98B-9B79-4A70-AECE-7ADA7BB19D61}" type="slidenum">
              <a:rPr lang="en-IN" smtClean="0"/>
              <a:t>‹#›</a:t>
            </a:fld>
            <a:endParaRPr lang="en-IN"/>
          </a:p>
        </p:txBody>
      </p:sp>
    </p:spTree>
    <p:extLst>
      <p:ext uri="{BB962C8B-B14F-4D97-AF65-F5344CB8AC3E}">
        <p14:creationId xmlns:p14="http://schemas.microsoft.com/office/powerpoint/2010/main" val="128585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E0FCF-9C45-FA8E-6C71-4A046C6C64DF}"/>
              </a:ext>
            </a:extLst>
          </p:cNvPr>
          <p:cNvSpPr txBox="1"/>
          <p:nvPr/>
        </p:nvSpPr>
        <p:spPr>
          <a:xfrm>
            <a:off x="647700" y="736883"/>
            <a:ext cx="11889740" cy="1631216"/>
          </a:xfrm>
          <a:prstGeom prst="rect">
            <a:avLst/>
          </a:prstGeom>
          <a:noFill/>
        </p:spPr>
        <p:txBody>
          <a:bodyPr wrap="square">
            <a:spAutoFit/>
          </a:bodyPr>
          <a:lstStyle/>
          <a:p>
            <a:r>
              <a:rPr lang="en-IN" sz="10000" b="1" dirty="0">
                <a:solidFill>
                  <a:schemeClr val="accent4">
                    <a:lumMod val="50000"/>
                  </a:schemeClr>
                </a:solidFill>
                <a:latin typeface="Montserrat" pitchFamily="2" charset="0"/>
              </a:rPr>
              <a:t>REVERSE</a:t>
            </a:r>
            <a:endParaRPr lang="en-IN" sz="10000" b="1" dirty="0">
              <a:solidFill>
                <a:schemeClr val="accent4">
                  <a:lumMod val="50000"/>
                </a:schemeClr>
              </a:solidFill>
            </a:endParaRPr>
          </a:p>
        </p:txBody>
      </p:sp>
      <p:sp>
        <p:nvSpPr>
          <p:cNvPr id="5" name="TextBox 4">
            <a:extLst>
              <a:ext uri="{FF2B5EF4-FFF2-40B4-BE49-F238E27FC236}">
                <a16:creationId xmlns:a16="http://schemas.microsoft.com/office/drawing/2014/main" id="{3C830E39-0670-481F-15A7-C16B3CC864FA}"/>
              </a:ext>
            </a:extLst>
          </p:cNvPr>
          <p:cNvSpPr txBox="1"/>
          <p:nvPr/>
        </p:nvSpPr>
        <p:spPr>
          <a:xfrm>
            <a:off x="1633220" y="1997037"/>
            <a:ext cx="9775762" cy="1631216"/>
          </a:xfrm>
          <a:prstGeom prst="rect">
            <a:avLst/>
          </a:prstGeom>
          <a:noFill/>
        </p:spPr>
        <p:txBody>
          <a:bodyPr wrap="square">
            <a:spAutoFit/>
          </a:bodyPr>
          <a:lstStyle/>
          <a:p>
            <a:r>
              <a:rPr lang="en-IN" sz="10000" b="1" dirty="0">
                <a:solidFill>
                  <a:schemeClr val="accent4">
                    <a:lumMod val="50000"/>
                  </a:schemeClr>
                </a:solidFill>
                <a:latin typeface="Montserrat" pitchFamily="2" charset="0"/>
              </a:rPr>
              <a:t>CHARGE</a:t>
            </a:r>
            <a:endParaRPr lang="en-IN" sz="10000" b="1" dirty="0">
              <a:solidFill>
                <a:schemeClr val="accent4">
                  <a:lumMod val="50000"/>
                </a:schemeClr>
              </a:solidFill>
            </a:endParaRPr>
          </a:p>
        </p:txBody>
      </p:sp>
      <p:sp>
        <p:nvSpPr>
          <p:cNvPr id="6" name="TextBox 5">
            <a:extLst>
              <a:ext uri="{FF2B5EF4-FFF2-40B4-BE49-F238E27FC236}">
                <a16:creationId xmlns:a16="http://schemas.microsoft.com/office/drawing/2014/main" id="{03185D25-DD6C-1EC6-7B95-8421BC6D9AA6}"/>
              </a:ext>
            </a:extLst>
          </p:cNvPr>
          <p:cNvSpPr txBox="1"/>
          <p:nvPr/>
        </p:nvSpPr>
        <p:spPr>
          <a:xfrm>
            <a:off x="2573534" y="3257191"/>
            <a:ext cx="9826232" cy="1631216"/>
          </a:xfrm>
          <a:prstGeom prst="rect">
            <a:avLst/>
          </a:prstGeom>
          <a:noFill/>
        </p:spPr>
        <p:txBody>
          <a:bodyPr wrap="square">
            <a:spAutoFit/>
          </a:bodyPr>
          <a:lstStyle/>
          <a:p>
            <a:r>
              <a:rPr lang="en-IN" sz="10000" b="1" dirty="0">
                <a:solidFill>
                  <a:schemeClr val="accent4">
                    <a:lumMod val="50000"/>
                  </a:schemeClr>
                </a:solidFill>
                <a:latin typeface="Montserrat" pitchFamily="2" charset="0"/>
              </a:rPr>
              <a:t>MECHANISM</a:t>
            </a:r>
            <a:endParaRPr lang="en-IN" sz="10000" b="1" dirty="0">
              <a:solidFill>
                <a:schemeClr val="accent4">
                  <a:lumMod val="50000"/>
                </a:schemeClr>
              </a:solidFill>
            </a:endParaRPr>
          </a:p>
        </p:txBody>
      </p:sp>
      <p:pic>
        <p:nvPicPr>
          <p:cNvPr id="8" name="Picture 7" descr="A group of people sitting on books&#10;&#10;Description automatically generated">
            <a:extLst>
              <a:ext uri="{FF2B5EF4-FFF2-40B4-BE49-F238E27FC236}">
                <a16:creationId xmlns:a16="http://schemas.microsoft.com/office/drawing/2014/main" id="{76233BAE-C634-D2B9-A2D6-A31A22B4F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506" y="-67356"/>
            <a:ext cx="4258277" cy="4258277"/>
          </a:xfrm>
          <a:prstGeom prst="rect">
            <a:avLst/>
          </a:prstGeom>
        </p:spPr>
      </p:pic>
      <p:cxnSp>
        <p:nvCxnSpPr>
          <p:cNvPr id="10" name="Straight Connector 9">
            <a:extLst>
              <a:ext uri="{FF2B5EF4-FFF2-40B4-BE49-F238E27FC236}">
                <a16:creationId xmlns:a16="http://schemas.microsoft.com/office/drawing/2014/main" id="{51DFCFC2-32C7-3549-AB2D-A54C6113FDA2}"/>
              </a:ext>
            </a:extLst>
          </p:cNvPr>
          <p:cNvCxnSpPr/>
          <p:nvPr/>
        </p:nvCxnSpPr>
        <p:spPr>
          <a:xfrm>
            <a:off x="3230880" y="4866640"/>
            <a:ext cx="7812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DA8B736-253F-6685-7D82-5924C546D540}"/>
              </a:ext>
            </a:extLst>
          </p:cNvPr>
          <p:cNvSpPr txBox="1"/>
          <p:nvPr/>
        </p:nvSpPr>
        <p:spPr>
          <a:xfrm>
            <a:off x="8757920" y="4868087"/>
            <a:ext cx="2661920" cy="523220"/>
          </a:xfrm>
          <a:prstGeom prst="rect">
            <a:avLst/>
          </a:prstGeom>
          <a:noFill/>
        </p:spPr>
        <p:txBody>
          <a:bodyPr wrap="square" rtlCol="0">
            <a:spAutoFit/>
          </a:bodyPr>
          <a:lstStyle/>
          <a:p>
            <a:r>
              <a:rPr lang="en-IN" sz="2800" b="1" dirty="0">
                <a:solidFill>
                  <a:srgbClr val="C53F3F"/>
                </a:solidFill>
                <a:latin typeface="Montserrat" pitchFamily="2" charset="0"/>
              </a:rPr>
              <a:t>28 Feb 2024</a:t>
            </a:r>
          </a:p>
        </p:txBody>
      </p:sp>
      <p:cxnSp>
        <p:nvCxnSpPr>
          <p:cNvPr id="15" name="Straight Connector 14">
            <a:extLst>
              <a:ext uri="{FF2B5EF4-FFF2-40B4-BE49-F238E27FC236}">
                <a16:creationId xmlns:a16="http://schemas.microsoft.com/office/drawing/2014/main" id="{333D005B-437C-66FB-8534-8F142DEBF7D0}"/>
              </a:ext>
            </a:extLst>
          </p:cNvPr>
          <p:cNvCxnSpPr/>
          <p:nvPr/>
        </p:nvCxnSpPr>
        <p:spPr>
          <a:xfrm>
            <a:off x="599440" y="736883"/>
            <a:ext cx="558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B1F592D-D56F-3BCF-01DF-453EB33A1883}"/>
              </a:ext>
            </a:extLst>
          </p:cNvPr>
          <p:cNvSpPr txBox="1"/>
          <p:nvPr/>
        </p:nvSpPr>
        <p:spPr>
          <a:xfrm>
            <a:off x="3119120" y="4876879"/>
            <a:ext cx="5720080" cy="523220"/>
          </a:xfrm>
          <a:prstGeom prst="rect">
            <a:avLst/>
          </a:prstGeom>
          <a:noFill/>
        </p:spPr>
        <p:txBody>
          <a:bodyPr wrap="square" rtlCol="0">
            <a:spAutoFit/>
          </a:bodyPr>
          <a:lstStyle/>
          <a:p>
            <a:r>
              <a:rPr lang="en-IN" sz="2800" b="1" spc="300" dirty="0">
                <a:solidFill>
                  <a:schemeClr val="accent4">
                    <a:lumMod val="50000"/>
                  </a:schemeClr>
                </a:solidFill>
                <a:latin typeface="Montserrat" pitchFamily="2" charset="0"/>
              </a:rPr>
              <a:t>BY CA NILESH MAHAJAN</a:t>
            </a:r>
          </a:p>
        </p:txBody>
      </p:sp>
      <p:cxnSp>
        <p:nvCxnSpPr>
          <p:cNvPr id="7" name="Straight Connector 6">
            <a:extLst>
              <a:ext uri="{FF2B5EF4-FFF2-40B4-BE49-F238E27FC236}">
                <a16:creationId xmlns:a16="http://schemas.microsoft.com/office/drawing/2014/main" id="{941D0735-701E-C3D4-3D76-7B6AAC6424D3}"/>
              </a:ext>
            </a:extLst>
          </p:cNvPr>
          <p:cNvCxnSpPr/>
          <p:nvPr/>
        </p:nvCxnSpPr>
        <p:spPr>
          <a:xfrm>
            <a:off x="8707120" y="5001779"/>
            <a:ext cx="0" cy="269649"/>
          </a:xfrm>
          <a:prstGeom prst="lin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902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51EA35-AF49-582F-5C3C-12AF4B9B1BA4}"/>
              </a:ext>
            </a:extLst>
          </p:cNvPr>
          <p:cNvSpPr/>
          <p:nvPr/>
        </p:nvSpPr>
        <p:spPr>
          <a:xfrm>
            <a:off x="561638" y="594483"/>
            <a:ext cx="5923280" cy="995680"/>
          </a:xfrm>
          <a:prstGeom prst="rect">
            <a:avLst/>
          </a:prstGeom>
          <a:solidFill>
            <a:srgbClr val="F8F9FA"/>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68328475-9BB5-3DE2-A71A-B7F0DC51C7CC}"/>
              </a:ext>
            </a:extLst>
          </p:cNvPr>
          <p:cNvSpPr txBox="1"/>
          <p:nvPr/>
        </p:nvSpPr>
        <p:spPr>
          <a:xfrm>
            <a:off x="653078" y="677717"/>
            <a:ext cx="5730240" cy="830997"/>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WHETHER PARTICULAR INWARD SUPPLY IS NOTIFIED UNDER RCM?</a:t>
            </a:r>
          </a:p>
        </p:txBody>
      </p:sp>
      <p:sp>
        <p:nvSpPr>
          <p:cNvPr id="10" name="Rectangle: Rounded Corners 9">
            <a:extLst>
              <a:ext uri="{FF2B5EF4-FFF2-40B4-BE49-F238E27FC236}">
                <a16:creationId xmlns:a16="http://schemas.microsoft.com/office/drawing/2014/main" id="{A9B7B804-3D02-8D5F-47FD-AF801AF5DFB8}"/>
              </a:ext>
            </a:extLst>
          </p:cNvPr>
          <p:cNvSpPr/>
          <p:nvPr/>
        </p:nvSpPr>
        <p:spPr>
          <a:xfrm>
            <a:off x="561638" y="2422267"/>
            <a:ext cx="827024" cy="469392"/>
          </a:xfrm>
          <a:prstGeom prst="roundRect">
            <a:avLst>
              <a:gd name="adj" fmla="val 19048"/>
            </a:avLst>
          </a:prstGeom>
          <a:solidFill>
            <a:schemeClr val="accent4">
              <a:lumMod val="5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YES</a:t>
            </a:r>
          </a:p>
        </p:txBody>
      </p:sp>
      <p:cxnSp>
        <p:nvCxnSpPr>
          <p:cNvPr id="18" name="Straight Arrow Connector 17">
            <a:extLst>
              <a:ext uri="{FF2B5EF4-FFF2-40B4-BE49-F238E27FC236}">
                <a16:creationId xmlns:a16="http://schemas.microsoft.com/office/drawing/2014/main" id="{13C99345-72B1-4C1B-E80F-AB789D8DC2BA}"/>
              </a:ext>
            </a:extLst>
          </p:cNvPr>
          <p:cNvCxnSpPr>
            <a:cxnSpLocks/>
            <a:endCxn id="10" idx="0"/>
          </p:cNvCxnSpPr>
          <p:nvPr/>
        </p:nvCxnSpPr>
        <p:spPr>
          <a:xfrm>
            <a:off x="975150" y="1569843"/>
            <a:ext cx="0" cy="852424"/>
          </a:xfrm>
          <a:prstGeom prst="straightConnector1">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76405810-FF84-94FD-C548-43138089031D}"/>
              </a:ext>
            </a:extLst>
          </p:cNvPr>
          <p:cNvSpPr/>
          <p:nvPr/>
        </p:nvSpPr>
        <p:spPr>
          <a:xfrm>
            <a:off x="2105958" y="2009032"/>
            <a:ext cx="4683758" cy="1265382"/>
          </a:xfrm>
          <a:prstGeom prst="rect">
            <a:avLst/>
          </a:prstGeom>
          <a:solidFill>
            <a:srgbClr val="F8F9FA"/>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TextBox 39">
            <a:extLst>
              <a:ext uri="{FF2B5EF4-FFF2-40B4-BE49-F238E27FC236}">
                <a16:creationId xmlns:a16="http://schemas.microsoft.com/office/drawing/2014/main" id="{2145C64D-8D9F-AFF0-9915-A59C6FE77597}"/>
              </a:ext>
            </a:extLst>
          </p:cNvPr>
          <p:cNvSpPr txBox="1"/>
          <p:nvPr/>
        </p:nvSpPr>
        <p:spPr>
          <a:xfrm>
            <a:off x="2202478" y="2048424"/>
            <a:ext cx="4587240" cy="1200329"/>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WHETHER THERE IS ANY EXEMPTION PROVIDED TO SUCH INWARD SUPPLY </a:t>
            </a:r>
          </a:p>
        </p:txBody>
      </p:sp>
      <p:cxnSp>
        <p:nvCxnSpPr>
          <p:cNvPr id="41" name="Straight Arrow Connector 40">
            <a:extLst>
              <a:ext uri="{FF2B5EF4-FFF2-40B4-BE49-F238E27FC236}">
                <a16:creationId xmlns:a16="http://schemas.microsoft.com/office/drawing/2014/main" id="{87E3CF3E-D372-44BC-AA8E-63402DAA1CB7}"/>
              </a:ext>
            </a:extLst>
          </p:cNvPr>
          <p:cNvCxnSpPr>
            <a:cxnSpLocks/>
            <a:stCxn id="10" idx="3"/>
            <a:endCxn id="39" idx="1"/>
          </p:cNvCxnSpPr>
          <p:nvPr/>
        </p:nvCxnSpPr>
        <p:spPr>
          <a:xfrm flipV="1">
            <a:off x="1388662" y="2641723"/>
            <a:ext cx="717296" cy="0"/>
          </a:xfrm>
          <a:prstGeom prst="straightConnector1">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ectangle: Rounded Corners 49">
            <a:extLst>
              <a:ext uri="{FF2B5EF4-FFF2-40B4-BE49-F238E27FC236}">
                <a16:creationId xmlns:a16="http://schemas.microsoft.com/office/drawing/2014/main" id="{077E1F30-EB96-C148-FA4C-C2EFA433A243}"/>
              </a:ext>
            </a:extLst>
          </p:cNvPr>
          <p:cNvSpPr/>
          <p:nvPr/>
        </p:nvSpPr>
        <p:spPr>
          <a:xfrm>
            <a:off x="7507012" y="2407027"/>
            <a:ext cx="827024" cy="469392"/>
          </a:xfrm>
          <a:prstGeom prst="roundRect">
            <a:avLst>
              <a:gd name="adj" fmla="val 19048"/>
            </a:avLst>
          </a:prstGeom>
          <a:solidFill>
            <a:schemeClr val="accent4">
              <a:lumMod val="5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YES</a:t>
            </a:r>
          </a:p>
        </p:txBody>
      </p:sp>
      <p:cxnSp>
        <p:nvCxnSpPr>
          <p:cNvPr id="51" name="Straight Arrow Connector 50">
            <a:extLst>
              <a:ext uri="{FF2B5EF4-FFF2-40B4-BE49-F238E27FC236}">
                <a16:creationId xmlns:a16="http://schemas.microsoft.com/office/drawing/2014/main" id="{CDF72123-0C33-F6AD-18F3-D9E9A50C8400}"/>
              </a:ext>
            </a:extLst>
          </p:cNvPr>
          <p:cNvCxnSpPr>
            <a:cxnSpLocks/>
            <a:stCxn id="40" idx="3"/>
            <a:endCxn id="50" idx="1"/>
          </p:cNvCxnSpPr>
          <p:nvPr/>
        </p:nvCxnSpPr>
        <p:spPr>
          <a:xfrm flipV="1">
            <a:off x="6789718" y="2641723"/>
            <a:ext cx="717294" cy="0"/>
          </a:xfrm>
          <a:prstGeom prst="straightConnector1">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4647161E-A1E4-A594-A148-7DA934AD7FBA}"/>
              </a:ext>
            </a:extLst>
          </p:cNvPr>
          <p:cNvSpPr/>
          <p:nvPr/>
        </p:nvSpPr>
        <p:spPr>
          <a:xfrm>
            <a:off x="9259234" y="1959797"/>
            <a:ext cx="2404682" cy="1325250"/>
          </a:xfrm>
          <a:prstGeom prst="rect">
            <a:avLst/>
          </a:prstGeom>
          <a:solidFill>
            <a:srgbClr val="F9EBEB"/>
          </a:solidFill>
          <a:ln>
            <a:solidFill>
              <a:srgbClr val="C5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TextBox 54">
            <a:extLst>
              <a:ext uri="{FF2B5EF4-FFF2-40B4-BE49-F238E27FC236}">
                <a16:creationId xmlns:a16="http://schemas.microsoft.com/office/drawing/2014/main" id="{8EEB99C7-81C8-CD46-03AC-59F7A4C1848E}"/>
              </a:ext>
            </a:extLst>
          </p:cNvPr>
          <p:cNvSpPr txBox="1"/>
          <p:nvPr/>
        </p:nvSpPr>
        <p:spPr>
          <a:xfrm>
            <a:off x="9355789" y="2021617"/>
            <a:ext cx="2211572" cy="1200329"/>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NO NEED TO PAY GST UNDER RCM</a:t>
            </a:r>
          </a:p>
        </p:txBody>
      </p:sp>
      <p:cxnSp>
        <p:nvCxnSpPr>
          <p:cNvPr id="56" name="Straight Arrow Connector 55">
            <a:extLst>
              <a:ext uri="{FF2B5EF4-FFF2-40B4-BE49-F238E27FC236}">
                <a16:creationId xmlns:a16="http://schemas.microsoft.com/office/drawing/2014/main" id="{792C4245-E2BC-70E9-01ED-F2FEBF5DC9EE}"/>
              </a:ext>
            </a:extLst>
          </p:cNvPr>
          <p:cNvCxnSpPr>
            <a:cxnSpLocks/>
            <a:stCxn id="50" idx="3"/>
            <a:endCxn id="54" idx="1"/>
          </p:cNvCxnSpPr>
          <p:nvPr/>
        </p:nvCxnSpPr>
        <p:spPr>
          <a:xfrm flipV="1">
            <a:off x="8334036" y="2622422"/>
            <a:ext cx="925198" cy="0"/>
          </a:xfrm>
          <a:prstGeom prst="straightConnector1">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Rectangle: Rounded Corners 58">
            <a:extLst>
              <a:ext uri="{FF2B5EF4-FFF2-40B4-BE49-F238E27FC236}">
                <a16:creationId xmlns:a16="http://schemas.microsoft.com/office/drawing/2014/main" id="{928F9C00-3361-B9FB-67A3-7372D8D38204}"/>
              </a:ext>
            </a:extLst>
          </p:cNvPr>
          <p:cNvSpPr/>
          <p:nvPr/>
        </p:nvSpPr>
        <p:spPr>
          <a:xfrm>
            <a:off x="4040054" y="3893104"/>
            <a:ext cx="827024" cy="469392"/>
          </a:xfrm>
          <a:prstGeom prst="roundRect">
            <a:avLst>
              <a:gd name="adj" fmla="val 19048"/>
            </a:avLst>
          </a:prstGeom>
          <a:solidFill>
            <a:schemeClr val="accent4">
              <a:lumMod val="5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NO</a:t>
            </a:r>
          </a:p>
        </p:txBody>
      </p:sp>
      <p:cxnSp>
        <p:nvCxnSpPr>
          <p:cNvPr id="60" name="Straight Arrow Connector 59">
            <a:extLst>
              <a:ext uri="{FF2B5EF4-FFF2-40B4-BE49-F238E27FC236}">
                <a16:creationId xmlns:a16="http://schemas.microsoft.com/office/drawing/2014/main" id="{A9EED474-F2A4-235D-B9B7-3C8C396540F4}"/>
              </a:ext>
            </a:extLst>
          </p:cNvPr>
          <p:cNvCxnSpPr>
            <a:cxnSpLocks/>
            <a:stCxn id="39" idx="2"/>
            <a:endCxn id="59" idx="0"/>
          </p:cNvCxnSpPr>
          <p:nvPr/>
        </p:nvCxnSpPr>
        <p:spPr>
          <a:xfrm>
            <a:off x="4447837" y="3274414"/>
            <a:ext cx="5729" cy="618690"/>
          </a:xfrm>
          <a:prstGeom prst="straightConnector1">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E1AD377B-EB76-AC0B-5924-E9345A7F380A}"/>
              </a:ext>
            </a:extLst>
          </p:cNvPr>
          <p:cNvSpPr/>
          <p:nvPr/>
        </p:nvSpPr>
        <p:spPr>
          <a:xfrm>
            <a:off x="798158" y="5037444"/>
            <a:ext cx="7292400" cy="944015"/>
          </a:xfrm>
          <a:prstGeom prst="rect">
            <a:avLst/>
          </a:prstGeom>
          <a:solidFill>
            <a:srgbClr val="F2F7F8"/>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TextBox 63">
            <a:extLst>
              <a:ext uri="{FF2B5EF4-FFF2-40B4-BE49-F238E27FC236}">
                <a16:creationId xmlns:a16="http://schemas.microsoft.com/office/drawing/2014/main" id="{C5E344A9-7586-0310-5DF0-6E70070B7AAB}"/>
              </a:ext>
            </a:extLst>
          </p:cNvPr>
          <p:cNvSpPr txBox="1"/>
          <p:nvPr/>
        </p:nvSpPr>
        <p:spPr>
          <a:xfrm>
            <a:off x="894677" y="5093433"/>
            <a:ext cx="7292401" cy="830997"/>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DETEMINE THE RATE AS PER THE RATE NOTIFICATION &amp; PAY THE GST UNDER RCM</a:t>
            </a:r>
          </a:p>
        </p:txBody>
      </p:sp>
      <p:cxnSp>
        <p:nvCxnSpPr>
          <p:cNvPr id="65" name="Straight Arrow Connector 64">
            <a:extLst>
              <a:ext uri="{FF2B5EF4-FFF2-40B4-BE49-F238E27FC236}">
                <a16:creationId xmlns:a16="http://schemas.microsoft.com/office/drawing/2014/main" id="{BB334778-76F0-7F9E-2150-BCB77AA0959D}"/>
              </a:ext>
            </a:extLst>
          </p:cNvPr>
          <p:cNvCxnSpPr>
            <a:cxnSpLocks/>
            <a:stCxn id="59" idx="2"/>
            <a:endCxn id="63" idx="0"/>
          </p:cNvCxnSpPr>
          <p:nvPr/>
        </p:nvCxnSpPr>
        <p:spPr>
          <a:xfrm flipH="1">
            <a:off x="4444358" y="4362496"/>
            <a:ext cx="0" cy="674948"/>
          </a:xfrm>
          <a:prstGeom prst="straightConnector1">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8288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74C7F1-03F7-3896-8A36-A03032C75360}"/>
              </a:ext>
            </a:extLst>
          </p:cNvPr>
          <p:cNvCxnSpPr>
            <a:cxnSpLocks/>
          </p:cNvCxnSpPr>
          <p:nvPr/>
        </p:nvCxnSpPr>
        <p:spPr>
          <a:xfrm>
            <a:off x="4084320" y="3312160"/>
            <a:ext cx="0" cy="1132803"/>
          </a:xfrm>
          <a:prstGeom prst="line">
            <a:avLst/>
          </a:prstGeom>
          <a:ln>
            <a:solidFill>
              <a:srgbClr val="C53F3F"/>
            </a:solidFill>
            <a:prstDash val="lgDashDot"/>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0A3D189-1018-FE18-2D39-B35B727297C1}"/>
              </a:ext>
            </a:extLst>
          </p:cNvPr>
          <p:cNvSpPr txBox="1"/>
          <p:nvPr/>
        </p:nvSpPr>
        <p:spPr>
          <a:xfrm>
            <a:off x="1899920" y="2345958"/>
            <a:ext cx="9895841" cy="2308324"/>
          </a:xfrm>
          <a:prstGeom prst="rect">
            <a:avLst/>
          </a:prstGeom>
          <a:noFill/>
        </p:spPr>
        <p:txBody>
          <a:bodyPr wrap="square" rtlCol="0">
            <a:spAutoFit/>
          </a:bodyPr>
          <a:lstStyle/>
          <a:p>
            <a:r>
              <a:rPr lang="en-IN" sz="4800" b="1" dirty="0">
                <a:solidFill>
                  <a:srgbClr val="9B3232"/>
                </a:solidFill>
                <a:latin typeface="Montserrat" pitchFamily="2" charset="0"/>
              </a:rPr>
              <a:t>UNDERSTANDING THE</a:t>
            </a:r>
            <a:r>
              <a:rPr lang="en-IN" sz="4800" b="1" dirty="0">
                <a:solidFill>
                  <a:schemeClr val="accent4">
                    <a:lumMod val="50000"/>
                  </a:schemeClr>
                </a:solidFill>
                <a:latin typeface="Montserrat" pitchFamily="2" charset="0"/>
              </a:rPr>
              <a:t>     </a:t>
            </a:r>
          </a:p>
          <a:p>
            <a:r>
              <a:rPr lang="en-IN" sz="4800" b="1" dirty="0">
                <a:solidFill>
                  <a:schemeClr val="accent4">
                    <a:lumMod val="50000"/>
                  </a:schemeClr>
                </a:solidFill>
                <a:latin typeface="Montserrat" pitchFamily="2" charset="0"/>
              </a:rPr>
              <a:t>             SERVICES NOTIFIED  </a:t>
            </a:r>
          </a:p>
          <a:p>
            <a:r>
              <a:rPr lang="en-IN" sz="4800" b="1" dirty="0">
                <a:solidFill>
                  <a:schemeClr val="accent4">
                    <a:lumMod val="50000"/>
                  </a:schemeClr>
                </a:solidFill>
                <a:latin typeface="Montserrat" pitchFamily="2" charset="0"/>
              </a:rPr>
              <a:t>             UNDER SEC. 9(3) &amp; 5(3)</a:t>
            </a:r>
            <a:endParaRPr lang="en-IN" sz="4800" b="1" dirty="0">
              <a:solidFill>
                <a:srgbClr val="9B3232"/>
              </a:solidFill>
              <a:latin typeface="Montserrat" pitchFamily="2" charset="0"/>
            </a:endParaRPr>
          </a:p>
        </p:txBody>
      </p:sp>
      <p:pic>
        <p:nvPicPr>
          <p:cNvPr id="8" name="Picture 7" descr="A cartoon of a person sitting on the floor with a computer&#10;&#10;Description automatically generated">
            <a:extLst>
              <a:ext uri="{FF2B5EF4-FFF2-40B4-BE49-F238E27FC236}">
                <a16:creationId xmlns:a16="http://schemas.microsoft.com/office/drawing/2014/main" id="{C08CDDE1-DD0A-53BC-717E-89F7E5A89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23" y="1196005"/>
            <a:ext cx="3519237" cy="3519237"/>
          </a:xfrm>
          <a:prstGeom prst="rect">
            <a:avLst/>
          </a:prstGeom>
        </p:spPr>
      </p:pic>
    </p:spTree>
    <p:extLst>
      <p:ext uri="{BB962C8B-B14F-4D97-AF65-F5344CB8AC3E}">
        <p14:creationId xmlns:p14="http://schemas.microsoft.com/office/powerpoint/2010/main" val="13345961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4E0D0B-FD94-59F3-A0B1-AB27191DDDC4}"/>
              </a:ext>
            </a:extLst>
          </p:cNvPr>
          <p:cNvSpPr txBox="1"/>
          <p:nvPr/>
        </p:nvSpPr>
        <p:spPr>
          <a:xfrm>
            <a:off x="294640" y="254000"/>
            <a:ext cx="9611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GOODS TRANSPORT AGENCY [GTA]</a:t>
            </a:r>
          </a:p>
        </p:txBody>
      </p:sp>
      <p:sp>
        <p:nvSpPr>
          <p:cNvPr id="11" name="TextBox 10">
            <a:extLst>
              <a:ext uri="{FF2B5EF4-FFF2-40B4-BE49-F238E27FC236}">
                <a16:creationId xmlns:a16="http://schemas.microsoft.com/office/drawing/2014/main" id="{1864CBD5-FBFD-DFA3-18ED-EA76EA6E59B1}"/>
              </a:ext>
            </a:extLst>
          </p:cNvPr>
          <p:cNvSpPr txBox="1"/>
          <p:nvPr/>
        </p:nvSpPr>
        <p:spPr>
          <a:xfrm>
            <a:off x="294640" y="90932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cxnSp>
        <p:nvCxnSpPr>
          <p:cNvPr id="13" name="Straight Connector 12">
            <a:extLst>
              <a:ext uri="{FF2B5EF4-FFF2-40B4-BE49-F238E27FC236}">
                <a16:creationId xmlns:a16="http://schemas.microsoft.com/office/drawing/2014/main" id="{DAD855EA-E8D4-ED0D-E38A-856D9A6FDA60}"/>
              </a:ext>
            </a:extLst>
          </p:cNvPr>
          <p:cNvCxnSpPr>
            <a:cxnSpLocks/>
          </p:cNvCxnSpPr>
          <p:nvPr/>
        </p:nvCxnSpPr>
        <p:spPr>
          <a:xfrm>
            <a:off x="1813924" y="1228881"/>
            <a:ext cx="10080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E01CDF2-646E-02A6-B71A-F3035C27F44A}"/>
              </a:ext>
            </a:extLst>
          </p:cNvPr>
          <p:cNvSpPr txBox="1"/>
          <p:nvPr/>
        </p:nvSpPr>
        <p:spPr>
          <a:xfrm>
            <a:off x="309880" y="1401465"/>
            <a:ext cx="11475720" cy="1177310"/>
          </a:xfrm>
          <a:prstGeom prst="rect">
            <a:avLst/>
          </a:prstGeom>
          <a:noFill/>
        </p:spPr>
        <p:txBody>
          <a:bodyPr wrap="square">
            <a:spAutoFit/>
          </a:bodyPr>
          <a:lstStyle/>
          <a:p>
            <a:pPr>
              <a:lnSpc>
                <a:spcPct val="120000"/>
              </a:lnSpc>
              <a:spcBef>
                <a:spcPts val="600"/>
              </a:spcBef>
              <a:spcAft>
                <a:spcPts val="600"/>
              </a:spcAft>
            </a:pPr>
            <a:r>
              <a:rPr lang="en-IN" sz="2000" b="1" dirty="0">
                <a:solidFill>
                  <a:schemeClr val="accent4">
                    <a:lumMod val="50000"/>
                  </a:schemeClr>
                </a:solidFill>
                <a:latin typeface="Montserrat" pitchFamily="2" charset="0"/>
              </a:rPr>
              <a:t>Goods Transport Agency [GTA]: </a:t>
            </a:r>
            <a:r>
              <a:rPr lang="en-US" sz="2000" dirty="0">
                <a:solidFill>
                  <a:schemeClr val="accent4">
                    <a:lumMod val="50000"/>
                  </a:schemeClr>
                </a:solidFill>
                <a:effectLst/>
                <a:latin typeface="Montserrat" pitchFamily="2" charset="0"/>
              </a:rPr>
              <a:t>Any person who provides service in relation to transport of goods by road and issues </a:t>
            </a:r>
            <a:r>
              <a:rPr lang="en-US" sz="2000" b="1" i="1" dirty="0">
                <a:solidFill>
                  <a:srgbClr val="E14343"/>
                </a:solidFill>
                <a:effectLst/>
                <a:latin typeface="Montserrat" pitchFamily="2" charset="0"/>
              </a:rPr>
              <a:t>consignment note,</a:t>
            </a:r>
            <a:r>
              <a:rPr lang="en-US" sz="2000" dirty="0">
                <a:solidFill>
                  <a:schemeClr val="accent4">
                    <a:lumMod val="50000"/>
                  </a:schemeClr>
                </a:solidFill>
                <a:effectLst/>
                <a:latin typeface="Montserrat" pitchFamily="2" charset="0"/>
              </a:rPr>
              <a:t> by whatever name called Goods Transport Agency (GTA)</a:t>
            </a:r>
            <a:endParaRPr lang="en-IN" sz="2000" dirty="0"/>
          </a:p>
        </p:txBody>
      </p:sp>
      <p:sp>
        <p:nvSpPr>
          <p:cNvPr id="19" name="TextBox 18">
            <a:extLst>
              <a:ext uri="{FF2B5EF4-FFF2-40B4-BE49-F238E27FC236}">
                <a16:creationId xmlns:a16="http://schemas.microsoft.com/office/drawing/2014/main" id="{7793F094-37F5-DBD2-55A5-FF34C9FE3921}"/>
              </a:ext>
            </a:extLst>
          </p:cNvPr>
          <p:cNvSpPr txBox="1"/>
          <p:nvPr/>
        </p:nvSpPr>
        <p:spPr>
          <a:xfrm>
            <a:off x="309880" y="265114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20" name="Straight Connector 19">
            <a:extLst>
              <a:ext uri="{FF2B5EF4-FFF2-40B4-BE49-F238E27FC236}">
                <a16:creationId xmlns:a16="http://schemas.microsoft.com/office/drawing/2014/main" id="{2725355A-C08E-7D6D-F460-4003860983A9}"/>
              </a:ext>
            </a:extLst>
          </p:cNvPr>
          <p:cNvCxnSpPr>
            <a:cxnSpLocks/>
          </p:cNvCxnSpPr>
          <p:nvPr/>
        </p:nvCxnSpPr>
        <p:spPr>
          <a:xfrm>
            <a:off x="2458720" y="2976401"/>
            <a:ext cx="49784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FC0F2D2-0AA5-2BFA-7F77-2E0F28B18D41}"/>
              </a:ext>
            </a:extLst>
          </p:cNvPr>
          <p:cNvSpPr txBox="1"/>
          <p:nvPr/>
        </p:nvSpPr>
        <p:spPr>
          <a:xfrm>
            <a:off x="2900680" y="261507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GTA opts to pay GST under FCM </a:t>
            </a:r>
            <a:endParaRPr lang="en-IN" sz="2400" dirty="0"/>
          </a:p>
        </p:txBody>
      </p:sp>
      <p:cxnSp>
        <p:nvCxnSpPr>
          <p:cNvPr id="23" name="Straight Connector 22">
            <a:extLst>
              <a:ext uri="{FF2B5EF4-FFF2-40B4-BE49-F238E27FC236}">
                <a16:creationId xmlns:a16="http://schemas.microsoft.com/office/drawing/2014/main" id="{E8AE10DE-2F14-AB5D-6F77-47401882CBEE}"/>
              </a:ext>
            </a:extLst>
          </p:cNvPr>
          <p:cNvCxnSpPr>
            <a:cxnSpLocks/>
          </p:cNvCxnSpPr>
          <p:nvPr/>
        </p:nvCxnSpPr>
        <p:spPr>
          <a:xfrm>
            <a:off x="9183220" y="2976401"/>
            <a:ext cx="266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EAEFFA83-EE88-5919-508C-D0975738FFFD}"/>
              </a:ext>
            </a:extLst>
          </p:cNvPr>
          <p:cNvSpPr txBox="1"/>
          <p:nvPr/>
        </p:nvSpPr>
        <p:spPr>
          <a:xfrm>
            <a:off x="316220" y="3120330"/>
            <a:ext cx="11463040" cy="1323439"/>
          </a:xfrm>
          <a:prstGeom prst="rect">
            <a:avLst/>
          </a:prstGeom>
          <a:noFill/>
        </p:spPr>
        <p:txBody>
          <a:bodyPr wrap="square" rtlCol="0">
            <a:spAutoFit/>
          </a:bodyPr>
          <a:lstStyle/>
          <a:p>
            <a:pPr>
              <a:spcBef>
                <a:spcPts val="600"/>
              </a:spcBef>
              <a:spcAft>
                <a:spcPts val="600"/>
              </a:spcAft>
            </a:pPr>
            <a:r>
              <a:rPr lang="en-IN" sz="2000" dirty="0">
                <a:solidFill>
                  <a:schemeClr val="accent4">
                    <a:lumMod val="50000"/>
                  </a:schemeClr>
                </a:solidFill>
                <a:latin typeface="Montserrat" pitchFamily="2" charset="0"/>
              </a:rPr>
              <a:t>GTA has been provided an option to opt for payment under forward charge mechanism</a:t>
            </a:r>
          </a:p>
          <a:p>
            <a:pPr marL="342900" indent="-342900">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12% with Input Tax Credit [‘ITC’]</a:t>
            </a:r>
          </a:p>
          <a:p>
            <a:pPr marL="342900" indent="-342900">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5% without ITC</a:t>
            </a:r>
          </a:p>
        </p:txBody>
      </p:sp>
      <p:sp>
        <p:nvSpPr>
          <p:cNvPr id="25" name="TextBox 24">
            <a:extLst>
              <a:ext uri="{FF2B5EF4-FFF2-40B4-BE49-F238E27FC236}">
                <a16:creationId xmlns:a16="http://schemas.microsoft.com/office/drawing/2014/main" id="{B7AF2B47-C1B0-5961-D2B3-60F333BD7F88}"/>
              </a:ext>
            </a:extLst>
          </p:cNvPr>
          <p:cNvSpPr txBox="1"/>
          <p:nvPr/>
        </p:nvSpPr>
        <p:spPr>
          <a:xfrm>
            <a:off x="309880" y="4506417"/>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Procedures</a:t>
            </a:r>
          </a:p>
        </p:txBody>
      </p:sp>
      <p:sp>
        <p:nvSpPr>
          <p:cNvPr id="26" name="TextBox 25">
            <a:extLst>
              <a:ext uri="{FF2B5EF4-FFF2-40B4-BE49-F238E27FC236}">
                <a16:creationId xmlns:a16="http://schemas.microsoft.com/office/drawing/2014/main" id="{9FBB9188-E9E3-E9C8-9E2C-44255609A9E5}"/>
              </a:ext>
            </a:extLst>
          </p:cNvPr>
          <p:cNvSpPr txBox="1"/>
          <p:nvPr/>
        </p:nvSpPr>
        <p:spPr>
          <a:xfrm>
            <a:off x="294640" y="4968082"/>
            <a:ext cx="11463040" cy="1169551"/>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Declaration to opt payment under FCM is required to be filed on GST portal in Annexure V on or after 01 January but not later than 31 March of preceding FY</a:t>
            </a:r>
          </a:p>
          <a:p>
            <a:pPr marL="342900" indent="-342900">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Mention declaration on invoice as per Annexure III</a:t>
            </a:r>
          </a:p>
        </p:txBody>
      </p:sp>
      <p:cxnSp>
        <p:nvCxnSpPr>
          <p:cNvPr id="27" name="Straight Connector 26">
            <a:extLst>
              <a:ext uri="{FF2B5EF4-FFF2-40B4-BE49-F238E27FC236}">
                <a16:creationId xmlns:a16="http://schemas.microsoft.com/office/drawing/2014/main" id="{A3352116-3E41-1DED-5772-4DCB221DAA3E}"/>
              </a:ext>
            </a:extLst>
          </p:cNvPr>
          <p:cNvCxnSpPr>
            <a:cxnSpLocks/>
          </p:cNvCxnSpPr>
          <p:nvPr/>
        </p:nvCxnSpPr>
        <p:spPr>
          <a:xfrm>
            <a:off x="2311764" y="4818529"/>
            <a:ext cx="950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1303B01-8ADB-9F15-0C53-9572D8C18453}"/>
              </a:ext>
            </a:extLst>
          </p:cNvPr>
          <p:cNvCxnSpPr>
            <a:cxnSpLocks/>
          </p:cNvCxnSpPr>
          <p:nvPr/>
        </p:nvCxnSpPr>
        <p:spPr>
          <a:xfrm>
            <a:off x="414900" y="802161"/>
            <a:ext cx="561126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2539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4E0D0B-FD94-59F3-A0B1-AB27191DDDC4}"/>
              </a:ext>
            </a:extLst>
          </p:cNvPr>
          <p:cNvSpPr txBox="1"/>
          <p:nvPr/>
        </p:nvSpPr>
        <p:spPr>
          <a:xfrm>
            <a:off x="294640" y="254000"/>
            <a:ext cx="9611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GOODS TRANSPORT AGENCY [GTA]</a:t>
            </a:r>
          </a:p>
        </p:txBody>
      </p:sp>
      <p:sp>
        <p:nvSpPr>
          <p:cNvPr id="19" name="TextBox 18">
            <a:extLst>
              <a:ext uri="{FF2B5EF4-FFF2-40B4-BE49-F238E27FC236}">
                <a16:creationId xmlns:a16="http://schemas.microsoft.com/office/drawing/2014/main" id="{7793F094-37F5-DBD2-55A5-FF34C9FE3921}"/>
              </a:ext>
            </a:extLst>
          </p:cNvPr>
          <p:cNvSpPr txBox="1"/>
          <p:nvPr/>
        </p:nvSpPr>
        <p:spPr>
          <a:xfrm>
            <a:off x="309880" y="91378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20" name="Straight Connector 19">
            <a:extLst>
              <a:ext uri="{FF2B5EF4-FFF2-40B4-BE49-F238E27FC236}">
                <a16:creationId xmlns:a16="http://schemas.microsoft.com/office/drawing/2014/main" id="{2725355A-C08E-7D6D-F460-4003860983A9}"/>
              </a:ext>
            </a:extLst>
          </p:cNvPr>
          <p:cNvCxnSpPr>
            <a:cxnSpLocks/>
          </p:cNvCxnSpPr>
          <p:nvPr/>
        </p:nvCxnSpPr>
        <p:spPr>
          <a:xfrm>
            <a:off x="2521989" y="123904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FC0F2D2-0AA5-2BFA-7F77-2E0F28B18D41}"/>
              </a:ext>
            </a:extLst>
          </p:cNvPr>
          <p:cNvSpPr txBox="1"/>
          <p:nvPr/>
        </p:nvSpPr>
        <p:spPr>
          <a:xfrm>
            <a:off x="2900680" y="87771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GTA does not opt to pay GST under FCM </a:t>
            </a:r>
            <a:endParaRPr lang="en-IN" sz="2400" dirty="0"/>
          </a:p>
        </p:txBody>
      </p:sp>
      <p:cxnSp>
        <p:nvCxnSpPr>
          <p:cNvPr id="23" name="Straight Connector 22">
            <a:extLst>
              <a:ext uri="{FF2B5EF4-FFF2-40B4-BE49-F238E27FC236}">
                <a16:creationId xmlns:a16="http://schemas.microsoft.com/office/drawing/2014/main" id="{E8AE10DE-2F14-AB5D-6F77-47401882CBEE}"/>
              </a:ext>
            </a:extLst>
          </p:cNvPr>
          <p:cNvCxnSpPr>
            <a:cxnSpLocks/>
          </p:cNvCxnSpPr>
          <p:nvPr/>
        </p:nvCxnSpPr>
        <p:spPr>
          <a:xfrm>
            <a:off x="10645672" y="1239041"/>
            <a:ext cx="124277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EAEFFA83-EE88-5919-508C-D0975738FFFD}"/>
              </a:ext>
            </a:extLst>
          </p:cNvPr>
          <p:cNvSpPr txBox="1"/>
          <p:nvPr/>
        </p:nvSpPr>
        <p:spPr>
          <a:xfrm>
            <a:off x="294640" y="1405791"/>
            <a:ext cx="11477199" cy="3631763"/>
          </a:xfrm>
          <a:prstGeom prst="rect">
            <a:avLst/>
          </a:prstGeom>
          <a:noFill/>
          <a:ln w="19050">
            <a:noFill/>
          </a:ln>
        </p:spPr>
        <p:txBody>
          <a:bodyPr wrap="square" rtlCol="0">
            <a:spAutoFit/>
          </a:bodyPr>
          <a:lstStyle/>
          <a:p>
            <a:pPr>
              <a:spcBef>
                <a:spcPts val="600"/>
              </a:spcBef>
              <a:spcAft>
                <a:spcPts val="600"/>
              </a:spcAft>
            </a:pPr>
            <a:r>
              <a:rPr lang="en-IN" sz="2000" b="1" dirty="0">
                <a:solidFill>
                  <a:schemeClr val="accent4">
                    <a:lumMod val="50000"/>
                  </a:schemeClr>
                </a:solidFill>
                <a:latin typeface="Montserrat" pitchFamily="2" charset="0"/>
              </a:rPr>
              <a:t>Recipient of the GTA services are any of the following located in taxable territory:</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Factory       </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Society       </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Person registered under GST</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Co-op Society       </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Body corporate</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Partnership Firm/AOP</a:t>
            </a:r>
          </a:p>
          <a:p>
            <a:pPr marL="342900" indent="-342900">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Casual taxable person</a:t>
            </a:r>
          </a:p>
        </p:txBody>
      </p:sp>
      <p:cxnSp>
        <p:nvCxnSpPr>
          <p:cNvPr id="28" name="Straight Connector 27">
            <a:extLst>
              <a:ext uri="{FF2B5EF4-FFF2-40B4-BE49-F238E27FC236}">
                <a16:creationId xmlns:a16="http://schemas.microsoft.com/office/drawing/2014/main" id="{81303B01-8ADB-9F15-0C53-9572D8C18453}"/>
              </a:ext>
            </a:extLst>
          </p:cNvPr>
          <p:cNvCxnSpPr>
            <a:cxnSpLocks/>
          </p:cNvCxnSpPr>
          <p:nvPr/>
        </p:nvCxnSpPr>
        <p:spPr>
          <a:xfrm>
            <a:off x="414900" y="802161"/>
            <a:ext cx="561126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763F566-1E4E-E867-3A1E-747EB6FA812C}"/>
              </a:ext>
            </a:extLst>
          </p:cNvPr>
          <p:cNvSpPr txBox="1"/>
          <p:nvPr/>
        </p:nvSpPr>
        <p:spPr>
          <a:xfrm>
            <a:off x="309880" y="5166817"/>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Impact</a:t>
            </a:r>
          </a:p>
        </p:txBody>
      </p:sp>
      <p:cxnSp>
        <p:nvCxnSpPr>
          <p:cNvPr id="3" name="Straight Connector 2">
            <a:extLst>
              <a:ext uri="{FF2B5EF4-FFF2-40B4-BE49-F238E27FC236}">
                <a16:creationId xmlns:a16="http://schemas.microsoft.com/office/drawing/2014/main" id="{E02518BD-2671-9CC4-ED94-D5424F0092B5}"/>
              </a:ext>
            </a:extLst>
          </p:cNvPr>
          <p:cNvCxnSpPr>
            <a:cxnSpLocks/>
          </p:cNvCxnSpPr>
          <p:nvPr/>
        </p:nvCxnSpPr>
        <p:spPr>
          <a:xfrm>
            <a:off x="1564640" y="5407809"/>
            <a:ext cx="10251124"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09C720B-5188-2D5B-29DB-4370E42A2CA1}"/>
              </a:ext>
            </a:extLst>
          </p:cNvPr>
          <p:cNvSpPr txBox="1"/>
          <p:nvPr/>
        </p:nvSpPr>
        <p:spPr>
          <a:xfrm>
            <a:off x="294640" y="5691089"/>
            <a:ext cx="11463040" cy="400110"/>
          </a:xfrm>
          <a:prstGeom prst="rect">
            <a:avLst/>
          </a:prstGeom>
          <a:noFill/>
        </p:spPr>
        <p:txBody>
          <a:bodyPr wrap="square" rtlCol="0">
            <a:spAutoFit/>
          </a:bodyPr>
          <a:lstStyle/>
          <a:p>
            <a:pPr>
              <a:spcBef>
                <a:spcPts val="600"/>
              </a:spcBef>
              <a:spcAft>
                <a:spcPts val="600"/>
              </a:spcAft>
            </a:pPr>
            <a:r>
              <a:rPr lang="en-IN" sz="2000" dirty="0">
                <a:solidFill>
                  <a:schemeClr val="accent4">
                    <a:lumMod val="50000"/>
                  </a:schemeClr>
                </a:solidFill>
                <a:latin typeface="Montserrat" pitchFamily="2" charset="0"/>
              </a:rPr>
              <a:t>Recipient must be pay GST under RCM @ 5%</a:t>
            </a:r>
          </a:p>
        </p:txBody>
      </p:sp>
    </p:spTree>
    <p:extLst>
      <p:ext uri="{BB962C8B-B14F-4D97-AF65-F5344CB8AC3E}">
        <p14:creationId xmlns:p14="http://schemas.microsoft.com/office/powerpoint/2010/main" val="15307042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4E0D0B-FD94-59F3-A0B1-AB27191DDDC4}"/>
              </a:ext>
            </a:extLst>
          </p:cNvPr>
          <p:cNvSpPr txBox="1"/>
          <p:nvPr/>
        </p:nvSpPr>
        <p:spPr>
          <a:xfrm>
            <a:off x="294640" y="254000"/>
            <a:ext cx="9611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GOODS TRANSPORT AGENCY [GTA]</a:t>
            </a:r>
          </a:p>
        </p:txBody>
      </p:sp>
      <p:sp>
        <p:nvSpPr>
          <p:cNvPr id="19" name="TextBox 18">
            <a:extLst>
              <a:ext uri="{FF2B5EF4-FFF2-40B4-BE49-F238E27FC236}">
                <a16:creationId xmlns:a16="http://schemas.microsoft.com/office/drawing/2014/main" id="{7793F094-37F5-DBD2-55A5-FF34C9FE3921}"/>
              </a:ext>
            </a:extLst>
          </p:cNvPr>
          <p:cNvSpPr txBox="1"/>
          <p:nvPr/>
        </p:nvSpPr>
        <p:spPr>
          <a:xfrm>
            <a:off x="309880" y="91378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- 03</a:t>
            </a:r>
          </a:p>
        </p:txBody>
      </p:sp>
      <p:cxnSp>
        <p:nvCxnSpPr>
          <p:cNvPr id="20" name="Straight Connector 19">
            <a:extLst>
              <a:ext uri="{FF2B5EF4-FFF2-40B4-BE49-F238E27FC236}">
                <a16:creationId xmlns:a16="http://schemas.microsoft.com/office/drawing/2014/main" id="{2725355A-C08E-7D6D-F460-4003860983A9}"/>
              </a:ext>
            </a:extLst>
          </p:cNvPr>
          <p:cNvCxnSpPr>
            <a:cxnSpLocks/>
          </p:cNvCxnSpPr>
          <p:nvPr/>
        </p:nvCxnSpPr>
        <p:spPr>
          <a:xfrm>
            <a:off x="2521989" y="123904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FC0F2D2-0AA5-2BFA-7F77-2E0F28B18D41}"/>
              </a:ext>
            </a:extLst>
          </p:cNvPr>
          <p:cNvSpPr txBox="1"/>
          <p:nvPr/>
        </p:nvSpPr>
        <p:spPr>
          <a:xfrm>
            <a:off x="2931160" y="87771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No need to pay GST either under RCM or FCM  </a:t>
            </a:r>
            <a:endParaRPr lang="en-IN" sz="2400" dirty="0"/>
          </a:p>
        </p:txBody>
      </p:sp>
      <p:cxnSp>
        <p:nvCxnSpPr>
          <p:cNvPr id="23" name="Straight Connector 22">
            <a:extLst>
              <a:ext uri="{FF2B5EF4-FFF2-40B4-BE49-F238E27FC236}">
                <a16:creationId xmlns:a16="http://schemas.microsoft.com/office/drawing/2014/main" id="{E8AE10DE-2F14-AB5D-6F77-47401882CBEE}"/>
              </a:ext>
            </a:extLst>
          </p:cNvPr>
          <p:cNvCxnSpPr>
            <a:cxnSpLocks/>
          </p:cNvCxnSpPr>
          <p:nvPr/>
        </p:nvCxnSpPr>
        <p:spPr>
          <a:xfrm>
            <a:off x="10292080" y="1239041"/>
            <a:ext cx="159636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1303B01-8ADB-9F15-0C53-9572D8C18453}"/>
              </a:ext>
            </a:extLst>
          </p:cNvPr>
          <p:cNvCxnSpPr>
            <a:cxnSpLocks/>
          </p:cNvCxnSpPr>
          <p:nvPr/>
        </p:nvCxnSpPr>
        <p:spPr>
          <a:xfrm>
            <a:off x="414900" y="802161"/>
            <a:ext cx="561126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3079E96-17C0-108D-889B-9152244BAA1C}"/>
              </a:ext>
            </a:extLst>
          </p:cNvPr>
          <p:cNvSpPr txBox="1"/>
          <p:nvPr/>
        </p:nvSpPr>
        <p:spPr>
          <a:xfrm>
            <a:off x="304800" y="1324511"/>
            <a:ext cx="11477199" cy="5334024"/>
          </a:xfrm>
          <a:prstGeom prst="rect">
            <a:avLst/>
          </a:prstGeom>
          <a:noFill/>
          <a:ln w="19050">
            <a:noFill/>
          </a:ln>
        </p:spPr>
        <p:txBody>
          <a:bodyPr wrap="square" rtlCol="0">
            <a:spAutoFit/>
          </a:bodyPr>
          <a:lstStyle/>
          <a:p>
            <a:pPr>
              <a:spcBef>
                <a:spcPts val="600"/>
              </a:spcBef>
              <a:spcAft>
                <a:spcPts val="600"/>
              </a:spcAft>
            </a:pPr>
            <a:r>
              <a:rPr lang="en-IN" sz="2000" b="1" dirty="0">
                <a:solidFill>
                  <a:schemeClr val="accent4">
                    <a:lumMod val="50000"/>
                  </a:schemeClr>
                </a:solidFill>
                <a:latin typeface="Montserrat" pitchFamily="2" charset="0"/>
              </a:rPr>
              <a:t>When recipient falls under any of the following categories:</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Government departments, Local authorities, and Governmental agencies who have registered under GST only for the purpose of GST-TDS and not for making a taxable supply of goods &amp; service</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Unregistered person including unregistered casual taxable person</a:t>
            </a:r>
          </a:p>
          <a:p>
            <a:pPr>
              <a:spcBef>
                <a:spcPts val="600"/>
              </a:spcBef>
              <a:spcAft>
                <a:spcPts val="600"/>
              </a:spcAft>
            </a:pPr>
            <a:r>
              <a:rPr lang="en-IN" sz="2000" b="1" dirty="0">
                <a:solidFill>
                  <a:schemeClr val="accent4">
                    <a:lumMod val="50000"/>
                  </a:schemeClr>
                </a:solidFill>
                <a:latin typeface="Montserrat" pitchFamily="2" charset="0"/>
              </a:rPr>
              <a:t>When goods transported are of the following nature:</a:t>
            </a:r>
          </a:p>
          <a:p>
            <a:pPr marL="355600" indent="-355600">
              <a:lnSpc>
                <a:spcPct val="11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Agricultural produce</a:t>
            </a:r>
          </a:p>
          <a:p>
            <a:pPr marL="355600" indent="-355600">
              <a:lnSpc>
                <a:spcPct val="11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Milk, Salt, Food grains</a:t>
            </a:r>
          </a:p>
          <a:p>
            <a:pPr marL="355600" indent="-355600">
              <a:lnSpc>
                <a:spcPct val="11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Organic manure</a:t>
            </a:r>
          </a:p>
          <a:p>
            <a:pPr marL="355600" indent="-355600">
              <a:lnSpc>
                <a:spcPct val="11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Newspaper/Magazine</a:t>
            </a:r>
          </a:p>
          <a:p>
            <a:pPr marL="355600" indent="-355600">
              <a:lnSpc>
                <a:spcPct val="11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Relief material for victims of natural calamities</a:t>
            </a:r>
          </a:p>
          <a:p>
            <a:pPr marL="355600" indent="-355600">
              <a:lnSpc>
                <a:spcPct val="11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Défense/military equipment</a:t>
            </a:r>
            <a:endParaRPr lang="en-US"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28028625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B5A5D6-C563-6037-E81A-C705802A4790}"/>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RENTING OF MOTOR VEHICLE DESIGNED TO CARRY PASSENGERS</a:t>
            </a:r>
          </a:p>
        </p:txBody>
      </p:sp>
      <p:cxnSp>
        <p:nvCxnSpPr>
          <p:cNvPr id="5" name="Straight Connector 4">
            <a:extLst>
              <a:ext uri="{FF2B5EF4-FFF2-40B4-BE49-F238E27FC236}">
                <a16:creationId xmlns:a16="http://schemas.microsoft.com/office/drawing/2014/main" id="{B7364669-AA9E-C19B-A077-0F883D40C18C}"/>
              </a:ext>
            </a:extLst>
          </p:cNvPr>
          <p:cNvCxnSpPr>
            <a:cxnSpLocks/>
          </p:cNvCxnSpPr>
          <p:nvPr/>
        </p:nvCxnSpPr>
        <p:spPr>
          <a:xfrm>
            <a:off x="404740" y="802161"/>
            <a:ext cx="1047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F837F28-436F-E204-30C3-9DDFB85EB5A5}"/>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10" name="Straight Connector 9">
            <a:extLst>
              <a:ext uri="{FF2B5EF4-FFF2-40B4-BE49-F238E27FC236}">
                <a16:creationId xmlns:a16="http://schemas.microsoft.com/office/drawing/2014/main" id="{268B4966-5BDF-9C87-7B5B-5C1FAA1A02FA}"/>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284BC52-91D2-1327-A5B1-7E3BC3E97E08}"/>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12" name="Straight Connector 11">
            <a:extLst>
              <a:ext uri="{FF2B5EF4-FFF2-40B4-BE49-F238E27FC236}">
                <a16:creationId xmlns:a16="http://schemas.microsoft.com/office/drawing/2014/main" id="{8A77738B-C721-DCA1-2B73-A0355C25325D}"/>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0FEE422-4C21-7C1C-6220-00466E7B5D58}"/>
              </a:ext>
            </a:extLst>
          </p:cNvPr>
          <p:cNvSpPr txBox="1"/>
          <p:nvPr/>
        </p:nvSpPr>
        <p:spPr>
          <a:xfrm>
            <a:off x="284480" y="13563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6" name="TextBox 15">
            <a:extLst>
              <a:ext uri="{FF2B5EF4-FFF2-40B4-BE49-F238E27FC236}">
                <a16:creationId xmlns:a16="http://schemas.microsoft.com/office/drawing/2014/main" id="{0A960AEF-4937-07DB-BB9B-D28D68AD1AEB}"/>
              </a:ext>
            </a:extLst>
          </p:cNvPr>
          <p:cNvSpPr txBox="1"/>
          <p:nvPr/>
        </p:nvSpPr>
        <p:spPr>
          <a:xfrm>
            <a:off x="289560" y="17875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 other than a body corporate</a:t>
            </a:r>
            <a:endParaRPr lang="en-IN" sz="2000" dirty="0">
              <a:solidFill>
                <a:schemeClr val="accent4">
                  <a:lumMod val="50000"/>
                </a:schemeClr>
              </a:solidFill>
              <a:latin typeface="Montserrat" pitchFamily="2" charset="0"/>
            </a:endParaRPr>
          </a:p>
        </p:txBody>
      </p:sp>
      <p:sp>
        <p:nvSpPr>
          <p:cNvPr id="17" name="TextBox 16">
            <a:extLst>
              <a:ext uri="{FF2B5EF4-FFF2-40B4-BE49-F238E27FC236}">
                <a16:creationId xmlns:a16="http://schemas.microsoft.com/office/drawing/2014/main" id="{5946DEB0-2854-DE72-1388-95EA9E2AC8DD}"/>
              </a:ext>
            </a:extLst>
          </p:cNvPr>
          <p:cNvSpPr txBox="1"/>
          <p:nvPr/>
        </p:nvSpPr>
        <p:spPr>
          <a:xfrm>
            <a:off x="284480" y="2317226"/>
            <a:ext cx="281432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8" name="TextBox 17">
            <a:extLst>
              <a:ext uri="{FF2B5EF4-FFF2-40B4-BE49-F238E27FC236}">
                <a16:creationId xmlns:a16="http://schemas.microsoft.com/office/drawing/2014/main" id="{E615B24C-BA15-66B4-9830-EFF0794A403D}"/>
              </a:ext>
            </a:extLst>
          </p:cNvPr>
          <p:cNvSpPr txBox="1"/>
          <p:nvPr/>
        </p:nvSpPr>
        <p:spPr>
          <a:xfrm>
            <a:off x="289560" y="273242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Body Corporate</a:t>
            </a:r>
            <a:endParaRPr lang="en-IN" sz="2000" dirty="0">
              <a:solidFill>
                <a:schemeClr val="accent4">
                  <a:lumMod val="50000"/>
                </a:schemeClr>
              </a:solidFill>
              <a:latin typeface="Montserrat" pitchFamily="2" charset="0"/>
            </a:endParaRPr>
          </a:p>
        </p:txBody>
      </p:sp>
      <p:sp>
        <p:nvSpPr>
          <p:cNvPr id="19" name="TextBox 18">
            <a:extLst>
              <a:ext uri="{FF2B5EF4-FFF2-40B4-BE49-F238E27FC236}">
                <a16:creationId xmlns:a16="http://schemas.microsoft.com/office/drawing/2014/main" id="{7EC0798F-A2C4-BE07-56D0-0E1BFB40A425}"/>
              </a:ext>
            </a:extLst>
          </p:cNvPr>
          <p:cNvSpPr txBox="1"/>
          <p:nvPr/>
        </p:nvSpPr>
        <p:spPr>
          <a:xfrm>
            <a:off x="294640" y="3318994"/>
            <a:ext cx="2814320" cy="461665"/>
          </a:xfrm>
          <a:prstGeom prst="rect">
            <a:avLst/>
          </a:prstGeom>
          <a:noFill/>
        </p:spPr>
        <p:txBody>
          <a:bodyPr wrap="square" rtlCol="0">
            <a:spAutoFit/>
          </a:bodyPr>
          <a:lstStyle/>
          <a:p>
            <a:r>
              <a:rPr lang="en-IN" sz="2400" b="1" dirty="0">
                <a:solidFill>
                  <a:srgbClr val="C53F3F"/>
                </a:solidFill>
                <a:latin typeface="Montserrat" pitchFamily="2" charset="0"/>
              </a:rPr>
              <a:t>Service</a:t>
            </a:r>
          </a:p>
        </p:txBody>
      </p:sp>
      <p:sp>
        <p:nvSpPr>
          <p:cNvPr id="20" name="TextBox 19">
            <a:extLst>
              <a:ext uri="{FF2B5EF4-FFF2-40B4-BE49-F238E27FC236}">
                <a16:creationId xmlns:a16="http://schemas.microsoft.com/office/drawing/2014/main" id="{B4F5E8F5-1EC0-A70C-CD12-4E6F1F675E96}"/>
              </a:ext>
            </a:extLst>
          </p:cNvPr>
          <p:cNvSpPr txBox="1"/>
          <p:nvPr/>
        </p:nvSpPr>
        <p:spPr>
          <a:xfrm>
            <a:off x="294640" y="3780659"/>
            <a:ext cx="11475720" cy="802014"/>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Renting of motor vehicle designed to carry passengers where fuel cost is included along with operator and where supplier has not charged GST at the rate of 12%</a:t>
            </a:r>
            <a:endParaRPr lang="en-IN"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28401996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B5A5D6-C563-6037-E81A-C705802A4790}"/>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RENTING OF MOTOR VEHICLE DESIGNED TO CARRY PASSENGERS</a:t>
            </a:r>
          </a:p>
        </p:txBody>
      </p:sp>
      <p:cxnSp>
        <p:nvCxnSpPr>
          <p:cNvPr id="5" name="Straight Connector 4">
            <a:extLst>
              <a:ext uri="{FF2B5EF4-FFF2-40B4-BE49-F238E27FC236}">
                <a16:creationId xmlns:a16="http://schemas.microsoft.com/office/drawing/2014/main" id="{B7364669-AA9E-C19B-A077-0F883D40C18C}"/>
              </a:ext>
            </a:extLst>
          </p:cNvPr>
          <p:cNvCxnSpPr>
            <a:cxnSpLocks/>
          </p:cNvCxnSpPr>
          <p:nvPr/>
        </p:nvCxnSpPr>
        <p:spPr>
          <a:xfrm>
            <a:off x="404740" y="802161"/>
            <a:ext cx="1047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F837F28-436F-E204-30C3-9DDFB85EB5A5}"/>
              </a:ext>
            </a:extLst>
          </p:cNvPr>
          <p:cNvSpPr txBox="1"/>
          <p:nvPr/>
        </p:nvSpPr>
        <p:spPr>
          <a:xfrm>
            <a:off x="289560" y="97474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10" name="Straight Connector 9">
            <a:extLst>
              <a:ext uri="{FF2B5EF4-FFF2-40B4-BE49-F238E27FC236}">
                <a16:creationId xmlns:a16="http://schemas.microsoft.com/office/drawing/2014/main" id="{268B4966-5BDF-9C87-7B5B-5C1FAA1A02FA}"/>
              </a:ext>
            </a:extLst>
          </p:cNvPr>
          <p:cNvCxnSpPr>
            <a:cxnSpLocks/>
          </p:cNvCxnSpPr>
          <p:nvPr/>
        </p:nvCxnSpPr>
        <p:spPr>
          <a:xfrm>
            <a:off x="2540943" y="1300001"/>
            <a:ext cx="374035"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284BC52-91D2-1327-A5B1-7E3BC3E97E08}"/>
              </a:ext>
            </a:extLst>
          </p:cNvPr>
          <p:cNvSpPr txBox="1"/>
          <p:nvPr/>
        </p:nvSpPr>
        <p:spPr>
          <a:xfrm>
            <a:off x="2880360" y="93867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GST under FCM </a:t>
            </a:r>
            <a:endParaRPr lang="en-IN" sz="2400" dirty="0"/>
          </a:p>
        </p:txBody>
      </p:sp>
      <p:cxnSp>
        <p:nvCxnSpPr>
          <p:cNvPr id="12" name="Straight Connector 11">
            <a:extLst>
              <a:ext uri="{FF2B5EF4-FFF2-40B4-BE49-F238E27FC236}">
                <a16:creationId xmlns:a16="http://schemas.microsoft.com/office/drawing/2014/main" id="{8A77738B-C721-DCA1-2B73-A0355C25325D}"/>
              </a:ext>
            </a:extLst>
          </p:cNvPr>
          <p:cNvCxnSpPr>
            <a:cxnSpLocks/>
          </p:cNvCxnSpPr>
          <p:nvPr/>
        </p:nvCxnSpPr>
        <p:spPr>
          <a:xfrm>
            <a:off x="7639900" y="1300001"/>
            <a:ext cx="4176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AF06B77-644A-CBC8-EFC8-B9D9D2DDFB9C}"/>
              </a:ext>
            </a:extLst>
          </p:cNvPr>
          <p:cNvSpPr txBox="1"/>
          <p:nvPr/>
        </p:nvSpPr>
        <p:spPr>
          <a:xfrm>
            <a:off x="295900" y="1545530"/>
            <a:ext cx="11463040" cy="4895443"/>
          </a:xfrm>
          <a:prstGeom prst="rect">
            <a:avLst/>
          </a:prstGeom>
          <a:noFill/>
        </p:spPr>
        <p:txBody>
          <a:bodyPr wrap="square" rtlCol="0">
            <a:spAutoFit/>
          </a:bodyPr>
          <a:lstStyle/>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Any </a:t>
            </a:r>
            <a:r>
              <a:rPr lang="en-IN" sz="2000" b="1" dirty="0">
                <a:solidFill>
                  <a:schemeClr val="accent4">
                    <a:lumMod val="50000"/>
                  </a:schemeClr>
                </a:solidFill>
                <a:latin typeface="Montserrat" pitchFamily="2" charset="0"/>
              </a:rPr>
              <a:t>supplier other than body corporate </a:t>
            </a:r>
            <a:r>
              <a:rPr lang="en-IN" sz="2000" dirty="0">
                <a:solidFill>
                  <a:schemeClr val="accent4">
                    <a:lumMod val="50000"/>
                  </a:schemeClr>
                </a:solidFill>
                <a:latin typeface="Montserrat" pitchFamily="2" charset="0"/>
              </a:rPr>
              <a:t>providing renting of ‘motor vehicle designed to carry passengers’ </a:t>
            </a:r>
            <a:r>
              <a:rPr lang="en-IN" sz="2000" b="1" dirty="0">
                <a:solidFill>
                  <a:schemeClr val="accent4">
                    <a:lumMod val="50000"/>
                  </a:schemeClr>
                </a:solidFill>
                <a:latin typeface="Montserrat" pitchFamily="2" charset="0"/>
              </a:rPr>
              <a:t>[‘MVDCP’]</a:t>
            </a:r>
            <a:r>
              <a:rPr lang="en-IN" sz="2000" dirty="0">
                <a:solidFill>
                  <a:schemeClr val="accent4">
                    <a:lumMod val="50000"/>
                  </a:schemeClr>
                </a:solidFill>
                <a:latin typeface="Montserrat" pitchFamily="2" charset="0"/>
              </a:rPr>
              <a:t> to </a:t>
            </a:r>
            <a:r>
              <a:rPr lang="en-IN" sz="2000" b="1" dirty="0">
                <a:solidFill>
                  <a:schemeClr val="accent4">
                    <a:lumMod val="50000"/>
                  </a:schemeClr>
                </a:solidFill>
                <a:latin typeface="Montserrat" pitchFamily="2" charset="0"/>
              </a:rPr>
              <a:t>body corporate</a:t>
            </a:r>
            <a:r>
              <a:rPr lang="en-IN" sz="2000" dirty="0">
                <a:solidFill>
                  <a:schemeClr val="accent4">
                    <a:lumMod val="50000"/>
                  </a:schemeClr>
                </a:solidFill>
                <a:latin typeface="Montserrat" pitchFamily="2" charset="0"/>
              </a:rPr>
              <a:t> where </a:t>
            </a:r>
            <a:r>
              <a:rPr lang="en-IN" sz="2000" b="1" dirty="0">
                <a:solidFill>
                  <a:schemeClr val="accent4">
                    <a:lumMod val="50000"/>
                  </a:schemeClr>
                </a:solidFill>
                <a:latin typeface="Montserrat" pitchFamily="2" charset="0"/>
              </a:rPr>
              <a:t>cost of fuel is included along with operator </a:t>
            </a:r>
            <a:r>
              <a:rPr lang="en-IN" sz="2000" dirty="0">
                <a:solidFill>
                  <a:schemeClr val="accent4">
                    <a:lumMod val="50000"/>
                  </a:schemeClr>
                </a:solidFill>
                <a:latin typeface="Montserrat" pitchFamily="2" charset="0"/>
              </a:rPr>
              <a:t>- </a:t>
            </a:r>
            <a:r>
              <a:rPr lang="en-IN" sz="2000" b="1" dirty="0">
                <a:solidFill>
                  <a:schemeClr val="accent4">
                    <a:lumMod val="50000"/>
                  </a:schemeClr>
                </a:solidFill>
                <a:latin typeface="Montserrat" pitchFamily="2" charset="0"/>
              </a:rPr>
              <a:t>GST @ 12%</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Any </a:t>
            </a:r>
            <a:r>
              <a:rPr lang="en-IN" sz="2000" b="1" dirty="0">
                <a:solidFill>
                  <a:schemeClr val="accent4">
                    <a:lumMod val="50000"/>
                  </a:schemeClr>
                </a:solidFill>
                <a:latin typeface="Montserrat" pitchFamily="2" charset="0"/>
              </a:rPr>
              <a:t>supplier is a body corporate </a:t>
            </a:r>
            <a:r>
              <a:rPr lang="en-IN" sz="2000" dirty="0">
                <a:solidFill>
                  <a:schemeClr val="accent4">
                    <a:lumMod val="50000"/>
                  </a:schemeClr>
                </a:solidFill>
                <a:latin typeface="Montserrat" pitchFamily="2" charset="0"/>
              </a:rPr>
              <a:t>providing renting of MVDCP service &amp; </a:t>
            </a:r>
            <a:r>
              <a:rPr lang="en-IN" sz="2000" b="1" dirty="0">
                <a:solidFill>
                  <a:schemeClr val="accent4">
                    <a:lumMod val="50000"/>
                  </a:schemeClr>
                </a:solidFill>
                <a:latin typeface="Montserrat" pitchFamily="2" charset="0"/>
              </a:rPr>
              <a:t>recipient is other than body corporate</a:t>
            </a:r>
            <a:r>
              <a:rPr lang="en-IN" sz="2000" dirty="0">
                <a:solidFill>
                  <a:schemeClr val="accent4">
                    <a:lumMod val="50000"/>
                  </a:schemeClr>
                </a:solidFill>
                <a:latin typeface="Montserrat" pitchFamily="2" charset="0"/>
              </a:rPr>
              <a:t> where </a:t>
            </a:r>
            <a:r>
              <a:rPr lang="en-IN" sz="2000" b="1" dirty="0">
                <a:solidFill>
                  <a:schemeClr val="accent4">
                    <a:lumMod val="50000"/>
                  </a:schemeClr>
                </a:solidFill>
                <a:latin typeface="Montserrat" pitchFamily="2" charset="0"/>
              </a:rPr>
              <a:t>cost of fuel is included</a:t>
            </a:r>
            <a:r>
              <a:rPr lang="en-IN" sz="2000" dirty="0">
                <a:solidFill>
                  <a:schemeClr val="accent4">
                    <a:lumMod val="50000"/>
                  </a:schemeClr>
                </a:solidFill>
                <a:latin typeface="Montserrat" pitchFamily="2" charset="0"/>
              </a:rPr>
              <a:t> along </a:t>
            </a:r>
            <a:r>
              <a:rPr lang="en-IN" sz="2000" b="1" dirty="0">
                <a:solidFill>
                  <a:schemeClr val="accent4">
                    <a:lumMod val="50000"/>
                  </a:schemeClr>
                </a:solidFill>
                <a:latin typeface="Montserrat" pitchFamily="2" charset="0"/>
              </a:rPr>
              <a:t>with operator</a:t>
            </a:r>
          </a:p>
          <a:p>
            <a:pPr marL="630238" lvl="1" indent="-274638">
              <a:lnSpc>
                <a:spcPct val="120000"/>
              </a:lnSpc>
              <a:spcBef>
                <a:spcPts val="600"/>
              </a:spcBef>
              <a:spcAft>
                <a:spcPts val="600"/>
              </a:spcAft>
              <a:buFont typeface="Wingdings" panose="05000000000000000000" pitchFamily="2" charset="2"/>
              <a:buChar char="ü"/>
            </a:pPr>
            <a:r>
              <a:rPr lang="en-IN" sz="2000" dirty="0">
                <a:solidFill>
                  <a:schemeClr val="accent4">
                    <a:lumMod val="50000"/>
                  </a:schemeClr>
                </a:solidFill>
                <a:latin typeface="Montserrat" pitchFamily="2" charset="0"/>
              </a:rPr>
              <a:t>12% with ITC</a:t>
            </a:r>
          </a:p>
          <a:p>
            <a:pPr marL="630238" lvl="1" indent="-274638">
              <a:lnSpc>
                <a:spcPct val="120000"/>
              </a:lnSpc>
              <a:spcBef>
                <a:spcPts val="600"/>
              </a:spcBef>
              <a:spcAft>
                <a:spcPts val="600"/>
              </a:spcAft>
              <a:buFont typeface="Wingdings" panose="05000000000000000000" pitchFamily="2" charset="2"/>
              <a:buChar char="ü"/>
            </a:pPr>
            <a:r>
              <a:rPr lang="en-IN" sz="2000" dirty="0">
                <a:solidFill>
                  <a:schemeClr val="accent4">
                    <a:lumMod val="50000"/>
                  </a:schemeClr>
                </a:solidFill>
                <a:latin typeface="Montserrat" pitchFamily="2" charset="0"/>
              </a:rPr>
              <a:t>5% without ITC</a:t>
            </a:r>
          </a:p>
          <a:p>
            <a:pPr marL="355600" indent="-355600">
              <a:lnSpc>
                <a:spcPct val="120000"/>
              </a:lnSpc>
              <a:spcBef>
                <a:spcPts val="600"/>
              </a:spcBef>
              <a:spcAft>
                <a:spcPts val="600"/>
              </a:spcAft>
              <a:buFont typeface="Wingdings" panose="05000000000000000000" pitchFamily="2" charset="2"/>
              <a:buChar char="q"/>
            </a:pPr>
            <a:r>
              <a:rPr lang="en-IN" sz="2000" b="1" dirty="0">
                <a:solidFill>
                  <a:schemeClr val="accent4">
                    <a:lumMod val="50000"/>
                  </a:schemeClr>
                </a:solidFill>
                <a:latin typeface="Montserrat" pitchFamily="2" charset="0"/>
              </a:rPr>
              <a:t>Any supplier </a:t>
            </a:r>
            <a:r>
              <a:rPr lang="en-IN" sz="2000" dirty="0">
                <a:solidFill>
                  <a:schemeClr val="accent4">
                    <a:lumMod val="50000"/>
                  </a:schemeClr>
                </a:solidFill>
                <a:latin typeface="Montserrat" pitchFamily="2" charset="0"/>
              </a:rPr>
              <a:t>providing renting of MVDCP service to </a:t>
            </a:r>
            <a:r>
              <a:rPr lang="en-IN" sz="2000" b="1" dirty="0">
                <a:solidFill>
                  <a:schemeClr val="accent4">
                    <a:lumMod val="50000"/>
                  </a:schemeClr>
                </a:solidFill>
                <a:latin typeface="Montserrat" pitchFamily="2" charset="0"/>
              </a:rPr>
              <a:t>any recipient </a:t>
            </a:r>
            <a:r>
              <a:rPr lang="en-IN" sz="2000" dirty="0">
                <a:solidFill>
                  <a:schemeClr val="accent4">
                    <a:lumMod val="50000"/>
                  </a:schemeClr>
                </a:solidFill>
                <a:latin typeface="Montserrat" pitchFamily="2" charset="0"/>
              </a:rPr>
              <a:t>where </a:t>
            </a:r>
            <a:r>
              <a:rPr lang="en-IN" sz="2000" b="1" dirty="0">
                <a:solidFill>
                  <a:schemeClr val="accent4">
                    <a:lumMod val="50000"/>
                  </a:schemeClr>
                </a:solidFill>
                <a:latin typeface="Montserrat" pitchFamily="2" charset="0"/>
              </a:rPr>
              <a:t>cost of fuel is included without operator - GST @18%</a:t>
            </a:r>
          </a:p>
          <a:p>
            <a:pPr marL="355600" indent="-355600">
              <a:lnSpc>
                <a:spcPct val="120000"/>
              </a:lnSpc>
              <a:spcBef>
                <a:spcPts val="600"/>
              </a:spcBef>
              <a:spcAft>
                <a:spcPts val="600"/>
              </a:spcAft>
              <a:buFont typeface="Wingdings" panose="05000000000000000000" pitchFamily="2" charset="2"/>
              <a:buChar char="q"/>
            </a:pPr>
            <a:r>
              <a:rPr lang="en-IN" sz="2000" b="1" dirty="0">
                <a:solidFill>
                  <a:schemeClr val="accent4">
                    <a:lumMod val="50000"/>
                  </a:schemeClr>
                </a:solidFill>
                <a:latin typeface="Montserrat" pitchFamily="2" charset="0"/>
              </a:rPr>
              <a:t>Any supplier </a:t>
            </a:r>
            <a:r>
              <a:rPr lang="en-IN" sz="2000" dirty="0">
                <a:solidFill>
                  <a:schemeClr val="accent4">
                    <a:lumMod val="50000"/>
                  </a:schemeClr>
                </a:solidFill>
                <a:latin typeface="Montserrat" pitchFamily="2" charset="0"/>
              </a:rPr>
              <a:t>providing renting of MVDCP service to </a:t>
            </a:r>
            <a:r>
              <a:rPr lang="en-IN" sz="2000" b="1" dirty="0">
                <a:solidFill>
                  <a:schemeClr val="accent4">
                    <a:lumMod val="50000"/>
                  </a:schemeClr>
                </a:solidFill>
                <a:latin typeface="Montserrat" pitchFamily="2" charset="0"/>
              </a:rPr>
              <a:t>any recipient </a:t>
            </a:r>
            <a:r>
              <a:rPr lang="en-IN" sz="2000" dirty="0">
                <a:solidFill>
                  <a:schemeClr val="accent4">
                    <a:lumMod val="50000"/>
                  </a:schemeClr>
                </a:solidFill>
                <a:latin typeface="Montserrat" pitchFamily="2" charset="0"/>
              </a:rPr>
              <a:t>where </a:t>
            </a:r>
            <a:r>
              <a:rPr lang="en-IN" sz="2000" b="1" dirty="0">
                <a:solidFill>
                  <a:schemeClr val="accent4">
                    <a:lumMod val="50000"/>
                  </a:schemeClr>
                </a:solidFill>
                <a:latin typeface="Montserrat" pitchFamily="2" charset="0"/>
              </a:rPr>
              <a:t>cost of fuel is not included with or without operator - GST @18%</a:t>
            </a:r>
            <a:endParaRPr lang="en-IN"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1662025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793F094-37F5-DBD2-55A5-FF34C9FE3921}"/>
              </a:ext>
            </a:extLst>
          </p:cNvPr>
          <p:cNvSpPr txBox="1"/>
          <p:nvPr/>
        </p:nvSpPr>
        <p:spPr>
          <a:xfrm>
            <a:off x="309880" y="91378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- 03</a:t>
            </a:r>
          </a:p>
        </p:txBody>
      </p:sp>
      <p:cxnSp>
        <p:nvCxnSpPr>
          <p:cNvPr id="20" name="Straight Connector 19">
            <a:extLst>
              <a:ext uri="{FF2B5EF4-FFF2-40B4-BE49-F238E27FC236}">
                <a16:creationId xmlns:a16="http://schemas.microsoft.com/office/drawing/2014/main" id="{2725355A-C08E-7D6D-F460-4003860983A9}"/>
              </a:ext>
            </a:extLst>
          </p:cNvPr>
          <p:cNvCxnSpPr>
            <a:cxnSpLocks/>
          </p:cNvCxnSpPr>
          <p:nvPr/>
        </p:nvCxnSpPr>
        <p:spPr>
          <a:xfrm>
            <a:off x="2521989" y="123904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FC0F2D2-0AA5-2BFA-7F77-2E0F28B18D41}"/>
              </a:ext>
            </a:extLst>
          </p:cNvPr>
          <p:cNvSpPr txBox="1"/>
          <p:nvPr/>
        </p:nvSpPr>
        <p:spPr>
          <a:xfrm>
            <a:off x="2931160" y="87771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No need to pay GST either under RCM or FCM  </a:t>
            </a:r>
            <a:endParaRPr lang="en-IN" sz="2400" dirty="0"/>
          </a:p>
        </p:txBody>
      </p:sp>
      <p:cxnSp>
        <p:nvCxnSpPr>
          <p:cNvPr id="23" name="Straight Connector 22">
            <a:extLst>
              <a:ext uri="{FF2B5EF4-FFF2-40B4-BE49-F238E27FC236}">
                <a16:creationId xmlns:a16="http://schemas.microsoft.com/office/drawing/2014/main" id="{E8AE10DE-2F14-AB5D-6F77-47401882CBEE}"/>
              </a:ext>
            </a:extLst>
          </p:cNvPr>
          <p:cNvCxnSpPr>
            <a:cxnSpLocks/>
          </p:cNvCxnSpPr>
          <p:nvPr/>
        </p:nvCxnSpPr>
        <p:spPr>
          <a:xfrm>
            <a:off x="10292080" y="1239041"/>
            <a:ext cx="159636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3079E96-17C0-108D-889B-9152244BAA1C}"/>
              </a:ext>
            </a:extLst>
          </p:cNvPr>
          <p:cNvSpPr txBox="1"/>
          <p:nvPr/>
        </p:nvSpPr>
        <p:spPr>
          <a:xfrm>
            <a:off x="304800" y="1446431"/>
            <a:ext cx="11477199" cy="1785104"/>
          </a:xfrm>
          <a:prstGeom prst="rect">
            <a:avLst/>
          </a:prstGeom>
          <a:noFill/>
          <a:ln w="19050">
            <a:noFill/>
          </a:ln>
        </p:spPr>
        <p:txBody>
          <a:bodyPr wrap="square" rtlCol="0">
            <a:spAutoFit/>
          </a:bodyPr>
          <a:lstStyle/>
          <a:p>
            <a:pPr>
              <a:spcBef>
                <a:spcPts val="600"/>
              </a:spcBef>
              <a:spcAft>
                <a:spcPts val="600"/>
              </a:spcAft>
            </a:pPr>
            <a:r>
              <a:rPr lang="en-US" sz="2000" b="1" dirty="0">
                <a:solidFill>
                  <a:schemeClr val="accent4">
                    <a:lumMod val="50000"/>
                  </a:schemeClr>
                </a:solidFill>
                <a:latin typeface="Montserrat" pitchFamily="2" charset="0"/>
              </a:rPr>
              <a:t>When recipients of renting of MVDCP services are:</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State Transport Undertaking; or</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Local Authority (of an electrically operated vehicle)</a:t>
            </a:r>
          </a:p>
          <a:p>
            <a:pPr>
              <a:spcBef>
                <a:spcPts val="600"/>
              </a:spcBef>
              <a:spcAft>
                <a:spcPts val="600"/>
              </a:spcAft>
            </a:pPr>
            <a:r>
              <a:rPr lang="en-US" sz="2000" b="1" dirty="0">
                <a:solidFill>
                  <a:schemeClr val="accent4">
                    <a:lumMod val="50000"/>
                  </a:schemeClr>
                </a:solidFill>
                <a:latin typeface="Montserrat" pitchFamily="2" charset="0"/>
              </a:rPr>
              <a:t>and such MVDCP is meant to carry more than 12 passenger</a:t>
            </a:r>
          </a:p>
        </p:txBody>
      </p:sp>
      <p:sp>
        <p:nvSpPr>
          <p:cNvPr id="2" name="TextBox 1">
            <a:extLst>
              <a:ext uri="{FF2B5EF4-FFF2-40B4-BE49-F238E27FC236}">
                <a16:creationId xmlns:a16="http://schemas.microsoft.com/office/drawing/2014/main" id="{7723A1FE-EB9C-B785-CD50-9773BFA88856}"/>
              </a:ext>
            </a:extLst>
          </p:cNvPr>
          <p:cNvSpPr txBox="1"/>
          <p:nvPr/>
        </p:nvSpPr>
        <p:spPr>
          <a:xfrm>
            <a:off x="304800" y="3429000"/>
            <a:ext cx="11477199" cy="1171346"/>
          </a:xfrm>
          <a:prstGeom prst="rect">
            <a:avLst/>
          </a:prstGeom>
          <a:noFill/>
          <a:ln w="19050">
            <a:noFill/>
          </a:ln>
        </p:spPr>
        <p:txBody>
          <a:bodyPr wrap="square" rtlCol="0">
            <a:spAutoFit/>
          </a:bodyPr>
          <a:lstStyle/>
          <a:p>
            <a:pPr>
              <a:lnSpc>
                <a:spcPct val="120000"/>
              </a:lnSpc>
              <a:spcBef>
                <a:spcPts val="1200"/>
              </a:spcBef>
              <a:spcAft>
                <a:spcPts val="1200"/>
              </a:spcAft>
            </a:pPr>
            <a:r>
              <a:rPr lang="en-US" sz="2000" b="1" dirty="0">
                <a:solidFill>
                  <a:schemeClr val="accent4">
                    <a:lumMod val="50000"/>
                  </a:schemeClr>
                </a:solidFill>
                <a:latin typeface="Montserrat" pitchFamily="2" charset="0"/>
              </a:rPr>
              <a:t>When renting of MVDCP is rented to person providing services of transportation of students, faculty, and staff to an educational institution providing preschool education and education up to higher secondary school or equivalent </a:t>
            </a:r>
          </a:p>
        </p:txBody>
      </p:sp>
      <p:cxnSp>
        <p:nvCxnSpPr>
          <p:cNvPr id="3" name="Straight Connector 2">
            <a:extLst>
              <a:ext uri="{FF2B5EF4-FFF2-40B4-BE49-F238E27FC236}">
                <a16:creationId xmlns:a16="http://schemas.microsoft.com/office/drawing/2014/main" id="{EC6BAB34-F581-80B2-3772-D44D8B40B6F2}"/>
              </a:ext>
            </a:extLst>
          </p:cNvPr>
          <p:cNvCxnSpPr>
            <a:cxnSpLocks/>
          </p:cNvCxnSpPr>
          <p:nvPr/>
        </p:nvCxnSpPr>
        <p:spPr>
          <a:xfrm>
            <a:off x="414900" y="3342161"/>
            <a:ext cx="1148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24391A0-D3BA-AC8F-F0A2-19FA7807D8CC}"/>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RENTING OF MOTOR VEHICLE DESIGNED TO CARRY PASSENGERS</a:t>
            </a:r>
          </a:p>
        </p:txBody>
      </p:sp>
      <p:cxnSp>
        <p:nvCxnSpPr>
          <p:cNvPr id="6" name="Straight Connector 5">
            <a:extLst>
              <a:ext uri="{FF2B5EF4-FFF2-40B4-BE49-F238E27FC236}">
                <a16:creationId xmlns:a16="http://schemas.microsoft.com/office/drawing/2014/main" id="{BB60C711-29C5-9050-BFE9-7C2B3BC7B891}"/>
              </a:ext>
            </a:extLst>
          </p:cNvPr>
          <p:cNvCxnSpPr>
            <a:cxnSpLocks/>
          </p:cNvCxnSpPr>
          <p:nvPr/>
        </p:nvCxnSpPr>
        <p:spPr>
          <a:xfrm>
            <a:off x="404740" y="802161"/>
            <a:ext cx="1047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2735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F837F28-436F-E204-30C3-9DDFB85EB5A5}"/>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10" name="Straight Connector 9">
            <a:extLst>
              <a:ext uri="{FF2B5EF4-FFF2-40B4-BE49-F238E27FC236}">
                <a16:creationId xmlns:a16="http://schemas.microsoft.com/office/drawing/2014/main" id="{268B4966-5BDF-9C87-7B5B-5C1FAA1A02FA}"/>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284BC52-91D2-1327-A5B1-7E3BC3E97E08}"/>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12" name="Straight Connector 11">
            <a:extLst>
              <a:ext uri="{FF2B5EF4-FFF2-40B4-BE49-F238E27FC236}">
                <a16:creationId xmlns:a16="http://schemas.microsoft.com/office/drawing/2014/main" id="{8A77738B-C721-DCA1-2B73-A0355C25325D}"/>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0FEE422-4C21-7C1C-6220-00466E7B5D58}"/>
              </a:ext>
            </a:extLst>
          </p:cNvPr>
          <p:cNvSpPr txBox="1"/>
          <p:nvPr/>
        </p:nvSpPr>
        <p:spPr>
          <a:xfrm>
            <a:off x="284480" y="13563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6" name="TextBox 15">
            <a:extLst>
              <a:ext uri="{FF2B5EF4-FFF2-40B4-BE49-F238E27FC236}">
                <a16:creationId xmlns:a16="http://schemas.microsoft.com/office/drawing/2014/main" id="{0A960AEF-4937-07DB-BB9B-D28D68AD1AEB}"/>
              </a:ext>
            </a:extLst>
          </p:cNvPr>
          <p:cNvSpPr txBox="1"/>
          <p:nvPr/>
        </p:nvSpPr>
        <p:spPr>
          <a:xfrm>
            <a:off x="289560" y="17875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 other than a body corporate</a:t>
            </a:r>
            <a:endParaRPr lang="en-IN" sz="2000" dirty="0">
              <a:solidFill>
                <a:schemeClr val="accent4">
                  <a:lumMod val="50000"/>
                </a:schemeClr>
              </a:solidFill>
              <a:latin typeface="Montserrat" pitchFamily="2" charset="0"/>
            </a:endParaRPr>
          </a:p>
        </p:txBody>
      </p:sp>
      <p:sp>
        <p:nvSpPr>
          <p:cNvPr id="17" name="TextBox 16">
            <a:extLst>
              <a:ext uri="{FF2B5EF4-FFF2-40B4-BE49-F238E27FC236}">
                <a16:creationId xmlns:a16="http://schemas.microsoft.com/office/drawing/2014/main" id="{5946DEB0-2854-DE72-1388-95EA9E2AC8DD}"/>
              </a:ext>
            </a:extLst>
          </p:cNvPr>
          <p:cNvSpPr txBox="1"/>
          <p:nvPr/>
        </p:nvSpPr>
        <p:spPr>
          <a:xfrm>
            <a:off x="284480" y="2317226"/>
            <a:ext cx="281432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8" name="TextBox 17">
            <a:extLst>
              <a:ext uri="{FF2B5EF4-FFF2-40B4-BE49-F238E27FC236}">
                <a16:creationId xmlns:a16="http://schemas.microsoft.com/office/drawing/2014/main" id="{E615B24C-BA15-66B4-9830-EFF0794A403D}"/>
              </a:ext>
            </a:extLst>
          </p:cNvPr>
          <p:cNvSpPr txBox="1"/>
          <p:nvPr/>
        </p:nvSpPr>
        <p:spPr>
          <a:xfrm>
            <a:off x="289560" y="273242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 registered person, located in the taxable territory</a:t>
            </a:r>
            <a:endParaRPr lang="en-IN" sz="2000" dirty="0">
              <a:solidFill>
                <a:schemeClr val="accent4">
                  <a:lumMod val="50000"/>
                </a:schemeClr>
              </a:solidFill>
              <a:latin typeface="Montserrat" pitchFamily="2" charset="0"/>
            </a:endParaRPr>
          </a:p>
        </p:txBody>
      </p:sp>
      <p:sp>
        <p:nvSpPr>
          <p:cNvPr id="19" name="TextBox 18">
            <a:extLst>
              <a:ext uri="{FF2B5EF4-FFF2-40B4-BE49-F238E27FC236}">
                <a16:creationId xmlns:a16="http://schemas.microsoft.com/office/drawing/2014/main" id="{7EC0798F-A2C4-BE07-56D0-0E1BFB40A425}"/>
              </a:ext>
            </a:extLst>
          </p:cNvPr>
          <p:cNvSpPr txBox="1"/>
          <p:nvPr/>
        </p:nvSpPr>
        <p:spPr>
          <a:xfrm>
            <a:off x="294640" y="3318994"/>
            <a:ext cx="2814320" cy="461665"/>
          </a:xfrm>
          <a:prstGeom prst="rect">
            <a:avLst/>
          </a:prstGeom>
          <a:noFill/>
        </p:spPr>
        <p:txBody>
          <a:bodyPr wrap="square" rtlCol="0">
            <a:spAutoFit/>
          </a:bodyPr>
          <a:lstStyle/>
          <a:p>
            <a:r>
              <a:rPr lang="en-IN" sz="2400" b="1" dirty="0">
                <a:solidFill>
                  <a:srgbClr val="C53F3F"/>
                </a:solidFill>
                <a:latin typeface="Montserrat" pitchFamily="2" charset="0"/>
              </a:rPr>
              <a:t>Service</a:t>
            </a:r>
          </a:p>
        </p:txBody>
      </p:sp>
      <p:sp>
        <p:nvSpPr>
          <p:cNvPr id="20" name="TextBox 19">
            <a:extLst>
              <a:ext uri="{FF2B5EF4-FFF2-40B4-BE49-F238E27FC236}">
                <a16:creationId xmlns:a16="http://schemas.microsoft.com/office/drawing/2014/main" id="{B4F5E8F5-1EC0-A70C-CD12-4E6F1F675E96}"/>
              </a:ext>
            </a:extLst>
          </p:cNvPr>
          <p:cNvSpPr txBox="1"/>
          <p:nvPr/>
        </p:nvSpPr>
        <p:spPr>
          <a:xfrm>
            <a:off x="294640" y="378065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Security services (services provided by way of supply of security personnel)</a:t>
            </a:r>
            <a:endParaRPr lang="en-IN" sz="2000" dirty="0">
              <a:solidFill>
                <a:schemeClr val="accent4">
                  <a:lumMod val="50000"/>
                </a:schemeClr>
              </a:solidFill>
              <a:latin typeface="Montserrat" pitchFamily="2" charset="0"/>
            </a:endParaRPr>
          </a:p>
        </p:txBody>
      </p:sp>
      <p:sp>
        <p:nvSpPr>
          <p:cNvPr id="2" name="TextBox 1">
            <a:extLst>
              <a:ext uri="{FF2B5EF4-FFF2-40B4-BE49-F238E27FC236}">
                <a16:creationId xmlns:a16="http://schemas.microsoft.com/office/drawing/2014/main" id="{1F9B2F87-13B7-7F85-7B85-83C5C3062C0C}"/>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SECURITY SERVICES</a:t>
            </a:r>
          </a:p>
        </p:txBody>
      </p:sp>
      <p:cxnSp>
        <p:nvCxnSpPr>
          <p:cNvPr id="3" name="Straight Connector 2">
            <a:extLst>
              <a:ext uri="{FF2B5EF4-FFF2-40B4-BE49-F238E27FC236}">
                <a16:creationId xmlns:a16="http://schemas.microsoft.com/office/drawing/2014/main" id="{9D06D614-BD64-2AED-42C5-F388B957D4BD}"/>
              </a:ext>
            </a:extLst>
          </p:cNvPr>
          <p:cNvCxnSpPr>
            <a:cxnSpLocks/>
          </p:cNvCxnSpPr>
          <p:nvPr/>
        </p:nvCxnSpPr>
        <p:spPr>
          <a:xfrm>
            <a:off x="404740" y="802161"/>
            <a:ext cx="324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8540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EC3A3E-A0D4-B8C5-6E9B-86F789184B14}"/>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SECURITY SERVICES</a:t>
            </a:r>
          </a:p>
        </p:txBody>
      </p:sp>
      <p:cxnSp>
        <p:nvCxnSpPr>
          <p:cNvPr id="5" name="Straight Connector 4">
            <a:extLst>
              <a:ext uri="{FF2B5EF4-FFF2-40B4-BE49-F238E27FC236}">
                <a16:creationId xmlns:a16="http://schemas.microsoft.com/office/drawing/2014/main" id="{8412E234-CEA6-2C22-C820-197EBD80BC2C}"/>
              </a:ext>
            </a:extLst>
          </p:cNvPr>
          <p:cNvCxnSpPr>
            <a:cxnSpLocks/>
          </p:cNvCxnSpPr>
          <p:nvPr/>
        </p:nvCxnSpPr>
        <p:spPr>
          <a:xfrm>
            <a:off x="404740" y="802161"/>
            <a:ext cx="324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BE74FB7-2057-43CC-623E-B3331480B552}"/>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8" name="Straight Connector 7">
            <a:extLst>
              <a:ext uri="{FF2B5EF4-FFF2-40B4-BE49-F238E27FC236}">
                <a16:creationId xmlns:a16="http://schemas.microsoft.com/office/drawing/2014/main" id="{D143A587-48B2-11BD-69B3-9273202CED58}"/>
              </a:ext>
            </a:extLst>
          </p:cNvPr>
          <p:cNvCxnSpPr>
            <a:cxnSpLocks/>
          </p:cNvCxnSpPr>
          <p:nvPr/>
        </p:nvCxnSpPr>
        <p:spPr>
          <a:xfrm>
            <a:off x="2568104" y="1218721"/>
            <a:ext cx="34003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C115A1D-CEAB-95D0-2CD1-4A705B4D84E0}"/>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GST under FCM </a:t>
            </a:r>
            <a:endParaRPr lang="en-IN" sz="2400" dirty="0"/>
          </a:p>
        </p:txBody>
      </p:sp>
      <p:cxnSp>
        <p:nvCxnSpPr>
          <p:cNvPr id="11" name="Straight Connector 10">
            <a:extLst>
              <a:ext uri="{FF2B5EF4-FFF2-40B4-BE49-F238E27FC236}">
                <a16:creationId xmlns:a16="http://schemas.microsoft.com/office/drawing/2014/main" id="{C89D2E7A-10B5-9DC5-BE49-6A9810D5DA1F}"/>
              </a:ext>
            </a:extLst>
          </p:cNvPr>
          <p:cNvCxnSpPr>
            <a:cxnSpLocks/>
          </p:cNvCxnSpPr>
          <p:nvPr/>
        </p:nvCxnSpPr>
        <p:spPr>
          <a:xfrm>
            <a:off x="7639900" y="1218721"/>
            <a:ext cx="4176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04ECAD7-5579-D280-7165-2CC8594A13EC}"/>
              </a:ext>
            </a:extLst>
          </p:cNvPr>
          <p:cNvSpPr txBox="1"/>
          <p:nvPr/>
        </p:nvSpPr>
        <p:spPr>
          <a:xfrm>
            <a:off x="284480" y="138684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3" name="TextBox 12">
            <a:extLst>
              <a:ext uri="{FF2B5EF4-FFF2-40B4-BE49-F238E27FC236}">
                <a16:creationId xmlns:a16="http://schemas.microsoft.com/office/drawing/2014/main" id="{772F9AD5-C617-EF57-9AC7-4943D4F00A34}"/>
              </a:ext>
            </a:extLst>
          </p:cNvPr>
          <p:cNvSpPr txBox="1"/>
          <p:nvPr/>
        </p:nvSpPr>
        <p:spPr>
          <a:xfrm>
            <a:off x="289560" y="181802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Body Corporate</a:t>
            </a:r>
          </a:p>
        </p:txBody>
      </p:sp>
      <p:sp>
        <p:nvSpPr>
          <p:cNvPr id="14" name="TextBox 13">
            <a:extLst>
              <a:ext uri="{FF2B5EF4-FFF2-40B4-BE49-F238E27FC236}">
                <a16:creationId xmlns:a16="http://schemas.microsoft.com/office/drawing/2014/main" id="{91376EA7-77C9-936F-053C-5B0A50D787A3}"/>
              </a:ext>
            </a:extLst>
          </p:cNvPr>
          <p:cNvSpPr txBox="1"/>
          <p:nvPr/>
        </p:nvSpPr>
        <p:spPr>
          <a:xfrm>
            <a:off x="284480" y="2327386"/>
            <a:ext cx="281432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5" name="TextBox 14">
            <a:extLst>
              <a:ext uri="{FF2B5EF4-FFF2-40B4-BE49-F238E27FC236}">
                <a16:creationId xmlns:a16="http://schemas.microsoft.com/office/drawing/2014/main" id="{0EDA3024-1B8A-BC4F-349A-E18F183AE61D}"/>
              </a:ext>
            </a:extLst>
          </p:cNvPr>
          <p:cNvSpPr txBox="1"/>
          <p:nvPr/>
        </p:nvSpPr>
        <p:spPr>
          <a:xfrm>
            <a:off x="289560" y="2762905"/>
            <a:ext cx="11475720" cy="2217787"/>
          </a:xfrm>
          <a:prstGeom prst="rect">
            <a:avLst/>
          </a:prstGeom>
          <a:noFill/>
        </p:spPr>
        <p:txBody>
          <a:bodyPr wrap="square">
            <a:spAutoFit/>
          </a:bodyPr>
          <a:lstStyle/>
          <a:p>
            <a:pPr marL="342900" indent="-342900">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A registered person, located in the taxable territory</a:t>
            </a:r>
          </a:p>
          <a:p>
            <a:pPr marL="342900" indent="-342900">
              <a:lnSpc>
                <a:spcPct val="120000"/>
              </a:lnSpc>
              <a:spcBef>
                <a:spcPts val="600"/>
              </a:spcBef>
              <a:spcAft>
                <a:spcPts val="600"/>
              </a:spcAft>
              <a:buFont typeface="Wingdings" panose="05000000000000000000" pitchFamily="2" charset="2"/>
              <a:buChar char="q"/>
            </a:pPr>
            <a:r>
              <a:rPr lang="en-US" sz="2000" spc="100" dirty="0">
                <a:solidFill>
                  <a:schemeClr val="accent4">
                    <a:lumMod val="50000"/>
                  </a:schemeClr>
                </a:solidFill>
                <a:latin typeface="Montserrat" pitchFamily="2" charset="0"/>
              </a:rPr>
              <a:t>Government departments, local authorities, and government agencies having registration only for the purpose of GST-TDS and not for making a taxable supply of goods &amp; service</a:t>
            </a:r>
          </a:p>
          <a:p>
            <a:pPr marL="342900" indent="-342900">
              <a:lnSpc>
                <a:spcPct val="120000"/>
              </a:lnSpc>
              <a:spcBef>
                <a:spcPts val="600"/>
              </a:spcBef>
              <a:spcAft>
                <a:spcPts val="600"/>
              </a:spcAft>
              <a:buFont typeface="Wingdings" panose="05000000000000000000" pitchFamily="2" charset="2"/>
              <a:buChar char="q"/>
            </a:pPr>
            <a:r>
              <a:rPr lang="en-US" sz="2000" spc="100" dirty="0">
                <a:solidFill>
                  <a:schemeClr val="accent4">
                    <a:lumMod val="50000"/>
                  </a:schemeClr>
                </a:solidFill>
                <a:latin typeface="Montserrat" pitchFamily="2" charset="0"/>
              </a:rPr>
              <a:t>A registered person paying tax under the composition scheme</a:t>
            </a:r>
          </a:p>
        </p:txBody>
      </p:sp>
      <p:sp>
        <p:nvSpPr>
          <p:cNvPr id="16" name="TextBox 15">
            <a:extLst>
              <a:ext uri="{FF2B5EF4-FFF2-40B4-BE49-F238E27FC236}">
                <a16:creationId xmlns:a16="http://schemas.microsoft.com/office/drawing/2014/main" id="{F0599BCD-424E-9FC7-7166-90147944D68B}"/>
              </a:ext>
            </a:extLst>
          </p:cNvPr>
          <p:cNvSpPr txBox="1"/>
          <p:nvPr/>
        </p:nvSpPr>
        <p:spPr>
          <a:xfrm>
            <a:off x="294640" y="5107154"/>
            <a:ext cx="2814320" cy="461665"/>
          </a:xfrm>
          <a:prstGeom prst="rect">
            <a:avLst/>
          </a:prstGeom>
          <a:noFill/>
        </p:spPr>
        <p:txBody>
          <a:bodyPr wrap="square" rtlCol="0">
            <a:spAutoFit/>
          </a:bodyPr>
          <a:lstStyle/>
          <a:p>
            <a:r>
              <a:rPr lang="en-IN" sz="2400" b="1" dirty="0">
                <a:solidFill>
                  <a:srgbClr val="C53F3F"/>
                </a:solidFill>
                <a:latin typeface="Montserrat" pitchFamily="2" charset="0"/>
              </a:rPr>
              <a:t>Service</a:t>
            </a:r>
          </a:p>
        </p:txBody>
      </p:sp>
      <p:sp>
        <p:nvSpPr>
          <p:cNvPr id="17" name="TextBox 16">
            <a:extLst>
              <a:ext uri="{FF2B5EF4-FFF2-40B4-BE49-F238E27FC236}">
                <a16:creationId xmlns:a16="http://schemas.microsoft.com/office/drawing/2014/main" id="{00308441-F9C1-CF66-94A2-3F431C4B9D0F}"/>
              </a:ext>
            </a:extLst>
          </p:cNvPr>
          <p:cNvSpPr txBox="1"/>
          <p:nvPr/>
        </p:nvSpPr>
        <p:spPr>
          <a:xfrm>
            <a:off x="294640" y="556881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Security services (services provided by way of supply of security personnel)</a:t>
            </a:r>
            <a:endParaRPr lang="en-IN"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15533888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sitting on a question mark&#10;&#10;Description automatically generated">
            <a:extLst>
              <a:ext uri="{FF2B5EF4-FFF2-40B4-BE49-F238E27FC236}">
                <a16:creationId xmlns:a16="http://schemas.microsoft.com/office/drawing/2014/main" id="{ECD210AD-1EC9-28F9-4783-9780451E1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93" y="1497459"/>
            <a:ext cx="3871161" cy="3871161"/>
          </a:xfrm>
          <a:prstGeom prst="rect">
            <a:avLst/>
          </a:prstGeom>
          <a:effectLst/>
        </p:spPr>
      </p:pic>
      <p:cxnSp>
        <p:nvCxnSpPr>
          <p:cNvPr id="4" name="Straight Connector 3">
            <a:extLst>
              <a:ext uri="{FF2B5EF4-FFF2-40B4-BE49-F238E27FC236}">
                <a16:creationId xmlns:a16="http://schemas.microsoft.com/office/drawing/2014/main" id="{6F665668-2EC2-AFF0-2069-E6E18DB9BA6C}"/>
              </a:ext>
            </a:extLst>
          </p:cNvPr>
          <p:cNvCxnSpPr>
            <a:cxnSpLocks/>
          </p:cNvCxnSpPr>
          <p:nvPr/>
        </p:nvCxnSpPr>
        <p:spPr>
          <a:xfrm>
            <a:off x="4545435" y="2832565"/>
            <a:ext cx="0" cy="150790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1C48643-7110-79FF-8582-AA597246FF3F}"/>
              </a:ext>
            </a:extLst>
          </p:cNvPr>
          <p:cNvSpPr txBox="1"/>
          <p:nvPr/>
        </p:nvSpPr>
        <p:spPr>
          <a:xfrm>
            <a:off x="4545448" y="2532128"/>
            <a:ext cx="6413893" cy="2400657"/>
          </a:xfrm>
          <a:prstGeom prst="rect">
            <a:avLst/>
          </a:prstGeom>
          <a:noFill/>
        </p:spPr>
        <p:txBody>
          <a:bodyPr wrap="square">
            <a:spAutoFit/>
          </a:bodyPr>
          <a:lstStyle/>
          <a:p>
            <a:r>
              <a:rPr lang="en-IN" sz="15000" b="1" spc="300" dirty="0">
                <a:solidFill>
                  <a:srgbClr val="263238"/>
                </a:solidFill>
                <a:latin typeface="Montserrat" pitchFamily="2" charset="0"/>
              </a:rPr>
              <a:t>RCM?</a:t>
            </a:r>
            <a:endParaRPr lang="en-IN" sz="15000" dirty="0">
              <a:solidFill>
                <a:srgbClr val="263238"/>
              </a:solidFill>
            </a:endParaRPr>
          </a:p>
        </p:txBody>
      </p:sp>
      <p:sp>
        <p:nvSpPr>
          <p:cNvPr id="13" name="TextBox 12">
            <a:extLst>
              <a:ext uri="{FF2B5EF4-FFF2-40B4-BE49-F238E27FC236}">
                <a16:creationId xmlns:a16="http://schemas.microsoft.com/office/drawing/2014/main" id="{0D2CF442-4AC7-2437-B682-D6C4041FA399}"/>
              </a:ext>
            </a:extLst>
          </p:cNvPr>
          <p:cNvSpPr txBox="1"/>
          <p:nvPr/>
        </p:nvSpPr>
        <p:spPr>
          <a:xfrm>
            <a:off x="4233077" y="2242348"/>
            <a:ext cx="6099642" cy="861774"/>
          </a:xfrm>
          <a:prstGeom prst="rect">
            <a:avLst/>
          </a:prstGeom>
          <a:noFill/>
        </p:spPr>
        <p:txBody>
          <a:bodyPr wrap="square" rtlCol="0">
            <a:spAutoFit/>
          </a:bodyPr>
          <a:lstStyle/>
          <a:p>
            <a:r>
              <a:rPr lang="en-IN" sz="5000" b="1" dirty="0">
                <a:solidFill>
                  <a:srgbClr val="9B3232"/>
                </a:solidFill>
                <a:latin typeface="Montserrat" pitchFamily="2" charset="0"/>
              </a:rPr>
              <a:t>WHAT IS</a:t>
            </a:r>
          </a:p>
        </p:txBody>
      </p:sp>
    </p:spTree>
    <p:extLst>
      <p:ext uri="{BB962C8B-B14F-4D97-AF65-F5344CB8AC3E}">
        <p14:creationId xmlns:p14="http://schemas.microsoft.com/office/powerpoint/2010/main" val="38922293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793F094-37F5-DBD2-55A5-FF34C9FE3921}"/>
              </a:ext>
            </a:extLst>
          </p:cNvPr>
          <p:cNvSpPr txBox="1"/>
          <p:nvPr/>
        </p:nvSpPr>
        <p:spPr>
          <a:xfrm>
            <a:off x="309880" y="91378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- 03</a:t>
            </a:r>
          </a:p>
        </p:txBody>
      </p:sp>
      <p:cxnSp>
        <p:nvCxnSpPr>
          <p:cNvPr id="20" name="Straight Connector 19">
            <a:extLst>
              <a:ext uri="{FF2B5EF4-FFF2-40B4-BE49-F238E27FC236}">
                <a16:creationId xmlns:a16="http://schemas.microsoft.com/office/drawing/2014/main" id="{2725355A-C08E-7D6D-F460-4003860983A9}"/>
              </a:ext>
            </a:extLst>
          </p:cNvPr>
          <p:cNvCxnSpPr>
            <a:cxnSpLocks/>
          </p:cNvCxnSpPr>
          <p:nvPr/>
        </p:nvCxnSpPr>
        <p:spPr>
          <a:xfrm>
            <a:off x="2521989" y="123904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FC0F2D2-0AA5-2BFA-7F77-2E0F28B18D41}"/>
              </a:ext>
            </a:extLst>
          </p:cNvPr>
          <p:cNvSpPr txBox="1"/>
          <p:nvPr/>
        </p:nvSpPr>
        <p:spPr>
          <a:xfrm>
            <a:off x="2931160" y="87771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No need to pay GST either under RCM or FCM  </a:t>
            </a:r>
            <a:endParaRPr lang="en-IN" sz="2400" dirty="0"/>
          </a:p>
        </p:txBody>
      </p:sp>
      <p:cxnSp>
        <p:nvCxnSpPr>
          <p:cNvPr id="23" name="Straight Connector 22">
            <a:extLst>
              <a:ext uri="{FF2B5EF4-FFF2-40B4-BE49-F238E27FC236}">
                <a16:creationId xmlns:a16="http://schemas.microsoft.com/office/drawing/2014/main" id="{E8AE10DE-2F14-AB5D-6F77-47401882CBEE}"/>
              </a:ext>
            </a:extLst>
          </p:cNvPr>
          <p:cNvCxnSpPr>
            <a:cxnSpLocks/>
          </p:cNvCxnSpPr>
          <p:nvPr/>
        </p:nvCxnSpPr>
        <p:spPr>
          <a:xfrm>
            <a:off x="10292080" y="1239041"/>
            <a:ext cx="159636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3079E96-17C0-108D-889B-9152244BAA1C}"/>
              </a:ext>
            </a:extLst>
          </p:cNvPr>
          <p:cNvSpPr txBox="1"/>
          <p:nvPr/>
        </p:nvSpPr>
        <p:spPr>
          <a:xfrm>
            <a:off x="304800" y="1446431"/>
            <a:ext cx="11477199" cy="400110"/>
          </a:xfrm>
          <a:prstGeom prst="rect">
            <a:avLst/>
          </a:prstGeom>
          <a:noFill/>
          <a:ln w="19050">
            <a:noFill/>
          </a:ln>
        </p:spPr>
        <p:txBody>
          <a:bodyPr wrap="square" rtlCol="0">
            <a:spAutoFit/>
          </a:bodyPr>
          <a:lstStyle/>
          <a:p>
            <a:pPr>
              <a:spcBef>
                <a:spcPts val="600"/>
              </a:spcBef>
              <a:spcAft>
                <a:spcPts val="600"/>
              </a:spcAft>
            </a:pPr>
            <a:r>
              <a:rPr lang="en-US" sz="2000" b="1" i="1" dirty="0">
                <a:solidFill>
                  <a:schemeClr val="accent4">
                    <a:lumMod val="50000"/>
                  </a:schemeClr>
                </a:solidFill>
                <a:latin typeface="Montserrat" pitchFamily="2" charset="0"/>
              </a:rPr>
              <a:t>When recipient is educational institution</a:t>
            </a:r>
          </a:p>
        </p:txBody>
      </p:sp>
      <p:sp>
        <p:nvSpPr>
          <p:cNvPr id="5" name="TextBox 4">
            <a:extLst>
              <a:ext uri="{FF2B5EF4-FFF2-40B4-BE49-F238E27FC236}">
                <a16:creationId xmlns:a16="http://schemas.microsoft.com/office/drawing/2014/main" id="{B908D388-C7F3-2A60-B02D-23621C16D17F}"/>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SECURITY SERVICES</a:t>
            </a:r>
          </a:p>
        </p:txBody>
      </p:sp>
      <p:cxnSp>
        <p:nvCxnSpPr>
          <p:cNvPr id="8" name="Straight Connector 7">
            <a:extLst>
              <a:ext uri="{FF2B5EF4-FFF2-40B4-BE49-F238E27FC236}">
                <a16:creationId xmlns:a16="http://schemas.microsoft.com/office/drawing/2014/main" id="{42EA4CC1-5228-AD39-32F0-6333E689D300}"/>
              </a:ext>
            </a:extLst>
          </p:cNvPr>
          <p:cNvCxnSpPr>
            <a:cxnSpLocks/>
          </p:cNvCxnSpPr>
          <p:nvPr/>
        </p:nvCxnSpPr>
        <p:spPr>
          <a:xfrm>
            <a:off x="404740" y="802161"/>
            <a:ext cx="324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EAF57A6-F97C-9506-CB2D-21EFCAF503F5}"/>
              </a:ext>
            </a:extLst>
          </p:cNvPr>
          <p:cNvSpPr txBox="1"/>
          <p:nvPr/>
        </p:nvSpPr>
        <p:spPr>
          <a:xfrm>
            <a:off x="325744" y="2323525"/>
            <a:ext cx="10764520" cy="4524315"/>
          </a:xfrm>
          <a:prstGeom prst="rect">
            <a:avLst/>
          </a:prstGeom>
          <a:noFill/>
        </p:spPr>
        <p:txBody>
          <a:bodyPr wrap="square">
            <a:spAutoFit/>
          </a:bodyPr>
          <a:lstStyle/>
          <a:p>
            <a:r>
              <a:rPr lang="en-US" i="1" dirty="0">
                <a:latin typeface="Montserrat" pitchFamily="2" charset="0"/>
              </a:rPr>
              <a:t>Meaning of person:</a:t>
            </a:r>
          </a:p>
          <a:p>
            <a:pPr marL="285750" indent="-285750">
              <a:buFont typeface="Wingdings" panose="05000000000000000000" pitchFamily="2" charset="2"/>
              <a:buChar char="q"/>
            </a:pPr>
            <a:r>
              <a:rPr lang="en-US" i="1" dirty="0">
                <a:latin typeface="Montserrat" pitchFamily="2" charset="0"/>
              </a:rPr>
              <a:t>An individual person.</a:t>
            </a:r>
          </a:p>
          <a:p>
            <a:pPr marL="285750" indent="-285750">
              <a:buFont typeface="Wingdings" panose="05000000000000000000" pitchFamily="2" charset="2"/>
              <a:buChar char="q"/>
            </a:pPr>
            <a:r>
              <a:rPr lang="en-US" i="1" dirty="0">
                <a:latin typeface="Montserrat" pitchFamily="2" charset="0"/>
              </a:rPr>
              <a:t>A Hindu Undivided Family (a specific legal entity in India).</a:t>
            </a:r>
          </a:p>
          <a:p>
            <a:pPr marL="285750" indent="-285750">
              <a:buFont typeface="Wingdings" panose="05000000000000000000" pitchFamily="2" charset="2"/>
              <a:buChar char="q"/>
            </a:pPr>
            <a:r>
              <a:rPr lang="en-US" i="1" dirty="0">
                <a:latin typeface="Montserrat" pitchFamily="2" charset="0"/>
              </a:rPr>
              <a:t>A company.</a:t>
            </a:r>
          </a:p>
          <a:p>
            <a:pPr marL="285750" indent="-285750">
              <a:buFont typeface="Wingdings" panose="05000000000000000000" pitchFamily="2" charset="2"/>
              <a:buChar char="q"/>
            </a:pPr>
            <a:r>
              <a:rPr lang="en-US" i="1" dirty="0">
                <a:latin typeface="Montserrat" pitchFamily="2" charset="0"/>
              </a:rPr>
              <a:t>A partnership firm.</a:t>
            </a:r>
          </a:p>
          <a:p>
            <a:pPr marL="285750" indent="-285750">
              <a:buFont typeface="Wingdings" panose="05000000000000000000" pitchFamily="2" charset="2"/>
              <a:buChar char="q"/>
            </a:pPr>
            <a:r>
              <a:rPr lang="en-US" i="1" dirty="0">
                <a:latin typeface="Montserrat" pitchFamily="2" charset="0"/>
              </a:rPr>
              <a:t>A Limited Liability Partnership (LLP).</a:t>
            </a:r>
          </a:p>
          <a:p>
            <a:pPr marL="285750" indent="-285750">
              <a:buFont typeface="Wingdings" panose="05000000000000000000" pitchFamily="2" charset="2"/>
              <a:buChar char="q"/>
            </a:pPr>
            <a:r>
              <a:rPr lang="en-US" i="1" dirty="0">
                <a:latin typeface="Montserrat" pitchFamily="2" charset="0"/>
              </a:rPr>
              <a:t>An association of persons, whether incorporated or not.</a:t>
            </a:r>
          </a:p>
          <a:p>
            <a:pPr marL="285750" indent="-285750">
              <a:buFont typeface="Wingdings" panose="05000000000000000000" pitchFamily="2" charset="2"/>
              <a:buChar char="q"/>
            </a:pPr>
            <a:r>
              <a:rPr lang="en-US" i="1" dirty="0">
                <a:latin typeface="Montserrat" pitchFamily="2" charset="0"/>
              </a:rPr>
              <a:t>A corporation established under a law.</a:t>
            </a:r>
          </a:p>
          <a:p>
            <a:pPr marL="285750" indent="-285750">
              <a:buFont typeface="Wingdings" panose="05000000000000000000" pitchFamily="2" charset="2"/>
              <a:buChar char="q"/>
            </a:pPr>
            <a:r>
              <a:rPr lang="en-US" i="1" dirty="0">
                <a:latin typeface="Montserrat" pitchFamily="2" charset="0"/>
              </a:rPr>
              <a:t>A body corporate (company) outside India.</a:t>
            </a:r>
          </a:p>
          <a:p>
            <a:pPr marL="285750" indent="-285750">
              <a:buFont typeface="Wingdings" panose="05000000000000000000" pitchFamily="2" charset="2"/>
              <a:buChar char="q"/>
            </a:pPr>
            <a:r>
              <a:rPr lang="en-US" i="1" dirty="0">
                <a:latin typeface="Montserrat" pitchFamily="2" charset="0"/>
              </a:rPr>
              <a:t>A cooperative society.</a:t>
            </a:r>
          </a:p>
          <a:p>
            <a:pPr marL="285750" indent="-285750">
              <a:buFont typeface="Wingdings" panose="05000000000000000000" pitchFamily="2" charset="2"/>
              <a:buChar char="q"/>
            </a:pPr>
            <a:r>
              <a:rPr lang="en-US" i="1" dirty="0">
                <a:latin typeface="Montserrat" pitchFamily="2" charset="0"/>
              </a:rPr>
              <a:t>A local authority (like municipal councils).</a:t>
            </a:r>
          </a:p>
          <a:p>
            <a:pPr marL="285750" indent="-285750">
              <a:buFont typeface="Wingdings" panose="05000000000000000000" pitchFamily="2" charset="2"/>
              <a:buChar char="q"/>
            </a:pPr>
            <a:r>
              <a:rPr lang="en-US" i="1" dirty="0">
                <a:latin typeface="Montserrat" pitchFamily="2" charset="0"/>
              </a:rPr>
              <a:t>The Central or a State Government.</a:t>
            </a:r>
          </a:p>
          <a:p>
            <a:pPr marL="285750" indent="-285750">
              <a:buFont typeface="Wingdings" panose="05000000000000000000" pitchFamily="2" charset="2"/>
              <a:buChar char="q"/>
            </a:pPr>
            <a:r>
              <a:rPr lang="en-US" i="1" dirty="0">
                <a:latin typeface="Montserrat" pitchFamily="2" charset="0"/>
              </a:rPr>
              <a:t>A society registered under the Societies Registration Act.</a:t>
            </a:r>
          </a:p>
          <a:p>
            <a:pPr marL="285750" indent="-285750">
              <a:buFont typeface="Wingdings" panose="05000000000000000000" pitchFamily="2" charset="2"/>
              <a:buChar char="q"/>
            </a:pPr>
            <a:r>
              <a:rPr lang="en-US" i="1" dirty="0">
                <a:latin typeface="Montserrat" pitchFamily="2" charset="0"/>
              </a:rPr>
              <a:t>A trust.</a:t>
            </a:r>
          </a:p>
          <a:p>
            <a:pPr marL="285750" indent="-285750">
              <a:buFont typeface="Wingdings" panose="05000000000000000000" pitchFamily="2" charset="2"/>
              <a:buChar char="q"/>
            </a:pPr>
            <a:r>
              <a:rPr lang="en-US" i="1" dirty="0">
                <a:latin typeface="Montserrat" pitchFamily="2" charset="0"/>
              </a:rPr>
              <a:t>Any other artificial juridical person not covered above.</a:t>
            </a:r>
          </a:p>
          <a:p>
            <a:endParaRPr lang="en-US" i="1" dirty="0">
              <a:latin typeface="Montserrat" pitchFamily="2" charset="0"/>
            </a:endParaRPr>
          </a:p>
        </p:txBody>
      </p:sp>
    </p:spTree>
    <p:extLst>
      <p:ext uri="{BB962C8B-B14F-4D97-AF65-F5344CB8AC3E}">
        <p14:creationId xmlns:p14="http://schemas.microsoft.com/office/powerpoint/2010/main" val="16397423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08D388-C7F3-2A60-B02D-23621C16D17F}"/>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ADVOCATE SERVICES</a:t>
            </a:r>
          </a:p>
        </p:txBody>
      </p:sp>
      <p:cxnSp>
        <p:nvCxnSpPr>
          <p:cNvPr id="8" name="Straight Connector 7">
            <a:extLst>
              <a:ext uri="{FF2B5EF4-FFF2-40B4-BE49-F238E27FC236}">
                <a16:creationId xmlns:a16="http://schemas.microsoft.com/office/drawing/2014/main" id="{42EA4CC1-5228-AD39-32F0-6333E689D300}"/>
              </a:ext>
            </a:extLst>
          </p:cNvPr>
          <p:cNvCxnSpPr>
            <a:cxnSpLocks/>
          </p:cNvCxnSpPr>
          <p:nvPr/>
        </p:nvCxnSpPr>
        <p:spPr>
          <a:xfrm>
            <a:off x="404740" y="802161"/>
            <a:ext cx="345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DAABD9E-2962-F56F-B6C4-B10CA88AA73E}"/>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15" name="Straight Connector 14">
            <a:extLst>
              <a:ext uri="{FF2B5EF4-FFF2-40B4-BE49-F238E27FC236}">
                <a16:creationId xmlns:a16="http://schemas.microsoft.com/office/drawing/2014/main" id="{652ABC0C-53B1-FEA9-1FA7-13345DF195E2}"/>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3370620-BC1D-B6B6-3677-064AAE20244C}"/>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17" name="Straight Connector 16">
            <a:extLst>
              <a:ext uri="{FF2B5EF4-FFF2-40B4-BE49-F238E27FC236}">
                <a16:creationId xmlns:a16="http://schemas.microsoft.com/office/drawing/2014/main" id="{BC18C581-A3DD-31BF-89BB-A9F33245EF34}"/>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432DF63-2DF5-1B93-DE35-87D36545103A}"/>
              </a:ext>
            </a:extLst>
          </p:cNvPr>
          <p:cNvSpPr txBox="1"/>
          <p:nvPr/>
        </p:nvSpPr>
        <p:spPr>
          <a:xfrm>
            <a:off x="284480" y="13563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21" name="TextBox 20">
            <a:extLst>
              <a:ext uri="{FF2B5EF4-FFF2-40B4-BE49-F238E27FC236}">
                <a16:creationId xmlns:a16="http://schemas.microsoft.com/office/drawing/2014/main" id="{A550D20F-E548-1C4C-B4A3-DA05864538F7}"/>
              </a:ext>
            </a:extLst>
          </p:cNvPr>
          <p:cNvSpPr txBox="1"/>
          <p:nvPr/>
        </p:nvSpPr>
        <p:spPr>
          <a:xfrm>
            <a:off x="289560" y="17875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 individual advocate including a senior advocate or firm of advocates</a:t>
            </a:r>
            <a:endParaRPr lang="en-IN" sz="2000" dirty="0">
              <a:solidFill>
                <a:schemeClr val="accent4">
                  <a:lumMod val="50000"/>
                </a:schemeClr>
              </a:solidFill>
              <a:latin typeface="Montserrat" pitchFamily="2" charset="0"/>
            </a:endParaRPr>
          </a:p>
        </p:txBody>
      </p:sp>
      <p:sp>
        <p:nvSpPr>
          <p:cNvPr id="24" name="TextBox 23">
            <a:extLst>
              <a:ext uri="{FF2B5EF4-FFF2-40B4-BE49-F238E27FC236}">
                <a16:creationId xmlns:a16="http://schemas.microsoft.com/office/drawing/2014/main" id="{8CE325AA-A81F-FCFC-8C53-FD2612966EC9}"/>
              </a:ext>
            </a:extLst>
          </p:cNvPr>
          <p:cNvSpPr txBox="1"/>
          <p:nvPr/>
        </p:nvSpPr>
        <p:spPr>
          <a:xfrm>
            <a:off x="284480" y="2317226"/>
            <a:ext cx="281432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25" name="TextBox 24">
            <a:extLst>
              <a:ext uri="{FF2B5EF4-FFF2-40B4-BE49-F238E27FC236}">
                <a16:creationId xmlns:a16="http://schemas.microsoft.com/office/drawing/2014/main" id="{D3ECCC04-33CF-2114-D155-E43DC97083C3}"/>
              </a:ext>
            </a:extLst>
          </p:cNvPr>
          <p:cNvSpPr txBox="1"/>
          <p:nvPr/>
        </p:nvSpPr>
        <p:spPr>
          <a:xfrm>
            <a:off x="289560" y="2732425"/>
            <a:ext cx="11475720" cy="95590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business entity located in the taxable territory</a:t>
            </a:r>
          </a:p>
          <a:p>
            <a:pPr>
              <a:lnSpc>
                <a:spcPct val="120000"/>
              </a:lnSpc>
              <a:spcBef>
                <a:spcPts val="600"/>
              </a:spcBef>
              <a:spcAft>
                <a:spcPts val="600"/>
              </a:spcAft>
            </a:pPr>
            <a:r>
              <a:rPr lang="en-US" sz="2000" b="1" i="1" dirty="0">
                <a:solidFill>
                  <a:schemeClr val="accent4">
                    <a:lumMod val="50000"/>
                  </a:schemeClr>
                </a:solidFill>
                <a:latin typeface="Montserrat" pitchFamily="2" charset="0"/>
              </a:rPr>
              <a:t>“business entity” means any person carrying out business</a:t>
            </a:r>
            <a:endParaRPr lang="en-IN" sz="2000" b="1" i="1" dirty="0">
              <a:solidFill>
                <a:schemeClr val="accent4">
                  <a:lumMod val="50000"/>
                </a:schemeClr>
              </a:solidFill>
              <a:latin typeface="Montserrat" pitchFamily="2" charset="0"/>
            </a:endParaRPr>
          </a:p>
        </p:txBody>
      </p:sp>
      <p:sp>
        <p:nvSpPr>
          <p:cNvPr id="26" name="TextBox 25">
            <a:extLst>
              <a:ext uri="{FF2B5EF4-FFF2-40B4-BE49-F238E27FC236}">
                <a16:creationId xmlns:a16="http://schemas.microsoft.com/office/drawing/2014/main" id="{2EF235FD-B76A-C3C8-4F4E-F9EF0D410FBC}"/>
              </a:ext>
            </a:extLst>
          </p:cNvPr>
          <p:cNvSpPr txBox="1"/>
          <p:nvPr/>
        </p:nvSpPr>
        <p:spPr>
          <a:xfrm>
            <a:off x="294640" y="3776194"/>
            <a:ext cx="2814320" cy="461665"/>
          </a:xfrm>
          <a:prstGeom prst="rect">
            <a:avLst/>
          </a:prstGeom>
          <a:noFill/>
        </p:spPr>
        <p:txBody>
          <a:bodyPr wrap="square" rtlCol="0">
            <a:spAutoFit/>
          </a:bodyPr>
          <a:lstStyle/>
          <a:p>
            <a:r>
              <a:rPr lang="en-IN" sz="2400" b="1" dirty="0">
                <a:solidFill>
                  <a:srgbClr val="C53F3F"/>
                </a:solidFill>
                <a:latin typeface="Montserrat" pitchFamily="2" charset="0"/>
              </a:rPr>
              <a:t>Service</a:t>
            </a:r>
          </a:p>
        </p:txBody>
      </p:sp>
      <p:sp>
        <p:nvSpPr>
          <p:cNvPr id="27" name="TextBox 26">
            <a:extLst>
              <a:ext uri="{FF2B5EF4-FFF2-40B4-BE49-F238E27FC236}">
                <a16:creationId xmlns:a16="http://schemas.microsoft.com/office/drawing/2014/main" id="{9E07B89F-4A79-F673-6668-65B75525EFF0}"/>
              </a:ext>
            </a:extLst>
          </p:cNvPr>
          <p:cNvSpPr txBox="1"/>
          <p:nvPr/>
        </p:nvSpPr>
        <p:spPr>
          <a:xfrm>
            <a:off x="294640" y="4237859"/>
            <a:ext cx="11475720" cy="2063898"/>
          </a:xfrm>
          <a:prstGeom prst="rect">
            <a:avLst/>
          </a:prstGeom>
          <a:noFill/>
        </p:spPr>
        <p:txBody>
          <a:bodyPr wrap="square">
            <a:spAutoFit/>
          </a:bodyPr>
          <a:lstStyle/>
          <a:p>
            <a:pPr algn="just">
              <a:lnSpc>
                <a:spcPct val="120000"/>
              </a:lnSpc>
              <a:spcBef>
                <a:spcPts val="600"/>
              </a:spcBef>
              <a:spcAft>
                <a:spcPts val="600"/>
              </a:spcAft>
            </a:pPr>
            <a:r>
              <a:rPr lang="en-US" sz="2000" dirty="0">
                <a:solidFill>
                  <a:schemeClr val="accent4">
                    <a:lumMod val="50000"/>
                  </a:schemeClr>
                </a:solidFill>
                <a:latin typeface="Montserrat" pitchFamily="2" charset="0"/>
              </a:rPr>
              <a:t>Services provided by an individual advocate including a senior advocate or firm of advocates by way of legal services, directly or indirectly</a:t>
            </a:r>
          </a:p>
          <a:p>
            <a:pPr algn="just">
              <a:lnSpc>
                <a:spcPct val="120000"/>
              </a:lnSpc>
              <a:spcBef>
                <a:spcPts val="600"/>
              </a:spcBef>
              <a:spcAft>
                <a:spcPts val="600"/>
              </a:spcAft>
            </a:pPr>
            <a:r>
              <a:rPr lang="en-US" sz="2000" b="1" i="1" dirty="0">
                <a:solidFill>
                  <a:schemeClr val="accent4">
                    <a:lumMod val="50000"/>
                  </a:schemeClr>
                </a:solidFill>
                <a:latin typeface="Montserrat" pitchFamily="2" charset="0"/>
              </a:rPr>
              <a:t>“legal service” means any service provided in relation to advice, consultancy or assistance in any branch of law, in any manner and includes representational services before any court, tribunal or authority.</a:t>
            </a:r>
            <a:endParaRPr lang="en-IN" sz="2000" b="1" i="1"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8079127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08D388-C7F3-2A60-B02D-23621C16D17F}"/>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ADVOCATE SERVICES</a:t>
            </a:r>
          </a:p>
        </p:txBody>
      </p:sp>
      <p:cxnSp>
        <p:nvCxnSpPr>
          <p:cNvPr id="8" name="Straight Connector 7">
            <a:extLst>
              <a:ext uri="{FF2B5EF4-FFF2-40B4-BE49-F238E27FC236}">
                <a16:creationId xmlns:a16="http://schemas.microsoft.com/office/drawing/2014/main" id="{42EA4CC1-5228-AD39-32F0-6333E689D300}"/>
              </a:ext>
            </a:extLst>
          </p:cNvPr>
          <p:cNvCxnSpPr>
            <a:cxnSpLocks/>
          </p:cNvCxnSpPr>
          <p:nvPr/>
        </p:nvCxnSpPr>
        <p:spPr>
          <a:xfrm>
            <a:off x="404740" y="802161"/>
            <a:ext cx="345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C9DD1B5-92F0-8E77-0A70-3A606C1862A9}"/>
              </a:ext>
            </a:extLst>
          </p:cNvPr>
          <p:cNvSpPr txBox="1"/>
          <p:nvPr/>
        </p:nvSpPr>
        <p:spPr>
          <a:xfrm>
            <a:off x="309880" y="91378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3" name="Straight Connector 2">
            <a:extLst>
              <a:ext uri="{FF2B5EF4-FFF2-40B4-BE49-F238E27FC236}">
                <a16:creationId xmlns:a16="http://schemas.microsoft.com/office/drawing/2014/main" id="{96B36AE8-6B19-005F-2EDA-965CE61B3F3F}"/>
              </a:ext>
            </a:extLst>
          </p:cNvPr>
          <p:cNvCxnSpPr>
            <a:cxnSpLocks/>
          </p:cNvCxnSpPr>
          <p:nvPr/>
        </p:nvCxnSpPr>
        <p:spPr>
          <a:xfrm>
            <a:off x="2521989" y="123904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79CA34B-116E-81A5-DBAB-E1C29037C9D4}"/>
              </a:ext>
            </a:extLst>
          </p:cNvPr>
          <p:cNvSpPr txBox="1"/>
          <p:nvPr/>
        </p:nvSpPr>
        <p:spPr>
          <a:xfrm>
            <a:off x="2931160" y="87771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No need to pay GST either under RCM or FCM  </a:t>
            </a:r>
            <a:endParaRPr lang="en-IN" sz="2400" dirty="0"/>
          </a:p>
        </p:txBody>
      </p:sp>
      <p:cxnSp>
        <p:nvCxnSpPr>
          <p:cNvPr id="6" name="Straight Connector 5">
            <a:extLst>
              <a:ext uri="{FF2B5EF4-FFF2-40B4-BE49-F238E27FC236}">
                <a16:creationId xmlns:a16="http://schemas.microsoft.com/office/drawing/2014/main" id="{F8E2D407-4513-752C-CE96-5D5689D8F0B7}"/>
              </a:ext>
            </a:extLst>
          </p:cNvPr>
          <p:cNvCxnSpPr>
            <a:cxnSpLocks/>
          </p:cNvCxnSpPr>
          <p:nvPr/>
        </p:nvCxnSpPr>
        <p:spPr>
          <a:xfrm>
            <a:off x="10292080" y="1239041"/>
            <a:ext cx="159636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76E9743-6541-9E5D-444E-392BF848DE1F}"/>
              </a:ext>
            </a:extLst>
          </p:cNvPr>
          <p:cNvSpPr txBox="1"/>
          <p:nvPr/>
        </p:nvSpPr>
        <p:spPr>
          <a:xfrm>
            <a:off x="304800" y="1446431"/>
            <a:ext cx="11477199" cy="2554545"/>
          </a:xfrm>
          <a:prstGeom prst="rect">
            <a:avLst/>
          </a:prstGeom>
          <a:noFill/>
          <a:ln w="19050">
            <a:noFill/>
          </a:ln>
        </p:spPr>
        <p:txBody>
          <a:bodyPr wrap="square" rtlCol="0">
            <a:spAutoFit/>
          </a:bodyPr>
          <a:lstStyle/>
          <a:p>
            <a:pPr>
              <a:spcBef>
                <a:spcPts val="600"/>
              </a:spcBef>
              <a:spcAft>
                <a:spcPts val="600"/>
              </a:spcAft>
            </a:pPr>
            <a:r>
              <a:rPr lang="en-US" sz="2000" b="1" dirty="0">
                <a:solidFill>
                  <a:schemeClr val="accent4">
                    <a:lumMod val="50000"/>
                  </a:schemeClr>
                </a:solidFill>
                <a:latin typeface="Montserrat" pitchFamily="2" charset="0"/>
              </a:rPr>
              <a:t>When recipient is</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The Central Government, State Government, Union territory, local authority, Governmental Authority or Government Entity</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Any person other than Business Entity</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Business entity with turnover below threshold limit</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An advocate or firm of advocates providing legal services</a:t>
            </a:r>
          </a:p>
        </p:txBody>
      </p:sp>
    </p:spTree>
    <p:extLst>
      <p:ext uri="{BB962C8B-B14F-4D97-AF65-F5344CB8AC3E}">
        <p14:creationId xmlns:p14="http://schemas.microsoft.com/office/powerpoint/2010/main" val="40934328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06A7FD-CAE9-99D3-5B28-482501655A46}"/>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DIRECTOR SERVICES</a:t>
            </a:r>
          </a:p>
        </p:txBody>
      </p:sp>
      <p:cxnSp>
        <p:nvCxnSpPr>
          <p:cNvPr id="5" name="Straight Connector 4">
            <a:extLst>
              <a:ext uri="{FF2B5EF4-FFF2-40B4-BE49-F238E27FC236}">
                <a16:creationId xmlns:a16="http://schemas.microsoft.com/office/drawing/2014/main" id="{82DBC93F-6998-DFDD-061F-868BD21096D2}"/>
              </a:ext>
            </a:extLst>
          </p:cNvPr>
          <p:cNvCxnSpPr>
            <a:cxnSpLocks/>
          </p:cNvCxnSpPr>
          <p:nvPr/>
        </p:nvCxnSpPr>
        <p:spPr>
          <a:xfrm>
            <a:off x="404740" y="802161"/>
            <a:ext cx="3348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BE02846-FFF7-87B3-BB88-84F721E3EE30}"/>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30DCF6F5-111F-A81A-CF01-75E09A98D84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7EDADB7-8BE7-8EC3-9F95-BB230BFA984D}"/>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104568FD-A2CD-AAF7-8121-26A97EDC300E}"/>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537A61A-EC06-D4EA-8945-64186210CDE2}"/>
              </a:ext>
            </a:extLst>
          </p:cNvPr>
          <p:cNvSpPr txBox="1"/>
          <p:nvPr/>
        </p:nvSpPr>
        <p:spPr>
          <a:xfrm>
            <a:off x="284480" y="13563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587D7E1B-C1B7-4214-04F9-6CFB6FB04EC3}"/>
              </a:ext>
            </a:extLst>
          </p:cNvPr>
          <p:cNvSpPr txBox="1"/>
          <p:nvPr/>
        </p:nvSpPr>
        <p:spPr>
          <a:xfrm>
            <a:off x="289560" y="17875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 Director of a Company or a body corporate</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4A1AB60E-CC37-E618-94AA-268027F06543}"/>
              </a:ext>
            </a:extLst>
          </p:cNvPr>
          <p:cNvSpPr txBox="1"/>
          <p:nvPr/>
        </p:nvSpPr>
        <p:spPr>
          <a:xfrm>
            <a:off x="284480" y="2317226"/>
            <a:ext cx="281432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3" name="TextBox 12">
            <a:extLst>
              <a:ext uri="{FF2B5EF4-FFF2-40B4-BE49-F238E27FC236}">
                <a16:creationId xmlns:a16="http://schemas.microsoft.com/office/drawing/2014/main" id="{0DE08F5A-45E1-FCAB-CD85-91C0EA7A66B1}"/>
              </a:ext>
            </a:extLst>
          </p:cNvPr>
          <p:cNvSpPr txBox="1"/>
          <p:nvPr/>
        </p:nvSpPr>
        <p:spPr>
          <a:xfrm>
            <a:off x="289560" y="273242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 Company or a body corporate in taxable territory</a:t>
            </a:r>
          </a:p>
        </p:txBody>
      </p:sp>
      <p:sp>
        <p:nvSpPr>
          <p:cNvPr id="14" name="TextBox 13">
            <a:extLst>
              <a:ext uri="{FF2B5EF4-FFF2-40B4-BE49-F238E27FC236}">
                <a16:creationId xmlns:a16="http://schemas.microsoft.com/office/drawing/2014/main" id="{1BAEA2AA-C169-D1F3-F547-D9E338C10742}"/>
              </a:ext>
            </a:extLst>
          </p:cNvPr>
          <p:cNvSpPr txBox="1"/>
          <p:nvPr/>
        </p:nvSpPr>
        <p:spPr>
          <a:xfrm>
            <a:off x="294640" y="3268194"/>
            <a:ext cx="2814320" cy="461665"/>
          </a:xfrm>
          <a:prstGeom prst="rect">
            <a:avLst/>
          </a:prstGeom>
          <a:noFill/>
        </p:spPr>
        <p:txBody>
          <a:bodyPr wrap="square" rtlCol="0">
            <a:spAutoFit/>
          </a:bodyPr>
          <a:lstStyle/>
          <a:p>
            <a:r>
              <a:rPr lang="en-IN" sz="2400" b="1" dirty="0">
                <a:solidFill>
                  <a:srgbClr val="C53F3F"/>
                </a:solidFill>
                <a:latin typeface="Montserrat" pitchFamily="2" charset="0"/>
              </a:rPr>
              <a:t>Service</a:t>
            </a:r>
          </a:p>
        </p:txBody>
      </p:sp>
      <p:sp>
        <p:nvSpPr>
          <p:cNvPr id="15" name="TextBox 14">
            <a:extLst>
              <a:ext uri="{FF2B5EF4-FFF2-40B4-BE49-F238E27FC236}">
                <a16:creationId xmlns:a16="http://schemas.microsoft.com/office/drawing/2014/main" id="{49A6A9BC-B80A-0A5D-CD20-BAE0D6AA98EB}"/>
              </a:ext>
            </a:extLst>
          </p:cNvPr>
          <p:cNvSpPr txBox="1"/>
          <p:nvPr/>
        </p:nvSpPr>
        <p:spPr>
          <a:xfrm>
            <a:off x="294640" y="3729859"/>
            <a:ext cx="11475720" cy="1694566"/>
          </a:xfrm>
          <a:prstGeom prst="rect">
            <a:avLst/>
          </a:prstGeom>
          <a:noFill/>
        </p:spPr>
        <p:txBody>
          <a:bodyPr wrap="square">
            <a:spAutoFit/>
          </a:bodyPr>
          <a:lstStyle/>
          <a:p>
            <a:pPr marL="342900" indent="-342900" algn="just">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Services supplied by director of company or body corporate, which are supplied by him as or in the </a:t>
            </a:r>
            <a:r>
              <a:rPr lang="en-US" sz="2000" b="1" dirty="0">
                <a:solidFill>
                  <a:schemeClr val="accent4">
                    <a:lumMod val="50000"/>
                  </a:schemeClr>
                </a:solidFill>
                <a:latin typeface="Montserrat" pitchFamily="2" charset="0"/>
              </a:rPr>
              <a:t>capacity of director</a:t>
            </a:r>
            <a:r>
              <a:rPr lang="en-US" sz="2000" dirty="0">
                <a:solidFill>
                  <a:schemeClr val="accent4">
                    <a:lumMod val="50000"/>
                  </a:schemeClr>
                </a:solidFill>
                <a:latin typeface="Montserrat" pitchFamily="2" charset="0"/>
              </a:rPr>
              <a:t> of that company or body corporate shall be taxable under RCM in the hands of the said Company or Body Corporate</a:t>
            </a:r>
          </a:p>
          <a:p>
            <a:pPr marL="342900" indent="-342900" algn="just">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TDS deducted under Section 192 of IT Act</a:t>
            </a:r>
          </a:p>
        </p:txBody>
      </p:sp>
    </p:spTree>
    <p:extLst>
      <p:ext uri="{BB962C8B-B14F-4D97-AF65-F5344CB8AC3E}">
        <p14:creationId xmlns:p14="http://schemas.microsoft.com/office/powerpoint/2010/main" val="42476760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412E234-CEA6-2C22-C820-197EBD80BC2C}"/>
              </a:ext>
            </a:extLst>
          </p:cNvPr>
          <p:cNvCxnSpPr>
            <a:cxnSpLocks/>
          </p:cNvCxnSpPr>
          <p:nvPr/>
        </p:nvCxnSpPr>
        <p:spPr>
          <a:xfrm>
            <a:off x="404740" y="802161"/>
            <a:ext cx="3312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BE74FB7-2057-43CC-623E-B3331480B552}"/>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8" name="Straight Connector 7">
            <a:extLst>
              <a:ext uri="{FF2B5EF4-FFF2-40B4-BE49-F238E27FC236}">
                <a16:creationId xmlns:a16="http://schemas.microsoft.com/office/drawing/2014/main" id="{D143A587-48B2-11BD-69B3-9273202CED58}"/>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C115A1D-CEAB-95D0-2CD1-4A705B4D84E0}"/>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GST under FCM </a:t>
            </a:r>
            <a:endParaRPr lang="en-IN" sz="2400" dirty="0"/>
          </a:p>
        </p:txBody>
      </p:sp>
      <p:cxnSp>
        <p:nvCxnSpPr>
          <p:cNvPr id="11" name="Straight Connector 10">
            <a:extLst>
              <a:ext uri="{FF2B5EF4-FFF2-40B4-BE49-F238E27FC236}">
                <a16:creationId xmlns:a16="http://schemas.microsoft.com/office/drawing/2014/main" id="{C89D2E7A-10B5-9DC5-BE49-6A9810D5DA1F}"/>
              </a:ext>
            </a:extLst>
          </p:cNvPr>
          <p:cNvCxnSpPr>
            <a:cxnSpLocks/>
          </p:cNvCxnSpPr>
          <p:nvPr/>
        </p:nvCxnSpPr>
        <p:spPr>
          <a:xfrm>
            <a:off x="7639900" y="1218721"/>
            <a:ext cx="4176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95CEB46-6CB5-7D18-A0A0-F669C0F1EEAB}"/>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DIRECTOR SERVICES</a:t>
            </a:r>
          </a:p>
        </p:txBody>
      </p:sp>
      <p:sp>
        <p:nvSpPr>
          <p:cNvPr id="3" name="TextBox 2">
            <a:extLst>
              <a:ext uri="{FF2B5EF4-FFF2-40B4-BE49-F238E27FC236}">
                <a16:creationId xmlns:a16="http://schemas.microsoft.com/office/drawing/2014/main" id="{8D01E4B3-30B8-C23C-697A-7FB1BCEBD056}"/>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6" name="TextBox 5">
            <a:extLst>
              <a:ext uri="{FF2B5EF4-FFF2-40B4-BE49-F238E27FC236}">
                <a16:creationId xmlns:a16="http://schemas.microsoft.com/office/drawing/2014/main" id="{0482F664-7A1F-ECE6-88B3-05FBBBB50AE0}"/>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 Director of a Company or a body corporate</a:t>
            </a:r>
            <a:endParaRPr lang="en-IN" sz="2000" dirty="0">
              <a:solidFill>
                <a:schemeClr val="accent4">
                  <a:lumMod val="50000"/>
                </a:schemeClr>
              </a:solidFill>
              <a:latin typeface="Montserrat" pitchFamily="2" charset="0"/>
            </a:endParaRPr>
          </a:p>
        </p:txBody>
      </p:sp>
      <p:sp>
        <p:nvSpPr>
          <p:cNvPr id="10" name="TextBox 9">
            <a:extLst>
              <a:ext uri="{FF2B5EF4-FFF2-40B4-BE49-F238E27FC236}">
                <a16:creationId xmlns:a16="http://schemas.microsoft.com/office/drawing/2014/main" id="{D1053652-1145-D3C7-121C-C8B8DCB94838}"/>
              </a:ext>
            </a:extLst>
          </p:cNvPr>
          <p:cNvSpPr txBox="1"/>
          <p:nvPr/>
        </p:nvSpPr>
        <p:spPr>
          <a:xfrm>
            <a:off x="284480" y="2337546"/>
            <a:ext cx="281432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8" name="TextBox 17">
            <a:extLst>
              <a:ext uri="{FF2B5EF4-FFF2-40B4-BE49-F238E27FC236}">
                <a16:creationId xmlns:a16="http://schemas.microsoft.com/office/drawing/2014/main" id="{B588EFBC-C69C-7AB0-C8D4-553332E29530}"/>
              </a:ext>
            </a:extLst>
          </p:cNvPr>
          <p:cNvSpPr txBox="1"/>
          <p:nvPr/>
        </p:nvSpPr>
        <p:spPr>
          <a:xfrm>
            <a:off x="289560" y="275274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 Company or a body corporate in taxable territory</a:t>
            </a:r>
          </a:p>
        </p:txBody>
      </p:sp>
      <p:sp>
        <p:nvSpPr>
          <p:cNvPr id="19" name="TextBox 18">
            <a:extLst>
              <a:ext uri="{FF2B5EF4-FFF2-40B4-BE49-F238E27FC236}">
                <a16:creationId xmlns:a16="http://schemas.microsoft.com/office/drawing/2014/main" id="{9AD857F5-3F92-0E3A-256E-A13AC04E0B44}"/>
              </a:ext>
            </a:extLst>
          </p:cNvPr>
          <p:cNvSpPr txBox="1"/>
          <p:nvPr/>
        </p:nvSpPr>
        <p:spPr>
          <a:xfrm>
            <a:off x="294640" y="3288514"/>
            <a:ext cx="2814320" cy="461665"/>
          </a:xfrm>
          <a:prstGeom prst="rect">
            <a:avLst/>
          </a:prstGeom>
          <a:noFill/>
        </p:spPr>
        <p:txBody>
          <a:bodyPr wrap="square" rtlCol="0">
            <a:spAutoFit/>
          </a:bodyPr>
          <a:lstStyle/>
          <a:p>
            <a:r>
              <a:rPr lang="en-IN" sz="2400" b="1" dirty="0">
                <a:solidFill>
                  <a:srgbClr val="C53F3F"/>
                </a:solidFill>
                <a:latin typeface="Montserrat" pitchFamily="2" charset="0"/>
              </a:rPr>
              <a:t>Service</a:t>
            </a:r>
          </a:p>
        </p:txBody>
      </p:sp>
      <p:sp>
        <p:nvSpPr>
          <p:cNvPr id="20" name="TextBox 19">
            <a:extLst>
              <a:ext uri="{FF2B5EF4-FFF2-40B4-BE49-F238E27FC236}">
                <a16:creationId xmlns:a16="http://schemas.microsoft.com/office/drawing/2014/main" id="{276EDF0F-DB71-6C79-205E-291687F52C2A}"/>
              </a:ext>
            </a:extLst>
          </p:cNvPr>
          <p:cNvSpPr txBox="1"/>
          <p:nvPr/>
        </p:nvSpPr>
        <p:spPr>
          <a:xfrm>
            <a:off x="294640" y="3750179"/>
            <a:ext cx="11475720" cy="1694566"/>
          </a:xfrm>
          <a:prstGeom prst="rect">
            <a:avLst/>
          </a:prstGeom>
          <a:noFill/>
        </p:spPr>
        <p:txBody>
          <a:bodyPr wrap="square">
            <a:spAutoFit/>
          </a:bodyPr>
          <a:lstStyle/>
          <a:p>
            <a:pPr marL="342900" indent="-342900" algn="just">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Services supplied by director of company or body corporate, which are supplied by him as or in </a:t>
            </a:r>
            <a:r>
              <a:rPr lang="en-US" sz="2000" b="1" dirty="0">
                <a:solidFill>
                  <a:schemeClr val="accent4">
                    <a:lumMod val="50000"/>
                  </a:schemeClr>
                </a:solidFill>
                <a:latin typeface="Montserrat" pitchFamily="2" charset="0"/>
              </a:rPr>
              <a:t>his private or personal capacity</a:t>
            </a:r>
            <a:r>
              <a:rPr lang="en-US" sz="2000" dirty="0">
                <a:solidFill>
                  <a:schemeClr val="accent4">
                    <a:lumMod val="50000"/>
                  </a:schemeClr>
                </a:solidFill>
                <a:latin typeface="Montserrat" pitchFamily="2" charset="0"/>
              </a:rPr>
              <a:t> such as services supplied by way of renting of immovable property shall be taxable under FCM</a:t>
            </a:r>
          </a:p>
          <a:p>
            <a:pPr marL="342900" indent="-342900" algn="just">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TDS deducted under Section 194J of IT Act</a:t>
            </a:r>
          </a:p>
        </p:txBody>
      </p:sp>
    </p:spTree>
    <p:extLst>
      <p:ext uri="{BB962C8B-B14F-4D97-AF65-F5344CB8AC3E}">
        <p14:creationId xmlns:p14="http://schemas.microsoft.com/office/powerpoint/2010/main" val="18045883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06A7FD-CAE9-99D3-5B28-482501655A46}"/>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RENTING OF RESIDENTIAL DWELLINGS </a:t>
            </a:r>
          </a:p>
        </p:txBody>
      </p:sp>
      <p:cxnSp>
        <p:nvCxnSpPr>
          <p:cNvPr id="5" name="Straight Connector 4">
            <a:extLst>
              <a:ext uri="{FF2B5EF4-FFF2-40B4-BE49-F238E27FC236}">
                <a16:creationId xmlns:a16="http://schemas.microsoft.com/office/drawing/2014/main" id="{82DBC93F-6998-DFDD-061F-868BD21096D2}"/>
              </a:ext>
            </a:extLst>
          </p:cNvPr>
          <p:cNvCxnSpPr>
            <a:cxnSpLocks/>
          </p:cNvCxnSpPr>
          <p:nvPr/>
        </p:nvCxnSpPr>
        <p:spPr>
          <a:xfrm>
            <a:off x="404740" y="802161"/>
            <a:ext cx="6408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BE02846-FFF7-87B3-BB88-84F721E3EE30}"/>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30DCF6F5-111F-A81A-CF01-75E09A98D84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7EDADB7-8BE7-8EC3-9F95-BB230BFA984D}"/>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104568FD-A2CD-AAF7-8121-26A97EDC300E}"/>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537A61A-EC06-D4EA-8945-64186210CDE2}"/>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587D7E1B-C1B7-4214-04F9-6CFB6FB04EC3}"/>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4A1AB60E-CC37-E618-94AA-268027F06543}"/>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Recipient</a:t>
            </a:r>
          </a:p>
        </p:txBody>
      </p:sp>
      <p:sp>
        <p:nvSpPr>
          <p:cNvPr id="13" name="TextBox 12">
            <a:extLst>
              <a:ext uri="{FF2B5EF4-FFF2-40B4-BE49-F238E27FC236}">
                <a16:creationId xmlns:a16="http://schemas.microsoft.com/office/drawing/2014/main" id="{0DE08F5A-45E1-FCAB-CD85-91C0EA7A66B1}"/>
              </a:ext>
            </a:extLst>
          </p:cNvPr>
          <p:cNvSpPr txBox="1"/>
          <p:nvPr/>
        </p:nvSpPr>
        <p:spPr>
          <a:xfrm>
            <a:off x="289560" y="2732425"/>
            <a:ext cx="11475720" cy="147912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Renting of residential dwelling to following:</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Registered proprietor for business use or </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Registered person other than proprietor for any use </a:t>
            </a:r>
          </a:p>
        </p:txBody>
      </p:sp>
    </p:spTree>
    <p:extLst>
      <p:ext uri="{BB962C8B-B14F-4D97-AF65-F5344CB8AC3E}">
        <p14:creationId xmlns:p14="http://schemas.microsoft.com/office/powerpoint/2010/main" val="25373066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412E234-CEA6-2C22-C820-197EBD80BC2C}"/>
              </a:ext>
            </a:extLst>
          </p:cNvPr>
          <p:cNvCxnSpPr>
            <a:cxnSpLocks/>
          </p:cNvCxnSpPr>
          <p:nvPr/>
        </p:nvCxnSpPr>
        <p:spPr>
          <a:xfrm>
            <a:off x="404740" y="802161"/>
            <a:ext cx="3312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BE74FB7-2057-43CC-623E-B3331480B552}"/>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8" name="Straight Connector 7">
            <a:extLst>
              <a:ext uri="{FF2B5EF4-FFF2-40B4-BE49-F238E27FC236}">
                <a16:creationId xmlns:a16="http://schemas.microsoft.com/office/drawing/2014/main" id="{D143A587-48B2-11BD-69B3-9273202CED58}"/>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C115A1D-CEAB-95D0-2CD1-4A705B4D84E0}"/>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not to pay GST under either under FCM/RCM</a:t>
            </a:r>
            <a:endParaRPr lang="en-IN" sz="2400" dirty="0"/>
          </a:p>
        </p:txBody>
      </p:sp>
      <p:cxnSp>
        <p:nvCxnSpPr>
          <p:cNvPr id="11" name="Straight Connector 10">
            <a:extLst>
              <a:ext uri="{FF2B5EF4-FFF2-40B4-BE49-F238E27FC236}">
                <a16:creationId xmlns:a16="http://schemas.microsoft.com/office/drawing/2014/main" id="{C89D2E7A-10B5-9DC5-BE49-6A9810D5DA1F}"/>
              </a:ext>
            </a:extLst>
          </p:cNvPr>
          <p:cNvCxnSpPr>
            <a:cxnSpLocks/>
          </p:cNvCxnSpPr>
          <p:nvPr/>
        </p:nvCxnSpPr>
        <p:spPr>
          <a:xfrm>
            <a:off x="1120569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95CEB46-6CB5-7D18-A0A0-F669C0F1EEAB}"/>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DIRECTOR SERVICES</a:t>
            </a:r>
          </a:p>
        </p:txBody>
      </p:sp>
      <p:sp>
        <p:nvSpPr>
          <p:cNvPr id="3" name="TextBox 2">
            <a:extLst>
              <a:ext uri="{FF2B5EF4-FFF2-40B4-BE49-F238E27FC236}">
                <a16:creationId xmlns:a16="http://schemas.microsoft.com/office/drawing/2014/main" id="{8D01E4B3-30B8-C23C-697A-7FB1BCEBD056}"/>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6" name="TextBox 5">
            <a:extLst>
              <a:ext uri="{FF2B5EF4-FFF2-40B4-BE49-F238E27FC236}">
                <a16:creationId xmlns:a16="http://schemas.microsoft.com/office/drawing/2014/main" id="{0482F664-7A1F-ECE6-88B3-05FBBBB50AE0}"/>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Any person</a:t>
            </a:r>
          </a:p>
        </p:txBody>
      </p:sp>
      <p:sp>
        <p:nvSpPr>
          <p:cNvPr id="13" name="TextBox 12">
            <a:extLst>
              <a:ext uri="{FF2B5EF4-FFF2-40B4-BE49-F238E27FC236}">
                <a16:creationId xmlns:a16="http://schemas.microsoft.com/office/drawing/2014/main" id="{85243887-399D-2680-D220-AF153BBFF232}"/>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Recipient</a:t>
            </a:r>
          </a:p>
        </p:txBody>
      </p:sp>
      <p:sp>
        <p:nvSpPr>
          <p:cNvPr id="14" name="TextBox 13">
            <a:extLst>
              <a:ext uri="{FF2B5EF4-FFF2-40B4-BE49-F238E27FC236}">
                <a16:creationId xmlns:a16="http://schemas.microsoft.com/office/drawing/2014/main" id="{20F6D035-2A9D-57D8-9727-B23D7F97C008}"/>
              </a:ext>
            </a:extLst>
          </p:cNvPr>
          <p:cNvSpPr txBox="1"/>
          <p:nvPr/>
        </p:nvSpPr>
        <p:spPr>
          <a:xfrm>
            <a:off x="289560" y="2732425"/>
            <a:ext cx="11475720" cy="147912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Renting of residential dwelling to following:</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Registered proprietor for personal residence or </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Unregistered person </a:t>
            </a:r>
            <a:r>
              <a:rPr lang="en-IN" sz="2000">
                <a:solidFill>
                  <a:schemeClr val="accent4">
                    <a:lumMod val="50000"/>
                  </a:schemeClr>
                </a:solidFill>
                <a:latin typeface="Montserrat" pitchFamily="2" charset="0"/>
              </a:rPr>
              <a:t>for residential use</a:t>
            </a:r>
            <a:endParaRPr lang="en-IN"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17523178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SPONSORSHIP SERVICES</a:t>
            </a:r>
          </a:p>
        </p:txBody>
      </p:sp>
      <p:sp>
        <p:nvSpPr>
          <p:cNvPr id="6" name="TextBox 5">
            <a:extLst>
              <a:ext uri="{FF2B5EF4-FFF2-40B4-BE49-F238E27FC236}">
                <a16:creationId xmlns:a16="http://schemas.microsoft.com/office/drawing/2014/main" id="{E9A43271-465E-8558-E65B-04F1BE6C85C4}"/>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CF3958AA-02B8-476C-09BE-6CC8993E588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3D059ED-B467-2C27-AA9F-C400A010927A}"/>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0399912C-1822-9E77-1D96-D7D5E29F3CDC}"/>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FDC043-6057-1CF8-EF5F-14436531C8C6}"/>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638711E7-C0E8-AB6A-0324-A1F23232F18C}"/>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39920E3E-97D5-BEAD-1C51-F4B26D5FE1AE}"/>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Recipient</a:t>
            </a:r>
          </a:p>
        </p:txBody>
      </p:sp>
      <p:sp>
        <p:nvSpPr>
          <p:cNvPr id="13" name="TextBox 12">
            <a:extLst>
              <a:ext uri="{FF2B5EF4-FFF2-40B4-BE49-F238E27FC236}">
                <a16:creationId xmlns:a16="http://schemas.microsoft.com/office/drawing/2014/main" id="{E305A82C-51E6-A504-D6DB-917F26E99CAA}"/>
              </a:ext>
            </a:extLst>
          </p:cNvPr>
          <p:cNvSpPr txBox="1"/>
          <p:nvPr/>
        </p:nvSpPr>
        <p:spPr>
          <a:xfrm>
            <a:off x="289560" y="2732425"/>
            <a:ext cx="11475720" cy="802014"/>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Services provided by way of sponsorship to </a:t>
            </a:r>
            <a:r>
              <a:rPr lang="en-US" sz="2000" b="1" dirty="0">
                <a:solidFill>
                  <a:schemeClr val="accent4">
                    <a:lumMod val="50000"/>
                  </a:schemeClr>
                </a:solidFill>
                <a:latin typeface="Montserrat" pitchFamily="2" charset="0"/>
              </a:rPr>
              <a:t>any body corporate or partnership firm</a:t>
            </a:r>
            <a:r>
              <a:rPr lang="en-US" sz="2000" dirty="0">
                <a:solidFill>
                  <a:schemeClr val="accent4">
                    <a:lumMod val="50000"/>
                  </a:schemeClr>
                </a:solidFill>
                <a:latin typeface="Montserrat" pitchFamily="2" charset="0"/>
              </a:rPr>
              <a:t> located in taxable territory</a:t>
            </a:r>
            <a:endParaRPr lang="en-IN"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4109909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E74FB7-2057-43CC-623E-B3331480B552}"/>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8" name="Straight Connector 7">
            <a:extLst>
              <a:ext uri="{FF2B5EF4-FFF2-40B4-BE49-F238E27FC236}">
                <a16:creationId xmlns:a16="http://schemas.microsoft.com/office/drawing/2014/main" id="{D143A587-48B2-11BD-69B3-9273202CED58}"/>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C115A1D-CEAB-95D0-2CD1-4A705B4D84E0}"/>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not to pay GST under either under FCM/RCM</a:t>
            </a:r>
            <a:endParaRPr lang="en-IN" sz="2400" dirty="0"/>
          </a:p>
        </p:txBody>
      </p:sp>
      <p:cxnSp>
        <p:nvCxnSpPr>
          <p:cNvPr id="11" name="Straight Connector 10">
            <a:extLst>
              <a:ext uri="{FF2B5EF4-FFF2-40B4-BE49-F238E27FC236}">
                <a16:creationId xmlns:a16="http://schemas.microsoft.com/office/drawing/2014/main" id="{C89D2E7A-10B5-9DC5-BE49-6A9810D5DA1F}"/>
              </a:ext>
            </a:extLst>
          </p:cNvPr>
          <p:cNvCxnSpPr>
            <a:cxnSpLocks/>
          </p:cNvCxnSpPr>
          <p:nvPr/>
        </p:nvCxnSpPr>
        <p:spPr>
          <a:xfrm>
            <a:off x="1120569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D01E4B3-30B8-C23C-697A-7FB1BCEBD056}"/>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6" name="TextBox 5">
            <a:extLst>
              <a:ext uri="{FF2B5EF4-FFF2-40B4-BE49-F238E27FC236}">
                <a16:creationId xmlns:a16="http://schemas.microsoft.com/office/drawing/2014/main" id="{0482F664-7A1F-ECE6-88B3-05FBBBB50AE0}"/>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Any person</a:t>
            </a:r>
          </a:p>
        </p:txBody>
      </p:sp>
      <p:sp>
        <p:nvSpPr>
          <p:cNvPr id="13" name="TextBox 12">
            <a:extLst>
              <a:ext uri="{FF2B5EF4-FFF2-40B4-BE49-F238E27FC236}">
                <a16:creationId xmlns:a16="http://schemas.microsoft.com/office/drawing/2014/main" id="{85243887-399D-2680-D220-AF153BBFF232}"/>
              </a:ext>
            </a:extLst>
          </p:cNvPr>
          <p:cNvSpPr txBox="1"/>
          <p:nvPr/>
        </p:nvSpPr>
        <p:spPr>
          <a:xfrm>
            <a:off x="284480" y="225626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Recipient</a:t>
            </a:r>
          </a:p>
        </p:txBody>
      </p:sp>
      <p:sp>
        <p:nvSpPr>
          <p:cNvPr id="14" name="TextBox 13">
            <a:extLst>
              <a:ext uri="{FF2B5EF4-FFF2-40B4-BE49-F238E27FC236}">
                <a16:creationId xmlns:a16="http://schemas.microsoft.com/office/drawing/2014/main" id="{20F6D035-2A9D-57D8-9727-B23D7F97C008}"/>
              </a:ext>
            </a:extLst>
          </p:cNvPr>
          <p:cNvSpPr txBox="1"/>
          <p:nvPr/>
        </p:nvSpPr>
        <p:spPr>
          <a:xfrm>
            <a:off x="289560" y="2671465"/>
            <a:ext cx="11475720" cy="3631763"/>
          </a:xfrm>
          <a:prstGeom prst="rect">
            <a:avLst/>
          </a:prstGeom>
          <a:noFill/>
        </p:spPr>
        <p:txBody>
          <a:bodyPr wrap="square">
            <a:spAutoFit/>
          </a:bodyPr>
          <a:lstStyle/>
          <a:p>
            <a:pPr>
              <a:spcBef>
                <a:spcPts val="600"/>
              </a:spcBef>
              <a:spcAft>
                <a:spcPts val="600"/>
              </a:spcAft>
            </a:pPr>
            <a:r>
              <a:rPr lang="en-US" sz="2000" dirty="0">
                <a:solidFill>
                  <a:schemeClr val="accent4">
                    <a:lumMod val="50000"/>
                  </a:schemeClr>
                </a:solidFill>
                <a:latin typeface="Montserrat" pitchFamily="2" charset="0"/>
              </a:rPr>
              <a:t>Services by way of sponsorship to any body corporate or partnership firm located in taxable territory of </a:t>
            </a:r>
            <a:r>
              <a:rPr lang="en-US" sz="2000" b="1" dirty="0">
                <a:solidFill>
                  <a:schemeClr val="accent4">
                    <a:lumMod val="50000"/>
                  </a:schemeClr>
                </a:solidFill>
                <a:latin typeface="Montserrat" pitchFamily="2" charset="0"/>
              </a:rPr>
              <a:t>sporting events organized:</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By National sport federation</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By Association of Indian universities, Interuniversity Sport Board, School Games Federation of India, All India Sports Council for deaf, Paralympic Committee or </a:t>
            </a:r>
            <a:r>
              <a:rPr lang="en-IN" sz="2000" dirty="0" err="1">
                <a:solidFill>
                  <a:schemeClr val="accent4">
                    <a:lumMod val="50000"/>
                  </a:schemeClr>
                </a:solidFill>
                <a:latin typeface="Montserrat" pitchFamily="2" charset="0"/>
              </a:rPr>
              <a:t>pecial</a:t>
            </a:r>
            <a:r>
              <a:rPr lang="en-IN" sz="2000" dirty="0">
                <a:solidFill>
                  <a:schemeClr val="accent4">
                    <a:lumMod val="50000"/>
                  </a:schemeClr>
                </a:solidFill>
                <a:latin typeface="Montserrat" pitchFamily="2" charset="0"/>
              </a:rPr>
              <a:t> Olympics Bharat</a:t>
            </a:r>
            <a:endParaRPr lang="en-US" sz="2000" dirty="0">
              <a:solidFill>
                <a:schemeClr val="accent4">
                  <a:lumMod val="50000"/>
                </a:schemeClr>
              </a:solidFill>
              <a:latin typeface="Montserrat" pitchFamily="2" charset="0"/>
            </a:endParaRP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By Central Civil Services Cultural and Sports Board</a:t>
            </a:r>
          </a:p>
          <a:p>
            <a:pPr marL="342900" indent="-342900">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As part of national games, by the Indian Olympic Association</a:t>
            </a:r>
          </a:p>
          <a:p>
            <a:pPr marL="342900" indent="-342900">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Under the Panchayat </a:t>
            </a:r>
            <a:r>
              <a:rPr lang="en-IN" sz="2000" dirty="0" err="1">
                <a:solidFill>
                  <a:schemeClr val="accent4">
                    <a:lumMod val="50000"/>
                  </a:schemeClr>
                </a:solidFill>
                <a:latin typeface="Montserrat" pitchFamily="2" charset="0"/>
              </a:rPr>
              <a:t>Yuva</a:t>
            </a:r>
            <a:r>
              <a:rPr lang="en-IN" sz="2000" dirty="0">
                <a:solidFill>
                  <a:schemeClr val="accent4">
                    <a:lumMod val="50000"/>
                  </a:schemeClr>
                </a:solidFill>
                <a:latin typeface="Montserrat" pitchFamily="2" charset="0"/>
              </a:rPr>
              <a:t> </a:t>
            </a:r>
            <a:r>
              <a:rPr lang="en-IN" sz="2000" dirty="0" err="1">
                <a:solidFill>
                  <a:schemeClr val="accent4">
                    <a:lumMod val="50000"/>
                  </a:schemeClr>
                </a:solidFill>
                <a:latin typeface="Montserrat" pitchFamily="2" charset="0"/>
              </a:rPr>
              <a:t>Kreeda</a:t>
            </a:r>
            <a:r>
              <a:rPr lang="en-IN" sz="2000" dirty="0">
                <a:solidFill>
                  <a:schemeClr val="accent4">
                    <a:lumMod val="50000"/>
                  </a:schemeClr>
                </a:solidFill>
                <a:latin typeface="Montserrat" pitchFamily="2" charset="0"/>
              </a:rPr>
              <a:t> Aur Khel Abhiyaan Scheme</a:t>
            </a:r>
          </a:p>
        </p:txBody>
      </p:sp>
      <p:cxnSp>
        <p:nvCxnSpPr>
          <p:cNvPr id="4" name="Straight Connector 3">
            <a:extLst>
              <a:ext uri="{FF2B5EF4-FFF2-40B4-BE49-F238E27FC236}">
                <a16:creationId xmlns:a16="http://schemas.microsoft.com/office/drawing/2014/main" id="{DE40FB81-AC9C-B974-C25E-A710E59FEF33}"/>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897D268-97E7-BF89-1D7D-682E3757E7DC}"/>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SPONSORSHIP SERVICES</a:t>
            </a:r>
          </a:p>
        </p:txBody>
      </p:sp>
    </p:spTree>
    <p:extLst>
      <p:ext uri="{BB962C8B-B14F-4D97-AF65-F5344CB8AC3E}">
        <p14:creationId xmlns:p14="http://schemas.microsoft.com/office/powerpoint/2010/main" val="13553999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IMPORT OF SERVICES</a:t>
            </a:r>
          </a:p>
        </p:txBody>
      </p:sp>
      <p:sp>
        <p:nvSpPr>
          <p:cNvPr id="6" name="TextBox 5">
            <a:extLst>
              <a:ext uri="{FF2B5EF4-FFF2-40B4-BE49-F238E27FC236}">
                <a16:creationId xmlns:a16="http://schemas.microsoft.com/office/drawing/2014/main" id="{E9A43271-465E-8558-E65B-04F1BE6C85C4}"/>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CF3958AA-02B8-476C-09BE-6CC8993E588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3D059ED-B467-2C27-AA9F-C400A010927A}"/>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0399912C-1822-9E77-1D96-D7D5E29F3CDC}"/>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FDC043-6057-1CF8-EF5F-14436531C8C6}"/>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638711E7-C0E8-AB6A-0324-A1F23232F18C}"/>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 located in a non-taxable territory</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39920E3E-97D5-BEAD-1C51-F4B26D5FE1AE}"/>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Recipient</a:t>
            </a:r>
          </a:p>
        </p:txBody>
      </p:sp>
      <p:sp>
        <p:nvSpPr>
          <p:cNvPr id="13" name="TextBox 12">
            <a:extLst>
              <a:ext uri="{FF2B5EF4-FFF2-40B4-BE49-F238E27FC236}">
                <a16:creationId xmlns:a16="http://schemas.microsoft.com/office/drawing/2014/main" id="{E305A82C-51E6-A504-D6DB-917F26E99CAA}"/>
              </a:ext>
            </a:extLst>
          </p:cNvPr>
          <p:cNvSpPr txBox="1"/>
          <p:nvPr/>
        </p:nvSpPr>
        <p:spPr>
          <a:xfrm>
            <a:off x="289560" y="2732425"/>
            <a:ext cx="11475720" cy="2217787"/>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services to any person located in taxable territory other than ‘non-taxable online recipient.’ </a:t>
            </a:r>
          </a:p>
          <a:p>
            <a:pPr>
              <a:lnSpc>
                <a:spcPct val="120000"/>
              </a:lnSpc>
              <a:spcBef>
                <a:spcPts val="600"/>
              </a:spcBef>
              <a:spcAft>
                <a:spcPts val="600"/>
              </a:spcAft>
            </a:pPr>
            <a:r>
              <a:rPr lang="en-US" sz="2000" b="1" i="1" dirty="0">
                <a:solidFill>
                  <a:schemeClr val="accent4">
                    <a:lumMod val="50000"/>
                  </a:schemeClr>
                </a:solidFill>
                <a:latin typeface="Montserrat" pitchFamily="2" charset="0"/>
              </a:rPr>
              <a:t>“Non-taxable online recipient" means any unregistered person receiving online information and database access or retrieval services located in taxable territory.</a:t>
            </a:r>
          </a:p>
          <a:p>
            <a:pPr>
              <a:lnSpc>
                <a:spcPct val="120000"/>
              </a:lnSpc>
              <a:spcBef>
                <a:spcPts val="600"/>
              </a:spcBef>
              <a:spcAft>
                <a:spcPts val="600"/>
              </a:spcAft>
            </a:pPr>
            <a:endParaRPr lang="en-IN" sz="2000" dirty="0">
              <a:solidFill>
                <a:schemeClr val="accent4">
                  <a:lumMod val="50000"/>
                </a:schemeClr>
              </a:solidFill>
              <a:latin typeface="Montserrat" pitchFamily="2" charset="0"/>
            </a:endParaRPr>
          </a:p>
        </p:txBody>
      </p:sp>
    </p:spTree>
    <p:extLst>
      <p:ext uri="{BB962C8B-B14F-4D97-AF65-F5344CB8AC3E}">
        <p14:creationId xmlns:p14="http://schemas.microsoft.com/office/powerpoint/2010/main" val="1079276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Elbow 6">
            <a:extLst>
              <a:ext uri="{FF2B5EF4-FFF2-40B4-BE49-F238E27FC236}">
                <a16:creationId xmlns:a16="http://schemas.microsoft.com/office/drawing/2014/main" id="{6F33699A-70CA-0B3D-8B93-B83B7FCE7CB5}"/>
              </a:ext>
            </a:extLst>
          </p:cNvPr>
          <p:cNvCxnSpPr>
            <a:cxnSpLocks/>
            <a:stCxn id="8" idx="3"/>
            <a:endCxn id="10" idx="3"/>
          </p:cNvCxnSpPr>
          <p:nvPr/>
        </p:nvCxnSpPr>
        <p:spPr>
          <a:xfrm rot="5400000" flipH="1" flipV="1">
            <a:off x="8634983" y="1150840"/>
            <a:ext cx="1455546" cy="2404059"/>
          </a:xfrm>
          <a:prstGeom prst="bentConnector3">
            <a:avLst>
              <a:gd name="adj1" fmla="val 133628"/>
            </a:avLst>
          </a:prstGeom>
          <a:ln w="28575">
            <a:solidFill>
              <a:schemeClr val="accent4">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Minus Sign 7">
            <a:extLst>
              <a:ext uri="{FF2B5EF4-FFF2-40B4-BE49-F238E27FC236}">
                <a16:creationId xmlns:a16="http://schemas.microsoft.com/office/drawing/2014/main" id="{59377BD1-D7FB-4545-7EBC-B2C2C2ECAF60}"/>
              </a:ext>
            </a:extLst>
          </p:cNvPr>
          <p:cNvSpPr/>
          <p:nvPr/>
        </p:nvSpPr>
        <p:spPr>
          <a:xfrm>
            <a:off x="8021938" y="3053446"/>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Minus Sign 9">
            <a:extLst>
              <a:ext uri="{FF2B5EF4-FFF2-40B4-BE49-F238E27FC236}">
                <a16:creationId xmlns:a16="http://schemas.microsoft.com/office/drawing/2014/main" id="{CF00CD1D-7A7D-5899-8AFF-5B31684903C8}"/>
              </a:ext>
            </a:extLst>
          </p:cNvPr>
          <p:cNvSpPr/>
          <p:nvPr/>
        </p:nvSpPr>
        <p:spPr>
          <a:xfrm>
            <a:off x="10425997" y="1597900"/>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Connector: Elbow 12">
            <a:extLst>
              <a:ext uri="{FF2B5EF4-FFF2-40B4-BE49-F238E27FC236}">
                <a16:creationId xmlns:a16="http://schemas.microsoft.com/office/drawing/2014/main" id="{E27F24B7-32B2-D9EA-3C16-95D414FEA224}"/>
              </a:ext>
            </a:extLst>
          </p:cNvPr>
          <p:cNvCxnSpPr>
            <a:cxnSpLocks/>
            <a:stCxn id="14" idx="1"/>
            <a:endCxn id="15" idx="1"/>
          </p:cNvCxnSpPr>
          <p:nvPr/>
        </p:nvCxnSpPr>
        <p:spPr>
          <a:xfrm rot="5400000">
            <a:off x="8697277" y="3012493"/>
            <a:ext cx="1351280" cy="2424379"/>
          </a:xfrm>
          <a:prstGeom prst="bentConnector3">
            <a:avLst>
              <a:gd name="adj1" fmla="val 200166"/>
            </a:avLst>
          </a:prstGeom>
          <a:ln w="28575">
            <a:solidFill>
              <a:schemeClr val="accent4">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Minus Sign 13">
            <a:extLst>
              <a:ext uri="{FF2B5EF4-FFF2-40B4-BE49-F238E27FC236}">
                <a16:creationId xmlns:a16="http://schemas.microsoft.com/office/drawing/2014/main" id="{2CB0B940-75BC-9190-4DE5-8C38D545DA8A}"/>
              </a:ext>
            </a:extLst>
          </p:cNvPr>
          <p:cNvSpPr/>
          <p:nvPr/>
        </p:nvSpPr>
        <p:spPr>
          <a:xfrm>
            <a:off x="10446317" y="3520806"/>
            <a:ext cx="277577" cy="45719"/>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Minus Sign 14">
            <a:extLst>
              <a:ext uri="{FF2B5EF4-FFF2-40B4-BE49-F238E27FC236}">
                <a16:creationId xmlns:a16="http://schemas.microsoft.com/office/drawing/2014/main" id="{D6B945FC-6D4D-08DD-9567-477D60771A88}"/>
              </a:ext>
            </a:extLst>
          </p:cNvPr>
          <p:cNvSpPr/>
          <p:nvPr/>
        </p:nvSpPr>
        <p:spPr>
          <a:xfrm>
            <a:off x="8021938" y="4872086"/>
            <a:ext cx="277577" cy="45719"/>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0" name="Group 79">
            <a:extLst>
              <a:ext uri="{FF2B5EF4-FFF2-40B4-BE49-F238E27FC236}">
                <a16:creationId xmlns:a16="http://schemas.microsoft.com/office/drawing/2014/main" id="{FBC1DE79-8D0E-3633-3693-769602083A20}"/>
              </a:ext>
            </a:extLst>
          </p:cNvPr>
          <p:cNvGrpSpPr/>
          <p:nvPr/>
        </p:nvGrpSpPr>
        <p:grpSpPr>
          <a:xfrm>
            <a:off x="7169508" y="1132588"/>
            <a:ext cx="4258277" cy="4258277"/>
            <a:chOff x="7067908" y="1132588"/>
            <a:chExt cx="4258277" cy="4258277"/>
          </a:xfrm>
        </p:grpSpPr>
        <p:pic>
          <p:nvPicPr>
            <p:cNvPr id="5" name="Picture 4" descr="A person and person in a video chat&#10;&#10;Description automatically generated">
              <a:extLst>
                <a:ext uri="{FF2B5EF4-FFF2-40B4-BE49-F238E27FC236}">
                  <a16:creationId xmlns:a16="http://schemas.microsoft.com/office/drawing/2014/main" id="{5DB9A33B-D06E-DF5C-414E-399757910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908" y="1132588"/>
              <a:ext cx="4258277" cy="4258277"/>
            </a:xfrm>
            <a:prstGeom prst="rect">
              <a:avLst/>
            </a:prstGeom>
          </p:spPr>
        </p:pic>
        <p:sp>
          <p:nvSpPr>
            <p:cNvPr id="23" name="TextBox 22">
              <a:extLst>
                <a:ext uri="{FF2B5EF4-FFF2-40B4-BE49-F238E27FC236}">
                  <a16:creationId xmlns:a16="http://schemas.microsoft.com/office/drawing/2014/main" id="{9A7991F3-D225-AE4E-0299-02D9B663E974}"/>
                </a:ext>
              </a:extLst>
            </p:cNvPr>
            <p:cNvSpPr txBox="1"/>
            <p:nvPr/>
          </p:nvSpPr>
          <p:spPr>
            <a:xfrm>
              <a:off x="7510486" y="4486006"/>
              <a:ext cx="1442720"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Supplier</a:t>
              </a:r>
            </a:p>
          </p:txBody>
        </p:sp>
        <p:sp>
          <p:nvSpPr>
            <p:cNvPr id="24" name="TextBox 23">
              <a:extLst>
                <a:ext uri="{FF2B5EF4-FFF2-40B4-BE49-F238E27FC236}">
                  <a16:creationId xmlns:a16="http://schemas.microsoft.com/office/drawing/2014/main" id="{DC5A617A-D488-894E-A96B-B466508D77E6}"/>
                </a:ext>
              </a:extLst>
            </p:cNvPr>
            <p:cNvSpPr txBox="1"/>
            <p:nvPr/>
          </p:nvSpPr>
          <p:spPr>
            <a:xfrm>
              <a:off x="9860294" y="1696216"/>
              <a:ext cx="1442720"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Recipient</a:t>
              </a:r>
            </a:p>
          </p:txBody>
        </p:sp>
      </p:grpSp>
      <p:sp>
        <p:nvSpPr>
          <p:cNvPr id="28" name="Rectangle: Rounded Corners 27">
            <a:extLst>
              <a:ext uri="{FF2B5EF4-FFF2-40B4-BE49-F238E27FC236}">
                <a16:creationId xmlns:a16="http://schemas.microsoft.com/office/drawing/2014/main" id="{0C8562D9-042E-8E19-5F15-FF9E14C0C6F8}"/>
              </a:ext>
            </a:extLst>
          </p:cNvPr>
          <p:cNvSpPr/>
          <p:nvPr/>
        </p:nvSpPr>
        <p:spPr>
          <a:xfrm>
            <a:off x="7960978" y="2402397"/>
            <a:ext cx="402948" cy="403200"/>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9" name="TextBox 28">
            <a:extLst>
              <a:ext uri="{FF2B5EF4-FFF2-40B4-BE49-F238E27FC236}">
                <a16:creationId xmlns:a16="http://schemas.microsoft.com/office/drawing/2014/main" id="{B130BF67-7D32-4762-A612-8C3601D34CDC}"/>
              </a:ext>
            </a:extLst>
          </p:cNvPr>
          <p:cNvSpPr txBox="1"/>
          <p:nvPr/>
        </p:nvSpPr>
        <p:spPr>
          <a:xfrm>
            <a:off x="7991458" y="2422717"/>
            <a:ext cx="341988" cy="369332"/>
          </a:xfrm>
          <a:prstGeom prst="rect">
            <a:avLst/>
          </a:prstGeom>
          <a:noFill/>
        </p:spPr>
        <p:txBody>
          <a:bodyPr wrap="square" rtlCol="0">
            <a:spAutoFit/>
          </a:bodyPr>
          <a:lstStyle/>
          <a:p>
            <a:r>
              <a:rPr lang="en-IN" b="1" dirty="0">
                <a:solidFill>
                  <a:schemeClr val="bg1"/>
                </a:solidFill>
              </a:rPr>
              <a:t>A</a:t>
            </a:r>
          </a:p>
        </p:txBody>
      </p:sp>
      <p:sp>
        <p:nvSpPr>
          <p:cNvPr id="30" name="Rectangle: Rounded Corners 29">
            <a:extLst>
              <a:ext uri="{FF2B5EF4-FFF2-40B4-BE49-F238E27FC236}">
                <a16:creationId xmlns:a16="http://schemas.microsoft.com/office/drawing/2014/main" id="{46DB513B-DD1C-0E56-8162-3C0AB3916659}"/>
              </a:ext>
            </a:extLst>
          </p:cNvPr>
          <p:cNvSpPr/>
          <p:nvPr/>
        </p:nvSpPr>
        <p:spPr>
          <a:xfrm>
            <a:off x="10398573" y="3770893"/>
            <a:ext cx="402948" cy="403200"/>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31" name="TextBox 30">
            <a:extLst>
              <a:ext uri="{FF2B5EF4-FFF2-40B4-BE49-F238E27FC236}">
                <a16:creationId xmlns:a16="http://schemas.microsoft.com/office/drawing/2014/main" id="{A69D20A1-1CD6-ADAF-CDAF-74DB2B9E8DC5}"/>
              </a:ext>
            </a:extLst>
          </p:cNvPr>
          <p:cNvSpPr txBox="1"/>
          <p:nvPr/>
        </p:nvSpPr>
        <p:spPr>
          <a:xfrm>
            <a:off x="10429053" y="3791213"/>
            <a:ext cx="341988" cy="369332"/>
          </a:xfrm>
          <a:prstGeom prst="rect">
            <a:avLst/>
          </a:prstGeom>
          <a:noFill/>
        </p:spPr>
        <p:txBody>
          <a:bodyPr wrap="square" rtlCol="0">
            <a:spAutoFit/>
          </a:bodyPr>
          <a:lstStyle/>
          <a:p>
            <a:r>
              <a:rPr lang="en-IN" b="1" dirty="0">
                <a:solidFill>
                  <a:schemeClr val="bg1"/>
                </a:solidFill>
              </a:rPr>
              <a:t>B</a:t>
            </a:r>
          </a:p>
        </p:txBody>
      </p:sp>
      <p:graphicFrame>
        <p:nvGraphicFramePr>
          <p:cNvPr id="35" name="Table 34">
            <a:extLst>
              <a:ext uri="{FF2B5EF4-FFF2-40B4-BE49-F238E27FC236}">
                <a16:creationId xmlns:a16="http://schemas.microsoft.com/office/drawing/2014/main" id="{13249BAB-8E3E-395E-1690-A20A9E88A024}"/>
              </a:ext>
            </a:extLst>
          </p:cNvPr>
          <p:cNvGraphicFramePr>
            <a:graphicFrameLocks noGrp="1"/>
          </p:cNvGraphicFramePr>
          <p:nvPr/>
        </p:nvGraphicFramePr>
        <p:xfrm>
          <a:off x="8513606" y="793098"/>
          <a:ext cx="1692000" cy="67056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4018197533"/>
                    </a:ext>
                  </a:extLst>
                </a:gridCol>
                <a:gridCol w="756000">
                  <a:extLst>
                    <a:ext uri="{9D8B030D-6E8A-4147-A177-3AD203B41FA5}">
                      <a16:colId xmlns:a16="http://schemas.microsoft.com/office/drawing/2014/main" val="850134416"/>
                    </a:ext>
                  </a:extLst>
                </a:gridCol>
              </a:tblGrid>
              <a:tr h="179905">
                <a:tc>
                  <a:txBody>
                    <a:bodyPr/>
                    <a:lstStyle/>
                    <a:p>
                      <a:r>
                        <a:rPr lang="en-IN" sz="1600" b="0" dirty="0">
                          <a:solidFill>
                            <a:schemeClr val="accent4">
                              <a:lumMod val="50000"/>
                            </a:schemeClr>
                          </a:solidFill>
                          <a:latin typeface="Montserrat" pitchFamily="2" charset="0"/>
                        </a:rPr>
                        <a:t>Invoice</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lang="en-IN" sz="1600" b="0"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0" dirty="0">
                          <a:solidFill>
                            <a:schemeClr val="accent4">
                              <a:lumMod val="50000"/>
                            </a:schemeClr>
                          </a:solidFill>
                          <a:latin typeface="Montserrat" pitchFamily="2" charset="0"/>
                        </a:rPr>
                        <a:t>100</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0010994"/>
                  </a:ext>
                </a:extLst>
              </a:tr>
              <a:tr h="179905">
                <a:tc>
                  <a:txBody>
                    <a:bodyPr/>
                    <a:lstStyle/>
                    <a:p>
                      <a:r>
                        <a:rPr lang="en-IN" sz="1600" b="0" dirty="0">
                          <a:solidFill>
                            <a:schemeClr val="accent4">
                              <a:lumMod val="50000"/>
                            </a:schemeClr>
                          </a:solidFill>
                          <a:latin typeface="Montserrat" pitchFamily="2" charset="0"/>
                        </a:rPr>
                        <a:t>GST</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lang="en-IN" sz="1600"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0" dirty="0">
                          <a:solidFill>
                            <a:schemeClr val="accent4">
                              <a:lumMod val="50000"/>
                            </a:schemeClr>
                          </a:solidFill>
                          <a:latin typeface="Montserrat" pitchFamily="2" charset="0"/>
                        </a:rPr>
                        <a:t>18</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5395841"/>
                  </a:ext>
                </a:extLst>
              </a:tr>
            </a:tbl>
          </a:graphicData>
        </a:graphic>
      </p:graphicFrame>
      <p:sp>
        <p:nvSpPr>
          <p:cNvPr id="43" name="Minus Sign 42">
            <a:extLst>
              <a:ext uri="{FF2B5EF4-FFF2-40B4-BE49-F238E27FC236}">
                <a16:creationId xmlns:a16="http://schemas.microsoft.com/office/drawing/2014/main" id="{F398890A-6480-67E3-5354-F33AC28ADE00}"/>
              </a:ext>
            </a:extLst>
          </p:cNvPr>
          <p:cNvSpPr/>
          <p:nvPr/>
        </p:nvSpPr>
        <p:spPr>
          <a:xfrm rot="5400000">
            <a:off x="8919168" y="3890273"/>
            <a:ext cx="277577" cy="45719"/>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0" name="Picture 49" descr="A cartoon of a piggy bank&#10;&#10;Description automatically generated">
            <a:extLst>
              <a:ext uri="{FF2B5EF4-FFF2-40B4-BE49-F238E27FC236}">
                <a16:creationId xmlns:a16="http://schemas.microsoft.com/office/drawing/2014/main" id="{7B11BFE8-3A8E-18A6-83F9-FD0FEE7A1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178" y="3745145"/>
            <a:ext cx="1805925" cy="1805925"/>
          </a:xfrm>
          <a:prstGeom prst="rect">
            <a:avLst/>
          </a:prstGeom>
        </p:spPr>
      </p:pic>
      <p:pic>
        <p:nvPicPr>
          <p:cNvPr id="52" name="Picture 51" descr="A red piggy bank on a black background&#10;&#10;Description automatically generated">
            <a:extLst>
              <a:ext uri="{FF2B5EF4-FFF2-40B4-BE49-F238E27FC236}">
                <a16:creationId xmlns:a16="http://schemas.microsoft.com/office/drawing/2014/main" id="{1D31F527-C432-34E0-1B9D-6718B4249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278" y="332025"/>
            <a:ext cx="2185169" cy="2185169"/>
          </a:xfrm>
          <a:prstGeom prst="rect">
            <a:avLst/>
          </a:prstGeom>
        </p:spPr>
      </p:pic>
      <p:graphicFrame>
        <p:nvGraphicFramePr>
          <p:cNvPr id="53" name="Table 52">
            <a:extLst>
              <a:ext uri="{FF2B5EF4-FFF2-40B4-BE49-F238E27FC236}">
                <a16:creationId xmlns:a16="http://schemas.microsoft.com/office/drawing/2014/main" id="{6F082CF4-530D-B324-378E-F507D290CC03}"/>
              </a:ext>
            </a:extLst>
          </p:cNvPr>
          <p:cNvGraphicFramePr>
            <a:graphicFrameLocks noGrp="1"/>
          </p:cNvGraphicFramePr>
          <p:nvPr/>
        </p:nvGraphicFramePr>
        <p:xfrm>
          <a:off x="7307161" y="5336127"/>
          <a:ext cx="1890010" cy="108000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850134416"/>
                    </a:ext>
                  </a:extLst>
                </a:gridCol>
                <a:gridCol w="1026010">
                  <a:extLst>
                    <a:ext uri="{9D8B030D-6E8A-4147-A177-3AD203B41FA5}">
                      <a16:colId xmlns:a16="http://schemas.microsoft.com/office/drawing/2014/main" val="4035968141"/>
                    </a:ext>
                  </a:extLst>
                </a:gridCol>
              </a:tblGrid>
              <a:tr h="540000">
                <a:tc>
                  <a:txBody>
                    <a:bodyPr/>
                    <a:lstStyle/>
                    <a:p>
                      <a:pPr marL="92075" indent="0"/>
                      <a:r>
                        <a:rPr lang="en-IN" sz="1600" b="1"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1" dirty="0">
                          <a:solidFill>
                            <a:schemeClr val="accent4">
                              <a:lumMod val="50000"/>
                            </a:schemeClr>
                          </a:solidFill>
                          <a:latin typeface="Montserrat" pitchFamily="2" charset="0"/>
                        </a:rPr>
                        <a:t>100</a:t>
                      </a:r>
                    </a:p>
                  </a:txBody>
                  <a:tcPr marL="51615" marR="51615"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92075" indent="0"/>
                      <a:r>
                        <a:rPr lang="en-IN" sz="1600" b="0" dirty="0">
                          <a:solidFill>
                            <a:schemeClr val="accent4">
                              <a:lumMod val="50000"/>
                            </a:schemeClr>
                          </a:solidFill>
                          <a:latin typeface="Montserrat" pitchFamily="2" charset="0"/>
                        </a:rPr>
                        <a:t>Invoice</a:t>
                      </a:r>
                    </a:p>
                  </a:txBody>
                  <a:tcPr marL="51615" marR="51615"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0010994"/>
                  </a:ext>
                </a:extLst>
              </a:tr>
              <a:tr h="540000">
                <a:tc>
                  <a:txBody>
                    <a:bodyPr/>
                    <a:lstStyle/>
                    <a:p>
                      <a:pPr marL="92075" indent="0"/>
                      <a:r>
                        <a:rPr lang="en-IN" sz="1600" b="1"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1" dirty="0">
                          <a:solidFill>
                            <a:schemeClr val="accent4">
                              <a:lumMod val="50000"/>
                            </a:schemeClr>
                          </a:solidFill>
                          <a:latin typeface="Montserrat" pitchFamily="2" charset="0"/>
                        </a:rPr>
                        <a:t>18</a:t>
                      </a:r>
                    </a:p>
                  </a:txBody>
                  <a:tcPr marL="51615" marR="51615"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92075" indent="0"/>
                      <a:r>
                        <a:rPr lang="en-IN" sz="1600" b="0" dirty="0">
                          <a:solidFill>
                            <a:schemeClr val="accent4">
                              <a:lumMod val="50000"/>
                            </a:schemeClr>
                          </a:solidFill>
                          <a:latin typeface="Montserrat" pitchFamily="2" charset="0"/>
                        </a:rPr>
                        <a:t>GST</a:t>
                      </a:r>
                    </a:p>
                  </a:txBody>
                  <a:tcPr marL="51615" marR="51615"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5395841"/>
                  </a:ext>
                </a:extLst>
              </a:tr>
            </a:tbl>
          </a:graphicData>
        </a:graphic>
      </p:graphicFrame>
      <p:sp>
        <p:nvSpPr>
          <p:cNvPr id="56" name="Rectangle 55">
            <a:extLst>
              <a:ext uri="{FF2B5EF4-FFF2-40B4-BE49-F238E27FC236}">
                <a16:creationId xmlns:a16="http://schemas.microsoft.com/office/drawing/2014/main" id="{60219EBB-D4E4-1DE4-B24B-952E8EA580D3}"/>
              </a:ext>
            </a:extLst>
          </p:cNvPr>
          <p:cNvSpPr/>
          <p:nvPr/>
        </p:nvSpPr>
        <p:spPr>
          <a:xfrm>
            <a:off x="7406640" y="5445727"/>
            <a:ext cx="684000" cy="332078"/>
          </a:xfrm>
          <a:prstGeom prst="rect">
            <a:avLst/>
          </a:prstGeom>
          <a:noFill/>
          <a:ln>
            <a:solidFill>
              <a:srgbClr val="C5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1469A5F6-938E-3647-39BB-1681F1EEB743}"/>
              </a:ext>
            </a:extLst>
          </p:cNvPr>
          <p:cNvSpPr/>
          <p:nvPr/>
        </p:nvSpPr>
        <p:spPr>
          <a:xfrm>
            <a:off x="7406640" y="5979428"/>
            <a:ext cx="684000" cy="332078"/>
          </a:xfrm>
          <a:prstGeom prst="rect">
            <a:avLst/>
          </a:prstGeom>
          <a:noFill/>
          <a:ln>
            <a:solidFill>
              <a:srgbClr val="C5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8" name="Connector: Elbow 57">
            <a:extLst>
              <a:ext uri="{FF2B5EF4-FFF2-40B4-BE49-F238E27FC236}">
                <a16:creationId xmlns:a16="http://schemas.microsoft.com/office/drawing/2014/main" id="{6D0B6259-ABB9-A270-CC12-54A91FD3141F}"/>
              </a:ext>
            </a:extLst>
          </p:cNvPr>
          <p:cNvCxnSpPr>
            <a:cxnSpLocks/>
            <a:stCxn id="56" idx="1"/>
            <a:endCxn id="78" idx="2"/>
          </p:cNvCxnSpPr>
          <p:nvPr/>
        </p:nvCxnSpPr>
        <p:spPr>
          <a:xfrm rot="10800000">
            <a:off x="6048554" y="2767066"/>
            <a:ext cx="1358087" cy="2844700"/>
          </a:xfrm>
          <a:prstGeom prst="bentConnector2">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Minus Sign 62">
            <a:extLst>
              <a:ext uri="{FF2B5EF4-FFF2-40B4-BE49-F238E27FC236}">
                <a16:creationId xmlns:a16="http://schemas.microsoft.com/office/drawing/2014/main" id="{63F0D431-3627-CEE3-89C7-873EDB375099}"/>
              </a:ext>
            </a:extLst>
          </p:cNvPr>
          <p:cNvSpPr/>
          <p:nvPr/>
        </p:nvSpPr>
        <p:spPr>
          <a:xfrm rot="5400000">
            <a:off x="5507694" y="3505973"/>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Minus Sign 66">
            <a:extLst>
              <a:ext uri="{FF2B5EF4-FFF2-40B4-BE49-F238E27FC236}">
                <a16:creationId xmlns:a16="http://schemas.microsoft.com/office/drawing/2014/main" id="{5C36143A-4DAD-F4F9-D65F-0E94F2359D7B}"/>
              </a:ext>
            </a:extLst>
          </p:cNvPr>
          <p:cNvSpPr/>
          <p:nvPr/>
        </p:nvSpPr>
        <p:spPr>
          <a:xfrm rot="10800000">
            <a:off x="4937758" y="5777805"/>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0" name="Connector: Elbow 69">
            <a:extLst>
              <a:ext uri="{FF2B5EF4-FFF2-40B4-BE49-F238E27FC236}">
                <a16:creationId xmlns:a16="http://schemas.microsoft.com/office/drawing/2014/main" id="{B52E826D-6636-4B3C-1C67-C83D08E5D645}"/>
              </a:ext>
            </a:extLst>
          </p:cNvPr>
          <p:cNvCxnSpPr>
            <a:cxnSpLocks/>
            <a:stCxn id="57" idx="1"/>
            <a:endCxn id="50" idx="2"/>
          </p:cNvCxnSpPr>
          <p:nvPr/>
        </p:nvCxnSpPr>
        <p:spPr>
          <a:xfrm rot="10800000">
            <a:off x="4275142" y="5551071"/>
            <a:ext cx="3131499" cy="594397"/>
          </a:xfrm>
          <a:prstGeom prst="bentConnector2">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2237B0E8-8E90-FBE4-2324-67C2F5516FA1}"/>
              </a:ext>
            </a:extLst>
          </p:cNvPr>
          <p:cNvSpPr txBox="1"/>
          <p:nvPr/>
        </p:nvSpPr>
        <p:spPr>
          <a:xfrm>
            <a:off x="3749161" y="5161743"/>
            <a:ext cx="1767470"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Government</a:t>
            </a:r>
          </a:p>
        </p:txBody>
      </p:sp>
      <p:sp>
        <p:nvSpPr>
          <p:cNvPr id="78" name="TextBox 77">
            <a:extLst>
              <a:ext uri="{FF2B5EF4-FFF2-40B4-BE49-F238E27FC236}">
                <a16:creationId xmlns:a16="http://schemas.microsoft.com/office/drawing/2014/main" id="{8999FF71-B783-DBEE-8D53-9E1743FC5C9A}"/>
              </a:ext>
            </a:extLst>
          </p:cNvPr>
          <p:cNvSpPr txBox="1"/>
          <p:nvPr/>
        </p:nvSpPr>
        <p:spPr>
          <a:xfrm>
            <a:off x="4968647" y="2397734"/>
            <a:ext cx="2159812"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Supplier’s Bank</a:t>
            </a:r>
          </a:p>
        </p:txBody>
      </p:sp>
      <p:cxnSp>
        <p:nvCxnSpPr>
          <p:cNvPr id="82" name="Straight Connector 81">
            <a:extLst>
              <a:ext uri="{FF2B5EF4-FFF2-40B4-BE49-F238E27FC236}">
                <a16:creationId xmlns:a16="http://schemas.microsoft.com/office/drawing/2014/main" id="{FD2DCDBC-5BBB-95B9-A352-1F734F3B51FC}"/>
              </a:ext>
            </a:extLst>
          </p:cNvPr>
          <p:cNvCxnSpPr>
            <a:cxnSpLocks/>
          </p:cNvCxnSpPr>
          <p:nvPr/>
        </p:nvCxnSpPr>
        <p:spPr>
          <a:xfrm flipV="1">
            <a:off x="10882" y="0"/>
            <a:ext cx="6067111" cy="685800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6E7D3201-EACF-D42F-5CD3-133302CA481A}"/>
              </a:ext>
            </a:extLst>
          </p:cNvPr>
          <p:cNvSpPr txBox="1"/>
          <p:nvPr/>
        </p:nvSpPr>
        <p:spPr>
          <a:xfrm rot="18770057">
            <a:off x="-117256" y="892134"/>
            <a:ext cx="4139658" cy="1938992"/>
          </a:xfrm>
          <a:prstGeom prst="rect">
            <a:avLst/>
          </a:prstGeom>
          <a:noFill/>
        </p:spPr>
        <p:txBody>
          <a:bodyPr wrap="square" rtlCol="0">
            <a:spAutoFit/>
          </a:bodyPr>
          <a:lstStyle/>
          <a:p>
            <a:r>
              <a:rPr lang="en-IN" sz="12000" b="1" spc="600" dirty="0">
                <a:solidFill>
                  <a:srgbClr val="C53F3F"/>
                </a:solidFill>
                <a:latin typeface="Montserrat" pitchFamily="2" charset="0"/>
              </a:rPr>
              <a:t>FCM</a:t>
            </a:r>
          </a:p>
        </p:txBody>
      </p:sp>
      <p:sp>
        <p:nvSpPr>
          <p:cNvPr id="85" name="TextBox 84">
            <a:extLst>
              <a:ext uri="{FF2B5EF4-FFF2-40B4-BE49-F238E27FC236}">
                <a16:creationId xmlns:a16="http://schemas.microsoft.com/office/drawing/2014/main" id="{5D6EFA3A-E236-0D58-CA8D-2B638E6AE855}"/>
              </a:ext>
            </a:extLst>
          </p:cNvPr>
          <p:cNvSpPr txBox="1"/>
          <p:nvPr/>
        </p:nvSpPr>
        <p:spPr>
          <a:xfrm rot="18677980">
            <a:off x="384151" y="2194027"/>
            <a:ext cx="4288977" cy="646331"/>
          </a:xfrm>
          <a:prstGeom prst="rect">
            <a:avLst/>
          </a:prstGeom>
          <a:noFill/>
        </p:spPr>
        <p:txBody>
          <a:bodyPr wrap="square" rtlCol="0">
            <a:spAutoFit/>
          </a:bodyPr>
          <a:lstStyle/>
          <a:p>
            <a:pPr algn="ctr"/>
            <a:r>
              <a:rPr lang="en-IN" sz="3600" b="1" dirty="0">
                <a:solidFill>
                  <a:schemeClr val="accent4">
                    <a:lumMod val="50000"/>
                  </a:schemeClr>
                </a:solidFill>
                <a:latin typeface="Montserrat" pitchFamily="2" charset="0"/>
              </a:rPr>
              <a:t>Forward Charge Mechanism</a:t>
            </a:r>
          </a:p>
        </p:txBody>
      </p:sp>
      <p:cxnSp>
        <p:nvCxnSpPr>
          <p:cNvPr id="86" name="Straight Connector 85">
            <a:extLst>
              <a:ext uri="{FF2B5EF4-FFF2-40B4-BE49-F238E27FC236}">
                <a16:creationId xmlns:a16="http://schemas.microsoft.com/office/drawing/2014/main" id="{F3E1FD4E-F751-1760-B0E5-6EC42AAD0AF3}"/>
              </a:ext>
            </a:extLst>
          </p:cNvPr>
          <p:cNvCxnSpPr>
            <a:cxnSpLocks/>
          </p:cNvCxnSpPr>
          <p:nvPr/>
        </p:nvCxnSpPr>
        <p:spPr>
          <a:xfrm flipH="1" flipV="1">
            <a:off x="-248328" y="3068320"/>
            <a:ext cx="2145655" cy="2098145"/>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6F14F090-11FA-64EB-59FD-7A0013C75D6F}"/>
              </a:ext>
            </a:extLst>
          </p:cNvPr>
          <p:cNvCxnSpPr>
            <a:cxnSpLocks/>
          </p:cNvCxnSpPr>
          <p:nvPr/>
        </p:nvCxnSpPr>
        <p:spPr>
          <a:xfrm flipH="1" flipV="1">
            <a:off x="2684728" y="-421857"/>
            <a:ext cx="2391775" cy="2019757"/>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5812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GOVERNMENT SERVICES </a:t>
            </a:r>
          </a:p>
        </p:txBody>
      </p:sp>
      <p:sp>
        <p:nvSpPr>
          <p:cNvPr id="54" name="TextBox 53">
            <a:extLst>
              <a:ext uri="{FF2B5EF4-FFF2-40B4-BE49-F238E27FC236}">
                <a16:creationId xmlns:a16="http://schemas.microsoft.com/office/drawing/2014/main" id="{66A2A700-D096-3DFD-056E-3CEA0858C496}"/>
              </a:ext>
            </a:extLst>
          </p:cNvPr>
          <p:cNvSpPr txBox="1"/>
          <p:nvPr/>
        </p:nvSpPr>
        <p:spPr>
          <a:xfrm>
            <a:off x="294640" y="1447663"/>
            <a:ext cx="11460480" cy="400110"/>
          </a:xfrm>
          <a:prstGeom prst="rect">
            <a:avLst/>
          </a:prstGeom>
          <a:noFill/>
        </p:spPr>
        <p:txBody>
          <a:bodyPr wrap="square">
            <a:spAutoFit/>
          </a:bodyPr>
          <a:lstStyle/>
          <a:p>
            <a:r>
              <a:rPr lang="en-IN" sz="2000" dirty="0">
                <a:solidFill>
                  <a:schemeClr val="accent4">
                    <a:lumMod val="50000"/>
                  </a:schemeClr>
                </a:solidFill>
                <a:latin typeface="Montserrat" pitchFamily="2" charset="0"/>
              </a:rPr>
              <a:t>Central Government, State Government, Union Territory </a:t>
            </a:r>
            <a:r>
              <a:rPr lang="en-IN" sz="2000" dirty="0">
                <a:solidFill>
                  <a:schemeClr val="accent5">
                    <a:lumMod val="75000"/>
                  </a:schemeClr>
                </a:solidFill>
                <a:latin typeface="Montserrat" pitchFamily="2" charset="0"/>
              </a:rPr>
              <a:t>or</a:t>
            </a:r>
            <a:r>
              <a:rPr lang="en-IN" sz="2000" dirty="0">
                <a:solidFill>
                  <a:schemeClr val="accent4">
                    <a:lumMod val="50000"/>
                  </a:schemeClr>
                </a:solidFill>
                <a:latin typeface="Montserrat" pitchFamily="2" charset="0"/>
              </a:rPr>
              <a:t> Local Authority </a:t>
            </a:r>
            <a:r>
              <a:rPr lang="en-IN" sz="2000" b="1" dirty="0">
                <a:solidFill>
                  <a:schemeClr val="accent4">
                    <a:lumMod val="50000"/>
                  </a:schemeClr>
                </a:solidFill>
                <a:latin typeface="Montserrat" pitchFamily="2" charset="0"/>
              </a:rPr>
              <a:t>[CSUL]</a:t>
            </a:r>
          </a:p>
        </p:txBody>
      </p:sp>
      <p:sp>
        <p:nvSpPr>
          <p:cNvPr id="55" name="TextBox 54">
            <a:extLst>
              <a:ext uri="{FF2B5EF4-FFF2-40B4-BE49-F238E27FC236}">
                <a16:creationId xmlns:a16="http://schemas.microsoft.com/office/drawing/2014/main" id="{A62B4F03-4BED-D6DA-73CC-87A540CC9BE5}"/>
              </a:ext>
            </a:extLst>
          </p:cNvPr>
          <p:cNvSpPr txBox="1"/>
          <p:nvPr/>
        </p:nvSpPr>
        <p:spPr>
          <a:xfrm>
            <a:off x="294640" y="90932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56" name="TextBox 55">
            <a:extLst>
              <a:ext uri="{FF2B5EF4-FFF2-40B4-BE49-F238E27FC236}">
                <a16:creationId xmlns:a16="http://schemas.microsoft.com/office/drawing/2014/main" id="{28EAC483-4853-E4FA-C576-406851B19B59}"/>
              </a:ext>
            </a:extLst>
          </p:cNvPr>
          <p:cNvSpPr txBox="1"/>
          <p:nvPr/>
        </p:nvSpPr>
        <p:spPr>
          <a:xfrm>
            <a:off x="294640" y="1924451"/>
            <a:ext cx="2814320" cy="461665"/>
          </a:xfrm>
          <a:prstGeom prst="rect">
            <a:avLst/>
          </a:prstGeom>
          <a:noFill/>
        </p:spPr>
        <p:txBody>
          <a:bodyPr wrap="square" rtlCol="0">
            <a:spAutoFit/>
          </a:bodyPr>
          <a:lstStyle/>
          <a:p>
            <a:r>
              <a:rPr lang="en-IN" sz="2400" b="1" dirty="0">
                <a:solidFill>
                  <a:srgbClr val="C53F3F"/>
                </a:solidFill>
                <a:latin typeface="Montserrat" pitchFamily="2" charset="0"/>
              </a:rPr>
              <a:t>Comment:</a:t>
            </a:r>
          </a:p>
        </p:txBody>
      </p:sp>
      <p:sp>
        <p:nvSpPr>
          <p:cNvPr id="57" name="TextBox 56">
            <a:extLst>
              <a:ext uri="{FF2B5EF4-FFF2-40B4-BE49-F238E27FC236}">
                <a16:creationId xmlns:a16="http://schemas.microsoft.com/office/drawing/2014/main" id="{C4B29E68-FA1C-455F-D113-CC190E07A3CC}"/>
              </a:ext>
            </a:extLst>
          </p:cNvPr>
          <p:cNvSpPr txBox="1"/>
          <p:nvPr/>
        </p:nvSpPr>
        <p:spPr>
          <a:xfrm>
            <a:off x="294640" y="2468011"/>
            <a:ext cx="11460480" cy="3633559"/>
          </a:xfrm>
          <a:prstGeom prst="rect">
            <a:avLst/>
          </a:prstGeom>
          <a:noFill/>
        </p:spPr>
        <p:txBody>
          <a:bodyPr wrap="square">
            <a:spAutoFit/>
          </a:bodyPr>
          <a:lstStyle/>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Determining taxability of services provided by the CSUL under RCM is difficult task due to various exemption and having exception to few of the exemption making it to taxable under FCM</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Accordingly, taxability of the services provided by the CSUL can be determined as under:</a:t>
            </a:r>
          </a:p>
          <a:p>
            <a:pPr marL="720725" lvl="1" indent="-365125">
              <a:lnSpc>
                <a:spcPct val="120000"/>
              </a:lnSpc>
              <a:spcBef>
                <a:spcPts val="600"/>
              </a:spcBef>
              <a:spcAft>
                <a:spcPts val="600"/>
              </a:spcAft>
              <a:buFont typeface="+mj-lt"/>
              <a:buAutoNum type="alphaUcPeriod"/>
            </a:pPr>
            <a:r>
              <a:rPr lang="en-IN" sz="2000" b="1" dirty="0">
                <a:solidFill>
                  <a:schemeClr val="accent4">
                    <a:lumMod val="50000"/>
                  </a:schemeClr>
                </a:solidFill>
                <a:latin typeface="Montserrat" pitchFamily="2" charset="0"/>
              </a:rPr>
              <a:t>Nature of services-based taxability and;</a:t>
            </a:r>
          </a:p>
          <a:p>
            <a:pPr marL="720725" lvl="1" indent="-365125">
              <a:lnSpc>
                <a:spcPct val="120000"/>
              </a:lnSpc>
              <a:spcBef>
                <a:spcPts val="600"/>
              </a:spcBef>
              <a:spcAft>
                <a:spcPts val="600"/>
              </a:spcAft>
              <a:buFont typeface="+mj-lt"/>
              <a:buAutoNum type="alphaUcPeriod"/>
            </a:pPr>
            <a:r>
              <a:rPr lang="en-IN" sz="2000" b="1" dirty="0">
                <a:solidFill>
                  <a:schemeClr val="accent4">
                    <a:lumMod val="50000"/>
                  </a:schemeClr>
                </a:solidFill>
                <a:latin typeface="Montserrat" pitchFamily="2" charset="0"/>
              </a:rPr>
              <a:t>Recipient based taxability</a:t>
            </a:r>
          </a:p>
          <a:p>
            <a:pPr marL="342900" indent="-342900">
              <a:lnSpc>
                <a:spcPct val="120000"/>
              </a:lnSpc>
              <a:spcBef>
                <a:spcPts val="600"/>
              </a:spcBef>
              <a:spcAft>
                <a:spcPts val="600"/>
              </a:spcAft>
              <a:buFont typeface="Wingdings" panose="05000000000000000000" pitchFamily="2" charset="2"/>
              <a:buChar char="q"/>
            </a:pPr>
            <a:r>
              <a:rPr lang="en-IN" sz="2000" dirty="0">
                <a:solidFill>
                  <a:schemeClr val="accent4">
                    <a:lumMod val="50000"/>
                  </a:schemeClr>
                </a:solidFill>
                <a:latin typeface="Montserrat" pitchFamily="2" charset="0"/>
              </a:rPr>
              <a:t>Both captured in next slide</a:t>
            </a:r>
          </a:p>
        </p:txBody>
      </p:sp>
    </p:spTree>
    <p:extLst>
      <p:ext uri="{BB962C8B-B14F-4D97-AF65-F5344CB8AC3E}">
        <p14:creationId xmlns:p14="http://schemas.microsoft.com/office/powerpoint/2010/main" val="12429631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AEA528-FA1C-E9B3-35B3-970314C7CF06}"/>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4529883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140FAA-8A35-40CA-B834-6F6A4E82E311}"/>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587112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36B723-9784-726B-33F6-E294C73FD442}"/>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40220453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1EF07-90B8-C6CF-F2BA-00C81845062A}"/>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258041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E9C00A-E4E5-5B03-7A09-BF3D41D4D5DE}"/>
              </a:ext>
            </a:extLst>
          </p:cNvPr>
          <p:cNvPicPr>
            <a:picLocks noChangeAspect="1"/>
          </p:cNvPicPr>
          <p:nvPr/>
        </p:nvPicPr>
        <p:blipFill>
          <a:blip r:embed="rId2"/>
          <a:stretch>
            <a:fillRect/>
          </a:stretch>
        </p:blipFill>
        <p:spPr>
          <a:xfrm>
            <a:off x="2758790" y="0"/>
            <a:ext cx="6858000" cy="6858000"/>
          </a:xfrm>
          <a:prstGeom prst="rect">
            <a:avLst/>
          </a:prstGeom>
        </p:spPr>
      </p:pic>
    </p:spTree>
    <p:extLst>
      <p:ext uri="{BB962C8B-B14F-4D97-AF65-F5344CB8AC3E}">
        <p14:creationId xmlns:p14="http://schemas.microsoft.com/office/powerpoint/2010/main" val="14449823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DEVELOPMENT RIGHTS</a:t>
            </a:r>
          </a:p>
        </p:txBody>
      </p:sp>
      <p:sp>
        <p:nvSpPr>
          <p:cNvPr id="6" name="TextBox 5">
            <a:extLst>
              <a:ext uri="{FF2B5EF4-FFF2-40B4-BE49-F238E27FC236}">
                <a16:creationId xmlns:a16="http://schemas.microsoft.com/office/drawing/2014/main" id="{E9A43271-465E-8558-E65B-04F1BE6C85C4}"/>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CF3958AA-02B8-476C-09BE-6CC8993E588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3D059ED-B467-2C27-AA9F-C400A010927A}"/>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0399912C-1822-9E77-1D96-D7D5E29F3CDC}"/>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FDC043-6057-1CF8-EF5F-14436531C8C6}"/>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638711E7-C0E8-AB6A-0324-A1F23232F18C}"/>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39920E3E-97D5-BEAD-1C51-F4B26D5FE1AE}"/>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3" name="TextBox 12">
            <a:extLst>
              <a:ext uri="{FF2B5EF4-FFF2-40B4-BE49-F238E27FC236}">
                <a16:creationId xmlns:a16="http://schemas.microsoft.com/office/drawing/2014/main" id="{E305A82C-51E6-A504-D6DB-917F26E99CAA}"/>
              </a:ext>
            </a:extLst>
          </p:cNvPr>
          <p:cNvSpPr txBox="1"/>
          <p:nvPr/>
        </p:nvSpPr>
        <p:spPr>
          <a:xfrm>
            <a:off x="289560" y="2732425"/>
            <a:ext cx="11475720" cy="2063898"/>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Promoter</a:t>
            </a:r>
          </a:p>
          <a:p>
            <a:pPr>
              <a:lnSpc>
                <a:spcPct val="120000"/>
              </a:lnSpc>
              <a:spcBef>
                <a:spcPts val="600"/>
              </a:spcBef>
              <a:spcAft>
                <a:spcPts val="600"/>
              </a:spcAft>
            </a:pPr>
            <a:r>
              <a:rPr lang="en-US" sz="2000" b="1" i="1" dirty="0">
                <a:solidFill>
                  <a:schemeClr val="accent4">
                    <a:lumMod val="50000"/>
                  </a:schemeClr>
                </a:solidFill>
                <a:latin typeface="Montserrat" pitchFamily="2" charset="0"/>
              </a:rPr>
              <a:t>As per RERA, a promoter is a person who constructs or causes to be constructed an independent building or a building consisting of apartments, or converts an existing building or a part thereof into apartments, for the purpose of selling all or some of the apartments to other persons and includes his assignees</a:t>
            </a:r>
          </a:p>
        </p:txBody>
      </p:sp>
      <p:sp>
        <p:nvSpPr>
          <p:cNvPr id="2" name="TextBox 1">
            <a:extLst>
              <a:ext uri="{FF2B5EF4-FFF2-40B4-BE49-F238E27FC236}">
                <a16:creationId xmlns:a16="http://schemas.microsoft.com/office/drawing/2014/main" id="{3643872F-ABCB-6EA0-47ED-50CF8D75D828}"/>
              </a:ext>
            </a:extLst>
          </p:cNvPr>
          <p:cNvSpPr txBox="1"/>
          <p:nvPr/>
        </p:nvSpPr>
        <p:spPr>
          <a:xfrm>
            <a:off x="284480" y="4907119"/>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its use</a:t>
            </a:r>
          </a:p>
        </p:txBody>
      </p:sp>
      <p:sp>
        <p:nvSpPr>
          <p:cNvPr id="3" name="TextBox 2">
            <a:extLst>
              <a:ext uri="{FF2B5EF4-FFF2-40B4-BE49-F238E27FC236}">
                <a16:creationId xmlns:a16="http://schemas.microsoft.com/office/drawing/2014/main" id="{5E1950AB-76D8-6226-B49F-6CC6E4DDBAE9}"/>
              </a:ext>
            </a:extLst>
          </p:cNvPr>
          <p:cNvSpPr txBox="1"/>
          <p:nvPr/>
        </p:nvSpPr>
        <p:spPr>
          <a:xfrm>
            <a:off x="294640" y="5377270"/>
            <a:ext cx="11475720" cy="800989"/>
          </a:xfrm>
          <a:prstGeom prst="rect">
            <a:avLst/>
          </a:prstGeom>
          <a:noFill/>
        </p:spPr>
        <p:txBody>
          <a:bodyPr wrap="square">
            <a:spAutoFit/>
          </a:bodyPr>
          <a:lstStyle>
            <a:defPPr>
              <a:defRPr lang="en-US"/>
            </a:defPPr>
            <a:lvl1pPr>
              <a:lnSpc>
                <a:spcPct val="120000"/>
              </a:lnSpc>
              <a:spcBef>
                <a:spcPts val="600"/>
              </a:spcBef>
              <a:spcAft>
                <a:spcPts val="600"/>
              </a:spcAft>
              <a:defRPr sz="2000">
                <a:solidFill>
                  <a:schemeClr val="accent4">
                    <a:lumMod val="50000"/>
                  </a:schemeClr>
                </a:solidFill>
                <a:latin typeface="Montserrat" pitchFamily="2" charset="0"/>
              </a:defRPr>
            </a:lvl1pPr>
          </a:lstStyle>
          <a:p>
            <a:r>
              <a:rPr lang="en-US" dirty="0"/>
              <a:t>Transfer of development rights or Floor Space Index (FSI) (including additional FSI) for construction of a project [Residential / Commercial]</a:t>
            </a:r>
            <a:endParaRPr lang="en-IN" dirty="0"/>
          </a:p>
        </p:txBody>
      </p:sp>
    </p:spTree>
    <p:extLst>
      <p:ext uri="{BB962C8B-B14F-4D97-AF65-F5344CB8AC3E}">
        <p14:creationId xmlns:p14="http://schemas.microsoft.com/office/powerpoint/2010/main" val="10614933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FBD2C-3A25-8E1D-5D53-6061D36123BC}"/>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5" name="Straight Connector 4">
            <a:extLst>
              <a:ext uri="{FF2B5EF4-FFF2-40B4-BE49-F238E27FC236}">
                <a16:creationId xmlns:a16="http://schemas.microsoft.com/office/drawing/2014/main" id="{EB885527-D08B-90C5-B4CC-6E4591F47688}"/>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DC47C70-B94E-B2EC-F948-5D8755C8E371}"/>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not to pay GST under either under FCM/RCM</a:t>
            </a:r>
            <a:endParaRPr lang="en-IN" sz="2400" dirty="0"/>
          </a:p>
        </p:txBody>
      </p:sp>
      <p:cxnSp>
        <p:nvCxnSpPr>
          <p:cNvPr id="7" name="Straight Connector 6">
            <a:extLst>
              <a:ext uri="{FF2B5EF4-FFF2-40B4-BE49-F238E27FC236}">
                <a16:creationId xmlns:a16="http://schemas.microsoft.com/office/drawing/2014/main" id="{68BB8535-8477-BF57-5FAF-97DA5E3226CB}"/>
              </a:ext>
            </a:extLst>
          </p:cNvPr>
          <p:cNvCxnSpPr>
            <a:cxnSpLocks/>
          </p:cNvCxnSpPr>
          <p:nvPr/>
        </p:nvCxnSpPr>
        <p:spPr>
          <a:xfrm>
            <a:off x="1120569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834FEEC-CC98-3763-F2BA-EC88C36013B7}"/>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9" name="TextBox 8">
            <a:extLst>
              <a:ext uri="{FF2B5EF4-FFF2-40B4-BE49-F238E27FC236}">
                <a16:creationId xmlns:a16="http://schemas.microsoft.com/office/drawing/2014/main" id="{8D004BAE-FFBC-EC40-2D74-F35A697D52FF}"/>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Any person</a:t>
            </a:r>
          </a:p>
        </p:txBody>
      </p:sp>
      <p:sp>
        <p:nvSpPr>
          <p:cNvPr id="10" name="TextBox 9">
            <a:extLst>
              <a:ext uri="{FF2B5EF4-FFF2-40B4-BE49-F238E27FC236}">
                <a16:creationId xmlns:a16="http://schemas.microsoft.com/office/drawing/2014/main" id="{3EF3800E-1C42-5D12-4A0C-50C150AA11CE}"/>
              </a:ext>
            </a:extLst>
          </p:cNvPr>
          <p:cNvSpPr txBox="1"/>
          <p:nvPr/>
        </p:nvSpPr>
        <p:spPr>
          <a:xfrm>
            <a:off x="284480" y="3652037"/>
            <a:ext cx="5923280" cy="461665"/>
          </a:xfrm>
          <a:prstGeom prst="rect">
            <a:avLst/>
          </a:prstGeom>
          <a:noFill/>
        </p:spPr>
        <p:txBody>
          <a:bodyPr wrap="square" rtlCol="0">
            <a:spAutoFit/>
          </a:bodyPr>
          <a:lstStyle/>
          <a:p>
            <a:r>
              <a:rPr lang="en-IN" sz="2400" b="1" dirty="0">
                <a:solidFill>
                  <a:srgbClr val="C53F3F"/>
                </a:solidFill>
                <a:latin typeface="Montserrat" pitchFamily="2" charset="0"/>
              </a:rPr>
              <a:t>Comment</a:t>
            </a:r>
          </a:p>
        </p:txBody>
      </p:sp>
      <p:sp>
        <p:nvSpPr>
          <p:cNvPr id="11" name="TextBox 10">
            <a:extLst>
              <a:ext uri="{FF2B5EF4-FFF2-40B4-BE49-F238E27FC236}">
                <a16:creationId xmlns:a16="http://schemas.microsoft.com/office/drawing/2014/main" id="{5280C9D5-73F6-48E4-C7BF-C387D61B37E0}"/>
              </a:ext>
            </a:extLst>
          </p:cNvPr>
          <p:cNvSpPr txBox="1"/>
          <p:nvPr/>
        </p:nvSpPr>
        <p:spPr>
          <a:xfrm>
            <a:off x="289560" y="4098766"/>
            <a:ext cx="11475720" cy="802014"/>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When development rights used for construction of </a:t>
            </a:r>
            <a:r>
              <a:rPr lang="en-IN" sz="2000" b="1" dirty="0">
                <a:solidFill>
                  <a:schemeClr val="accent4">
                    <a:lumMod val="50000"/>
                  </a:schemeClr>
                </a:solidFill>
                <a:latin typeface="Montserrat" pitchFamily="2" charset="0"/>
              </a:rPr>
              <a:t>residential apartments</a:t>
            </a:r>
            <a:r>
              <a:rPr lang="en-IN" sz="2000" dirty="0">
                <a:solidFill>
                  <a:schemeClr val="accent4">
                    <a:lumMod val="50000"/>
                  </a:schemeClr>
                </a:solidFill>
                <a:latin typeface="Montserrat" pitchFamily="2" charset="0"/>
              </a:rPr>
              <a:t> and the said residential apartment sold </a:t>
            </a:r>
            <a:r>
              <a:rPr lang="en-IN" sz="2000" b="1" dirty="0">
                <a:solidFill>
                  <a:schemeClr val="accent4">
                    <a:lumMod val="50000"/>
                  </a:schemeClr>
                </a:solidFill>
                <a:latin typeface="Montserrat" pitchFamily="2" charset="0"/>
              </a:rPr>
              <a:t>on or before completion certificate.</a:t>
            </a:r>
            <a:r>
              <a:rPr lang="en-IN" sz="2000" dirty="0">
                <a:solidFill>
                  <a:schemeClr val="accent4">
                    <a:lumMod val="50000"/>
                  </a:schemeClr>
                </a:solidFill>
                <a:latin typeface="Montserrat" pitchFamily="2" charset="0"/>
              </a:rPr>
              <a:t> </a:t>
            </a:r>
          </a:p>
        </p:txBody>
      </p:sp>
      <p:cxnSp>
        <p:nvCxnSpPr>
          <p:cNvPr id="12" name="Straight Connector 11">
            <a:extLst>
              <a:ext uri="{FF2B5EF4-FFF2-40B4-BE49-F238E27FC236}">
                <a16:creationId xmlns:a16="http://schemas.microsoft.com/office/drawing/2014/main" id="{65433D76-DAC6-6CA3-1671-2D3B61C053B2}"/>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2F6FE65-4EE3-5F4B-9884-F3E0D88147CA}"/>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DEVELOPMENT RIGHTS</a:t>
            </a:r>
          </a:p>
        </p:txBody>
      </p:sp>
      <p:sp>
        <p:nvSpPr>
          <p:cNvPr id="14" name="TextBox 13">
            <a:extLst>
              <a:ext uri="{FF2B5EF4-FFF2-40B4-BE49-F238E27FC236}">
                <a16:creationId xmlns:a16="http://schemas.microsoft.com/office/drawing/2014/main" id="{23CF2407-A1B2-C8AA-976B-6EFBEDAC1083}"/>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recipient</a:t>
            </a:r>
          </a:p>
        </p:txBody>
      </p:sp>
      <p:sp>
        <p:nvSpPr>
          <p:cNvPr id="15" name="TextBox 14">
            <a:extLst>
              <a:ext uri="{FF2B5EF4-FFF2-40B4-BE49-F238E27FC236}">
                <a16:creationId xmlns:a16="http://schemas.microsoft.com/office/drawing/2014/main" id="{5137833B-B88A-D997-E356-723E469721D6}"/>
              </a:ext>
            </a:extLst>
          </p:cNvPr>
          <p:cNvSpPr txBox="1"/>
          <p:nvPr/>
        </p:nvSpPr>
        <p:spPr>
          <a:xfrm>
            <a:off x="284480" y="2825089"/>
            <a:ext cx="11475720" cy="802014"/>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Transfer of development rights or Floor Space Index (FSI) (including additional FSI) for construction of a residential project by a promoter</a:t>
            </a:r>
          </a:p>
        </p:txBody>
      </p:sp>
    </p:spTree>
    <p:extLst>
      <p:ext uri="{BB962C8B-B14F-4D97-AF65-F5344CB8AC3E}">
        <p14:creationId xmlns:p14="http://schemas.microsoft.com/office/powerpoint/2010/main" val="19922923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795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LONG TERM LEASE OF LAND (30 YEARS OR MORE)</a:t>
            </a:r>
          </a:p>
        </p:txBody>
      </p:sp>
      <p:sp>
        <p:nvSpPr>
          <p:cNvPr id="6" name="TextBox 5">
            <a:extLst>
              <a:ext uri="{FF2B5EF4-FFF2-40B4-BE49-F238E27FC236}">
                <a16:creationId xmlns:a16="http://schemas.microsoft.com/office/drawing/2014/main" id="{E9A43271-465E-8558-E65B-04F1BE6C85C4}"/>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CF3958AA-02B8-476C-09BE-6CC8993E588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3D059ED-B467-2C27-AA9F-C400A010927A}"/>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0399912C-1822-9E77-1D96-D7D5E29F3CDC}"/>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FDC043-6057-1CF8-EF5F-14436531C8C6}"/>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638711E7-C0E8-AB6A-0324-A1F23232F18C}"/>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person</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39920E3E-97D5-BEAD-1C51-F4B26D5FE1AE}"/>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3" name="TextBox 12">
            <a:extLst>
              <a:ext uri="{FF2B5EF4-FFF2-40B4-BE49-F238E27FC236}">
                <a16:creationId xmlns:a16="http://schemas.microsoft.com/office/drawing/2014/main" id="{E305A82C-51E6-A504-D6DB-917F26E99CAA}"/>
              </a:ext>
            </a:extLst>
          </p:cNvPr>
          <p:cNvSpPr txBox="1"/>
          <p:nvPr/>
        </p:nvSpPr>
        <p:spPr>
          <a:xfrm>
            <a:off x="289560" y="273242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Promoter</a:t>
            </a:r>
          </a:p>
        </p:txBody>
      </p:sp>
      <p:sp>
        <p:nvSpPr>
          <p:cNvPr id="2" name="TextBox 1">
            <a:extLst>
              <a:ext uri="{FF2B5EF4-FFF2-40B4-BE49-F238E27FC236}">
                <a16:creationId xmlns:a16="http://schemas.microsoft.com/office/drawing/2014/main" id="{3643872F-ABCB-6EA0-47ED-50CF8D75D828}"/>
              </a:ext>
            </a:extLst>
          </p:cNvPr>
          <p:cNvSpPr txBox="1"/>
          <p:nvPr/>
        </p:nvSpPr>
        <p:spPr>
          <a:xfrm>
            <a:off x="284480" y="3299038"/>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 &amp; its use</a:t>
            </a:r>
          </a:p>
        </p:txBody>
      </p:sp>
      <p:sp>
        <p:nvSpPr>
          <p:cNvPr id="3" name="TextBox 2">
            <a:extLst>
              <a:ext uri="{FF2B5EF4-FFF2-40B4-BE49-F238E27FC236}">
                <a16:creationId xmlns:a16="http://schemas.microsoft.com/office/drawing/2014/main" id="{5E1950AB-76D8-6226-B49F-6CC6E4DDBAE9}"/>
              </a:ext>
            </a:extLst>
          </p:cNvPr>
          <p:cNvSpPr txBox="1"/>
          <p:nvPr/>
        </p:nvSpPr>
        <p:spPr>
          <a:xfrm>
            <a:off x="294640" y="3769189"/>
            <a:ext cx="11475720" cy="1171346"/>
          </a:xfrm>
          <a:prstGeom prst="rect">
            <a:avLst/>
          </a:prstGeom>
          <a:noFill/>
        </p:spPr>
        <p:txBody>
          <a:bodyPr wrap="square">
            <a:spAutoFit/>
          </a:bodyPr>
          <a:lstStyle>
            <a:defPPr>
              <a:defRPr lang="en-US"/>
            </a:defPPr>
            <a:lvl1pPr>
              <a:lnSpc>
                <a:spcPct val="120000"/>
              </a:lnSpc>
              <a:spcBef>
                <a:spcPts val="600"/>
              </a:spcBef>
              <a:spcAft>
                <a:spcPts val="600"/>
              </a:spcAft>
              <a:defRPr sz="2000">
                <a:solidFill>
                  <a:schemeClr val="accent4">
                    <a:lumMod val="50000"/>
                  </a:schemeClr>
                </a:solidFill>
                <a:latin typeface="Montserrat" pitchFamily="2" charset="0"/>
              </a:defRPr>
            </a:lvl1pPr>
          </a:lstStyle>
          <a:p>
            <a:r>
              <a:rPr lang="en-US" dirty="0"/>
              <a:t>Long term lease of land (30 years or more) by any person against consideration in the form of upfront amount (called as premium, salami, cost, price, development charges or by any other name) and/or periodic rent for construction of a project by a promoter.</a:t>
            </a:r>
            <a:endParaRPr lang="en-IN" dirty="0"/>
          </a:p>
        </p:txBody>
      </p:sp>
    </p:spTree>
    <p:extLst>
      <p:ext uri="{BB962C8B-B14F-4D97-AF65-F5344CB8AC3E}">
        <p14:creationId xmlns:p14="http://schemas.microsoft.com/office/powerpoint/2010/main" val="24148931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A43271-465E-8558-E65B-04F1BE6C85C4}"/>
              </a:ext>
            </a:extLst>
          </p:cNvPr>
          <p:cNvSpPr txBox="1"/>
          <p:nvPr/>
        </p:nvSpPr>
        <p:spPr>
          <a:xfrm>
            <a:off x="289560" y="90362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7" name="Straight Connector 6">
            <a:extLst>
              <a:ext uri="{FF2B5EF4-FFF2-40B4-BE49-F238E27FC236}">
                <a16:creationId xmlns:a16="http://schemas.microsoft.com/office/drawing/2014/main" id="{CF3958AA-02B8-476C-09BE-6CC8993E5887}"/>
              </a:ext>
            </a:extLst>
          </p:cNvPr>
          <p:cNvCxnSpPr>
            <a:cxnSpLocks/>
          </p:cNvCxnSpPr>
          <p:nvPr/>
        </p:nvCxnSpPr>
        <p:spPr>
          <a:xfrm>
            <a:off x="2501669" y="1228881"/>
            <a:ext cx="452582"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3D059ED-B467-2C27-AA9F-C400A010927A}"/>
              </a:ext>
            </a:extLst>
          </p:cNvPr>
          <p:cNvSpPr txBox="1"/>
          <p:nvPr/>
        </p:nvSpPr>
        <p:spPr>
          <a:xfrm>
            <a:off x="2910840" y="867553"/>
            <a:ext cx="4130040"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under RCM </a:t>
            </a:r>
            <a:endParaRPr lang="en-IN" sz="2400" dirty="0"/>
          </a:p>
        </p:txBody>
      </p:sp>
      <p:cxnSp>
        <p:nvCxnSpPr>
          <p:cNvPr id="9" name="Straight Connector 8">
            <a:extLst>
              <a:ext uri="{FF2B5EF4-FFF2-40B4-BE49-F238E27FC236}">
                <a16:creationId xmlns:a16="http://schemas.microsoft.com/office/drawing/2014/main" id="{0399912C-1822-9E77-1D96-D7D5E29F3CDC}"/>
              </a:ext>
            </a:extLst>
          </p:cNvPr>
          <p:cNvCxnSpPr>
            <a:cxnSpLocks/>
          </p:cNvCxnSpPr>
          <p:nvPr/>
        </p:nvCxnSpPr>
        <p:spPr>
          <a:xfrm>
            <a:off x="7009980" y="1228881"/>
            <a:ext cx="48240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FDC043-6057-1CF8-EF5F-14436531C8C6}"/>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1" name="TextBox 10">
            <a:extLst>
              <a:ext uri="{FF2B5EF4-FFF2-40B4-BE49-F238E27FC236}">
                <a16:creationId xmlns:a16="http://schemas.microsoft.com/office/drawing/2014/main" id="{638711E7-C0E8-AB6A-0324-A1F23232F18C}"/>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 Arbitral Tribunal.</a:t>
            </a:r>
            <a:endParaRPr lang="en-IN" sz="2000" dirty="0">
              <a:solidFill>
                <a:schemeClr val="accent4">
                  <a:lumMod val="50000"/>
                </a:schemeClr>
              </a:solidFill>
              <a:latin typeface="Montserrat" pitchFamily="2" charset="0"/>
            </a:endParaRPr>
          </a:p>
        </p:txBody>
      </p:sp>
      <p:sp>
        <p:nvSpPr>
          <p:cNvPr id="12" name="TextBox 11">
            <a:extLst>
              <a:ext uri="{FF2B5EF4-FFF2-40B4-BE49-F238E27FC236}">
                <a16:creationId xmlns:a16="http://schemas.microsoft.com/office/drawing/2014/main" id="{39920E3E-97D5-BEAD-1C51-F4B26D5FE1AE}"/>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3" name="TextBox 12">
            <a:extLst>
              <a:ext uri="{FF2B5EF4-FFF2-40B4-BE49-F238E27FC236}">
                <a16:creationId xmlns:a16="http://schemas.microsoft.com/office/drawing/2014/main" id="{E305A82C-51E6-A504-D6DB-917F26E99CAA}"/>
              </a:ext>
            </a:extLst>
          </p:cNvPr>
          <p:cNvSpPr txBox="1"/>
          <p:nvPr/>
        </p:nvSpPr>
        <p:spPr>
          <a:xfrm>
            <a:off x="289560" y="273242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business entity located in the taxable territory</a:t>
            </a:r>
          </a:p>
        </p:txBody>
      </p:sp>
      <p:cxnSp>
        <p:nvCxnSpPr>
          <p:cNvPr id="14" name="Straight Connector 13">
            <a:extLst>
              <a:ext uri="{FF2B5EF4-FFF2-40B4-BE49-F238E27FC236}">
                <a16:creationId xmlns:a16="http://schemas.microsoft.com/office/drawing/2014/main" id="{E32787EE-0F84-2F3E-427B-EAC55DB0C7D0}"/>
              </a:ext>
            </a:extLst>
          </p:cNvPr>
          <p:cNvCxnSpPr>
            <a:cxnSpLocks/>
          </p:cNvCxnSpPr>
          <p:nvPr/>
        </p:nvCxnSpPr>
        <p:spPr>
          <a:xfrm>
            <a:off x="404740" y="802161"/>
            <a:ext cx="504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8A95AD5-F97F-6383-0DF3-98F68BD1AB1D}"/>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ARBITRAL TRIBUNAL SERVICES </a:t>
            </a:r>
          </a:p>
        </p:txBody>
      </p:sp>
    </p:spTree>
    <p:extLst>
      <p:ext uri="{BB962C8B-B14F-4D97-AF65-F5344CB8AC3E}">
        <p14:creationId xmlns:p14="http://schemas.microsoft.com/office/powerpoint/2010/main" val="1452327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Elbow 6">
            <a:extLst>
              <a:ext uri="{FF2B5EF4-FFF2-40B4-BE49-F238E27FC236}">
                <a16:creationId xmlns:a16="http://schemas.microsoft.com/office/drawing/2014/main" id="{6F33699A-70CA-0B3D-8B93-B83B7FCE7CB5}"/>
              </a:ext>
            </a:extLst>
          </p:cNvPr>
          <p:cNvCxnSpPr>
            <a:cxnSpLocks/>
            <a:stCxn id="8" idx="3"/>
            <a:endCxn id="10" idx="3"/>
          </p:cNvCxnSpPr>
          <p:nvPr/>
        </p:nvCxnSpPr>
        <p:spPr>
          <a:xfrm rot="5400000" flipH="1" flipV="1">
            <a:off x="6669998" y="957433"/>
            <a:ext cx="1455546" cy="2404059"/>
          </a:xfrm>
          <a:prstGeom prst="bentConnector3">
            <a:avLst>
              <a:gd name="adj1" fmla="val 133628"/>
            </a:avLst>
          </a:prstGeom>
          <a:ln w="28575">
            <a:solidFill>
              <a:schemeClr val="accent4">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Minus Sign 7">
            <a:extLst>
              <a:ext uri="{FF2B5EF4-FFF2-40B4-BE49-F238E27FC236}">
                <a16:creationId xmlns:a16="http://schemas.microsoft.com/office/drawing/2014/main" id="{59377BD1-D7FB-4545-7EBC-B2C2C2ECAF60}"/>
              </a:ext>
            </a:extLst>
          </p:cNvPr>
          <p:cNvSpPr/>
          <p:nvPr/>
        </p:nvSpPr>
        <p:spPr>
          <a:xfrm>
            <a:off x="6056953" y="2860039"/>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Minus Sign 9">
            <a:extLst>
              <a:ext uri="{FF2B5EF4-FFF2-40B4-BE49-F238E27FC236}">
                <a16:creationId xmlns:a16="http://schemas.microsoft.com/office/drawing/2014/main" id="{CF00CD1D-7A7D-5899-8AFF-5B31684903C8}"/>
              </a:ext>
            </a:extLst>
          </p:cNvPr>
          <p:cNvSpPr/>
          <p:nvPr/>
        </p:nvSpPr>
        <p:spPr>
          <a:xfrm>
            <a:off x="8461012" y="1404493"/>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Connector: Elbow 12">
            <a:extLst>
              <a:ext uri="{FF2B5EF4-FFF2-40B4-BE49-F238E27FC236}">
                <a16:creationId xmlns:a16="http://schemas.microsoft.com/office/drawing/2014/main" id="{E27F24B7-32B2-D9EA-3C16-95D414FEA224}"/>
              </a:ext>
            </a:extLst>
          </p:cNvPr>
          <p:cNvCxnSpPr>
            <a:cxnSpLocks/>
            <a:stCxn id="14" idx="1"/>
            <a:endCxn id="15" idx="1"/>
          </p:cNvCxnSpPr>
          <p:nvPr/>
        </p:nvCxnSpPr>
        <p:spPr>
          <a:xfrm rot="5400000">
            <a:off x="6732292" y="2819086"/>
            <a:ext cx="1351280" cy="2424379"/>
          </a:xfrm>
          <a:prstGeom prst="bentConnector3">
            <a:avLst>
              <a:gd name="adj1" fmla="val 200166"/>
            </a:avLst>
          </a:prstGeom>
          <a:ln w="28575">
            <a:solidFill>
              <a:schemeClr val="accent4">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Minus Sign 13">
            <a:extLst>
              <a:ext uri="{FF2B5EF4-FFF2-40B4-BE49-F238E27FC236}">
                <a16:creationId xmlns:a16="http://schemas.microsoft.com/office/drawing/2014/main" id="{2CB0B940-75BC-9190-4DE5-8C38D545DA8A}"/>
              </a:ext>
            </a:extLst>
          </p:cNvPr>
          <p:cNvSpPr/>
          <p:nvPr/>
        </p:nvSpPr>
        <p:spPr>
          <a:xfrm>
            <a:off x="8481332" y="3327399"/>
            <a:ext cx="277577" cy="45719"/>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Minus Sign 14">
            <a:extLst>
              <a:ext uri="{FF2B5EF4-FFF2-40B4-BE49-F238E27FC236}">
                <a16:creationId xmlns:a16="http://schemas.microsoft.com/office/drawing/2014/main" id="{D6B945FC-6D4D-08DD-9567-477D60771A88}"/>
              </a:ext>
            </a:extLst>
          </p:cNvPr>
          <p:cNvSpPr/>
          <p:nvPr/>
        </p:nvSpPr>
        <p:spPr>
          <a:xfrm>
            <a:off x="6056953" y="4678679"/>
            <a:ext cx="277577" cy="45719"/>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0" name="Group 79">
            <a:extLst>
              <a:ext uri="{FF2B5EF4-FFF2-40B4-BE49-F238E27FC236}">
                <a16:creationId xmlns:a16="http://schemas.microsoft.com/office/drawing/2014/main" id="{FBC1DE79-8D0E-3633-3693-769602083A20}"/>
              </a:ext>
            </a:extLst>
          </p:cNvPr>
          <p:cNvGrpSpPr/>
          <p:nvPr/>
        </p:nvGrpSpPr>
        <p:grpSpPr>
          <a:xfrm>
            <a:off x="5204523" y="939181"/>
            <a:ext cx="4258277" cy="4258277"/>
            <a:chOff x="7067908" y="1132588"/>
            <a:chExt cx="4258277" cy="4258277"/>
          </a:xfrm>
        </p:grpSpPr>
        <p:pic>
          <p:nvPicPr>
            <p:cNvPr id="5" name="Picture 4" descr="A person and person in a video chat&#10;&#10;Description automatically generated">
              <a:extLst>
                <a:ext uri="{FF2B5EF4-FFF2-40B4-BE49-F238E27FC236}">
                  <a16:creationId xmlns:a16="http://schemas.microsoft.com/office/drawing/2014/main" id="{5DB9A33B-D06E-DF5C-414E-399757910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908" y="1132588"/>
              <a:ext cx="4258277" cy="4258277"/>
            </a:xfrm>
            <a:prstGeom prst="rect">
              <a:avLst/>
            </a:prstGeom>
          </p:spPr>
        </p:pic>
        <p:sp>
          <p:nvSpPr>
            <p:cNvPr id="23" name="TextBox 22">
              <a:extLst>
                <a:ext uri="{FF2B5EF4-FFF2-40B4-BE49-F238E27FC236}">
                  <a16:creationId xmlns:a16="http://schemas.microsoft.com/office/drawing/2014/main" id="{9A7991F3-D225-AE4E-0299-02D9B663E974}"/>
                </a:ext>
              </a:extLst>
            </p:cNvPr>
            <p:cNvSpPr txBox="1"/>
            <p:nvPr/>
          </p:nvSpPr>
          <p:spPr>
            <a:xfrm>
              <a:off x="7510486" y="4486006"/>
              <a:ext cx="1442720"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Supplier</a:t>
              </a:r>
            </a:p>
          </p:txBody>
        </p:sp>
        <p:sp>
          <p:nvSpPr>
            <p:cNvPr id="24" name="TextBox 23">
              <a:extLst>
                <a:ext uri="{FF2B5EF4-FFF2-40B4-BE49-F238E27FC236}">
                  <a16:creationId xmlns:a16="http://schemas.microsoft.com/office/drawing/2014/main" id="{DC5A617A-D488-894E-A96B-B466508D77E6}"/>
                </a:ext>
              </a:extLst>
            </p:cNvPr>
            <p:cNvSpPr txBox="1"/>
            <p:nvPr/>
          </p:nvSpPr>
          <p:spPr>
            <a:xfrm>
              <a:off x="9860294" y="1696216"/>
              <a:ext cx="1442720"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Recipient</a:t>
              </a:r>
            </a:p>
          </p:txBody>
        </p:sp>
      </p:grpSp>
      <p:sp>
        <p:nvSpPr>
          <p:cNvPr id="28" name="Rectangle: Rounded Corners 27">
            <a:extLst>
              <a:ext uri="{FF2B5EF4-FFF2-40B4-BE49-F238E27FC236}">
                <a16:creationId xmlns:a16="http://schemas.microsoft.com/office/drawing/2014/main" id="{0C8562D9-042E-8E19-5F15-FF9E14C0C6F8}"/>
              </a:ext>
            </a:extLst>
          </p:cNvPr>
          <p:cNvSpPr/>
          <p:nvPr/>
        </p:nvSpPr>
        <p:spPr>
          <a:xfrm>
            <a:off x="5995993" y="2208990"/>
            <a:ext cx="402948" cy="403200"/>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9" name="TextBox 28">
            <a:extLst>
              <a:ext uri="{FF2B5EF4-FFF2-40B4-BE49-F238E27FC236}">
                <a16:creationId xmlns:a16="http://schemas.microsoft.com/office/drawing/2014/main" id="{B130BF67-7D32-4762-A612-8C3601D34CDC}"/>
              </a:ext>
            </a:extLst>
          </p:cNvPr>
          <p:cNvSpPr txBox="1"/>
          <p:nvPr/>
        </p:nvSpPr>
        <p:spPr>
          <a:xfrm>
            <a:off x="6026473" y="2229310"/>
            <a:ext cx="341988" cy="369332"/>
          </a:xfrm>
          <a:prstGeom prst="rect">
            <a:avLst/>
          </a:prstGeom>
          <a:noFill/>
        </p:spPr>
        <p:txBody>
          <a:bodyPr wrap="square" rtlCol="0">
            <a:spAutoFit/>
          </a:bodyPr>
          <a:lstStyle/>
          <a:p>
            <a:r>
              <a:rPr lang="en-IN" b="1" dirty="0">
                <a:solidFill>
                  <a:schemeClr val="bg1"/>
                </a:solidFill>
              </a:rPr>
              <a:t>A</a:t>
            </a:r>
          </a:p>
        </p:txBody>
      </p:sp>
      <p:sp>
        <p:nvSpPr>
          <p:cNvPr id="30" name="Rectangle: Rounded Corners 29">
            <a:extLst>
              <a:ext uri="{FF2B5EF4-FFF2-40B4-BE49-F238E27FC236}">
                <a16:creationId xmlns:a16="http://schemas.microsoft.com/office/drawing/2014/main" id="{46DB513B-DD1C-0E56-8162-3C0AB3916659}"/>
              </a:ext>
            </a:extLst>
          </p:cNvPr>
          <p:cNvSpPr/>
          <p:nvPr/>
        </p:nvSpPr>
        <p:spPr>
          <a:xfrm>
            <a:off x="8433588" y="3577486"/>
            <a:ext cx="402948" cy="403200"/>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31" name="TextBox 30">
            <a:extLst>
              <a:ext uri="{FF2B5EF4-FFF2-40B4-BE49-F238E27FC236}">
                <a16:creationId xmlns:a16="http://schemas.microsoft.com/office/drawing/2014/main" id="{A69D20A1-1CD6-ADAF-CDAF-74DB2B9E8DC5}"/>
              </a:ext>
            </a:extLst>
          </p:cNvPr>
          <p:cNvSpPr txBox="1"/>
          <p:nvPr/>
        </p:nvSpPr>
        <p:spPr>
          <a:xfrm>
            <a:off x="8464068" y="3597806"/>
            <a:ext cx="341988" cy="369332"/>
          </a:xfrm>
          <a:prstGeom prst="rect">
            <a:avLst/>
          </a:prstGeom>
          <a:noFill/>
        </p:spPr>
        <p:txBody>
          <a:bodyPr wrap="square" rtlCol="0">
            <a:spAutoFit/>
          </a:bodyPr>
          <a:lstStyle/>
          <a:p>
            <a:r>
              <a:rPr lang="en-IN" b="1" dirty="0">
                <a:solidFill>
                  <a:schemeClr val="bg1"/>
                </a:solidFill>
              </a:rPr>
              <a:t>B</a:t>
            </a:r>
          </a:p>
        </p:txBody>
      </p:sp>
      <p:graphicFrame>
        <p:nvGraphicFramePr>
          <p:cNvPr id="35" name="Table 34">
            <a:extLst>
              <a:ext uri="{FF2B5EF4-FFF2-40B4-BE49-F238E27FC236}">
                <a16:creationId xmlns:a16="http://schemas.microsoft.com/office/drawing/2014/main" id="{13249BAB-8E3E-395E-1690-A20A9E88A024}"/>
              </a:ext>
            </a:extLst>
          </p:cNvPr>
          <p:cNvGraphicFramePr>
            <a:graphicFrameLocks noGrp="1"/>
          </p:cNvGraphicFramePr>
          <p:nvPr/>
        </p:nvGraphicFramePr>
        <p:xfrm>
          <a:off x="6561932" y="760248"/>
          <a:ext cx="1692000" cy="33528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4018197533"/>
                    </a:ext>
                  </a:extLst>
                </a:gridCol>
                <a:gridCol w="756000">
                  <a:extLst>
                    <a:ext uri="{9D8B030D-6E8A-4147-A177-3AD203B41FA5}">
                      <a16:colId xmlns:a16="http://schemas.microsoft.com/office/drawing/2014/main" val="850134416"/>
                    </a:ext>
                  </a:extLst>
                </a:gridCol>
              </a:tblGrid>
              <a:tr h="179905">
                <a:tc>
                  <a:txBody>
                    <a:bodyPr/>
                    <a:lstStyle/>
                    <a:p>
                      <a:r>
                        <a:rPr lang="en-IN" sz="1600" b="0" dirty="0">
                          <a:solidFill>
                            <a:schemeClr val="accent4">
                              <a:lumMod val="50000"/>
                            </a:schemeClr>
                          </a:solidFill>
                          <a:latin typeface="Montserrat" pitchFamily="2" charset="0"/>
                        </a:rPr>
                        <a:t>Invoice</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lang="en-IN" sz="1600" b="0"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0" dirty="0">
                          <a:solidFill>
                            <a:schemeClr val="accent4">
                              <a:lumMod val="50000"/>
                            </a:schemeClr>
                          </a:solidFill>
                          <a:latin typeface="Montserrat" pitchFamily="2" charset="0"/>
                        </a:rPr>
                        <a:t>100</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0010994"/>
                  </a:ext>
                </a:extLst>
              </a:tr>
            </a:tbl>
          </a:graphicData>
        </a:graphic>
      </p:graphicFrame>
      <p:sp>
        <p:nvSpPr>
          <p:cNvPr id="43" name="Minus Sign 42">
            <a:extLst>
              <a:ext uri="{FF2B5EF4-FFF2-40B4-BE49-F238E27FC236}">
                <a16:creationId xmlns:a16="http://schemas.microsoft.com/office/drawing/2014/main" id="{F398890A-6480-67E3-5354-F33AC28ADE00}"/>
              </a:ext>
            </a:extLst>
          </p:cNvPr>
          <p:cNvSpPr/>
          <p:nvPr/>
        </p:nvSpPr>
        <p:spPr>
          <a:xfrm rot="5400000">
            <a:off x="6954183" y="3696866"/>
            <a:ext cx="277577" cy="45719"/>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Minus Sign 62">
            <a:extLst>
              <a:ext uri="{FF2B5EF4-FFF2-40B4-BE49-F238E27FC236}">
                <a16:creationId xmlns:a16="http://schemas.microsoft.com/office/drawing/2014/main" id="{63F0D431-3627-CEE3-89C7-873EDB375099}"/>
              </a:ext>
            </a:extLst>
          </p:cNvPr>
          <p:cNvSpPr/>
          <p:nvPr/>
        </p:nvSpPr>
        <p:spPr>
          <a:xfrm rot="5400000">
            <a:off x="5030174" y="3505973"/>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Minus Sign 66">
            <a:extLst>
              <a:ext uri="{FF2B5EF4-FFF2-40B4-BE49-F238E27FC236}">
                <a16:creationId xmlns:a16="http://schemas.microsoft.com/office/drawing/2014/main" id="{5C36143A-4DAD-F4F9-D65F-0E94F2359D7B}"/>
              </a:ext>
            </a:extLst>
          </p:cNvPr>
          <p:cNvSpPr/>
          <p:nvPr/>
        </p:nvSpPr>
        <p:spPr>
          <a:xfrm rot="10800000">
            <a:off x="4460238" y="5777805"/>
            <a:ext cx="277577" cy="71120"/>
          </a:xfrm>
          <a:prstGeom prst="mathMinu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Table 2">
            <a:extLst>
              <a:ext uri="{FF2B5EF4-FFF2-40B4-BE49-F238E27FC236}">
                <a16:creationId xmlns:a16="http://schemas.microsoft.com/office/drawing/2014/main" id="{95709C20-BDA7-53B8-F383-71FD2AD3477E}"/>
              </a:ext>
            </a:extLst>
          </p:cNvPr>
          <p:cNvGraphicFramePr>
            <a:graphicFrameLocks noGrp="1"/>
          </p:cNvGraphicFramePr>
          <p:nvPr/>
        </p:nvGraphicFramePr>
        <p:xfrm>
          <a:off x="6536640" y="5777805"/>
          <a:ext cx="1968948" cy="57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850134416"/>
                    </a:ext>
                  </a:extLst>
                </a:gridCol>
                <a:gridCol w="960948">
                  <a:extLst>
                    <a:ext uri="{9D8B030D-6E8A-4147-A177-3AD203B41FA5}">
                      <a16:colId xmlns:a16="http://schemas.microsoft.com/office/drawing/2014/main" val="4035968141"/>
                    </a:ext>
                  </a:extLst>
                </a:gridCol>
              </a:tblGrid>
              <a:tr h="576000">
                <a:tc>
                  <a:txBody>
                    <a:bodyPr/>
                    <a:lstStyle/>
                    <a:p>
                      <a:pPr marL="92075" indent="0" algn="ctr"/>
                      <a:r>
                        <a:rPr lang="en-IN" sz="1600" b="1"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1" dirty="0">
                          <a:solidFill>
                            <a:schemeClr val="accent4">
                              <a:lumMod val="50000"/>
                            </a:schemeClr>
                          </a:solidFill>
                          <a:latin typeface="Montserrat" pitchFamily="2" charset="0"/>
                        </a:rPr>
                        <a:t>100</a:t>
                      </a:r>
                    </a:p>
                  </a:txBody>
                  <a:tcPr marL="51615" marR="51615"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92075" indent="0"/>
                      <a:r>
                        <a:rPr lang="en-IN" sz="1600" b="0" dirty="0">
                          <a:solidFill>
                            <a:schemeClr val="accent4">
                              <a:lumMod val="50000"/>
                            </a:schemeClr>
                          </a:solidFill>
                          <a:latin typeface="Montserrat" pitchFamily="2" charset="0"/>
                        </a:rPr>
                        <a:t>Invoice</a:t>
                      </a:r>
                    </a:p>
                  </a:txBody>
                  <a:tcPr marL="51615" marR="51615"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0010994"/>
                  </a:ext>
                </a:extLst>
              </a:tr>
            </a:tbl>
          </a:graphicData>
        </a:graphic>
      </p:graphicFrame>
      <p:sp>
        <p:nvSpPr>
          <p:cNvPr id="4" name="Rectangle 3">
            <a:extLst>
              <a:ext uri="{FF2B5EF4-FFF2-40B4-BE49-F238E27FC236}">
                <a16:creationId xmlns:a16="http://schemas.microsoft.com/office/drawing/2014/main" id="{030224ED-766C-70D6-D4AA-CCEE54FA9148}"/>
              </a:ext>
            </a:extLst>
          </p:cNvPr>
          <p:cNvSpPr/>
          <p:nvPr/>
        </p:nvSpPr>
        <p:spPr>
          <a:xfrm>
            <a:off x="6614160" y="5886323"/>
            <a:ext cx="853440" cy="365286"/>
          </a:xfrm>
          <a:prstGeom prst="rect">
            <a:avLst/>
          </a:prstGeom>
          <a:noFill/>
          <a:ln>
            <a:solidFill>
              <a:srgbClr val="C5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A red piggy bank on a black background&#10;&#10;Description automatically generated">
            <a:extLst>
              <a:ext uri="{FF2B5EF4-FFF2-40B4-BE49-F238E27FC236}">
                <a16:creationId xmlns:a16="http://schemas.microsoft.com/office/drawing/2014/main" id="{FC386D66-53D8-AFAE-03A2-561B8C8AA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578" y="3325642"/>
            <a:ext cx="2185169" cy="2185169"/>
          </a:xfrm>
          <a:prstGeom prst="rect">
            <a:avLst/>
          </a:prstGeom>
        </p:spPr>
      </p:pic>
      <p:sp>
        <p:nvSpPr>
          <p:cNvPr id="9" name="TextBox 8">
            <a:extLst>
              <a:ext uri="{FF2B5EF4-FFF2-40B4-BE49-F238E27FC236}">
                <a16:creationId xmlns:a16="http://schemas.microsoft.com/office/drawing/2014/main" id="{A4533CF6-4BCF-8E50-7D33-2B08913D7741}"/>
              </a:ext>
            </a:extLst>
          </p:cNvPr>
          <p:cNvSpPr txBox="1"/>
          <p:nvPr/>
        </p:nvSpPr>
        <p:spPr>
          <a:xfrm>
            <a:off x="2745467" y="5391351"/>
            <a:ext cx="2357455"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Supplier’s Bank</a:t>
            </a:r>
          </a:p>
        </p:txBody>
      </p:sp>
      <p:cxnSp>
        <p:nvCxnSpPr>
          <p:cNvPr id="11" name="Connector: Elbow 10">
            <a:extLst>
              <a:ext uri="{FF2B5EF4-FFF2-40B4-BE49-F238E27FC236}">
                <a16:creationId xmlns:a16="http://schemas.microsoft.com/office/drawing/2014/main" id="{BCCC6897-6B0A-0BD5-C430-465703F01BE5}"/>
              </a:ext>
            </a:extLst>
          </p:cNvPr>
          <p:cNvCxnSpPr>
            <a:cxnSpLocks/>
            <a:stCxn id="4" idx="2"/>
            <a:endCxn id="9" idx="2"/>
          </p:cNvCxnSpPr>
          <p:nvPr/>
        </p:nvCxnSpPr>
        <p:spPr>
          <a:xfrm rot="5400000" flipH="1">
            <a:off x="5237075" y="4447804"/>
            <a:ext cx="490926" cy="3116685"/>
          </a:xfrm>
          <a:prstGeom prst="bentConnector3">
            <a:avLst>
              <a:gd name="adj1" fmla="val -46565"/>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17" name="Table 16">
            <a:extLst>
              <a:ext uri="{FF2B5EF4-FFF2-40B4-BE49-F238E27FC236}">
                <a16:creationId xmlns:a16="http://schemas.microsoft.com/office/drawing/2014/main" id="{29C5E168-200E-E4C0-E028-3001AA22F9B1}"/>
              </a:ext>
            </a:extLst>
          </p:cNvPr>
          <p:cNvGraphicFramePr>
            <a:graphicFrameLocks noGrp="1"/>
          </p:cNvGraphicFramePr>
          <p:nvPr/>
        </p:nvGraphicFramePr>
        <p:xfrm>
          <a:off x="9439629" y="2159462"/>
          <a:ext cx="2041171" cy="911280"/>
        </p:xfrm>
        <a:graphic>
          <a:graphicData uri="http://schemas.openxmlformats.org/drawingml/2006/table">
            <a:tbl>
              <a:tblPr firstRow="1" bandRow="1">
                <a:tableStyleId>{5C22544A-7EE6-4342-B048-85BDC9FD1C3A}</a:tableStyleId>
              </a:tblPr>
              <a:tblGrid>
                <a:gridCol w="1248691">
                  <a:extLst>
                    <a:ext uri="{9D8B030D-6E8A-4147-A177-3AD203B41FA5}">
                      <a16:colId xmlns:a16="http://schemas.microsoft.com/office/drawing/2014/main" val="4018197533"/>
                    </a:ext>
                  </a:extLst>
                </a:gridCol>
                <a:gridCol w="792480">
                  <a:extLst>
                    <a:ext uri="{9D8B030D-6E8A-4147-A177-3AD203B41FA5}">
                      <a16:colId xmlns:a16="http://schemas.microsoft.com/office/drawing/2014/main" val="850134416"/>
                    </a:ext>
                  </a:extLst>
                </a:gridCol>
              </a:tblGrid>
              <a:tr h="179905">
                <a:tc>
                  <a:txBody>
                    <a:bodyPr/>
                    <a:lstStyle/>
                    <a:p>
                      <a:r>
                        <a:rPr lang="en-IN" sz="1600" b="0" dirty="0">
                          <a:solidFill>
                            <a:schemeClr val="accent4">
                              <a:lumMod val="50000"/>
                            </a:schemeClr>
                          </a:solidFill>
                          <a:latin typeface="Montserrat" pitchFamily="2" charset="0"/>
                        </a:rPr>
                        <a:t>Invoice</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lang="en-IN" sz="1600" b="0" dirty="0">
                          <a:solidFill>
                            <a:schemeClr val="accent4">
                              <a:lumMod val="50000"/>
                            </a:schemeClr>
                          </a:solidFill>
                          <a:latin typeface="Montserrat" pitchFamily="2" charset="0"/>
                          <a:ea typeface="Calibri" panose="020F0502020204030204" pitchFamily="34" charset="0"/>
                          <a:cs typeface="Calibri" panose="020F0502020204030204" pitchFamily="34" charset="0"/>
                        </a:rPr>
                        <a:t>₹ </a:t>
                      </a:r>
                      <a:r>
                        <a:rPr lang="en-IN" sz="1600" b="0" dirty="0">
                          <a:solidFill>
                            <a:schemeClr val="accent4">
                              <a:lumMod val="50000"/>
                            </a:schemeClr>
                          </a:solidFill>
                          <a:latin typeface="Montserrat" pitchFamily="2" charset="0"/>
                        </a:rPr>
                        <a:t>100</a:t>
                      </a:r>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0010994"/>
                  </a:ext>
                </a:extLst>
              </a:tr>
              <a:tr h="576000">
                <a:tc>
                  <a:txBody>
                    <a:bodyPr/>
                    <a:lstStyle/>
                    <a:p>
                      <a:r>
                        <a:rPr lang="en-IN" sz="1600" b="0" dirty="0">
                          <a:solidFill>
                            <a:schemeClr val="accent4">
                              <a:lumMod val="50000"/>
                            </a:schemeClr>
                          </a:solidFill>
                          <a:latin typeface="Montserrat" pitchFamily="2" charset="0"/>
                        </a:rPr>
                        <a:t>GST@18%</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lang="en-IN" sz="1600" b="1" dirty="0">
                          <a:solidFill>
                            <a:schemeClr val="accent4">
                              <a:lumMod val="50000"/>
                            </a:schemeClr>
                          </a:solidFill>
                          <a:latin typeface="Montserrat" pitchFamily="2" charset="0"/>
                          <a:ea typeface="Calibri" panose="020F0502020204030204" pitchFamily="34" charset="0"/>
                          <a:cs typeface="Calibri" panose="020F0502020204030204" pitchFamily="34" charset="0"/>
                        </a:rPr>
                        <a:t>₹ 18</a:t>
                      </a:r>
                      <a:endParaRPr lang="en-IN" sz="1600" b="1" dirty="0">
                        <a:solidFill>
                          <a:schemeClr val="accent4">
                            <a:lumMod val="50000"/>
                          </a:schemeClr>
                        </a:solidFill>
                        <a:latin typeface="Montserrat" pitchFamily="2"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832783"/>
                  </a:ext>
                </a:extLst>
              </a:tr>
            </a:tbl>
          </a:graphicData>
        </a:graphic>
      </p:graphicFrame>
      <p:sp>
        <p:nvSpPr>
          <p:cNvPr id="18" name="Rectangle 17">
            <a:extLst>
              <a:ext uri="{FF2B5EF4-FFF2-40B4-BE49-F238E27FC236}">
                <a16:creationId xmlns:a16="http://schemas.microsoft.com/office/drawing/2014/main" id="{2EA277A9-68BF-647F-D036-0951D0E293EE}"/>
              </a:ext>
            </a:extLst>
          </p:cNvPr>
          <p:cNvSpPr/>
          <p:nvPr/>
        </p:nvSpPr>
        <p:spPr>
          <a:xfrm>
            <a:off x="10793104" y="2591691"/>
            <a:ext cx="582912" cy="365286"/>
          </a:xfrm>
          <a:prstGeom prst="rect">
            <a:avLst/>
          </a:prstGeom>
          <a:noFill/>
          <a:ln>
            <a:solidFill>
              <a:srgbClr val="C5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descr="A cartoon of a piggy bank&#10;&#10;Description automatically generated">
            <a:extLst>
              <a:ext uri="{FF2B5EF4-FFF2-40B4-BE49-F238E27FC236}">
                <a16:creationId xmlns:a16="http://schemas.microsoft.com/office/drawing/2014/main" id="{C2746864-92C3-2C28-849D-234537446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016" y="3673145"/>
            <a:ext cx="1805925" cy="1805925"/>
          </a:xfrm>
          <a:prstGeom prst="rect">
            <a:avLst/>
          </a:prstGeom>
        </p:spPr>
      </p:pic>
      <p:sp>
        <p:nvSpPr>
          <p:cNvPr id="20" name="TextBox 19">
            <a:extLst>
              <a:ext uri="{FF2B5EF4-FFF2-40B4-BE49-F238E27FC236}">
                <a16:creationId xmlns:a16="http://schemas.microsoft.com/office/drawing/2014/main" id="{BB9AE5B0-9D53-B7B6-ECA4-A8DAFFDF4B22}"/>
              </a:ext>
            </a:extLst>
          </p:cNvPr>
          <p:cNvSpPr txBox="1"/>
          <p:nvPr/>
        </p:nvSpPr>
        <p:spPr>
          <a:xfrm>
            <a:off x="9243999" y="5089743"/>
            <a:ext cx="1767470" cy="369332"/>
          </a:xfrm>
          <a:prstGeom prst="rect">
            <a:avLst/>
          </a:prstGeom>
          <a:noFill/>
        </p:spPr>
        <p:txBody>
          <a:bodyPr wrap="square" rtlCol="0">
            <a:spAutoFit/>
          </a:bodyPr>
          <a:lstStyle/>
          <a:p>
            <a:r>
              <a:rPr lang="en-IN" b="1" dirty="0">
                <a:solidFill>
                  <a:schemeClr val="accent4">
                    <a:lumMod val="50000"/>
                  </a:schemeClr>
                </a:solidFill>
                <a:latin typeface="Montserrat" pitchFamily="2" charset="0"/>
              </a:rPr>
              <a:t>Government</a:t>
            </a:r>
          </a:p>
        </p:txBody>
      </p:sp>
      <p:cxnSp>
        <p:nvCxnSpPr>
          <p:cNvPr id="21" name="Connector: Elbow 20">
            <a:extLst>
              <a:ext uri="{FF2B5EF4-FFF2-40B4-BE49-F238E27FC236}">
                <a16:creationId xmlns:a16="http://schemas.microsoft.com/office/drawing/2014/main" id="{EA8A2EB8-A7B7-D061-320C-A0955F3B468C}"/>
              </a:ext>
            </a:extLst>
          </p:cNvPr>
          <p:cNvCxnSpPr>
            <a:cxnSpLocks/>
            <a:stCxn id="18" idx="2"/>
            <a:endCxn id="19" idx="3"/>
          </p:cNvCxnSpPr>
          <p:nvPr/>
        </p:nvCxnSpPr>
        <p:spPr>
          <a:xfrm rot="5400000">
            <a:off x="10069186" y="3560733"/>
            <a:ext cx="1619131" cy="411619"/>
          </a:xfrm>
          <a:prstGeom prst="bentConnector2">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5973508E-13C5-3F54-BAB4-E4E5E50A2E1F}"/>
              </a:ext>
            </a:extLst>
          </p:cNvPr>
          <p:cNvCxnSpPr>
            <a:cxnSpLocks/>
            <a:stCxn id="24" idx="3"/>
            <a:endCxn id="17" idx="0"/>
          </p:cNvCxnSpPr>
          <p:nvPr/>
        </p:nvCxnSpPr>
        <p:spPr>
          <a:xfrm>
            <a:off x="9439629" y="1687475"/>
            <a:ext cx="1020585" cy="471987"/>
          </a:xfrm>
          <a:prstGeom prst="bentConnector2">
            <a:avLst/>
          </a:prstGeom>
          <a:ln w="28575">
            <a:solidFill>
              <a:srgbClr val="C53F3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D2DCDBC-5BBB-95B9-A352-1F734F3B51FC}"/>
              </a:ext>
            </a:extLst>
          </p:cNvPr>
          <p:cNvCxnSpPr>
            <a:cxnSpLocks/>
          </p:cNvCxnSpPr>
          <p:nvPr/>
        </p:nvCxnSpPr>
        <p:spPr>
          <a:xfrm flipV="1">
            <a:off x="10882" y="0"/>
            <a:ext cx="6067111" cy="685800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E7D3201-EACF-D42F-5CD3-133302CA481A}"/>
              </a:ext>
            </a:extLst>
          </p:cNvPr>
          <p:cNvSpPr txBox="1"/>
          <p:nvPr/>
        </p:nvSpPr>
        <p:spPr>
          <a:xfrm rot="18770057">
            <a:off x="-117256" y="892134"/>
            <a:ext cx="4139658" cy="1938992"/>
          </a:xfrm>
          <a:prstGeom prst="rect">
            <a:avLst/>
          </a:prstGeom>
          <a:noFill/>
        </p:spPr>
        <p:txBody>
          <a:bodyPr wrap="square" rtlCol="0">
            <a:spAutoFit/>
          </a:bodyPr>
          <a:lstStyle/>
          <a:p>
            <a:r>
              <a:rPr lang="en-IN" sz="12000" b="1" spc="600" dirty="0">
                <a:solidFill>
                  <a:srgbClr val="C53F3F"/>
                </a:solidFill>
                <a:latin typeface="Montserrat" pitchFamily="2" charset="0"/>
              </a:rPr>
              <a:t>RCM</a:t>
            </a:r>
          </a:p>
        </p:txBody>
      </p:sp>
      <p:sp>
        <p:nvSpPr>
          <p:cNvPr id="41" name="TextBox 40">
            <a:extLst>
              <a:ext uri="{FF2B5EF4-FFF2-40B4-BE49-F238E27FC236}">
                <a16:creationId xmlns:a16="http://schemas.microsoft.com/office/drawing/2014/main" id="{5D6EFA3A-E236-0D58-CA8D-2B638E6AE855}"/>
              </a:ext>
            </a:extLst>
          </p:cNvPr>
          <p:cNvSpPr txBox="1"/>
          <p:nvPr/>
        </p:nvSpPr>
        <p:spPr>
          <a:xfrm rot="18677980">
            <a:off x="577191" y="2049108"/>
            <a:ext cx="4288977" cy="1200329"/>
          </a:xfrm>
          <a:prstGeom prst="rect">
            <a:avLst/>
          </a:prstGeom>
          <a:noFill/>
        </p:spPr>
        <p:txBody>
          <a:bodyPr wrap="square" rtlCol="0">
            <a:spAutoFit/>
          </a:bodyPr>
          <a:lstStyle/>
          <a:p>
            <a:pPr algn="ctr"/>
            <a:r>
              <a:rPr lang="en-IN" sz="3600" b="1" dirty="0">
                <a:solidFill>
                  <a:schemeClr val="accent4">
                    <a:lumMod val="50000"/>
                  </a:schemeClr>
                </a:solidFill>
                <a:latin typeface="Montserrat" pitchFamily="2" charset="0"/>
              </a:rPr>
              <a:t>Reverse Charge Mechanism</a:t>
            </a:r>
          </a:p>
        </p:txBody>
      </p:sp>
      <p:cxnSp>
        <p:nvCxnSpPr>
          <p:cNvPr id="42" name="Straight Connector 41">
            <a:extLst>
              <a:ext uri="{FF2B5EF4-FFF2-40B4-BE49-F238E27FC236}">
                <a16:creationId xmlns:a16="http://schemas.microsoft.com/office/drawing/2014/main" id="{F3E1FD4E-F751-1760-B0E5-6EC42AAD0AF3}"/>
              </a:ext>
            </a:extLst>
          </p:cNvPr>
          <p:cNvCxnSpPr>
            <a:cxnSpLocks/>
          </p:cNvCxnSpPr>
          <p:nvPr/>
        </p:nvCxnSpPr>
        <p:spPr>
          <a:xfrm flipH="1" flipV="1">
            <a:off x="-248328" y="3068320"/>
            <a:ext cx="2145655" cy="2098145"/>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F14F090-11FA-64EB-59FD-7A0013C75D6F}"/>
              </a:ext>
            </a:extLst>
          </p:cNvPr>
          <p:cNvCxnSpPr>
            <a:cxnSpLocks/>
          </p:cNvCxnSpPr>
          <p:nvPr/>
        </p:nvCxnSpPr>
        <p:spPr>
          <a:xfrm flipH="1" flipV="1">
            <a:off x="2684728" y="-421857"/>
            <a:ext cx="2391775" cy="2019757"/>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649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FBD2C-3A25-8E1D-5D53-6061D36123BC}"/>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- 02</a:t>
            </a:r>
          </a:p>
        </p:txBody>
      </p:sp>
      <p:cxnSp>
        <p:nvCxnSpPr>
          <p:cNvPr id="5" name="Straight Connector 4">
            <a:extLst>
              <a:ext uri="{FF2B5EF4-FFF2-40B4-BE49-F238E27FC236}">
                <a16:creationId xmlns:a16="http://schemas.microsoft.com/office/drawing/2014/main" id="{EB885527-D08B-90C5-B4CC-6E4591F47688}"/>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DC47C70-B94E-B2EC-F948-5D8755C8E371}"/>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not to pay GST under either under FCM/RCM</a:t>
            </a:r>
            <a:endParaRPr lang="en-IN" sz="2400" dirty="0"/>
          </a:p>
        </p:txBody>
      </p:sp>
      <p:cxnSp>
        <p:nvCxnSpPr>
          <p:cNvPr id="7" name="Straight Connector 6">
            <a:extLst>
              <a:ext uri="{FF2B5EF4-FFF2-40B4-BE49-F238E27FC236}">
                <a16:creationId xmlns:a16="http://schemas.microsoft.com/office/drawing/2014/main" id="{68BB8535-8477-BF57-5FAF-97DA5E3226CB}"/>
              </a:ext>
            </a:extLst>
          </p:cNvPr>
          <p:cNvCxnSpPr>
            <a:cxnSpLocks/>
          </p:cNvCxnSpPr>
          <p:nvPr/>
        </p:nvCxnSpPr>
        <p:spPr>
          <a:xfrm>
            <a:off x="1120569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15B72815-20CD-7F84-4C14-BED52F893D47}"/>
              </a:ext>
            </a:extLst>
          </p:cNvPr>
          <p:cNvCxnSpPr>
            <a:cxnSpLocks/>
          </p:cNvCxnSpPr>
          <p:nvPr/>
        </p:nvCxnSpPr>
        <p:spPr>
          <a:xfrm>
            <a:off x="404740" y="802161"/>
            <a:ext cx="504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89F0899-D89E-8E24-3DA2-D9EA8FAA9431}"/>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ARBITRAL TRIBUNAL SERVICES </a:t>
            </a:r>
          </a:p>
        </p:txBody>
      </p:sp>
      <p:sp>
        <p:nvSpPr>
          <p:cNvPr id="12" name="TextBox 11">
            <a:extLst>
              <a:ext uri="{FF2B5EF4-FFF2-40B4-BE49-F238E27FC236}">
                <a16:creationId xmlns:a16="http://schemas.microsoft.com/office/drawing/2014/main" id="{C1075B9D-D1F9-41A1-9D23-B4C14AB211A8}"/>
              </a:ext>
            </a:extLst>
          </p:cNvPr>
          <p:cNvSpPr txBox="1"/>
          <p:nvPr/>
        </p:nvSpPr>
        <p:spPr>
          <a:xfrm>
            <a:off x="284480" y="140716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13" name="TextBox 12">
            <a:extLst>
              <a:ext uri="{FF2B5EF4-FFF2-40B4-BE49-F238E27FC236}">
                <a16:creationId xmlns:a16="http://schemas.microsoft.com/office/drawing/2014/main" id="{D44AC36C-92E2-2ABF-4780-4E7DD198C52A}"/>
              </a:ext>
            </a:extLst>
          </p:cNvPr>
          <p:cNvSpPr txBox="1"/>
          <p:nvPr/>
        </p:nvSpPr>
        <p:spPr>
          <a:xfrm>
            <a:off x="289560" y="1838345"/>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 Arbitral Tribunal.</a:t>
            </a:r>
            <a:endParaRPr lang="en-IN" sz="2000" dirty="0">
              <a:solidFill>
                <a:schemeClr val="accent4">
                  <a:lumMod val="50000"/>
                </a:schemeClr>
              </a:solidFill>
              <a:latin typeface="Montserrat" pitchFamily="2" charset="0"/>
            </a:endParaRPr>
          </a:p>
        </p:txBody>
      </p:sp>
      <p:sp>
        <p:nvSpPr>
          <p:cNvPr id="16" name="TextBox 15">
            <a:extLst>
              <a:ext uri="{FF2B5EF4-FFF2-40B4-BE49-F238E27FC236}">
                <a16:creationId xmlns:a16="http://schemas.microsoft.com/office/drawing/2014/main" id="{90DE583B-9599-2A4C-2F55-2D27064FFE88}"/>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7" name="TextBox 16">
            <a:extLst>
              <a:ext uri="{FF2B5EF4-FFF2-40B4-BE49-F238E27FC236}">
                <a16:creationId xmlns:a16="http://schemas.microsoft.com/office/drawing/2014/main" id="{E4F5E42F-5BF1-3313-7487-D39CBC06D2CB}"/>
              </a:ext>
            </a:extLst>
          </p:cNvPr>
          <p:cNvSpPr txBox="1"/>
          <p:nvPr/>
        </p:nvSpPr>
        <p:spPr>
          <a:xfrm>
            <a:off x="289560" y="2773065"/>
            <a:ext cx="11475720" cy="2371675"/>
          </a:xfrm>
          <a:prstGeom prst="rect">
            <a:avLst/>
          </a:prstGeom>
          <a:noFill/>
        </p:spPr>
        <p:txBody>
          <a:bodyPr wrap="square">
            <a:spAutoFit/>
          </a:bodyPr>
          <a:lstStyle/>
          <a:p>
            <a:pPr>
              <a:lnSpc>
                <a:spcPct val="120000"/>
              </a:lnSpc>
              <a:spcBef>
                <a:spcPts val="600"/>
              </a:spcBef>
              <a:spcAft>
                <a:spcPts val="600"/>
              </a:spcAft>
            </a:pPr>
            <a:r>
              <a:rPr lang="en-US" sz="2000" b="1" dirty="0">
                <a:solidFill>
                  <a:schemeClr val="accent4">
                    <a:lumMod val="50000"/>
                  </a:schemeClr>
                </a:solidFill>
                <a:latin typeface="Montserrat" pitchFamily="2" charset="0"/>
              </a:rPr>
              <a:t>When recipient falls in any of the following:</a:t>
            </a:r>
          </a:p>
          <a:p>
            <a:pPr marL="342900" indent="-342900">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Other than business entity</a:t>
            </a:r>
          </a:p>
          <a:p>
            <a:pPr marL="342900" indent="-342900">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Business entity with turnover below threshold limit</a:t>
            </a:r>
          </a:p>
          <a:p>
            <a:pPr marL="342900" indent="-342900">
              <a:lnSpc>
                <a:spcPct val="120000"/>
              </a:lnSpc>
              <a:spcBef>
                <a:spcPts val="600"/>
              </a:spcBef>
              <a:spcAft>
                <a:spcPts val="600"/>
              </a:spcAft>
              <a:buFont typeface="Wingdings" panose="05000000000000000000" pitchFamily="2" charset="2"/>
              <a:buChar char="q"/>
            </a:pPr>
            <a:r>
              <a:rPr lang="en-US" sz="2000" dirty="0">
                <a:solidFill>
                  <a:schemeClr val="accent4">
                    <a:lumMod val="50000"/>
                  </a:schemeClr>
                </a:solidFill>
                <a:latin typeface="Montserrat" pitchFamily="2" charset="0"/>
              </a:rPr>
              <a:t>Central Govt., State Govt., Local Authority, Governmental Authority, Government entity   </a:t>
            </a:r>
          </a:p>
        </p:txBody>
      </p:sp>
    </p:spTree>
    <p:extLst>
      <p:ext uri="{BB962C8B-B14F-4D97-AF65-F5344CB8AC3E}">
        <p14:creationId xmlns:p14="http://schemas.microsoft.com/office/powerpoint/2010/main" val="3340425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651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OTHER SERVICES COVERED UNDER RCM</a:t>
            </a:r>
          </a:p>
        </p:txBody>
      </p:sp>
      <p:sp>
        <p:nvSpPr>
          <p:cNvPr id="14" name="TextBox 13">
            <a:extLst>
              <a:ext uri="{FF2B5EF4-FFF2-40B4-BE49-F238E27FC236}">
                <a16:creationId xmlns:a16="http://schemas.microsoft.com/office/drawing/2014/main" id="{FC653B67-01C9-5515-A275-8324989A16AC}"/>
              </a:ext>
            </a:extLst>
          </p:cNvPr>
          <p:cNvSpPr txBox="1"/>
          <p:nvPr/>
        </p:nvSpPr>
        <p:spPr>
          <a:xfrm>
            <a:off x="303140" y="843280"/>
            <a:ext cx="11279260" cy="5264775"/>
          </a:xfrm>
          <a:prstGeom prst="rect">
            <a:avLst/>
          </a:prstGeom>
          <a:noFill/>
        </p:spPr>
        <p:txBody>
          <a:bodyPr wrap="square" rtlCol="0">
            <a:spAutoFit/>
          </a:bodyPr>
          <a:lstStyle/>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Services supplied by an </a:t>
            </a:r>
            <a:r>
              <a:rPr lang="en-US" sz="2000" b="1" dirty="0">
                <a:latin typeface="Montserrat" pitchFamily="2" charset="0"/>
              </a:rPr>
              <a:t>insurance agent</a:t>
            </a:r>
            <a:r>
              <a:rPr lang="en-US" sz="2000" dirty="0">
                <a:latin typeface="Montserrat" pitchFamily="2" charset="0"/>
              </a:rPr>
              <a:t> to any person carrying on </a:t>
            </a:r>
            <a:r>
              <a:rPr lang="en-US" sz="2000" b="1" dirty="0">
                <a:latin typeface="Montserrat" pitchFamily="2" charset="0"/>
              </a:rPr>
              <a:t>insurance business</a:t>
            </a:r>
            <a:r>
              <a:rPr lang="en-US" sz="2000" dirty="0">
                <a:latin typeface="Montserrat" pitchFamily="2" charset="0"/>
              </a:rPr>
              <a:t> located in taxable territory</a:t>
            </a:r>
          </a:p>
          <a:p>
            <a:pPr marL="342900" indent="-342900" algn="just">
              <a:lnSpc>
                <a:spcPct val="120000"/>
              </a:lnSpc>
              <a:spcBef>
                <a:spcPts val="600"/>
              </a:spcBef>
              <a:spcAft>
                <a:spcPts val="600"/>
              </a:spcAft>
              <a:buFont typeface="Wingdings" panose="05000000000000000000" pitchFamily="2" charset="2"/>
              <a:buChar char="q"/>
            </a:pPr>
            <a:r>
              <a:rPr lang="en-US" sz="2000" b="0" i="0" dirty="0">
                <a:solidFill>
                  <a:srgbClr val="000000"/>
                </a:solidFill>
                <a:effectLst/>
                <a:latin typeface="Montserrat" pitchFamily="2" charset="0"/>
              </a:rPr>
              <a:t>Services supplied by a </a:t>
            </a:r>
            <a:r>
              <a:rPr lang="en-US" sz="2000" b="1" i="0" dirty="0">
                <a:solidFill>
                  <a:srgbClr val="000000"/>
                </a:solidFill>
                <a:effectLst/>
                <a:latin typeface="Montserrat" pitchFamily="2" charset="0"/>
              </a:rPr>
              <a:t>recovery agent</a:t>
            </a:r>
            <a:r>
              <a:rPr lang="en-US" sz="2000" b="0" i="0" dirty="0">
                <a:solidFill>
                  <a:srgbClr val="000000"/>
                </a:solidFill>
                <a:effectLst/>
                <a:latin typeface="Montserrat" pitchFamily="2" charset="0"/>
              </a:rPr>
              <a:t> to a </a:t>
            </a:r>
            <a:r>
              <a:rPr lang="en-US" sz="2000" b="1" i="0" dirty="0">
                <a:solidFill>
                  <a:srgbClr val="000000"/>
                </a:solidFill>
                <a:effectLst/>
                <a:latin typeface="Montserrat" pitchFamily="2" charset="0"/>
              </a:rPr>
              <a:t>banking company or a financial institution or a non-banking financial company</a:t>
            </a:r>
            <a:r>
              <a:rPr lang="en-US" sz="2000" b="0" i="0" dirty="0">
                <a:solidFill>
                  <a:srgbClr val="000000"/>
                </a:solidFill>
                <a:effectLst/>
                <a:latin typeface="Montserrat" pitchFamily="2" charset="0"/>
              </a:rPr>
              <a:t> located in taxable territory</a:t>
            </a:r>
          </a:p>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Supply of services by the </a:t>
            </a:r>
            <a:r>
              <a:rPr lang="en-US" sz="2000" b="1" dirty="0">
                <a:latin typeface="Montserrat" pitchFamily="2" charset="0"/>
              </a:rPr>
              <a:t>members of Overseeing Committee to RBI</a:t>
            </a:r>
          </a:p>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Services provided by </a:t>
            </a:r>
            <a:r>
              <a:rPr lang="en-US" sz="2000" b="1" dirty="0">
                <a:latin typeface="Montserrat" pitchFamily="2" charset="0"/>
              </a:rPr>
              <a:t>business facilitator (BF) to a banking company</a:t>
            </a:r>
            <a:r>
              <a:rPr lang="en-US" sz="2000" dirty="0">
                <a:latin typeface="Montserrat" pitchFamily="2" charset="0"/>
              </a:rPr>
              <a:t> located in taxable territory</a:t>
            </a:r>
          </a:p>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Services provided by </a:t>
            </a:r>
            <a:r>
              <a:rPr lang="en-US" sz="2000" b="1" dirty="0">
                <a:latin typeface="Montserrat" pitchFamily="2" charset="0"/>
              </a:rPr>
              <a:t>an agent of business correspondent (BC)</a:t>
            </a:r>
            <a:r>
              <a:rPr lang="en-US" sz="2000" dirty="0">
                <a:latin typeface="Montserrat" pitchFamily="2" charset="0"/>
              </a:rPr>
              <a:t> to </a:t>
            </a:r>
            <a:r>
              <a:rPr lang="en-US" sz="2000" b="1" dirty="0">
                <a:latin typeface="Montserrat" pitchFamily="2" charset="0"/>
              </a:rPr>
              <a:t>business correspondent (BC)</a:t>
            </a:r>
            <a:r>
              <a:rPr lang="en-US" sz="2000" dirty="0">
                <a:latin typeface="Montserrat" pitchFamily="2" charset="0"/>
              </a:rPr>
              <a:t> located in taxable territory</a:t>
            </a:r>
          </a:p>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Services supplied by </a:t>
            </a:r>
            <a:r>
              <a:rPr lang="en-US" sz="2000" b="1" dirty="0">
                <a:latin typeface="Montserrat" pitchFamily="2" charset="0"/>
              </a:rPr>
              <a:t>individual Direct Selling Agents (DSAs)</a:t>
            </a:r>
            <a:r>
              <a:rPr lang="en-US" sz="2000" dirty="0">
                <a:latin typeface="Montserrat" pitchFamily="2" charset="0"/>
              </a:rPr>
              <a:t> other than a body corporate, partnership or limited liability partnership firm to bank or non-banking financial company (NBFCs)</a:t>
            </a:r>
          </a:p>
        </p:txBody>
      </p:sp>
    </p:spTree>
    <p:extLst>
      <p:ext uri="{BB962C8B-B14F-4D97-AF65-F5344CB8AC3E}">
        <p14:creationId xmlns:p14="http://schemas.microsoft.com/office/powerpoint/2010/main" val="40901523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5C24A0-FC52-9C2E-3BDC-DD707B15E6D0}"/>
              </a:ext>
            </a:extLst>
          </p:cNvPr>
          <p:cNvCxnSpPr>
            <a:cxnSpLocks/>
          </p:cNvCxnSpPr>
          <p:nvPr/>
        </p:nvCxnSpPr>
        <p:spPr>
          <a:xfrm>
            <a:off x="404740" y="802161"/>
            <a:ext cx="6516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2ECF5D-01A8-7699-2B46-7D5A122EE0F8}"/>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OTHER SERVICES COVERED UNDER RCM</a:t>
            </a:r>
          </a:p>
        </p:txBody>
      </p:sp>
      <p:sp>
        <p:nvSpPr>
          <p:cNvPr id="14" name="TextBox 13">
            <a:extLst>
              <a:ext uri="{FF2B5EF4-FFF2-40B4-BE49-F238E27FC236}">
                <a16:creationId xmlns:a16="http://schemas.microsoft.com/office/drawing/2014/main" id="{FC653B67-01C9-5515-A275-8324989A16AC}"/>
              </a:ext>
            </a:extLst>
          </p:cNvPr>
          <p:cNvSpPr txBox="1"/>
          <p:nvPr/>
        </p:nvSpPr>
        <p:spPr>
          <a:xfrm>
            <a:off x="303140" y="843280"/>
            <a:ext cx="11279260" cy="3695114"/>
          </a:xfrm>
          <a:prstGeom prst="rect">
            <a:avLst/>
          </a:prstGeom>
          <a:noFill/>
        </p:spPr>
        <p:txBody>
          <a:bodyPr wrap="square" rtlCol="0">
            <a:spAutoFit/>
          </a:bodyPr>
          <a:lstStyle/>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Supply of services by a music composer, photographer, artist or the like by way of transfer or permitting the use or enjoyment of a copyright covered under clause (a) of sub-section (1) of section 13 of the Copyright Act, 1957 relating to original dramatic, musical or artistic works to a music company, producer or the like</a:t>
            </a:r>
          </a:p>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Supply of services by an author by way of transfer or permitting the use or enjoyment of a copyright covered under clause (a) of sub-section (1) of section 13 of the Copyright Act, 1957 relating to original literary works to a publisher</a:t>
            </a:r>
          </a:p>
          <a:p>
            <a:pPr marL="342900" indent="-342900" algn="just">
              <a:lnSpc>
                <a:spcPct val="120000"/>
              </a:lnSpc>
              <a:spcBef>
                <a:spcPts val="600"/>
              </a:spcBef>
              <a:spcAft>
                <a:spcPts val="600"/>
              </a:spcAft>
              <a:buFont typeface="Wingdings" panose="05000000000000000000" pitchFamily="2" charset="2"/>
              <a:buChar char="q"/>
            </a:pPr>
            <a:r>
              <a:rPr lang="en-US" sz="2000" dirty="0">
                <a:latin typeface="Montserrat" pitchFamily="2" charset="0"/>
              </a:rPr>
              <a:t>Services of lending of securities under Securities Lending Scheme, 1997 (“Scheme”) of Securities and Exchange Board of India (“SEBI”), as amended</a:t>
            </a:r>
          </a:p>
        </p:txBody>
      </p:sp>
    </p:spTree>
    <p:extLst>
      <p:ext uri="{BB962C8B-B14F-4D97-AF65-F5344CB8AC3E}">
        <p14:creationId xmlns:p14="http://schemas.microsoft.com/office/powerpoint/2010/main" val="19489440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74C7F1-03F7-3896-8A36-A03032C75360}"/>
              </a:ext>
            </a:extLst>
          </p:cNvPr>
          <p:cNvCxnSpPr>
            <a:cxnSpLocks/>
          </p:cNvCxnSpPr>
          <p:nvPr/>
        </p:nvCxnSpPr>
        <p:spPr>
          <a:xfrm>
            <a:off x="4084320" y="3312160"/>
            <a:ext cx="0" cy="1132803"/>
          </a:xfrm>
          <a:prstGeom prst="line">
            <a:avLst/>
          </a:prstGeom>
          <a:ln>
            <a:solidFill>
              <a:srgbClr val="C53F3F"/>
            </a:solidFill>
            <a:prstDash val="lgDashDot"/>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0A3D189-1018-FE18-2D39-B35B727297C1}"/>
              </a:ext>
            </a:extLst>
          </p:cNvPr>
          <p:cNvSpPr txBox="1"/>
          <p:nvPr/>
        </p:nvSpPr>
        <p:spPr>
          <a:xfrm>
            <a:off x="1899920" y="2345958"/>
            <a:ext cx="9895841" cy="2308324"/>
          </a:xfrm>
          <a:prstGeom prst="rect">
            <a:avLst/>
          </a:prstGeom>
          <a:noFill/>
        </p:spPr>
        <p:txBody>
          <a:bodyPr wrap="square" rtlCol="0">
            <a:spAutoFit/>
          </a:bodyPr>
          <a:lstStyle/>
          <a:p>
            <a:r>
              <a:rPr lang="en-IN" sz="4800" b="1" dirty="0">
                <a:solidFill>
                  <a:srgbClr val="9B3232"/>
                </a:solidFill>
                <a:latin typeface="Montserrat" pitchFamily="2" charset="0"/>
              </a:rPr>
              <a:t>UNDERSTANDING </a:t>
            </a:r>
            <a:r>
              <a:rPr lang="en-IN" sz="4800" b="1" dirty="0">
                <a:solidFill>
                  <a:schemeClr val="accent4">
                    <a:lumMod val="50000"/>
                  </a:schemeClr>
                </a:solidFill>
                <a:latin typeface="Montserrat" pitchFamily="2" charset="0"/>
              </a:rPr>
              <a:t>     </a:t>
            </a:r>
          </a:p>
          <a:p>
            <a:r>
              <a:rPr lang="en-IN" sz="4800" b="1" dirty="0">
                <a:solidFill>
                  <a:schemeClr val="accent4">
                    <a:lumMod val="50000"/>
                  </a:schemeClr>
                </a:solidFill>
                <a:latin typeface="Montserrat" pitchFamily="2" charset="0"/>
              </a:rPr>
              <a:t>             GOODS NOTIFIED  </a:t>
            </a:r>
          </a:p>
          <a:p>
            <a:r>
              <a:rPr lang="en-IN" sz="4800" b="1" dirty="0">
                <a:solidFill>
                  <a:schemeClr val="accent4">
                    <a:lumMod val="50000"/>
                  </a:schemeClr>
                </a:solidFill>
                <a:latin typeface="Montserrat" pitchFamily="2" charset="0"/>
              </a:rPr>
              <a:t>             UNDER SEC. 9(3) &amp; 5(3)</a:t>
            </a:r>
            <a:endParaRPr lang="en-IN" sz="4800" b="1" dirty="0">
              <a:solidFill>
                <a:srgbClr val="9B3232"/>
              </a:solidFill>
              <a:latin typeface="Montserrat" pitchFamily="2" charset="0"/>
            </a:endParaRPr>
          </a:p>
        </p:txBody>
      </p:sp>
      <p:pic>
        <p:nvPicPr>
          <p:cNvPr id="8" name="Picture 7" descr="A cartoon of a person sitting on the floor with a computer&#10;&#10;Description automatically generated">
            <a:extLst>
              <a:ext uri="{FF2B5EF4-FFF2-40B4-BE49-F238E27FC236}">
                <a16:creationId xmlns:a16="http://schemas.microsoft.com/office/drawing/2014/main" id="{C08CDDE1-DD0A-53BC-717E-89F7E5A89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23" y="1196005"/>
            <a:ext cx="3519237" cy="3519237"/>
          </a:xfrm>
          <a:prstGeom prst="rect">
            <a:avLst/>
          </a:prstGeom>
        </p:spPr>
      </p:pic>
    </p:spTree>
    <p:extLst>
      <p:ext uri="{BB962C8B-B14F-4D97-AF65-F5344CB8AC3E}">
        <p14:creationId xmlns:p14="http://schemas.microsoft.com/office/powerpoint/2010/main" val="2175414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B6D9396-D5AA-901F-1004-3E1EA8AAC5D6}"/>
              </a:ext>
            </a:extLst>
          </p:cNvPr>
          <p:cNvSpPr>
            <a:spLocks noChangeArrowheads="1"/>
          </p:cNvSpPr>
          <p:nvPr/>
        </p:nvSpPr>
        <p:spPr bwMode="auto">
          <a:xfrm>
            <a:off x="-5" y="153240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B8B422F3-8D17-F724-BB24-C795927D1E81}"/>
              </a:ext>
            </a:extLst>
          </p:cNvPr>
          <p:cNvGraphicFramePr>
            <a:graphicFrameLocks noGrp="1"/>
          </p:cNvGraphicFramePr>
          <p:nvPr>
            <p:extLst>
              <p:ext uri="{D42A27DB-BD31-4B8C-83A1-F6EECF244321}">
                <p14:modId xmlns:p14="http://schemas.microsoft.com/office/powerpoint/2010/main" val="4150229075"/>
              </p:ext>
            </p:extLst>
          </p:nvPr>
        </p:nvGraphicFramePr>
        <p:xfrm>
          <a:off x="233680" y="231986"/>
          <a:ext cx="11623041" cy="6370320"/>
        </p:xfrm>
        <a:graphic>
          <a:graphicData uri="http://schemas.openxmlformats.org/drawingml/2006/table">
            <a:tbl>
              <a:tblPr firstRow="1" bandRow="1">
                <a:tableStyleId>{5C22544A-7EE6-4342-B048-85BDC9FD1C3A}</a:tableStyleId>
              </a:tblPr>
              <a:tblGrid>
                <a:gridCol w="1698344">
                  <a:extLst>
                    <a:ext uri="{9D8B030D-6E8A-4147-A177-3AD203B41FA5}">
                      <a16:colId xmlns:a16="http://schemas.microsoft.com/office/drawing/2014/main" val="1207519458"/>
                    </a:ext>
                  </a:extLst>
                </a:gridCol>
                <a:gridCol w="5016483">
                  <a:extLst>
                    <a:ext uri="{9D8B030D-6E8A-4147-A177-3AD203B41FA5}">
                      <a16:colId xmlns:a16="http://schemas.microsoft.com/office/drawing/2014/main" val="3119322914"/>
                    </a:ext>
                  </a:extLst>
                </a:gridCol>
                <a:gridCol w="2454107">
                  <a:extLst>
                    <a:ext uri="{9D8B030D-6E8A-4147-A177-3AD203B41FA5}">
                      <a16:colId xmlns:a16="http://schemas.microsoft.com/office/drawing/2014/main" val="2402853664"/>
                    </a:ext>
                  </a:extLst>
                </a:gridCol>
                <a:gridCol w="2454107">
                  <a:extLst>
                    <a:ext uri="{9D8B030D-6E8A-4147-A177-3AD203B41FA5}">
                      <a16:colId xmlns:a16="http://schemas.microsoft.com/office/drawing/2014/main" val="3784760310"/>
                    </a:ext>
                  </a:extLst>
                </a:gridCol>
              </a:tblGrid>
              <a:tr h="370840">
                <a:tc>
                  <a:txBody>
                    <a:bodyPr/>
                    <a:lstStyle/>
                    <a:p>
                      <a:r>
                        <a:rPr lang="en-US" sz="2000" dirty="0">
                          <a:latin typeface="Montserrat" pitchFamily="2" charset="0"/>
                        </a:rPr>
                        <a:t>Tariff item, sub-heading, heading or Chapter</a:t>
                      </a:r>
                      <a:endParaRPr lang="en-IN" sz="2000" dirty="0">
                        <a:latin typeface="Montserrat" pitchFamily="2" charset="0"/>
                      </a:endParaRPr>
                    </a:p>
                  </a:txBody>
                  <a:tcPr>
                    <a:solidFill>
                      <a:schemeClr val="accent4">
                        <a:lumMod val="50000"/>
                      </a:schemeClr>
                    </a:solidFill>
                  </a:tcPr>
                </a:tc>
                <a:tc>
                  <a:txBody>
                    <a:bodyPr/>
                    <a:lstStyle/>
                    <a:p>
                      <a:r>
                        <a:rPr lang="en-US" sz="2000" b="1" i="0" kern="1200" dirty="0">
                          <a:solidFill>
                            <a:schemeClr val="lt1"/>
                          </a:solidFill>
                          <a:effectLst/>
                          <a:latin typeface="Montserrat" pitchFamily="2" charset="0"/>
                          <a:ea typeface="+mn-ea"/>
                          <a:cs typeface="+mn-cs"/>
                        </a:rPr>
                        <a:t>Description of supply of Goods</a:t>
                      </a:r>
                      <a:endParaRPr lang="en-IN" sz="2000" dirty="0">
                        <a:latin typeface="Montserrat" pitchFamily="2" charset="0"/>
                      </a:endParaRPr>
                    </a:p>
                  </a:txBody>
                  <a:tcPr>
                    <a:solidFill>
                      <a:schemeClr val="accent4">
                        <a:lumMod val="50000"/>
                      </a:schemeClr>
                    </a:solidFill>
                  </a:tcPr>
                </a:tc>
                <a:tc>
                  <a:txBody>
                    <a:bodyPr/>
                    <a:lstStyle/>
                    <a:p>
                      <a:r>
                        <a:rPr lang="en-IN" sz="2000" b="1" i="0" kern="1200" dirty="0">
                          <a:solidFill>
                            <a:schemeClr val="lt1"/>
                          </a:solidFill>
                          <a:effectLst/>
                          <a:latin typeface="Montserrat" pitchFamily="2" charset="0"/>
                          <a:ea typeface="+mn-ea"/>
                          <a:cs typeface="+mn-cs"/>
                        </a:rPr>
                        <a:t>Supplier of goods</a:t>
                      </a:r>
                      <a:endParaRPr lang="en-IN" sz="2000" dirty="0">
                        <a:latin typeface="Montserrat" pitchFamily="2" charset="0"/>
                      </a:endParaRPr>
                    </a:p>
                  </a:txBody>
                  <a:tcPr>
                    <a:solidFill>
                      <a:schemeClr val="accent4">
                        <a:lumMod val="50000"/>
                      </a:schemeClr>
                    </a:solidFill>
                  </a:tcPr>
                </a:tc>
                <a:tc>
                  <a:txBody>
                    <a:bodyPr/>
                    <a:lstStyle/>
                    <a:p>
                      <a:r>
                        <a:rPr lang="en-IN" sz="2000" b="1" i="0" kern="1200" dirty="0">
                          <a:solidFill>
                            <a:schemeClr val="lt1"/>
                          </a:solidFill>
                          <a:effectLst/>
                          <a:latin typeface="Montserrat" pitchFamily="2" charset="0"/>
                          <a:ea typeface="+mn-ea"/>
                          <a:cs typeface="+mn-cs"/>
                        </a:rPr>
                        <a:t>Recipient of supply</a:t>
                      </a:r>
                      <a:endParaRPr lang="en-IN" sz="2000" dirty="0">
                        <a:latin typeface="Montserrat" pitchFamily="2" charset="0"/>
                      </a:endParaRPr>
                    </a:p>
                  </a:txBody>
                  <a:tcPr>
                    <a:solidFill>
                      <a:schemeClr val="accent4">
                        <a:lumMod val="50000"/>
                      </a:schemeClr>
                    </a:solidFill>
                  </a:tcPr>
                </a:tc>
                <a:extLst>
                  <a:ext uri="{0D108BD9-81ED-4DB2-BD59-A6C34878D82A}">
                    <a16:rowId xmlns:a16="http://schemas.microsoft.com/office/drawing/2014/main" val="1179321820"/>
                  </a:ext>
                </a:extLst>
              </a:tr>
              <a:tr h="370840">
                <a:tc>
                  <a:txBody>
                    <a:bodyPr/>
                    <a:lstStyle/>
                    <a:p>
                      <a:r>
                        <a:rPr lang="en-IN" sz="2000" dirty="0">
                          <a:latin typeface="Montserrat" pitchFamily="2" charset="0"/>
                        </a:rPr>
                        <a:t>0801</a:t>
                      </a:r>
                    </a:p>
                  </a:txBody>
                  <a:tcPr>
                    <a:solidFill>
                      <a:schemeClr val="bg1">
                        <a:lumMod val="95000"/>
                      </a:schemeClr>
                    </a:solidFill>
                  </a:tcPr>
                </a:tc>
                <a:tc>
                  <a:txBody>
                    <a:bodyPr/>
                    <a:lstStyle/>
                    <a:p>
                      <a:r>
                        <a:rPr lang="en-US" sz="2000" b="0" i="0" kern="1200" dirty="0">
                          <a:solidFill>
                            <a:schemeClr val="dk1"/>
                          </a:solidFill>
                          <a:effectLst/>
                          <a:latin typeface="Montserrat" pitchFamily="2" charset="0"/>
                          <a:ea typeface="+mn-ea"/>
                          <a:cs typeface="+mn-cs"/>
                        </a:rPr>
                        <a:t>Cashew nuts, not shelled or peeled</a:t>
                      </a:r>
                      <a:endParaRPr lang="en-IN" sz="2000" dirty="0">
                        <a:latin typeface="Montserrat" pitchFamily="2" charset="0"/>
                      </a:endParaRPr>
                    </a:p>
                  </a:txBody>
                  <a:tcPr>
                    <a:solidFill>
                      <a:schemeClr val="bg1">
                        <a:lumMod val="95000"/>
                      </a:schemeClr>
                    </a:solidFill>
                  </a:tcPr>
                </a:tc>
                <a:tc>
                  <a:txBody>
                    <a:bodyPr/>
                    <a:lstStyle/>
                    <a:p>
                      <a:pPr algn="ctr" fontAlgn="t"/>
                      <a:r>
                        <a:rPr lang="en-IN" sz="2000" dirty="0">
                          <a:effectLst/>
                          <a:latin typeface="Montserrat" pitchFamily="2" charset="0"/>
                        </a:rPr>
                        <a:t>Agriculturist</a:t>
                      </a:r>
                    </a:p>
                  </a:txBody>
                  <a:tcPr marL="0" marR="0" marT="0" marB="0">
                    <a:solidFill>
                      <a:schemeClr val="bg1">
                        <a:lumMod val="95000"/>
                      </a:schemeClr>
                    </a:solidFill>
                  </a:tcPr>
                </a:tc>
                <a:tc>
                  <a:txBody>
                    <a:bodyPr/>
                    <a:lstStyle/>
                    <a:p>
                      <a:pPr algn="ctr" fontAlgn="t"/>
                      <a:r>
                        <a:rPr lang="en-IN" sz="2000" dirty="0">
                          <a:effectLst/>
                          <a:latin typeface="Montserrat" pitchFamily="2" charset="0"/>
                        </a:rPr>
                        <a:t>Any registered person</a:t>
                      </a:r>
                    </a:p>
                  </a:txBody>
                  <a:tcPr marL="0" marR="0" marT="0" marB="0">
                    <a:solidFill>
                      <a:schemeClr val="bg1">
                        <a:lumMod val="95000"/>
                      </a:schemeClr>
                    </a:solidFill>
                  </a:tcPr>
                </a:tc>
                <a:extLst>
                  <a:ext uri="{0D108BD9-81ED-4DB2-BD59-A6C34878D82A}">
                    <a16:rowId xmlns:a16="http://schemas.microsoft.com/office/drawing/2014/main" val="2342680977"/>
                  </a:ext>
                </a:extLst>
              </a:tr>
              <a:tr h="370840">
                <a:tc>
                  <a:txBody>
                    <a:bodyPr/>
                    <a:lstStyle/>
                    <a:p>
                      <a:r>
                        <a:rPr lang="en-IN" sz="2000" dirty="0">
                          <a:latin typeface="Montserrat" pitchFamily="2" charset="0"/>
                        </a:rPr>
                        <a:t>14049010</a:t>
                      </a:r>
                    </a:p>
                  </a:txBody>
                  <a:tcPr>
                    <a:solidFill>
                      <a:schemeClr val="bg1">
                        <a:lumMod val="95000"/>
                      </a:schemeClr>
                    </a:solidFill>
                  </a:tcPr>
                </a:tc>
                <a:tc>
                  <a:txBody>
                    <a:bodyPr/>
                    <a:lstStyle/>
                    <a:p>
                      <a:r>
                        <a:rPr lang="en-IN" sz="2000" b="0" i="0" kern="1200" dirty="0">
                          <a:solidFill>
                            <a:schemeClr val="dk1"/>
                          </a:solidFill>
                          <a:effectLst/>
                          <a:latin typeface="Montserrat" pitchFamily="2" charset="0"/>
                          <a:ea typeface="+mn-ea"/>
                          <a:cs typeface="+mn-cs"/>
                        </a:rPr>
                        <a:t>Bidi wrapper leaves (tendu)</a:t>
                      </a:r>
                      <a:endParaRPr lang="en-IN" sz="2000" dirty="0">
                        <a:latin typeface="Montserrat" pitchFamily="2" charset="0"/>
                      </a:endParaRPr>
                    </a:p>
                  </a:txBody>
                  <a:tcPr>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Agriculturist</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3838432394"/>
                  </a:ext>
                </a:extLst>
              </a:tr>
              <a:tr h="370840">
                <a:tc>
                  <a:txBody>
                    <a:bodyPr/>
                    <a:lstStyle/>
                    <a:p>
                      <a:r>
                        <a:rPr lang="en-IN" sz="2000" b="0" i="0" kern="1200" dirty="0">
                          <a:solidFill>
                            <a:schemeClr val="dk1"/>
                          </a:solidFill>
                          <a:effectLst/>
                          <a:latin typeface="Montserrat" pitchFamily="2" charset="0"/>
                          <a:ea typeface="+mn-ea"/>
                          <a:cs typeface="+mn-cs"/>
                        </a:rPr>
                        <a:t>2401</a:t>
                      </a:r>
                      <a:endParaRPr lang="en-IN" sz="2000" dirty="0">
                        <a:latin typeface="Montserrat" pitchFamily="2" charset="0"/>
                      </a:endParaRPr>
                    </a:p>
                  </a:txBody>
                  <a:tcPr>
                    <a:solidFill>
                      <a:schemeClr val="bg1">
                        <a:lumMod val="95000"/>
                      </a:schemeClr>
                    </a:solidFill>
                  </a:tcPr>
                </a:tc>
                <a:tc>
                  <a:txBody>
                    <a:bodyPr/>
                    <a:lstStyle/>
                    <a:p>
                      <a:r>
                        <a:rPr lang="en-IN" sz="2000" b="0" i="0" kern="1200" dirty="0">
                          <a:solidFill>
                            <a:schemeClr val="dk1"/>
                          </a:solidFill>
                          <a:effectLst/>
                          <a:latin typeface="Montserrat" pitchFamily="2" charset="0"/>
                          <a:ea typeface="+mn-ea"/>
                          <a:cs typeface="+mn-cs"/>
                        </a:rPr>
                        <a:t>Tobacco leaves</a:t>
                      </a:r>
                      <a:endParaRPr lang="en-IN" sz="2000" dirty="0">
                        <a:latin typeface="Montserrat" pitchFamily="2" charset="0"/>
                      </a:endParaRPr>
                    </a:p>
                  </a:txBody>
                  <a:tcPr>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Agriculturist</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2513990588"/>
                  </a:ext>
                </a:extLst>
              </a:tr>
              <a:tr h="370840">
                <a:tc>
                  <a:txBody>
                    <a:bodyPr/>
                    <a:lstStyle/>
                    <a:p>
                      <a:r>
                        <a:rPr lang="en-IN" sz="2000" b="0" i="0" kern="1200" dirty="0">
                          <a:solidFill>
                            <a:schemeClr val="dk1"/>
                          </a:solidFill>
                          <a:effectLst/>
                          <a:latin typeface="Montserrat" pitchFamily="2" charset="0"/>
                          <a:ea typeface="+mn-ea"/>
                          <a:cs typeface="+mn-cs"/>
                        </a:rPr>
                        <a:t>3301 24 00,</a:t>
                      </a:r>
                    </a:p>
                    <a:p>
                      <a:r>
                        <a:rPr lang="en-IN" sz="2000" b="0" i="0" kern="1200" dirty="0">
                          <a:solidFill>
                            <a:schemeClr val="dk1"/>
                          </a:solidFill>
                          <a:effectLst/>
                          <a:latin typeface="Montserrat" pitchFamily="2" charset="0"/>
                          <a:ea typeface="+mn-ea"/>
                          <a:cs typeface="+mn-cs"/>
                        </a:rPr>
                        <a:t>3301 25 10,</a:t>
                      </a:r>
                    </a:p>
                    <a:p>
                      <a:r>
                        <a:rPr lang="en-IN" sz="2000" b="0" i="0" kern="1200" dirty="0">
                          <a:solidFill>
                            <a:schemeClr val="dk1"/>
                          </a:solidFill>
                          <a:effectLst/>
                          <a:latin typeface="Montserrat" pitchFamily="2" charset="0"/>
                          <a:ea typeface="+mn-ea"/>
                          <a:cs typeface="+mn-cs"/>
                        </a:rPr>
                        <a:t>3301 25 20,</a:t>
                      </a:r>
                    </a:p>
                    <a:p>
                      <a:r>
                        <a:rPr lang="en-IN" sz="2000" b="0" i="0" kern="1200" dirty="0">
                          <a:solidFill>
                            <a:schemeClr val="dk1"/>
                          </a:solidFill>
                          <a:effectLst/>
                          <a:latin typeface="Montserrat" pitchFamily="2" charset="0"/>
                          <a:ea typeface="+mn-ea"/>
                          <a:cs typeface="+mn-cs"/>
                        </a:rPr>
                        <a:t>3301 25 30,</a:t>
                      </a:r>
                    </a:p>
                    <a:p>
                      <a:r>
                        <a:rPr lang="en-IN" sz="2000" b="0" i="0" kern="1200" dirty="0">
                          <a:solidFill>
                            <a:schemeClr val="dk1"/>
                          </a:solidFill>
                          <a:effectLst/>
                          <a:latin typeface="Montserrat" pitchFamily="2" charset="0"/>
                          <a:ea typeface="+mn-ea"/>
                          <a:cs typeface="+mn-cs"/>
                        </a:rPr>
                        <a:t>3301 25 40,</a:t>
                      </a:r>
                    </a:p>
                    <a:p>
                      <a:r>
                        <a:rPr lang="en-IN" sz="2000" b="0" i="0" kern="1200" dirty="0">
                          <a:solidFill>
                            <a:schemeClr val="dk1"/>
                          </a:solidFill>
                          <a:effectLst/>
                          <a:latin typeface="Montserrat" pitchFamily="2" charset="0"/>
                          <a:ea typeface="+mn-ea"/>
                          <a:cs typeface="+mn-cs"/>
                        </a:rPr>
                        <a:t>3301 25 90</a:t>
                      </a:r>
                    </a:p>
                    <a:p>
                      <a:endParaRPr lang="en-IN" sz="2000" dirty="0">
                        <a:latin typeface="Montserrat" pitchFamily="2" charset="0"/>
                      </a:endParaRPr>
                    </a:p>
                  </a:txBody>
                  <a:tcPr>
                    <a:solidFill>
                      <a:schemeClr val="bg1">
                        <a:lumMod val="95000"/>
                      </a:schemeClr>
                    </a:solidFill>
                  </a:tcPr>
                </a:tc>
                <a:tc>
                  <a:txBody>
                    <a:bodyPr/>
                    <a:lstStyle/>
                    <a:p>
                      <a:r>
                        <a:rPr lang="en-IN" sz="2000" b="0" i="0" kern="1200" dirty="0">
                          <a:solidFill>
                            <a:schemeClr val="dk1"/>
                          </a:solidFill>
                          <a:effectLst/>
                          <a:latin typeface="Montserrat" pitchFamily="2" charset="0"/>
                          <a:ea typeface="+mn-ea"/>
                          <a:cs typeface="+mn-cs"/>
                        </a:rPr>
                        <a:t>Following essential oils other than those of citrus fruit namely: -</a:t>
                      </a:r>
                    </a:p>
                    <a:p>
                      <a:r>
                        <a:rPr lang="en-IN" sz="2000" b="0" i="0" kern="1200" dirty="0">
                          <a:solidFill>
                            <a:schemeClr val="dk1"/>
                          </a:solidFill>
                          <a:effectLst/>
                          <a:latin typeface="Montserrat" pitchFamily="2" charset="0"/>
                          <a:ea typeface="+mn-ea"/>
                          <a:cs typeface="+mn-cs"/>
                        </a:rPr>
                        <a:t>(a) Of peppermint (Mentha piperita);</a:t>
                      </a:r>
                    </a:p>
                    <a:p>
                      <a:r>
                        <a:rPr lang="en-IN" sz="2000" b="0" i="0" kern="1200" dirty="0">
                          <a:solidFill>
                            <a:schemeClr val="dk1"/>
                          </a:solidFill>
                          <a:effectLst/>
                          <a:latin typeface="Montserrat" pitchFamily="2" charset="0"/>
                          <a:ea typeface="+mn-ea"/>
                          <a:cs typeface="+mn-cs"/>
                        </a:rPr>
                        <a:t>(b) Of other mints : Spearmint oil (ex-</a:t>
                      </a:r>
                      <a:r>
                        <a:rPr lang="en-IN" sz="2000" b="0" i="0" kern="1200" dirty="0" err="1">
                          <a:solidFill>
                            <a:schemeClr val="dk1"/>
                          </a:solidFill>
                          <a:effectLst/>
                          <a:latin typeface="Montserrat" pitchFamily="2" charset="0"/>
                          <a:ea typeface="+mn-ea"/>
                          <a:cs typeface="+mn-cs"/>
                        </a:rPr>
                        <a:t>mentha</a:t>
                      </a:r>
                      <a:r>
                        <a:rPr lang="en-IN" sz="2000" b="0" i="0" kern="1200" dirty="0">
                          <a:solidFill>
                            <a:schemeClr val="dk1"/>
                          </a:solidFill>
                          <a:effectLst/>
                          <a:latin typeface="Montserrat" pitchFamily="2" charset="0"/>
                          <a:ea typeface="+mn-ea"/>
                          <a:cs typeface="+mn-cs"/>
                        </a:rPr>
                        <a:t> spicata), Water mint-oil (ex-</a:t>
                      </a:r>
                      <a:r>
                        <a:rPr lang="en-IN" sz="2000" b="0" i="0" kern="1200" dirty="0" err="1">
                          <a:solidFill>
                            <a:schemeClr val="dk1"/>
                          </a:solidFill>
                          <a:effectLst/>
                          <a:latin typeface="Montserrat" pitchFamily="2" charset="0"/>
                          <a:ea typeface="+mn-ea"/>
                          <a:cs typeface="+mn-cs"/>
                        </a:rPr>
                        <a:t>mentha</a:t>
                      </a:r>
                      <a:r>
                        <a:rPr lang="en-IN" sz="2000" b="0" i="0" kern="1200" dirty="0">
                          <a:solidFill>
                            <a:schemeClr val="dk1"/>
                          </a:solidFill>
                          <a:effectLst/>
                          <a:latin typeface="Montserrat" pitchFamily="2" charset="0"/>
                          <a:ea typeface="+mn-ea"/>
                          <a:cs typeface="+mn-cs"/>
                        </a:rPr>
                        <a:t> aquatic), Horsemint oil (ex-</a:t>
                      </a:r>
                      <a:r>
                        <a:rPr lang="en-IN" sz="2000" b="0" i="0" kern="1200" dirty="0" err="1">
                          <a:solidFill>
                            <a:schemeClr val="dk1"/>
                          </a:solidFill>
                          <a:effectLst/>
                          <a:latin typeface="Montserrat" pitchFamily="2" charset="0"/>
                          <a:ea typeface="+mn-ea"/>
                          <a:cs typeface="+mn-cs"/>
                        </a:rPr>
                        <a:t>mentha</a:t>
                      </a:r>
                      <a:r>
                        <a:rPr lang="en-IN" sz="2000" b="0" i="0" kern="1200" dirty="0">
                          <a:solidFill>
                            <a:schemeClr val="dk1"/>
                          </a:solidFill>
                          <a:effectLst/>
                          <a:latin typeface="Montserrat" pitchFamily="2" charset="0"/>
                          <a:ea typeface="+mn-ea"/>
                          <a:cs typeface="+mn-cs"/>
                        </a:rPr>
                        <a:t> </a:t>
                      </a:r>
                      <a:r>
                        <a:rPr lang="en-IN" sz="2000" b="0" i="0" kern="1200" dirty="0" err="1">
                          <a:solidFill>
                            <a:schemeClr val="dk1"/>
                          </a:solidFill>
                          <a:effectLst/>
                          <a:latin typeface="Montserrat" pitchFamily="2" charset="0"/>
                          <a:ea typeface="+mn-ea"/>
                          <a:cs typeface="+mn-cs"/>
                        </a:rPr>
                        <a:t>sylvestries</a:t>
                      </a:r>
                      <a:r>
                        <a:rPr lang="en-IN" sz="2000" b="0" i="0" kern="1200" dirty="0">
                          <a:solidFill>
                            <a:schemeClr val="dk1"/>
                          </a:solidFill>
                          <a:effectLst/>
                          <a:latin typeface="Montserrat" pitchFamily="2" charset="0"/>
                          <a:ea typeface="+mn-ea"/>
                          <a:cs typeface="+mn-cs"/>
                        </a:rPr>
                        <a:t>), </a:t>
                      </a:r>
                      <a:r>
                        <a:rPr lang="en-IN" sz="2000" b="0" i="0" kern="1200" dirty="0" err="1">
                          <a:solidFill>
                            <a:schemeClr val="dk1"/>
                          </a:solidFill>
                          <a:effectLst/>
                          <a:latin typeface="Montserrat" pitchFamily="2" charset="0"/>
                          <a:ea typeface="+mn-ea"/>
                          <a:cs typeface="+mn-cs"/>
                        </a:rPr>
                        <a:t>Bergament</a:t>
                      </a:r>
                      <a:r>
                        <a:rPr lang="en-IN" sz="2000" b="0" i="0" kern="1200" dirty="0">
                          <a:solidFill>
                            <a:schemeClr val="dk1"/>
                          </a:solidFill>
                          <a:effectLst/>
                          <a:latin typeface="Montserrat" pitchFamily="2" charset="0"/>
                          <a:ea typeface="+mn-ea"/>
                          <a:cs typeface="+mn-cs"/>
                        </a:rPr>
                        <a:t> oil (ex-</a:t>
                      </a:r>
                      <a:r>
                        <a:rPr lang="en-IN" sz="2000" b="0" i="0" kern="1200" dirty="0" err="1">
                          <a:solidFill>
                            <a:schemeClr val="dk1"/>
                          </a:solidFill>
                          <a:effectLst/>
                          <a:latin typeface="Montserrat" pitchFamily="2" charset="0"/>
                          <a:ea typeface="+mn-ea"/>
                          <a:cs typeface="+mn-cs"/>
                        </a:rPr>
                        <a:t>mentha</a:t>
                      </a:r>
                      <a:r>
                        <a:rPr lang="en-IN" sz="2000" b="0" i="0" kern="1200" dirty="0">
                          <a:solidFill>
                            <a:schemeClr val="dk1"/>
                          </a:solidFill>
                          <a:effectLst/>
                          <a:latin typeface="Montserrat" pitchFamily="2" charset="0"/>
                          <a:ea typeface="+mn-ea"/>
                          <a:cs typeface="+mn-cs"/>
                        </a:rPr>
                        <a:t> citrate), Mentha arvensis</a:t>
                      </a:r>
                    </a:p>
                  </a:txBody>
                  <a:tcPr>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unregistered person</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r>
                        <a:rPr lang="en-IN" sz="2000" b="1" i="0" kern="1200" dirty="0">
                          <a:solidFill>
                            <a:schemeClr val="dk1"/>
                          </a:solidFill>
                          <a:effectLst/>
                          <a:latin typeface="Montserrat" pitchFamily="2" charset="0"/>
                          <a:ea typeface="+mn-ea"/>
                          <a:cs typeface="+mn-cs"/>
                        </a:rPr>
                        <a:t>]</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52975376"/>
                  </a:ext>
                </a:extLst>
              </a:tr>
              <a:tr h="370840">
                <a:tc>
                  <a:txBody>
                    <a:bodyPr/>
                    <a:lstStyle/>
                    <a:p>
                      <a:endParaRPr lang="en-IN" sz="2000" dirty="0">
                        <a:latin typeface="Montserrat" pitchFamily="2" charset="0"/>
                      </a:endParaRPr>
                    </a:p>
                  </a:txBody>
                  <a:tcPr>
                    <a:solidFill>
                      <a:schemeClr val="bg1">
                        <a:lumMod val="95000"/>
                      </a:schemeClr>
                    </a:solidFill>
                  </a:tcPr>
                </a:tc>
                <a:tc>
                  <a:txBody>
                    <a:bodyPr/>
                    <a:lstStyle/>
                    <a:p>
                      <a:endParaRPr lang="en-IN" sz="2000" b="0" i="0" kern="1200" dirty="0">
                        <a:solidFill>
                          <a:schemeClr val="dk1"/>
                        </a:solidFill>
                        <a:effectLst/>
                        <a:latin typeface="Montserrat" pitchFamily="2" charset="0"/>
                        <a:ea typeface="+mn-ea"/>
                        <a:cs typeface="+mn-cs"/>
                      </a:endParaRPr>
                    </a:p>
                  </a:txBody>
                  <a:tcPr>
                    <a:solidFill>
                      <a:schemeClr val="bg1">
                        <a:lumMod val="95000"/>
                      </a:schemeClr>
                    </a:solidFill>
                  </a:tcPr>
                </a:tc>
                <a:tc>
                  <a:txBody>
                    <a:bodyPr/>
                    <a:lstStyle/>
                    <a:p>
                      <a:pPr algn="ctr" fontAlgn="t"/>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133541816"/>
                  </a:ext>
                </a:extLst>
              </a:tr>
            </a:tbl>
          </a:graphicData>
        </a:graphic>
      </p:graphicFrame>
    </p:spTree>
    <p:extLst>
      <p:ext uri="{BB962C8B-B14F-4D97-AF65-F5344CB8AC3E}">
        <p14:creationId xmlns:p14="http://schemas.microsoft.com/office/powerpoint/2010/main" val="25875845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B6D9396-D5AA-901F-1004-3E1EA8AAC5D6}"/>
              </a:ext>
            </a:extLst>
          </p:cNvPr>
          <p:cNvSpPr>
            <a:spLocks noChangeArrowheads="1"/>
          </p:cNvSpPr>
          <p:nvPr/>
        </p:nvSpPr>
        <p:spPr bwMode="auto">
          <a:xfrm>
            <a:off x="-5" y="153240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B8B422F3-8D17-F724-BB24-C795927D1E81}"/>
              </a:ext>
            </a:extLst>
          </p:cNvPr>
          <p:cNvGraphicFramePr>
            <a:graphicFrameLocks noGrp="1"/>
          </p:cNvGraphicFramePr>
          <p:nvPr>
            <p:extLst>
              <p:ext uri="{D42A27DB-BD31-4B8C-83A1-F6EECF244321}">
                <p14:modId xmlns:p14="http://schemas.microsoft.com/office/powerpoint/2010/main" val="1827516701"/>
              </p:ext>
            </p:extLst>
          </p:nvPr>
        </p:nvGraphicFramePr>
        <p:xfrm>
          <a:off x="233680" y="231986"/>
          <a:ext cx="11623041" cy="6065520"/>
        </p:xfrm>
        <a:graphic>
          <a:graphicData uri="http://schemas.openxmlformats.org/drawingml/2006/table">
            <a:tbl>
              <a:tblPr firstRow="1" bandRow="1">
                <a:tableStyleId>{5C22544A-7EE6-4342-B048-85BDC9FD1C3A}</a:tableStyleId>
              </a:tblPr>
              <a:tblGrid>
                <a:gridCol w="1698344">
                  <a:extLst>
                    <a:ext uri="{9D8B030D-6E8A-4147-A177-3AD203B41FA5}">
                      <a16:colId xmlns:a16="http://schemas.microsoft.com/office/drawing/2014/main" val="1207519458"/>
                    </a:ext>
                  </a:extLst>
                </a:gridCol>
                <a:gridCol w="3117496">
                  <a:extLst>
                    <a:ext uri="{9D8B030D-6E8A-4147-A177-3AD203B41FA5}">
                      <a16:colId xmlns:a16="http://schemas.microsoft.com/office/drawing/2014/main" val="3119322914"/>
                    </a:ext>
                  </a:extLst>
                </a:gridCol>
                <a:gridCol w="4353094">
                  <a:extLst>
                    <a:ext uri="{9D8B030D-6E8A-4147-A177-3AD203B41FA5}">
                      <a16:colId xmlns:a16="http://schemas.microsoft.com/office/drawing/2014/main" val="2402853664"/>
                    </a:ext>
                  </a:extLst>
                </a:gridCol>
                <a:gridCol w="2454107">
                  <a:extLst>
                    <a:ext uri="{9D8B030D-6E8A-4147-A177-3AD203B41FA5}">
                      <a16:colId xmlns:a16="http://schemas.microsoft.com/office/drawing/2014/main" val="3784760310"/>
                    </a:ext>
                  </a:extLst>
                </a:gridCol>
              </a:tblGrid>
              <a:tr h="370840">
                <a:tc>
                  <a:txBody>
                    <a:bodyPr/>
                    <a:lstStyle/>
                    <a:p>
                      <a:r>
                        <a:rPr lang="en-US" sz="2000" dirty="0">
                          <a:latin typeface="Montserrat" pitchFamily="2" charset="0"/>
                        </a:rPr>
                        <a:t>Tariff item, sub-heading, heading or Chapter</a:t>
                      </a:r>
                      <a:endParaRPr lang="en-IN" sz="2000" dirty="0">
                        <a:latin typeface="Montserrat" pitchFamily="2" charset="0"/>
                      </a:endParaRPr>
                    </a:p>
                  </a:txBody>
                  <a:tcPr>
                    <a:solidFill>
                      <a:schemeClr val="accent4">
                        <a:lumMod val="50000"/>
                      </a:schemeClr>
                    </a:solidFill>
                  </a:tcPr>
                </a:tc>
                <a:tc>
                  <a:txBody>
                    <a:bodyPr/>
                    <a:lstStyle/>
                    <a:p>
                      <a:r>
                        <a:rPr lang="en-US" sz="2000" b="1" i="0" kern="1200" dirty="0">
                          <a:solidFill>
                            <a:schemeClr val="lt1"/>
                          </a:solidFill>
                          <a:effectLst/>
                          <a:latin typeface="Montserrat" pitchFamily="2" charset="0"/>
                          <a:ea typeface="+mn-ea"/>
                          <a:cs typeface="+mn-cs"/>
                        </a:rPr>
                        <a:t>Description of supply of Goods</a:t>
                      </a:r>
                      <a:endParaRPr lang="en-IN" sz="2000" dirty="0">
                        <a:latin typeface="Montserrat" pitchFamily="2" charset="0"/>
                      </a:endParaRPr>
                    </a:p>
                  </a:txBody>
                  <a:tcPr>
                    <a:solidFill>
                      <a:schemeClr val="accent4">
                        <a:lumMod val="50000"/>
                      </a:schemeClr>
                    </a:solidFill>
                  </a:tcPr>
                </a:tc>
                <a:tc>
                  <a:txBody>
                    <a:bodyPr/>
                    <a:lstStyle/>
                    <a:p>
                      <a:r>
                        <a:rPr lang="en-IN" sz="2000" b="1" i="0" kern="1200" dirty="0">
                          <a:solidFill>
                            <a:schemeClr val="lt1"/>
                          </a:solidFill>
                          <a:effectLst/>
                          <a:latin typeface="Montserrat" pitchFamily="2" charset="0"/>
                          <a:ea typeface="+mn-ea"/>
                          <a:cs typeface="+mn-cs"/>
                        </a:rPr>
                        <a:t>Supplier of goods</a:t>
                      </a:r>
                      <a:endParaRPr lang="en-IN" sz="2000" dirty="0">
                        <a:latin typeface="Montserrat" pitchFamily="2" charset="0"/>
                      </a:endParaRPr>
                    </a:p>
                  </a:txBody>
                  <a:tcPr>
                    <a:solidFill>
                      <a:schemeClr val="accent4">
                        <a:lumMod val="50000"/>
                      </a:schemeClr>
                    </a:solidFill>
                  </a:tcPr>
                </a:tc>
                <a:tc>
                  <a:txBody>
                    <a:bodyPr/>
                    <a:lstStyle/>
                    <a:p>
                      <a:r>
                        <a:rPr lang="en-IN" sz="2000" b="1" i="0" kern="1200" dirty="0">
                          <a:solidFill>
                            <a:schemeClr val="lt1"/>
                          </a:solidFill>
                          <a:effectLst/>
                          <a:latin typeface="Montserrat" pitchFamily="2" charset="0"/>
                          <a:ea typeface="+mn-ea"/>
                          <a:cs typeface="+mn-cs"/>
                        </a:rPr>
                        <a:t>Recipient of supply</a:t>
                      </a:r>
                      <a:endParaRPr lang="en-IN" sz="2000" dirty="0">
                        <a:latin typeface="Montserrat" pitchFamily="2" charset="0"/>
                      </a:endParaRPr>
                    </a:p>
                  </a:txBody>
                  <a:tcPr>
                    <a:solidFill>
                      <a:schemeClr val="accent4">
                        <a:lumMod val="50000"/>
                      </a:schemeClr>
                    </a:solidFill>
                  </a:tcPr>
                </a:tc>
                <a:extLst>
                  <a:ext uri="{0D108BD9-81ED-4DB2-BD59-A6C34878D82A}">
                    <a16:rowId xmlns:a16="http://schemas.microsoft.com/office/drawing/2014/main" val="1179321820"/>
                  </a:ext>
                </a:extLst>
              </a:tr>
              <a:tr h="370840">
                <a:tc>
                  <a:txBody>
                    <a:bodyPr/>
                    <a:lstStyle/>
                    <a:p>
                      <a:r>
                        <a:rPr lang="en-IN" sz="2000" b="0" i="0" kern="1200" dirty="0">
                          <a:solidFill>
                            <a:schemeClr val="dk1"/>
                          </a:solidFill>
                          <a:effectLst/>
                          <a:latin typeface="Montserrat" pitchFamily="2" charset="0"/>
                          <a:ea typeface="+mn-ea"/>
                          <a:cs typeface="+mn-cs"/>
                        </a:rPr>
                        <a:t>5004 to 5006</a:t>
                      </a:r>
                      <a:endParaRPr lang="en-IN" sz="2000" dirty="0">
                        <a:latin typeface="Montserrat" pitchFamily="2" charset="0"/>
                      </a:endParaRPr>
                    </a:p>
                  </a:txBody>
                  <a:tcPr>
                    <a:solidFill>
                      <a:schemeClr val="bg1">
                        <a:lumMod val="95000"/>
                      </a:schemeClr>
                    </a:solidFill>
                  </a:tcPr>
                </a:tc>
                <a:tc>
                  <a:txBody>
                    <a:bodyPr/>
                    <a:lstStyle/>
                    <a:p>
                      <a:pPr algn="ctr" fontAlgn="t"/>
                      <a:r>
                        <a:rPr lang="en-IN" sz="2000" dirty="0">
                          <a:effectLst/>
                          <a:latin typeface="Montserrat" pitchFamily="2" charset="0"/>
                        </a:rPr>
                        <a:t>Silk yarn</a:t>
                      </a:r>
                    </a:p>
                  </a:txBody>
                  <a:tcPr marL="0" marR="0" marT="0" marB="0">
                    <a:solidFill>
                      <a:schemeClr val="bg1">
                        <a:lumMod val="95000"/>
                      </a:schemeClr>
                    </a:solidFill>
                  </a:tcPr>
                </a:tc>
                <a:tc>
                  <a:txBody>
                    <a:bodyPr/>
                    <a:lstStyle/>
                    <a:p>
                      <a:pPr algn="ctr" fontAlgn="t"/>
                      <a:r>
                        <a:rPr lang="en-US" sz="2000" b="0" i="0" kern="1200" dirty="0">
                          <a:solidFill>
                            <a:schemeClr val="dk1"/>
                          </a:solidFill>
                          <a:effectLst/>
                          <a:latin typeface="Montserrat" pitchFamily="2" charset="0"/>
                          <a:ea typeface="+mn-ea"/>
                          <a:cs typeface="+mn-cs"/>
                        </a:rPr>
                        <a:t>Any person who manufactures silk yarn from raw silk or silkworm cocoons for supply of silk yarn</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2342680977"/>
                  </a:ext>
                </a:extLst>
              </a:tr>
              <a:tr h="370840">
                <a:tc>
                  <a:txBody>
                    <a:bodyPr/>
                    <a:lstStyle/>
                    <a:p>
                      <a:r>
                        <a:rPr lang="en-IN" sz="2000" b="0" i="0" kern="1200" dirty="0">
                          <a:solidFill>
                            <a:schemeClr val="dk1"/>
                          </a:solidFill>
                          <a:effectLst/>
                          <a:latin typeface="Montserrat" pitchFamily="2" charset="0"/>
                          <a:ea typeface="+mn-ea"/>
                          <a:cs typeface="+mn-cs"/>
                        </a:rPr>
                        <a:t>5201</a:t>
                      </a:r>
                      <a:endParaRPr lang="en-IN" sz="2000" dirty="0">
                        <a:latin typeface="Montserrat" pitchFamily="2" charset="0"/>
                      </a:endParaRPr>
                    </a:p>
                  </a:txBody>
                  <a:tcPr>
                    <a:solidFill>
                      <a:schemeClr val="bg1">
                        <a:lumMod val="95000"/>
                      </a:schemeClr>
                    </a:solidFill>
                  </a:tcPr>
                </a:tc>
                <a:tc>
                  <a:txBody>
                    <a:bodyPr/>
                    <a:lstStyle/>
                    <a:p>
                      <a:r>
                        <a:rPr lang="en-IN" sz="2000" b="0" i="0" kern="1200" dirty="0">
                          <a:solidFill>
                            <a:schemeClr val="dk1"/>
                          </a:solidFill>
                          <a:effectLst/>
                          <a:latin typeface="Montserrat" pitchFamily="2" charset="0"/>
                          <a:ea typeface="+mn-ea"/>
                          <a:cs typeface="+mn-cs"/>
                        </a:rPr>
                        <a:t>Raw cotton</a:t>
                      </a:r>
                      <a:endParaRPr lang="en-IN" sz="2000" dirty="0">
                        <a:latin typeface="Montserrat" pitchFamily="2" charset="0"/>
                      </a:endParaRPr>
                    </a:p>
                  </a:txBody>
                  <a:tcPr>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Agriculturist</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3838432394"/>
                  </a:ext>
                </a:extLst>
              </a:tr>
              <a:tr h="370840">
                <a:tc>
                  <a:txBody>
                    <a:bodyPr/>
                    <a:lstStyle/>
                    <a:p>
                      <a:r>
                        <a:rPr lang="en-IN" sz="2000" dirty="0">
                          <a:latin typeface="Montserrat" pitchFamily="2" charset="0"/>
                        </a:rPr>
                        <a:t>-</a:t>
                      </a:r>
                    </a:p>
                  </a:txBody>
                  <a:tcPr>
                    <a:solidFill>
                      <a:schemeClr val="bg1">
                        <a:lumMod val="95000"/>
                      </a:schemeClr>
                    </a:solidFill>
                  </a:tcPr>
                </a:tc>
                <a:tc>
                  <a:txBody>
                    <a:bodyPr/>
                    <a:lstStyle/>
                    <a:p>
                      <a:r>
                        <a:rPr lang="en-IN" sz="2000" b="0" i="0" kern="1200" dirty="0">
                          <a:solidFill>
                            <a:schemeClr val="dk1"/>
                          </a:solidFill>
                          <a:effectLst/>
                          <a:latin typeface="Montserrat" pitchFamily="2" charset="0"/>
                          <a:ea typeface="+mn-ea"/>
                          <a:cs typeface="+mn-cs"/>
                        </a:rPr>
                        <a:t>Supply of lottery.</a:t>
                      </a:r>
                      <a:endParaRPr lang="en-IN" sz="2000" dirty="0">
                        <a:latin typeface="Montserrat" pitchFamily="2" charset="0"/>
                      </a:endParaRPr>
                    </a:p>
                  </a:txBody>
                  <a:tcPr>
                    <a:solidFill>
                      <a:schemeClr val="bg1">
                        <a:lumMod val="95000"/>
                      </a:schemeClr>
                    </a:solidFill>
                  </a:tcPr>
                </a:tc>
                <a:tc>
                  <a:txBody>
                    <a:bodyPr/>
                    <a:lstStyle/>
                    <a:p>
                      <a:pPr algn="ctr" fontAlgn="t"/>
                      <a:r>
                        <a:rPr lang="en-US" sz="2000" b="0" i="0" kern="1200" dirty="0">
                          <a:solidFill>
                            <a:schemeClr val="dk1"/>
                          </a:solidFill>
                          <a:effectLst/>
                          <a:latin typeface="Montserrat" pitchFamily="2" charset="0"/>
                          <a:ea typeface="+mn-ea"/>
                          <a:cs typeface="+mn-cs"/>
                        </a:rPr>
                        <a:t>State Government, Union Territory or any local authority</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US" sz="2000" b="0" i="0" kern="1200" dirty="0">
                          <a:solidFill>
                            <a:schemeClr val="dk1"/>
                          </a:solidFill>
                          <a:effectLst/>
                          <a:latin typeface="Montserrat" pitchFamily="2" charset="0"/>
                          <a:ea typeface="+mn-ea"/>
                          <a:cs typeface="+mn-cs"/>
                        </a:rPr>
                        <a:t>Lottery distributor or selling agent.</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2513990588"/>
                  </a:ext>
                </a:extLst>
              </a:tr>
              <a:tr h="370840">
                <a:tc>
                  <a:txBody>
                    <a:bodyPr/>
                    <a:lstStyle/>
                    <a:p>
                      <a:r>
                        <a:rPr lang="en-IN" sz="2000" b="0" i="0" kern="1200" dirty="0">
                          <a:solidFill>
                            <a:schemeClr val="dk1"/>
                          </a:solidFill>
                          <a:effectLst/>
                          <a:latin typeface="Montserrat" pitchFamily="2" charset="0"/>
                          <a:ea typeface="+mn-ea"/>
                          <a:cs typeface="+mn-cs"/>
                        </a:rPr>
                        <a:t>Any Chapter</a:t>
                      </a:r>
                      <a:endParaRPr lang="en-IN" sz="2000" dirty="0">
                        <a:latin typeface="Montserrat" pitchFamily="2" charset="0"/>
                      </a:endParaRPr>
                    </a:p>
                  </a:txBody>
                  <a:tcPr>
                    <a:solidFill>
                      <a:schemeClr val="bg1">
                        <a:lumMod val="95000"/>
                      </a:schemeClr>
                    </a:solidFill>
                  </a:tcPr>
                </a:tc>
                <a:tc>
                  <a:txBody>
                    <a:bodyPr/>
                    <a:lstStyle/>
                    <a:p>
                      <a:r>
                        <a:rPr lang="en-US" sz="2000" b="0" i="0" kern="1200" dirty="0">
                          <a:solidFill>
                            <a:schemeClr val="dk1"/>
                          </a:solidFill>
                          <a:effectLst/>
                          <a:latin typeface="Montserrat" pitchFamily="2" charset="0"/>
                          <a:ea typeface="+mn-ea"/>
                          <a:cs typeface="+mn-cs"/>
                        </a:rPr>
                        <a:t>Used vehicles, seized and confiscated goods, old and used goods, waste and scrap</a:t>
                      </a:r>
                      <a:endParaRPr lang="en-IN" sz="2000" b="0" i="0" kern="1200" dirty="0">
                        <a:solidFill>
                          <a:schemeClr val="dk1"/>
                        </a:solidFill>
                        <a:effectLst/>
                        <a:latin typeface="Montserrat" pitchFamily="2" charset="0"/>
                        <a:ea typeface="+mn-ea"/>
                        <a:cs typeface="+mn-cs"/>
                      </a:endParaRPr>
                    </a:p>
                  </a:txBody>
                  <a:tcPr>
                    <a:solidFill>
                      <a:schemeClr val="bg1">
                        <a:lumMod val="95000"/>
                      </a:schemeClr>
                    </a:solidFill>
                  </a:tcPr>
                </a:tc>
                <a:tc>
                  <a:txBody>
                    <a:bodyPr/>
                    <a:lstStyle/>
                    <a:p>
                      <a:pPr algn="ctr" fontAlgn="t"/>
                      <a:r>
                        <a:rPr lang="en-US" sz="2000" b="0" i="0" kern="1200" dirty="0">
                          <a:solidFill>
                            <a:schemeClr val="dk1"/>
                          </a:solidFill>
                          <a:effectLst/>
                          <a:latin typeface="Montserrat" pitchFamily="2" charset="0"/>
                          <a:ea typeface="+mn-ea"/>
                          <a:cs typeface="+mn-cs"/>
                        </a:rPr>
                        <a:t>Central Government [excluding Ministry of Railways (Indian Railways)], State Government, Union territory or a local authority.</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52975376"/>
                  </a:ext>
                </a:extLst>
              </a:tr>
              <a:tr h="370840">
                <a:tc>
                  <a:txBody>
                    <a:bodyPr/>
                    <a:lstStyle/>
                    <a:p>
                      <a:r>
                        <a:rPr lang="en-IN" sz="2000" b="0" i="0" kern="1200" dirty="0">
                          <a:solidFill>
                            <a:schemeClr val="dk1"/>
                          </a:solidFill>
                          <a:effectLst/>
                          <a:latin typeface="Montserrat" pitchFamily="2" charset="0"/>
                          <a:ea typeface="+mn-ea"/>
                          <a:cs typeface="+mn-cs"/>
                        </a:rPr>
                        <a:t>Any Chapter</a:t>
                      </a:r>
                      <a:endParaRPr lang="en-IN" sz="2000" dirty="0">
                        <a:latin typeface="Montserrat" pitchFamily="2" charset="0"/>
                      </a:endParaRPr>
                    </a:p>
                  </a:txBody>
                  <a:tcPr>
                    <a:solidFill>
                      <a:schemeClr val="bg1">
                        <a:lumMod val="95000"/>
                      </a:schemeClr>
                    </a:solidFill>
                  </a:tcPr>
                </a:tc>
                <a:tc>
                  <a:txBody>
                    <a:bodyPr/>
                    <a:lstStyle/>
                    <a:p>
                      <a:r>
                        <a:rPr lang="en-IN" sz="2000" b="0" i="0" kern="1200" dirty="0">
                          <a:solidFill>
                            <a:schemeClr val="dk1"/>
                          </a:solidFill>
                          <a:effectLst/>
                          <a:latin typeface="Montserrat" pitchFamily="2" charset="0"/>
                          <a:ea typeface="+mn-ea"/>
                          <a:cs typeface="+mn-cs"/>
                        </a:rPr>
                        <a:t>Priority Sector Lending Certificate</a:t>
                      </a:r>
                    </a:p>
                  </a:txBody>
                  <a:tcPr>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tc>
                  <a:txBody>
                    <a:bodyPr/>
                    <a:lstStyle/>
                    <a:p>
                      <a:pPr algn="ctr" fontAlgn="t"/>
                      <a:r>
                        <a:rPr lang="en-IN" sz="2000" b="0" i="0" kern="1200" dirty="0">
                          <a:solidFill>
                            <a:schemeClr val="dk1"/>
                          </a:solidFill>
                          <a:effectLst/>
                          <a:latin typeface="Montserrat" pitchFamily="2" charset="0"/>
                          <a:ea typeface="+mn-ea"/>
                          <a:cs typeface="+mn-cs"/>
                        </a:rPr>
                        <a:t>Any registered person</a:t>
                      </a:r>
                      <a:endParaRPr lang="en-IN" sz="2000" dirty="0">
                        <a:effectLst/>
                        <a:latin typeface="Montserrat" pitchFamily="2" charset="0"/>
                      </a:endParaRPr>
                    </a:p>
                  </a:txBody>
                  <a:tcPr marL="0" marR="0" marT="0" marB="0">
                    <a:solidFill>
                      <a:schemeClr val="bg1">
                        <a:lumMod val="95000"/>
                      </a:schemeClr>
                    </a:solidFill>
                  </a:tcPr>
                </a:tc>
                <a:extLst>
                  <a:ext uri="{0D108BD9-81ED-4DB2-BD59-A6C34878D82A}">
                    <a16:rowId xmlns:a16="http://schemas.microsoft.com/office/drawing/2014/main" val="133541816"/>
                  </a:ext>
                </a:extLst>
              </a:tr>
            </a:tbl>
          </a:graphicData>
        </a:graphic>
      </p:graphicFrame>
    </p:spTree>
    <p:extLst>
      <p:ext uri="{BB962C8B-B14F-4D97-AF65-F5344CB8AC3E}">
        <p14:creationId xmlns:p14="http://schemas.microsoft.com/office/powerpoint/2010/main" val="39682902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74C7F1-03F7-3896-8A36-A03032C75360}"/>
              </a:ext>
            </a:extLst>
          </p:cNvPr>
          <p:cNvCxnSpPr>
            <a:cxnSpLocks/>
          </p:cNvCxnSpPr>
          <p:nvPr/>
        </p:nvCxnSpPr>
        <p:spPr>
          <a:xfrm>
            <a:off x="4084320" y="3312160"/>
            <a:ext cx="0" cy="1132803"/>
          </a:xfrm>
          <a:prstGeom prst="line">
            <a:avLst/>
          </a:prstGeom>
          <a:ln>
            <a:solidFill>
              <a:srgbClr val="C53F3F"/>
            </a:solidFill>
            <a:prstDash val="lgDashDot"/>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0A3D189-1018-FE18-2D39-B35B727297C1}"/>
              </a:ext>
            </a:extLst>
          </p:cNvPr>
          <p:cNvSpPr txBox="1"/>
          <p:nvPr/>
        </p:nvSpPr>
        <p:spPr>
          <a:xfrm>
            <a:off x="1899920" y="2345958"/>
            <a:ext cx="9895841" cy="2308324"/>
          </a:xfrm>
          <a:prstGeom prst="rect">
            <a:avLst/>
          </a:prstGeom>
          <a:noFill/>
        </p:spPr>
        <p:txBody>
          <a:bodyPr wrap="square" rtlCol="0">
            <a:spAutoFit/>
          </a:bodyPr>
          <a:lstStyle/>
          <a:p>
            <a:r>
              <a:rPr lang="en-IN" sz="4800" b="1" dirty="0">
                <a:solidFill>
                  <a:srgbClr val="9B3232"/>
                </a:solidFill>
                <a:latin typeface="Montserrat" pitchFamily="2" charset="0"/>
              </a:rPr>
              <a:t>UNDERSTANDING OF</a:t>
            </a:r>
            <a:r>
              <a:rPr lang="en-IN" sz="4800" b="1" dirty="0">
                <a:solidFill>
                  <a:schemeClr val="accent4">
                    <a:lumMod val="50000"/>
                  </a:schemeClr>
                </a:solidFill>
                <a:latin typeface="Montserrat" pitchFamily="2" charset="0"/>
              </a:rPr>
              <a:t>     </a:t>
            </a:r>
          </a:p>
          <a:p>
            <a:r>
              <a:rPr lang="en-IN" sz="4800" b="1" dirty="0">
                <a:solidFill>
                  <a:schemeClr val="accent4">
                    <a:lumMod val="50000"/>
                  </a:schemeClr>
                </a:solidFill>
                <a:latin typeface="Montserrat" pitchFamily="2" charset="0"/>
              </a:rPr>
              <a:t>             SERVICES NOTIFIED  </a:t>
            </a:r>
          </a:p>
          <a:p>
            <a:r>
              <a:rPr lang="en-IN" sz="4800" b="1" dirty="0">
                <a:solidFill>
                  <a:schemeClr val="accent4">
                    <a:lumMod val="50000"/>
                  </a:schemeClr>
                </a:solidFill>
                <a:latin typeface="Montserrat" pitchFamily="2" charset="0"/>
              </a:rPr>
              <a:t>             UNDER SEC. 9(4) &amp; 5(4)</a:t>
            </a:r>
            <a:endParaRPr lang="en-IN" sz="4800" b="1" dirty="0">
              <a:solidFill>
                <a:srgbClr val="9B3232"/>
              </a:solidFill>
              <a:latin typeface="Montserrat" pitchFamily="2" charset="0"/>
            </a:endParaRPr>
          </a:p>
        </p:txBody>
      </p:sp>
      <p:pic>
        <p:nvPicPr>
          <p:cNvPr id="8" name="Picture 7" descr="A cartoon of a person sitting on the floor with a computer&#10;&#10;Description automatically generated">
            <a:extLst>
              <a:ext uri="{FF2B5EF4-FFF2-40B4-BE49-F238E27FC236}">
                <a16:creationId xmlns:a16="http://schemas.microsoft.com/office/drawing/2014/main" id="{C08CDDE1-DD0A-53BC-717E-89F7E5A89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23" y="1196005"/>
            <a:ext cx="3519237" cy="3519237"/>
          </a:xfrm>
          <a:prstGeom prst="rect">
            <a:avLst/>
          </a:prstGeom>
        </p:spPr>
      </p:pic>
    </p:spTree>
    <p:extLst>
      <p:ext uri="{BB962C8B-B14F-4D97-AF65-F5344CB8AC3E}">
        <p14:creationId xmlns:p14="http://schemas.microsoft.com/office/powerpoint/2010/main" val="41187463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A5A5-0324-1CC9-7B45-042CFDAABA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B976D1D-6528-899E-A83A-19ADA124F0BC}"/>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5" name="Straight Connector 4">
            <a:extLst>
              <a:ext uri="{FF2B5EF4-FFF2-40B4-BE49-F238E27FC236}">
                <a16:creationId xmlns:a16="http://schemas.microsoft.com/office/drawing/2014/main" id="{815F1335-11D6-6AE8-54FD-ED65C6B14DCC}"/>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1A2FF1-358D-FBC9-86C8-A0D9AA662545}"/>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GST RCM</a:t>
            </a:r>
            <a:endParaRPr lang="en-IN" sz="2400" dirty="0"/>
          </a:p>
        </p:txBody>
      </p:sp>
      <p:cxnSp>
        <p:nvCxnSpPr>
          <p:cNvPr id="7" name="Straight Connector 6">
            <a:extLst>
              <a:ext uri="{FF2B5EF4-FFF2-40B4-BE49-F238E27FC236}">
                <a16:creationId xmlns:a16="http://schemas.microsoft.com/office/drawing/2014/main" id="{A09B8690-E1FD-CCE7-5759-69BB1E97A8D5}"/>
              </a:ext>
            </a:extLst>
          </p:cNvPr>
          <p:cNvCxnSpPr>
            <a:cxnSpLocks/>
          </p:cNvCxnSpPr>
          <p:nvPr/>
        </p:nvCxnSpPr>
        <p:spPr>
          <a:xfrm>
            <a:off x="666417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58FFE18-8922-D1BE-5915-F29CA3AB4C97}"/>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9" name="TextBox 8">
            <a:extLst>
              <a:ext uri="{FF2B5EF4-FFF2-40B4-BE49-F238E27FC236}">
                <a16:creationId xmlns:a16="http://schemas.microsoft.com/office/drawing/2014/main" id="{26834A75-3D93-038C-6FDE-E9938A27A644}"/>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Unregistered Person</a:t>
            </a:r>
          </a:p>
        </p:txBody>
      </p:sp>
      <p:sp>
        <p:nvSpPr>
          <p:cNvPr id="10" name="TextBox 9">
            <a:extLst>
              <a:ext uri="{FF2B5EF4-FFF2-40B4-BE49-F238E27FC236}">
                <a16:creationId xmlns:a16="http://schemas.microsoft.com/office/drawing/2014/main" id="{D6F028FF-848E-5280-7264-B07BB16AE1B7}"/>
              </a:ext>
            </a:extLst>
          </p:cNvPr>
          <p:cNvSpPr txBox="1"/>
          <p:nvPr/>
        </p:nvSpPr>
        <p:spPr>
          <a:xfrm>
            <a:off x="284480" y="3734020"/>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1" name="TextBox 10">
            <a:extLst>
              <a:ext uri="{FF2B5EF4-FFF2-40B4-BE49-F238E27FC236}">
                <a16:creationId xmlns:a16="http://schemas.microsoft.com/office/drawing/2014/main" id="{A553A680-260F-ADEE-BF32-BAE5A5959B10}"/>
              </a:ext>
            </a:extLst>
          </p:cNvPr>
          <p:cNvSpPr txBox="1"/>
          <p:nvPr/>
        </p:nvSpPr>
        <p:spPr>
          <a:xfrm>
            <a:off x="289560" y="418074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Promoter</a:t>
            </a:r>
          </a:p>
        </p:txBody>
      </p:sp>
      <p:cxnSp>
        <p:nvCxnSpPr>
          <p:cNvPr id="12" name="Straight Connector 11">
            <a:extLst>
              <a:ext uri="{FF2B5EF4-FFF2-40B4-BE49-F238E27FC236}">
                <a16:creationId xmlns:a16="http://schemas.microsoft.com/office/drawing/2014/main" id="{6E4DB155-A419-02D2-2495-248108C86FE2}"/>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CA16C3D-2D40-A009-63AC-B1DF5C84A182}"/>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SHORTFALL IN MEETING 80% CRITERIA BY PROMOTER</a:t>
            </a:r>
          </a:p>
        </p:txBody>
      </p:sp>
      <p:sp>
        <p:nvSpPr>
          <p:cNvPr id="14" name="TextBox 13">
            <a:extLst>
              <a:ext uri="{FF2B5EF4-FFF2-40B4-BE49-F238E27FC236}">
                <a16:creationId xmlns:a16="http://schemas.microsoft.com/office/drawing/2014/main" id="{2B82A8C8-271A-A692-91AC-64BFCF9B5CD9}"/>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a:t>
            </a:r>
          </a:p>
        </p:txBody>
      </p:sp>
      <p:sp>
        <p:nvSpPr>
          <p:cNvPr id="15" name="TextBox 14">
            <a:extLst>
              <a:ext uri="{FF2B5EF4-FFF2-40B4-BE49-F238E27FC236}">
                <a16:creationId xmlns:a16="http://schemas.microsoft.com/office/drawing/2014/main" id="{E9957555-BFBD-132F-7B11-75E24DA2AB95}"/>
              </a:ext>
            </a:extLst>
          </p:cNvPr>
          <p:cNvSpPr txBox="1"/>
          <p:nvPr/>
        </p:nvSpPr>
        <p:spPr>
          <a:xfrm>
            <a:off x="272511" y="2771979"/>
            <a:ext cx="11475720" cy="802014"/>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goods or services [other than development rights, long term lease of land or FSI] when promoter fails to meet minimum 80% of purchases from Registered Persons.</a:t>
            </a:r>
          </a:p>
        </p:txBody>
      </p:sp>
      <p:sp>
        <p:nvSpPr>
          <p:cNvPr id="16" name="TextBox 15">
            <a:extLst>
              <a:ext uri="{FF2B5EF4-FFF2-40B4-BE49-F238E27FC236}">
                <a16:creationId xmlns:a16="http://schemas.microsoft.com/office/drawing/2014/main" id="{A4E315FE-A867-2C39-65BD-3BFBA2149A2D}"/>
              </a:ext>
            </a:extLst>
          </p:cNvPr>
          <p:cNvSpPr txBox="1"/>
          <p:nvPr/>
        </p:nvSpPr>
        <p:spPr>
          <a:xfrm>
            <a:off x="267431" y="4601908"/>
            <a:ext cx="5923280" cy="461665"/>
          </a:xfrm>
          <a:prstGeom prst="rect">
            <a:avLst/>
          </a:prstGeom>
          <a:noFill/>
        </p:spPr>
        <p:txBody>
          <a:bodyPr wrap="square" rtlCol="0">
            <a:spAutoFit/>
          </a:bodyPr>
          <a:lstStyle/>
          <a:p>
            <a:r>
              <a:rPr lang="en-IN" sz="2400" b="1" dirty="0">
                <a:solidFill>
                  <a:srgbClr val="C53F3F"/>
                </a:solidFill>
                <a:latin typeface="Montserrat" pitchFamily="2" charset="0"/>
              </a:rPr>
              <a:t>Comment</a:t>
            </a:r>
          </a:p>
        </p:txBody>
      </p:sp>
      <p:sp>
        <p:nvSpPr>
          <p:cNvPr id="17" name="TextBox 16">
            <a:extLst>
              <a:ext uri="{FF2B5EF4-FFF2-40B4-BE49-F238E27FC236}">
                <a16:creationId xmlns:a16="http://schemas.microsoft.com/office/drawing/2014/main" id="{CB754B43-2C09-54D5-4F17-7FE8A5A86149}"/>
              </a:ext>
            </a:extLst>
          </p:cNvPr>
          <p:cNvSpPr txBox="1"/>
          <p:nvPr/>
        </p:nvSpPr>
        <p:spPr>
          <a:xfrm>
            <a:off x="272511" y="5048637"/>
            <a:ext cx="11475720" cy="1540678"/>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 promoter is supposed to ensure minimum 80% of procurements of input and input services [except specified ones such as development rights, FSI, electricity, diesel </a:t>
            </a:r>
            <a:r>
              <a:rPr lang="en-US" sz="2000" dirty="0" err="1">
                <a:solidFill>
                  <a:schemeClr val="accent4">
                    <a:lumMod val="50000"/>
                  </a:schemeClr>
                </a:solidFill>
                <a:latin typeface="Montserrat" pitchFamily="2" charset="0"/>
              </a:rPr>
              <a:t>etc</a:t>
            </a:r>
            <a:r>
              <a:rPr lang="en-US" sz="2000" dirty="0">
                <a:solidFill>
                  <a:schemeClr val="accent4">
                    <a:lumMod val="50000"/>
                  </a:schemeClr>
                </a:solidFill>
                <a:latin typeface="Montserrat" pitchFamily="2" charset="0"/>
              </a:rPr>
              <a:t>] from registered persons when supplying residential apartments. In case of shortfall to meet 80%, the same needs to be discharged under RCM.</a:t>
            </a:r>
          </a:p>
        </p:txBody>
      </p:sp>
    </p:spTree>
    <p:extLst>
      <p:ext uri="{BB962C8B-B14F-4D97-AF65-F5344CB8AC3E}">
        <p14:creationId xmlns:p14="http://schemas.microsoft.com/office/powerpoint/2010/main" val="3746990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81F2-FD2C-C7FD-4F1D-ED7D75F8F5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A54AD9-8994-F729-C6E7-3A9E888ACA74}"/>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5" name="Straight Connector 4">
            <a:extLst>
              <a:ext uri="{FF2B5EF4-FFF2-40B4-BE49-F238E27FC236}">
                <a16:creationId xmlns:a16="http://schemas.microsoft.com/office/drawing/2014/main" id="{DFA8F88F-A692-52D2-9BF5-3F50CB298D2B}"/>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6F98F73-9A34-7788-CE34-D413E99F03B7}"/>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GST RCM</a:t>
            </a:r>
            <a:endParaRPr lang="en-IN" sz="2400" dirty="0"/>
          </a:p>
        </p:txBody>
      </p:sp>
      <p:cxnSp>
        <p:nvCxnSpPr>
          <p:cNvPr id="7" name="Straight Connector 6">
            <a:extLst>
              <a:ext uri="{FF2B5EF4-FFF2-40B4-BE49-F238E27FC236}">
                <a16:creationId xmlns:a16="http://schemas.microsoft.com/office/drawing/2014/main" id="{6E8405A9-A5D8-4905-B996-EB5D09BED725}"/>
              </a:ext>
            </a:extLst>
          </p:cNvPr>
          <p:cNvCxnSpPr>
            <a:cxnSpLocks/>
          </p:cNvCxnSpPr>
          <p:nvPr/>
        </p:nvCxnSpPr>
        <p:spPr>
          <a:xfrm>
            <a:off x="666417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B2A2504-3C13-FDE3-5601-AD25E566368D}"/>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9" name="TextBox 8">
            <a:extLst>
              <a:ext uri="{FF2B5EF4-FFF2-40B4-BE49-F238E27FC236}">
                <a16:creationId xmlns:a16="http://schemas.microsoft.com/office/drawing/2014/main" id="{6C116ACC-93D0-F8E7-853D-8635526489AF}"/>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Any person</a:t>
            </a:r>
          </a:p>
        </p:txBody>
      </p:sp>
      <p:sp>
        <p:nvSpPr>
          <p:cNvPr id="10" name="TextBox 9">
            <a:extLst>
              <a:ext uri="{FF2B5EF4-FFF2-40B4-BE49-F238E27FC236}">
                <a16:creationId xmlns:a16="http://schemas.microsoft.com/office/drawing/2014/main" id="{C4EA1B2B-B10F-4E58-F70B-799753E7DCF3}"/>
              </a:ext>
            </a:extLst>
          </p:cNvPr>
          <p:cNvSpPr txBox="1"/>
          <p:nvPr/>
        </p:nvSpPr>
        <p:spPr>
          <a:xfrm>
            <a:off x="284480" y="3327620"/>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1" name="TextBox 10">
            <a:extLst>
              <a:ext uri="{FF2B5EF4-FFF2-40B4-BE49-F238E27FC236}">
                <a16:creationId xmlns:a16="http://schemas.microsoft.com/office/drawing/2014/main" id="{6AF51B82-14B2-88AE-8623-587207BF4DF4}"/>
              </a:ext>
            </a:extLst>
          </p:cNvPr>
          <p:cNvSpPr txBox="1"/>
          <p:nvPr/>
        </p:nvSpPr>
        <p:spPr>
          <a:xfrm>
            <a:off x="289560" y="377434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Promoter</a:t>
            </a:r>
          </a:p>
        </p:txBody>
      </p:sp>
      <p:cxnSp>
        <p:nvCxnSpPr>
          <p:cNvPr id="12" name="Straight Connector 11">
            <a:extLst>
              <a:ext uri="{FF2B5EF4-FFF2-40B4-BE49-F238E27FC236}">
                <a16:creationId xmlns:a16="http://schemas.microsoft.com/office/drawing/2014/main" id="{A0B041D5-73E0-BBF0-31D7-64186A0A683A}"/>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8346E76-C051-1B8F-17B0-3027080BAC89}"/>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CEMENT PURCHASE BY PROMOTER</a:t>
            </a:r>
          </a:p>
        </p:txBody>
      </p:sp>
      <p:sp>
        <p:nvSpPr>
          <p:cNvPr id="14" name="TextBox 13">
            <a:extLst>
              <a:ext uri="{FF2B5EF4-FFF2-40B4-BE49-F238E27FC236}">
                <a16:creationId xmlns:a16="http://schemas.microsoft.com/office/drawing/2014/main" id="{35608742-23C0-1F26-9A62-06E84B1A82DA}"/>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a:t>
            </a:r>
          </a:p>
        </p:txBody>
      </p:sp>
      <p:sp>
        <p:nvSpPr>
          <p:cNvPr id="15" name="TextBox 14">
            <a:extLst>
              <a:ext uri="{FF2B5EF4-FFF2-40B4-BE49-F238E27FC236}">
                <a16:creationId xmlns:a16="http://schemas.microsoft.com/office/drawing/2014/main" id="{9E786819-9508-A5FC-802F-8D642AFB2EA9}"/>
              </a:ext>
            </a:extLst>
          </p:cNvPr>
          <p:cNvSpPr txBox="1"/>
          <p:nvPr/>
        </p:nvSpPr>
        <p:spPr>
          <a:xfrm>
            <a:off x="272511" y="277197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Cement [HSN - 2523]</a:t>
            </a:r>
          </a:p>
        </p:txBody>
      </p:sp>
    </p:spTree>
    <p:extLst>
      <p:ext uri="{BB962C8B-B14F-4D97-AF65-F5344CB8AC3E}">
        <p14:creationId xmlns:p14="http://schemas.microsoft.com/office/powerpoint/2010/main" val="37263617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D4E7-4C9B-370B-0C9C-87CFFB94AE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3F3CB9-7035-DCBB-6602-367EC5EE862C}"/>
              </a:ext>
            </a:extLst>
          </p:cNvPr>
          <p:cNvSpPr txBox="1"/>
          <p:nvPr/>
        </p:nvSpPr>
        <p:spPr>
          <a:xfrm>
            <a:off x="289560" y="893464"/>
            <a:ext cx="2804160" cy="461665"/>
          </a:xfrm>
          <a:prstGeom prst="rect">
            <a:avLst/>
          </a:prstGeom>
          <a:noFill/>
        </p:spPr>
        <p:txBody>
          <a:bodyPr wrap="square" rtlCol="0">
            <a:spAutoFit/>
          </a:bodyPr>
          <a:lstStyle>
            <a:defPPr>
              <a:defRPr lang="en-US"/>
            </a:defPPr>
            <a:lvl1pPr>
              <a:defRPr sz="2400" b="1">
                <a:solidFill>
                  <a:srgbClr val="C53F3F"/>
                </a:solidFill>
                <a:latin typeface="Montserrat" pitchFamily="2" charset="0"/>
              </a:defRPr>
            </a:lvl1pPr>
          </a:lstStyle>
          <a:p>
            <a:r>
              <a:rPr lang="en-IN" dirty="0"/>
              <a:t>Scenario - 01</a:t>
            </a:r>
          </a:p>
        </p:txBody>
      </p:sp>
      <p:cxnSp>
        <p:nvCxnSpPr>
          <p:cNvPr id="5" name="Straight Connector 4">
            <a:extLst>
              <a:ext uri="{FF2B5EF4-FFF2-40B4-BE49-F238E27FC236}">
                <a16:creationId xmlns:a16="http://schemas.microsoft.com/office/drawing/2014/main" id="{21442FCA-BFE9-F355-96BD-ED4953E67C26}"/>
              </a:ext>
            </a:extLst>
          </p:cNvPr>
          <p:cNvCxnSpPr>
            <a:cxnSpLocks/>
          </p:cNvCxnSpPr>
          <p:nvPr/>
        </p:nvCxnSpPr>
        <p:spPr>
          <a:xfrm>
            <a:off x="2532401" y="1218721"/>
            <a:ext cx="411438"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4381A3B-522F-5239-84D6-86FFFA58DCF9}"/>
              </a:ext>
            </a:extLst>
          </p:cNvPr>
          <p:cNvSpPr txBox="1"/>
          <p:nvPr/>
        </p:nvSpPr>
        <p:spPr>
          <a:xfrm>
            <a:off x="2880360" y="857393"/>
            <a:ext cx="9166328" cy="507896"/>
          </a:xfrm>
          <a:prstGeom prst="rect">
            <a:avLst/>
          </a:prstGeom>
          <a:noFill/>
        </p:spPr>
        <p:txBody>
          <a:bodyPr wrap="square">
            <a:spAutoFit/>
          </a:bodyPr>
          <a:lstStyle/>
          <a:p>
            <a:pPr>
              <a:lnSpc>
                <a:spcPct val="120000"/>
              </a:lnSpc>
              <a:spcBef>
                <a:spcPts val="600"/>
              </a:spcBef>
              <a:spcAft>
                <a:spcPts val="600"/>
              </a:spcAft>
            </a:pPr>
            <a:r>
              <a:rPr lang="en-IN" sz="2400" b="1" dirty="0">
                <a:solidFill>
                  <a:schemeClr val="accent4">
                    <a:lumMod val="50000"/>
                  </a:schemeClr>
                </a:solidFill>
                <a:latin typeface="Montserrat" pitchFamily="2" charset="0"/>
              </a:rPr>
              <a:t>When to pay GST RCM</a:t>
            </a:r>
            <a:endParaRPr lang="en-IN" sz="2400" dirty="0"/>
          </a:p>
        </p:txBody>
      </p:sp>
      <p:cxnSp>
        <p:nvCxnSpPr>
          <p:cNvPr id="7" name="Straight Connector 6">
            <a:extLst>
              <a:ext uri="{FF2B5EF4-FFF2-40B4-BE49-F238E27FC236}">
                <a16:creationId xmlns:a16="http://schemas.microsoft.com/office/drawing/2014/main" id="{776B0249-F16F-F646-66A4-A21E96DF199E}"/>
              </a:ext>
            </a:extLst>
          </p:cNvPr>
          <p:cNvCxnSpPr>
            <a:cxnSpLocks/>
          </p:cNvCxnSpPr>
          <p:nvPr/>
        </p:nvCxnSpPr>
        <p:spPr>
          <a:xfrm>
            <a:off x="6664172" y="1218721"/>
            <a:ext cx="62073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FD74E0B-2B46-5302-CED0-951E5DDF4E89}"/>
              </a:ext>
            </a:extLst>
          </p:cNvPr>
          <p:cNvSpPr txBox="1"/>
          <p:nvPr/>
        </p:nvSpPr>
        <p:spPr>
          <a:xfrm>
            <a:off x="284480" y="1376680"/>
            <a:ext cx="2814320" cy="461665"/>
          </a:xfrm>
          <a:prstGeom prst="rect">
            <a:avLst/>
          </a:prstGeom>
          <a:noFill/>
        </p:spPr>
        <p:txBody>
          <a:bodyPr wrap="square" rtlCol="0">
            <a:spAutoFit/>
          </a:bodyPr>
          <a:lstStyle/>
          <a:p>
            <a:r>
              <a:rPr lang="en-IN" sz="2400" b="1" dirty="0">
                <a:solidFill>
                  <a:srgbClr val="C53F3F"/>
                </a:solidFill>
                <a:latin typeface="Montserrat" pitchFamily="2" charset="0"/>
              </a:rPr>
              <a:t>Supplier</a:t>
            </a:r>
          </a:p>
        </p:txBody>
      </p:sp>
      <p:sp>
        <p:nvSpPr>
          <p:cNvPr id="9" name="TextBox 8">
            <a:extLst>
              <a:ext uri="{FF2B5EF4-FFF2-40B4-BE49-F238E27FC236}">
                <a16:creationId xmlns:a16="http://schemas.microsoft.com/office/drawing/2014/main" id="{97382A67-137C-2ADE-C3ED-C3E0AD62B54F}"/>
              </a:ext>
            </a:extLst>
          </p:cNvPr>
          <p:cNvSpPr txBox="1"/>
          <p:nvPr/>
        </p:nvSpPr>
        <p:spPr>
          <a:xfrm>
            <a:off x="289560" y="1807865"/>
            <a:ext cx="11475720" cy="432683"/>
          </a:xfrm>
          <a:prstGeom prst="rect">
            <a:avLst/>
          </a:prstGeom>
          <a:noFill/>
        </p:spPr>
        <p:txBody>
          <a:bodyPr wrap="square">
            <a:spAutoFit/>
          </a:bodyPr>
          <a:lstStyle/>
          <a:p>
            <a:pPr>
              <a:lnSpc>
                <a:spcPct val="120000"/>
              </a:lnSpc>
              <a:spcBef>
                <a:spcPts val="600"/>
              </a:spcBef>
              <a:spcAft>
                <a:spcPts val="600"/>
              </a:spcAft>
            </a:pPr>
            <a:r>
              <a:rPr lang="en-IN" sz="2000" dirty="0">
                <a:solidFill>
                  <a:schemeClr val="accent4">
                    <a:lumMod val="50000"/>
                  </a:schemeClr>
                </a:solidFill>
                <a:latin typeface="Montserrat" pitchFamily="2" charset="0"/>
              </a:rPr>
              <a:t>Any person</a:t>
            </a:r>
          </a:p>
        </p:txBody>
      </p:sp>
      <p:sp>
        <p:nvSpPr>
          <p:cNvPr id="10" name="TextBox 9">
            <a:extLst>
              <a:ext uri="{FF2B5EF4-FFF2-40B4-BE49-F238E27FC236}">
                <a16:creationId xmlns:a16="http://schemas.microsoft.com/office/drawing/2014/main" id="{A9950A78-579D-5CA3-9175-9E6855805A3D}"/>
              </a:ext>
            </a:extLst>
          </p:cNvPr>
          <p:cNvSpPr txBox="1"/>
          <p:nvPr/>
        </p:nvSpPr>
        <p:spPr>
          <a:xfrm>
            <a:off x="284480" y="3327620"/>
            <a:ext cx="5923280" cy="461665"/>
          </a:xfrm>
          <a:prstGeom prst="rect">
            <a:avLst/>
          </a:prstGeom>
          <a:noFill/>
        </p:spPr>
        <p:txBody>
          <a:bodyPr wrap="square" rtlCol="0">
            <a:spAutoFit/>
          </a:bodyPr>
          <a:lstStyle/>
          <a:p>
            <a:r>
              <a:rPr lang="en-IN" sz="2400" b="1" dirty="0">
                <a:solidFill>
                  <a:srgbClr val="C53F3F"/>
                </a:solidFill>
                <a:latin typeface="Montserrat" pitchFamily="2" charset="0"/>
              </a:rPr>
              <a:t>Recipient</a:t>
            </a:r>
          </a:p>
        </p:txBody>
      </p:sp>
      <p:sp>
        <p:nvSpPr>
          <p:cNvPr id="11" name="TextBox 10">
            <a:extLst>
              <a:ext uri="{FF2B5EF4-FFF2-40B4-BE49-F238E27FC236}">
                <a16:creationId xmlns:a16="http://schemas.microsoft.com/office/drawing/2014/main" id="{A4D4546A-50F7-2D03-20FF-3A340575CF82}"/>
              </a:ext>
            </a:extLst>
          </p:cNvPr>
          <p:cNvSpPr txBox="1"/>
          <p:nvPr/>
        </p:nvSpPr>
        <p:spPr>
          <a:xfrm>
            <a:off x="289560" y="377434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Promoter</a:t>
            </a:r>
          </a:p>
        </p:txBody>
      </p:sp>
      <p:cxnSp>
        <p:nvCxnSpPr>
          <p:cNvPr id="12" name="Straight Connector 11">
            <a:extLst>
              <a:ext uri="{FF2B5EF4-FFF2-40B4-BE49-F238E27FC236}">
                <a16:creationId xmlns:a16="http://schemas.microsoft.com/office/drawing/2014/main" id="{98798E3F-F0D6-E49B-1121-1008053B1510}"/>
              </a:ext>
            </a:extLst>
          </p:cNvPr>
          <p:cNvCxnSpPr>
            <a:cxnSpLocks/>
          </p:cNvCxnSpPr>
          <p:nvPr/>
        </p:nvCxnSpPr>
        <p:spPr>
          <a:xfrm>
            <a:off x="404740" y="802161"/>
            <a:ext cx="3960000" cy="0"/>
          </a:xfrm>
          <a:prstGeom prst="line">
            <a:avLst/>
          </a:prstGeom>
          <a:ln>
            <a:solidFill>
              <a:srgbClr val="C53F3F"/>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61149BA-1B52-0EEF-5087-1C9EB45EAB9F}"/>
              </a:ext>
            </a:extLst>
          </p:cNvPr>
          <p:cNvSpPr txBox="1"/>
          <p:nvPr/>
        </p:nvSpPr>
        <p:spPr>
          <a:xfrm>
            <a:off x="294640" y="254000"/>
            <a:ext cx="11135360" cy="461665"/>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CAPITAL GOODS PURCHASE BY PROMOTER</a:t>
            </a:r>
          </a:p>
        </p:txBody>
      </p:sp>
      <p:sp>
        <p:nvSpPr>
          <p:cNvPr id="14" name="TextBox 13">
            <a:extLst>
              <a:ext uri="{FF2B5EF4-FFF2-40B4-BE49-F238E27FC236}">
                <a16:creationId xmlns:a16="http://schemas.microsoft.com/office/drawing/2014/main" id="{A41CEEE5-8FDF-A035-578E-297584599D7A}"/>
              </a:ext>
            </a:extLst>
          </p:cNvPr>
          <p:cNvSpPr txBox="1"/>
          <p:nvPr/>
        </p:nvSpPr>
        <p:spPr>
          <a:xfrm>
            <a:off x="284480" y="2317226"/>
            <a:ext cx="5923280" cy="461665"/>
          </a:xfrm>
          <a:prstGeom prst="rect">
            <a:avLst/>
          </a:prstGeom>
          <a:noFill/>
        </p:spPr>
        <p:txBody>
          <a:bodyPr wrap="square" rtlCol="0">
            <a:spAutoFit/>
          </a:bodyPr>
          <a:lstStyle/>
          <a:p>
            <a:r>
              <a:rPr lang="en-IN" sz="2400" b="1" dirty="0">
                <a:solidFill>
                  <a:srgbClr val="C53F3F"/>
                </a:solidFill>
                <a:latin typeface="Montserrat" pitchFamily="2" charset="0"/>
              </a:rPr>
              <a:t>Nature of service</a:t>
            </a:r>
          </a:p>
        </p:txBody>
      </p:sp>
      <p:sp>
        <p:nvSpPr>
          <p:cNvPr id="15" name="TextBox 14">
            <a:extLst>
              <a:ext uri="{FF2B5EF4-FFF2-40B4-BE49-F238E27FC236}">
                <a16:creationId xmlns:a16="http://schemas.microsoft.com/office/drawing/2014/main" id="{0C7E5CCE-65ED-8894-EA22-C3F09C3C4887}"/>
              </a:ext>
            </a:extLst>
          </p:cNvPr>
          <p:cNvSpPr txBox="1"/>
          <p:nvPr/>
        </p:nvSpPr>
        <p:spPr>
          <a:xfrm>
            <a:off x="272511" y="2771979"/>
            <a:ext cx="11475720" cy="432683"/>
          </a:xfrm>
          <a:prstGeom prst="rect">
            <a:avLst/>
          </a:prstGeom>
          <a:noFill/>
        </p:spPr>
        <p:txBody>
          <a:bodyPr wrap="square">
            <a:spAutoFit/>
          </a:bodyPr>
          <a:lstStyle/>
          <a:p>
            <a:pPr>
              <a:lnSpc>
                <a:spcPct val="120000"/>
              </a:lnSpc>
              <a:spcBef>
                <a:spcPts val="600"/>
              </a:spcBef>
              <a:spcAft>
                <a:spcPts val="600"/>
              </a:spcAft>
            </a:pPr>
            <a:r>
              <a:rPr lang="en-US" sz="2000" dirty="0">
                <a:solidFill>
                  <a:schemeClr val="accent4">
                    <a:lumMod val="50000"/>
                  </a:schemeClr>
                </a:solidFill>
                <a:latin typeface="Montserrat" pitchFamily="2" charset="0"/>
              </a:rPr>
              <a:t>Any capital goods used for construction of project with tax rates of 1% and 5% </a:t>
            </a:r>
          </a:p>
        </p:txBody>
      </p:sp>
    </p:spTree>
    <p:extLst>
      <p:ext uri="{BB962C8B-B14F-4D97-AF65-F5344CB8AC3E}">
        <p14:creationId xmlns:p14="http://schemas.microsoft.com/office/powerpoint/2010/main" val="31021309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person sitting on a question mark&#10;&#10;Description automatically generated">
            <a:extLst>
              <a:ext uri="{FF2B5EF4-FFF2-40B4-BE49-F238E27FC236}">
                <a16:creationId xmlns:a16="http://schemas.microsoft.com/office/drawing/2014/main" id="{0B071575-5C90-9125-4A45-0990D3DDD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93" y="1497459"/>
            <a:ext cx="3871161" cy="3871161"/>
          </a:xfrm>
          <a:prstGeom prst="rect">
            <a:avLst/>
          </a:prstGeom>
          <a:effectLst/>
        </p:spPr>
      </p:pic>
      <p:cxnSp>
        <p:nvCxnSpPr>
          <p:cNvPr id="12" name="Straight Connector 11">
            <a:extLst>
              <a:ext uri="{FF2B5EF4-FFF2-40B4-BE49-F238E27FC236}">
                <a16:creationId xmlns:a16="http://schemas.microsoft.com/office/drawing/2014/main" id="{D85F7C85-7100-AB1D-CB50-FD964B6A8CC9}"/>
              </a:ext>
            </a:extLst>
          </p:cNvPr>
          <p:cNvCxnSpPr>
            <a:cxnSpLocks/>
          </p:cNvCxnSpPr>
          <p:nvPr/>
        </p:nvCxnSpPr>
        <p:spPr>
          <a:xfrm>
            <a:off x="4545435" y="2832565"/>
            <a:ext cx="0" cy="150790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DB188D2-4887-EE56-C588-7EA529660C9C}"/>
              </a:ext>
            </a:extLst>
          </p:cNvPr>
          <p:cNvSpPr txBox="1"/>
          <p:nvPr/>
        </p:nvSpPr>
        <p:spPr>
          <a:xfrm>
            <a:off x="4545448" y="2532128"/>
            <a:ext cx="6413893" cy="2400657"/>
          </a:xfrm>
          <a:prstGeom prst="rect">
            <a:avLst/>
          </a:prstGeom>
          <a:noFill/>
        </p:spPr>
        <p:txBody>
          <a:bodyPr wrap="square">
            <a:spAutoFit/>
          </a:bodyPr>
          <a:lstStyle/>
          <a:p>
            <a:r>
              <a:rPr lang="en-IN" sz="15000" b="1" spc="300" dirty="0">
                <a:solidFill>
                  <a:srgbClr val="263238"/>
                </a:solidFill>
                <a:latin typeface="Montserrat" pitchFamily="2" charset="0"/>
              </a:rPr>
              <a:t>RCM?</a:t>
            </a:r>
            <a:endParaRPr lang="en-IN" sz="15000" dirty="0">
              <a:solidFill>
                <a:srgbClr val="263238"/>
              </a:solidFill>
            </a:endParaRPr>
          </a:p>
        </p:txBody>
      </p:sp>
      <p:sp>
        <p:nvSpPr>
          <p:cNvPr id="22" name="TextBox 21">
            <a:extLst>
              <a:ext uri="{FF2B5EF4-FFF2-40B4-BE49-F238E27FC236}">
                <a16:creationId xmlns:a16="http://schemas.microsoft.com/office/drawing/2014/main" id="{78ADB0BC-AB57-2E15-8ED8-8D393700D88A}"/>
              </a:ext>
            </a:extLst>
          </p:cNvPr>
          <p:cNvSpPr txBox="1"/>
          <p:nvPr/>
        </p:nvSpPr>
        <p:spPr>
          <a:xfrm>
            <a:off x="4233077" y="2242348"/>
            <a:ext cx="6099642" cy="861774"/>
          </a:xfrm>
          <a:prstGeom prst="rect">
            <a:avLst/>
          </a:prstGeom>
          <a:noFill/>
        </p:spPr>
        <p:txBody>
          <a:bodyPr wrap="square" rtlCol="0">
            <a:spAutoFit/>
          </a:bodyPr>
          <a:lstStyle/>
          <a:p>
            <a:r>
              <a:rPr lang="en-IN" sz="5000" b="1" dirty="0">
                <a:solidFill>
                  <a:srgbClr val="9B3232"/>
                </a:solidFill>
                <a:latin typeface="Montserrat" pitchFamily="2" charset="0"/>
              </a:rPr>
              <a:t>WHY</a:t>
            </a:r>
          </a:p>
        </p:txBody>
      </p:sp>
    </p:spTree>
    <p:extLst>
      <p:ext uri="{BB962C8B-B14F-4D97-AF65-F5344CB8AC3E}">
        <p14:creationId xmlns:p14="http://schemas.microsoft.com/office/powerpoint/2010/main" val="38647160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F7143-DDBF-FEA8-877D-8FFEF9194C11}"/>
              </a:ext>
            </a:extLst>
          </p:cNvPr>
          <p:cNvSpPr txBox="1"/>
          <p:nvPr/>
        </p:nvSpPr>
        <p:spPr>
          <a:xfrm>
            <a:off x="1467739" y="2574240"/>
            <a:ext cx="6623637" cy="1323439"/>
          </a:xfrm>
          <a:prstGeom prst="rect">
            <a:avLst/>
          </a:prstGeom>
          <a:noFill/>
        </p:spPr>
        <p:txBody>
          <a:bodyPr wrap="square" rtlCol="0">
            <a:spAutoFit/>
          </a:bodyPr>
          <a:lstStyle/>
          <a:p>
            <a:r>
              <a:rPr lang="en-IN" sz="8000" b="1" dirty="0">
                <a:latin typeface="Exo 2" pitchFamily="2" charset="0"/>
              </a:rPr>
              <a:t>THANK YOU !</a:t>
            </a:r>
          </a:p>
        </p:txBody>
      </p:sp>
    </p:spTree>
    <p:extLst>
      <p:ext uri="{BB962C8B-B14F-4D97-AF65-F5344CB8AC3E}">
        <p14:creationId xmlns:p14="http://schemas.microsoft.com/office/powerpoint/2010/main" val="317625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white target with a arrow&#10;&#10;Description automatically generated">
            <a:extLst>
              <a:ext uri="{FF2B5EF4-FFF2-40B4-BE49-F238E27FC236}">
                <a16:creationId xmlns:a16="http://schemas.microsoft.com/office/drawing/2014/main" id="{D34765A1-1BB3-0A8E-A735-ADE870D5F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27" y="529875"/>
            <a:ext cx="877026" cy="877026"/>
          </a:xfrm>
          <a:prstGeom prst="rect">
            <a:avLst/>
          </a:prstGeom>
        </p:spPr>
      </p:pic>
      <p:sp>
        <p:nvSpPr>
          <p:cNvPr id="11" name="TextBox 10">
            <a:extLst>
              <a:ext uri="{FF2B5EF4-FFF2-40B4-BE49-F238E27FC236}">
                <a16:creationId xmlns:a16="http://schemas.microsoft.com/office/drawing/2014/main" id="{D598A3B2-8B81-0CDA-9446-A135A05FB553}"/>
              </a:ext>
            </a:extLst>
          </p:cNvPr>
          <p:cNvSpPr txBox="1"/>
          <p:nvPr/>
        </p:nvSpPr>
        <p:spPr>
          <a:xfrm>
            <a:off x="1904005" y="622520"/>
            <a:ext cx="8915636" cy="583878"/>
          </a:xfrm>
          <a:prstGeom prst="rect">
            <a:avLst/>
          </a:prstGeom>
          <a:noFill/>
        </p:spPr>
        <p:txBody>
          <a:bodyPr wrap="square">
            <a:spAutoFit/>
          </a:bodyPr>
          <a:lstStyle/>
          <a:p>
            <a:pPr>
              <a:lnSpc>
                <a:spcPct val="150000"/>
              </a:lnSpc>
            </a:pPr>
            <a:r>
              <a:rPr lang="en-US" sz="2400" b="1" dirty="0">
                <a:solidFill>
                  <a:schemeClr val="accent4">
                    <a:lumMod val="50000"/>
                  </a:schemeClr>
                </a:solidFill>
                <a:latin typeface="Montserrat" pitchFamily="2" charset="0"/>
              </a:rPr>
              <a:t>Targets sectors where tax collection is challenging</a:t>
            </a:r>
          </a:p>
        </p:txBody>
      </p:sp>
      <p:pic>
        <p:nvPicPr>
          <p:cNvPr id="13" name="Picture 12" descr="A blue and white arrows pointing to a circle&#10;&#10;Description automatically generated">
            <a:extLst>
              <a:ext uri="{FF2B5EF4-FFF2-40B4-BE49-F238E27FC236}">
                <a16:creationId xmlns:a16="http://schemas.microsoft.com/office/drawing/2014/main" id="{9B252D9A-968D-429D-D144-21983A4C9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31" y="1785486"/>
            <a:ext cx="877091" cy="877091"/>
          </a:xfrm>
          <a:prstGeom prst="rect">
            <a:avLst/>
          </a:prstGeom>
        </p:spPr>
      </p:pic>
      <p:sp>
        <p:nvSpPr>
          <p:cNvPr id="15" name="TextBox 14">
            <a:extLst>
              <a:ext uri="{FF2B5EF4-FFF2-40B4-BE49-F238E27FC236}">
                <a16:creationId xmlns:a16="http://schemas.microsoft.com/office/drawing/2014/main" id="{40C98F38-E4D5-C687-5C5B-A5033DA9C25D}"/>
              </a:ext>
            </a:extLst>
          </p:cNvPr>
          <p:cNvSpPr txBox="1"/>
          <p:nvPr/>
        </p:nvSpPr>
        <p:spPr>
          <a:xfrm>
            <a:off x="1904005" y="1783185"/>
            <a:ext cx="8915636" cy="830997"/>
          </a:xfrm>
          <a:prstGeom prst="rect">
            <a:avLst/>
          </a:prstGeom>
          <a:noFill/>
        </p:spPr>
        <p:txBody>
          <a:bodyPr wrap="square">
            <a:spAutoFit/>
          </a:bodyPr>
          <a:lstStyle>
            <a:defPPr>
              <a:defRPr lang="en-US"/>
            </a:defPPr>
            <a:lvl1pPr>
              <a:lnSpc>
                <a:spcPct val="150000"/>
              </a:lnSpc>
              <a:defRPr sz="2400" b="1">
                <a:solidFill>
                  <a:schemeClr val="accent4">
                    <a:lumMod val="50000"/>
                  </a:schemeClr>
                </a:solidFill>
                <a:latin typeface="Montserrat" pitchFamily="2" charset="0"/>
              </a:defRPr>
            </a:lvl1pPr>
          </a:lstStyle>
          <a:p>
            <a:pPr>
              <a:lnSpc>
                <a:spcPct val="100000"/>
              </a:lnSpc>
            </a:pPr>
            <a:r>
              <a:rPr lang="en-US" dirty="0"/>
              <a:t>Addresses large numbers of small contributors and unorganized sectors</a:t>
            </a:r>
            <a:endParaRPr lang="en-IN" dirty="0"/>
          </a:p>
        </p:txBody>
      </p:sp>
      <p:pic>
        <p:nvPicPr>
          <p:cNvPr id="19" name="Picture 18" descr="A graph with an arrow pointing up&#10;&#10;Description automatically generated">
            <a:extLst>
              <a:ext uri="{FF2B5EF4-FFF2-40B4-BE49-F238E27FC236}">
                <a16:creationId xmlns:a16="http://schemas.microsoft.com/office/drawing/2014/main" id="{4580C48E-4481-9A20-8AD8-5E9FC3983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31" y="2934834"/>
            <a:ext cx="877091" cy="877091"/>
          </a:xfrm>
          <a:prstGeom prst="rect">
            <a:avLst/>
          </a:prstGeom>
        </p:spPr>
      </p:pic>
      <p:sp>
        <p:nvSpPr>
          <p:cNvPr id="21" name="TextBox 20">
            <a:extLst>
              <a:ext uri="{FF2B5EF4-FFF2-40B4-BE49-F238E27FC236}">
                <a16:creationId xmlns:a16="http://schemas.microsoft.com/office/drawing/2014/main" id="{23051CB8-4050-D108-D55A-2B8B1D57E86E}"/>
              </a:ext>
            </a:extLst>
          </p:cNvPr>
          <p:cNvSpPr txBox="1"/>
          <p:nvPr/>
        </p:nvSpPr>
        <p:spPr>
          <a:xfrm>
            <a:off x="1904005" y="3293526"/>
            <a:ext cx="8351520" cy="461665"/>
          </a:xfrm>
          <a:prstGeom prst="rect">
            <a:avLst/>
          </a:prstGeom>
          <a:noFill/>
        </p:spPr>
        <p:txBody>
          <a:bodyPr wrap="square">
            <a:spAutoFit/>
          </a:bodyPr>
          <a:lstStyle/>
          <a:p>
            <a:r>
              <a:rPr lang="en-US" sz="2400" b="1" i="0" dirty="0">
                <a:solidFill>
                  <a:schemeClr val="accent4">
                    <a:lumMod val="50000"/>
                  </a:schemeClr>
                </a:solidFill>
                <a:effectLst/>
                <a:latin typeface="Montserrat" pitchFamily="2" charset="0"/>
              </a:rPr>
              <a:t>Encourages tax compliance across a wider base</a:t>
            </a:r>
            <a:endParaRPr lang="en-IN" sz="2400" b="1" dirty="0">
              <a:solidFill>
                <a:schemeClr val="accent4">
                  <a:lumMod val="50000"/>
                </a:schemeClr>
              </a:solidFill>
              <a:latin typeface="Montserrat" pitchFamily="2" charset="0"/>
            </a:endParaRPr>
          </a:p>
        </p:txBody>
      </p:sp>
      <p:pic>
        <p:nvPicPr>
          <p:cNvPr id="23" name="Picture 22" descr="A bag with a rupee symbol&#10;&#10;Description automatically generated">
            <a:extLst>
              <a:ext uri="{FF2B5EF4-FFF2-40B4-BE49-F238E27FC236}">
                <a16:creationId xmlns:a16="http://schemas.microsoft.com/office/drawing/2014/main" id="{94A377F9-D8BB-26DE-AAE1-BEA64AA13A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58" y="4190512"/>
            <a:ext cx="797638" cy="877091"/>
          </a:xfrm>
          <a:prstGeom prst="rect">
            <a:avLst/>
          </a:prstGeom>
        </p:spPr>
      </p:pic>
      <p:sp>
        <p:nvSpPr>
          <p:cNvPr id="24" name="TextBox 23">
            <a:extLst>
              <a:ext uri="{FF2B5EF4-FFF2-40B4-BE49-F238E27FC236}">
                <a16:creationId xmlns:a16="http://schemas.microsoft.com/office/drawing/2014/main" id="{0168987C-80C8-110C-2A19-3D41FB11C1D8}"/>
              </a:ext>
            </a:extLst>
          </p:cNvPr>
          <p:cNvSpPr txBox="1"/>
          <p:nvPr/>
        </p:nvSpPr>
        <p:spPr>
          <a:xfrm>
            <a:off x="1904005" y="4262629"/>
            <a:ext cx="10015197" cy="830997"/>
          </a:xfrm>
          <a:prstGeom prst="rect">
            <a:avLst/>
          </a:prstGeom>
          <a:noFill/>
        </p:spPr>
        <p:txBody>
          <a:bodyPr wrap="square">
            <a:spAutoFit/>
          </a:bodyPr>
          <a:lstStyle/>
          <a:p>
            <a:r>
              <a:rPr lang="en-US" sz="2400" b="1" i="0" dirty="0">
                <a:solidFill>
                  <a:schemeClr val="accent4">
                    <a:lumMod val="50000"/>
                  </a:schemeClr>
                </a:solidFill>
                <a:effectLst/>
                <a:latin typeface="Montserrat" pitchFamily="2" charset="0"/>
              </a:rPr>
              <a:t>Facilitates direct tax payment to the government, enhancing transparency and efficiency</a:t>
            </a:r>
            <a:endParaRPr lang="en-IN" sz="2400" b="1" dirty="0">
              <a:solidFill>
                <a:schemeClr val="accent4">
                  <a:lumMod val="50000"/>
                </a:schemeClr>
              </a:solidFill>
              <a:latin typeface="Montserrat" pitchFamily="2" charset="0"/>
            </a:endParaRPr>
          </a:p>
        </p:txBody>
      </p:sp>
      <p:sp>
        <p:nvSpPr>
          <p:cNvPr id="25" name="TextBox 24">
            <a:extLst>
              <a:ext uri="{FF2B5EF4-FFF2-40B4-BE49-F238E27FC236}">
                <a16:creationId xmlns:a16="http://schemas.microsoft.com/office/drawing/2014/main" id="{3771CABB-E197-84AB-CE8C-33D96CD42EC4}"/>
              </a:ext>
            </a:extLst>
          </p:cNvPr>
          <p:cNvSpPr txBox="1"/>
          <p:nvPr/>
        </p:nvSpPr>
        <p:spPr>
          <a:xfrm>
            <a:off x="1904005" y="5536138"/>
            <a:ext cx="9702800" cy="830997"/>
          </a:xfrm>
          <a:prstGeom prst="rect">
            <a:avLst/>
          </a:prstGeom>
          <a:noFill/>
        </p:spPr>
        <p:txBody>
          <a:bodyPr wrap="square">
            <a:spAutoFit/>
          </a:bodyPr>
          <a:lstStyle>
            <a:defPPr>
              <a:defRPr lang="en-US"/>
            </a:defPPr>
            <a:lvl1pPr>
              <a:lnSpc>
                <a:spcPct val="100000"/>
              </a:lnSpc>
              <a:defRPr sz="2400" b="1">
                <a:solidFill>
                  <a:schemeClr val="accent4">
                    <a:lumMod val="50000"/>
                  </a:schemeClr>
                </a:solidFill>
                <a:latin typeface="Montserrat" pitchFamily="2" charset="0"/>
              </a:defRPr>
            </a:lvl1pPr>
          </a:lstStyle>
          <a:p>
            <a:r>
              <a:rPr lang="en-US" dirty="0"/>
              <a:t>Historical context: Implemented in Service Tax since 1997, with partial RCM in 2012</a:t>
            </a:r>
          </a:p>
        </p:txBody>
      </p:sp>
      <p:pic>
        <p:nvPicPr>
          <p:cNvPr id="26" name="Picture 25" descr="A paper with a green arrow pointing to it&#10;&#10;Description automatically generated">
            <a:extLst>
              <a:ext uri="{FF2B5EF4-FFF2-40B4-BE49-F238E27FC236}">
                <a16:creationId xmlns:a16="http://schemas.microsoft.com/office/drawing/2014/main" id="{0FF1BF2A-0035-877C-C366-8F11936069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31" y="5446190"/>
            <a:ext cx="877091" cy="877091"/>
          </a:xfrm>
          <a:prstGeom prst="rect">
            <a:avLst/>
          </a:prstGeom>
        </p:spPr>
      </p:pic>
      <p:cxnSp>
        <p:nvCxnSpPr>
          <p:cNvPr id="27" name="Straight Connector 26">
            <a:extLst>
              <a:ext uri="{FF2B5EF4-FFF2-40B4-BE49-F238E27FC236}">
                <a16:creationId xmlns:a16="http://schemas.microsoft.com/office/drawing/2014/main" id="{48891308-A46E-B371-47A0-0610AFEDC29E}"/>
              </a:ext>
            </a:extLst>
          </p:cNvPr>
          <p:cNvCxnSpPr>
            <a:cxnSpLocks/>
          </p:cNvCxnSpPr>
          <p:nvPr/>
        </p:nvCxnSpPr>
        <p:spPr>
          <a:xfrm>
            <a:off x="1738431" y="828088"/>
            <a:ext cx="0" cy="32816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1BBB2AB-29A7-F57F-8369-8F4315E17595}"/>
              </a:ext>
            </a:extLst>
          </p:cNvPr>
          <p:cNvCxnSpPr>
            <a:cxnSpLocks/>
          </p:cNvCxnSpPr>
          <p:nvPr/>
        </p:nvCxnSpPr>
        <p:spPr>
          <a:xfrm>
            <a:off x="1741974" y="1895882"/>
            <a:ext cx="0" cy="58136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BFC042E-29D0-A38A-ED1B-F2058E0B2CDB}"/>
              </a:ext>
            </a:extLst>
          </p:cNvPr>
          <p:cNvCxnSpPr>
            <a:cxnSpLocks/>
          </p:cNvCxnSpPr>
          <p:nvPr/>
        </p:nvCxnSpPr>
        <p:spPr>
          <a:xfrm>
            <a:off x="1745514" y="4366180"/>
            <a:ext cx="0" cy="58136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10C269D-EA94-8A47-9E12-EAB6C524D82A}"/>
              </a:ext>
            </a:extLst>
          </p:cNvPr>
          <p:cNvCxnSpPr>
            <a:cxnSpLocks/>
          </p:cNvCxnSpPr>
          <p:nvPr/>
        </p:nvCxnSpPr>
        <p:spPr>
          <a:xfrm>
            <a:off x="1738431" y="3217207"/>
            <a:ext cx="0" cy="58136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1DADE7F-A47B-D126-0086-D2A3AC328C8A}"/>
              </a:ext>
            </a:extLst>
          </p:cNvPr>
          <p:cNvCxnSpPr>
            <a:cxnSpLocks/>
          </p:cNvCxnSpPr>
          <p:nvPr/>
        </p:nvCxnSpPr>
        <p:spPr>
          <a:xfrm>
            <a:off x="1733121" y="5660953"/>
            <a:ext cx="0" cy="581365"/>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4869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person sitting on a pile of books&#10;&#10;Description automatically generated">
            <a:extLst>
              <a:ext uri="{FF2B5EF4-FFF2-40B4-BE49-F238E27FC236}">
                <a16:creationId xmlns:a16="http://schemas.microsoft.com/office/drawing/2014/main" id="{E470F752-04E7-6895-0FDA-8500FC965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90" y="1974770"/>
            <a:ext cx="2908460" cy="2908460"/>
          </a:xfrm>
          <a:prstGeom prst="rect">
            <a:avLst/>
          </a:prstGeom>
          <a:effectLst>
            <a:outerShdw blurRad="63500" sx="102000" sy="102000" algn="ctr" rotWithShape="0">
              <a:prstClr val="black">
                <a:alpha val="40000"/>
              </a:prstClr>
            </a:outerShdw>
          </a:effectLst>
        </p:spPr>
      </p:pic>
      <p:cxnSp>
        <p:nvCxnSpPr>
          <p:cNvPr id="47" name="Straight Connector 46">
            <a:extLst>
              <a:ext uri="{FF2B5EF4-FFF2-40B4-BE49-F238E27FC236}">
                <a16:creationId xmlns:a16="http://schemas.microsoft.com/office/drawing/2014/main" id="{7F96A679-0F0F-DF3E-9F8B-9B93B195ECC3}"/>
              </a:ext>
            </a:extLst>
          </p:cNvPr>
          <p:cNvCxnSpPr>
            <a:cxnSpLocks/>
          </p:cNvCxnSpPr>
          <p:nvPr/>
        </p:nvCxnSpPr>
        <p:spPr>
          <a:xfrm>
            <a:off x="4064000" y="2491683"/>
            <a:ext cx="0" cy="1872000"/>
          </a:xfrm>
          <a:prstGeom prst="line">
            <a:avLst/>
          </a:prstGeom>
          <a:ln>
            <a:solidFill>
              <a:srgbClr val="C53F3F"/>
            </a:solidFill>
            <a:prstDash val="lgDashDot"/>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9E68EF7-C5DB-359C-D5F7-BE69BC53455B}"/>
              </a:ext>
            </a:extLst>
          </p:cNvPr>
          <p:cNvSpPr txBox="1"/>
          <p:nvPr/>
        </p:nvSpPr>
        <p:spPr>
          <a:xfrm>
            <a:off x="4437981" y="2274838"/>
            <a:ext cx="7459377" cy="2308324"/>
          </a:xfrm>
          <a:prstGeom prst="rect">
            <a:avLst/>
          </a:prstGeom>
          <a:noFill/>
        </p:spPr>
        <p:txBody>
          <a:bodyPr wrap="square" rtlCol="0">
            <a:spAutoFit/>
          </a:bodyPr>
          <a:lstStyle/>
          <a:p>
            <a:r>
              <a:rPr lang="en-IN" sz="4800" b="1" dirty="0">
                <a:solidFill>
                  <a:srgbClr val="9B3232"/>
                </a:solidFill>
                <a:latin typeface="Montserrat" pitchFamily="2" charset="0"/>
              </a:rPr>
              <a:t>UNDERSTANDING THE </a:t>
            </a:r>
            <a:r>
              <a:rPr lang="en-IN" sz="4800" b="1" dirty="0">
                <a:solidFill>
                  <a:schemeClr val="accent4">
                    <a:lumMod val="50000"/>
                  </a:schemeClr>
                </a:solidFill>
                <a:latin typeface="Montserrat" pitchFamily="2" charset="0"/>
              </a:rPr>
              <a:t>TYPE OF LEVY FOR RCM</a:t>
            </a:r>
            <a:r>
              <a:rPr lang="en-IN" sz="4800" b="1" dirty="0">
                <a:solidFill>
                  <a:srgbClr val="9B3232"/>
                </a:solidFill>
                <a:latin typeface="Montserrat" pitchFamily="2" charset="0"/>
              </a:rPr>
              <a:t> UNDER GST</a:t>
            </a:r>
          </a:p>
        </p:txBody>
      </p:sp>
    </p:spTree>
    <p:extLst>
      <p:ext uri="{BB962C8B-B14F-4D97-AF65-F5344CB8AC3E}">
        <p14:creationId xmlns:p14="http://schemas.microsoft.com/office/powerpoint/2010/main" val="3786969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ne of hexagons and lines&#10;&#10;Description automatically generated">
            <a:extLst>
              <a:ext uri="{FF2B5EF4-FFF2-40B4-BE49-F238E27FC236}">
                <a16:creationId xmlns:a16="http://schemas.microsoft.com/office/drawing/2014/main" id="{1E8E45B2-87B1-FE71-A342-00BCAE067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95" y="446555"/>
            <a:ext cx="1169368" cy="1169368"/>
          </a:xfrm>
          <a:prstGeom prst="rect">
            <a:avLst/>
          </a:prstGeom>
        </p:spPr>
      </p:pic>
      <p:sp>
        <p:nvSpPr>
          <p:cNvPr id="13" name="TextBox 12">
            <a:extLst>
              <a:ext uri="{FF2B5EF4-FFF2-40B4-BE49-F238E27FC236}">
                <a16:creationId xmlns:a16="http://schemas.microsoft.com/office/drawing/2014/main" id="{95C3DF16-3502-DE3E-CF10-D7329E04E476}"/>
              </a:ext>
            </a:extLst>
          </p:cNvPr>
          <p:cNvSpPr txBox="1"/>
          <p:nvPr/>
        </p:nvSpPr>
        <p:spPr>
          <a:xfrm>
            <a:off x="3698240" y="446555"/>
            <a:ext cx="4886960" cy="1077218"/>
          </a:xfrm>
          <a:prstGeom prst="rect">
            <a:avLst/>
          </a:prstGeom>
          <a:noFill/>
        </p:spPr>
        <p:txBody>
          <a:bodyPr wrap="square" rtlCol="0">
            <a:spAutoFit/>
          </a:bodyPr>
          <a:lstStyle/>
          <a:p>
            <a:r>
              <a:rPr lang="en-IN" sz="3200" b="1" dirty="0">
                <a:solidFill>
                  <a:schemeClr val="accent4">
                    <a:lumMod val="50000"/>
                  </a:schemeClr>
                </a:solidFill>
                <a:latin typeface="Montserrat" pitchFamily="2" charset="0"/>
              </a:rPr>
              <a:t>TWO TYPES OF LEVY FOR RCM UNDER GST</a:t>
            </a:r>
          </a:p>
        </p:txBody>
      </p:sp>
      <p:sp>
        <p:nvSpPr>
          <p:cNvPr id="14" name="TextBox 13">
            <a:extLst>
              <a:ext uri="{FF2B5EF4-FFF2-40B4-BE49-F238E27FC236}">
                <a16:creationId xmlns:a16="http://schemas.microsoft.com/office/drawing/2014/main" id="{F9188F02-5CC3-DD14-D87B-6DD039DF0F1A}"/>
              </a:ext>
            </a:extLst>
          </p:cNvPr>
          <p:cNvSpPr txBox="1"/>
          <p:nvPr/>
        </p:nvSpPr>
        <p:spPr>
          <a:xfrm>
            <a:off x="1300483" y="1994975"/>
            <a:ext cx="4175757" cy="830997"/>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Under Section 9(3) &amp; 5(3) of the CGST &amp; IGST Act</a:t>
            </a:r>
          </a:p>
        </p:txBody>
      </p:sp>
      <p:sp>
        <p:nvSpPr>
          <p:cNvPr id="15" name="TextBox 14">
            <a:extLst>
              <a:ext uri="{FF2B5EF4-FFF2-40B4-BE49-F238E27FC236}">
                <a16:creationId xmlns:a16="http://schemas.microsoft.com/office/drawing/2014/main" id="{4D030F6E-34C0-DE23-7611-E753190EDD4C}"/>
              </a:ext>
            </a:extLst>
          </p:cNvPr>
          <p:cNvSpPr txBox="1"/>
          <p:nvPr/>
        </p:nvSpPr>
        <p:spPr>
          <a:xfrm>
            <a:off x="7491010" y="1974031"/>
            <a:ext cx="4226560" cy="830997"/>
          </a:xfrm>
          <a:prstGeom prst="rect">
            <a:avLst/>
          </a:prstGeom>
          <a:noFill/>
        </p:spPr>
        <p:txBody>
          <a:bodyPr wrap="square" rtlCol="0">
            <a:spAutoFit/>
          </a:bodyPr>
          <a:lstStyle/>
          <a:p>
            <a:r>
              <a:rPr lang="en-IN" sz="2400" b="1" dirty="0">
                <a:solidFill>
                  <a:schemeClr val="accent4">
                    <a:lumMod val="50000"/>
                  </a:schemeClr>
                </a:solidFill>
                <a:latin typeface="Montserrat" pitchFamily="2" charset="0"/>
              </a:rPr>
              <a:t>Under Section 9(4) &amp; 5(4) of the CGST &amp; IGST Act</a:t>
            </a:r>
          </a:p>
        </p:txBody>
      </p:sp>
      <p:cxnSp>
        <p:nvCxnSpPr>
          <p:cNvPr id="16" name="Straight Connector 15">
            <a:extLst>
              <a:ext uri="{FF2B5EF4-FFF2-40B4-BE49-F238E27FC236}">
                <a16:creationId xmlns:a16="http://schemas.microsoft.com/office/drawing/2014/main" id="{A3D18B96-FAF9-D25A-D972-7ECFE649F6F8}"/>
              </a:ext>
            </a:extLst>
          </p:cNvPr>
          <p:cNvCxnSpPr>
            <a:cxnSpLocks/>
          </p:cNvCxnSpPr>
          <p:nvPr/>
        </p:nvCxnSpPr>
        <p:spPr>
          <a:xfrm>
            <a:off x="6065520" y="2086415"/>
            <a:ext cx="0" cy="4284000"/>
          </a:xfrm>
          <a:prstGeom prst="line">
            <a:avLst/>
          </a:prstGeom>
          <a:ln>
            <a:solidFill>
              <a:srgbClr val="C53F3F"/>
            </a:solidFill>
            <a:prstDash val="lgDashDotDot"/>
          </a:ln>
        </p:spPr>
        <p:style>
          <a:lnRef idx="2">
            <a:schemeClr val="accent1"/>
          </a:lnRef>
          <a:fillRef idx="0">
            <a:schemeClr val="accent1"/>
          </a:fillRef>
          <a:effectRef idx="1">
            <a:schemeClr val="accent1"/>
          </a:effectRef>
          <a:fontRef idx="minor">
            <a:schemeClr val="tx1"/>
          </a:fontRef>
        </p:style>
      </p:cxnSp>
      <p:pic>
        <p:nvPicPr>
          <p:cNvPr id="17" name="Picture 16" descr="A line of hexagons and lines&#10;&#10;Description automatically generated">
            <a:extLst>
              <a:ext uri="{FF2B5EF4-FFF2-40B4-BE49-F238E27FC236}">
                <a16:creationId xmlns:a16="http://schemas.microsoft.com/office/drawing/2014/main" id="{4946AAAA-B2DF-E4F6-2730-1C83DC421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625840" y="446555"/>
            <a:ext cx="1169368" cy="1169368"/>
          </a:xfrm>
          <a:prstGeom prst="rect">
            <a:avLst/>
          </a:prstGeom>
        </p:spPr>
      </p:pic>
      <p:pic>
        <p:nvPicPr>
          <p:cNvPr id="19" name="Picture 18" descr="A blue arrow pointing at something&#10;&#10;Description automatically generated">
            <a:extLst>
              <a:ext uri="{FF2B5EF4-FFF2-40B4-BE49-F238E27FC236}">
                <a16:creationId xmlns:a16="http://schemas.microsoft.com/office/drawing/2014/main" id="{363F4915-CD55-2CDD-871B-5BD0CEBA0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78" y="3145202"/>
            <a:ext cx="371945" cy="371945"/>
          </a:xfrm>
          <a:prstGeom prst="rect">
            <a:avLst/>
          </a:prstGeom>
        </p:spPr>
      </p:pic>
      <p:sp>
        <p:nvSpPr>
          <p:cNvPr id="20" name="TextBox 19">
            <a:extLst>
              <a:ext uri="{FF2B5EF4-FFF2-40B4-BE49-F238E27FC236}">
                <a16:creationId xmlns:a16="http://schemas.microsoft.com/office/drawing/2014/main" id="{33798879-A083-DA61-363D-0530CB902665}"/>
              </a:ext>
            </a:extLst>
          </p:cNvPr>
          <p:cNvSpPr txBox="1"/>
          <p:nvPr/>
        </p:nvSpPr>
        <p:spPr>
          <a:xfrm>
            <a:off x="934719" y="3012440"/>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Government on recommendation of the GST Council</a:t>
            </a:r>
          </a:p>
        </p:txBody>
      </p:sp>
      <p:pic>
        <p:nvPicPr>
          <p:cNvPr id="21" name="Picture 20" descr="A blue arrow pointing at something&#10;&#10;Description automatically generated">
            <a:extLst>
              <a:ext uri="{FF2B5EF4-FFF2-40B4-BE49-F238E27FC236}">
                <a16:creationId xmlns:a16="http://schemas.microsoft.com/office/drawing/2014/main" id="{AAD08851-8771-5D50-DC7E-79BC6E24D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78" y="4018962"/>
            <a:ext cx="371945" cy="371945"/>
          </a:xfrm>
          <a:prstGeom prst="rect">
            <a:avLst/>
          </a:prstGeom>
        </p:spPr>
      </p:pic>
      <p:cxnSp>
        <p:nvCxnSpPr>
          <p:cNvPr id="23" name="Straight Connector 22">
            <a:extLst>
              <a:ext uri="{FF2B5EF4-FFF2-40B4-BE49-F238E27FC236}">
                <a16:creationId xmlns:a16="http://schemas.microsoft.com/office/drawing/2014/main" id="{480BAEFF-4D53-7A92-D5CF-0CF5A6762EE4}"/>
              </a:ext>
            </a:extLst>
          </p:cNvPr>
          <p:cNvCxnSpPr/>
          <p:nvPr/>
        </p:nvCxnSpPr>
        <p:spPr>
          <a:xfrm>
            <a:off x="474430" y="3801606"/>
            <a:ext cx="2990130"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8C1C026-5643-FE3A-23DF-E203D26724C9}"/>
              </a:ext>
            </a:extLst>
          </p:cNvPr>
          <p:cNvSpPr txBox="1"/>
          <p:nvPr/>
        </p:nvSpPr>
        <p:spPr>
          <a:xfrm>
            <a:off x="934719" y="3903609"/>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Specify </a:t>
            </a:r>
            <a:r>
              <a:rPr lang="en-US" sz="2000" b="1" dirty="0">
                <a:solidFill>
                  <a:schemeClr val="accent4">
                    <a:lumMod val="50000"/>
                  </a:schemeClr>
                </a:solidFill>
                <a:latin typeface="Montserrat" pitchFamily="2" charset="0"/>
              </a:rPr>
              <a:t>categories of supply of goods or services or both</a:t>
            </a:r>
            <a:endParaRPr lang="en-IN" sz="2000" b="1" dirty="0">
              <a:solidFill>
                <a:schemeClr val="accent4">
                  <a:lumMod val="50000"/>
                </a:schemeClr>
              </a:solidFill>
              <a:latin typeface="Montserrat" pitchFamily="2" charset="0"/>
            </a:endParaRPr>
          </a:p>
        </p:txBody>
      </p:sp>
      <p:pic>
        <p:nvPicPr>
          <p:cNvPr id="25" name="Picture 24" descr="A blue arrow pointing at something&#10;&#10;Description automatically generated">
            <a:extLst>
              <a:ext uri="{FF2B5EF4-FFF2-40B4-BE49-F238E27FC236}">
                <a16:creationId xmlns:a16="http://schemas.microsoft.com/office/drawing/2014/main" id="{C65DC27E-FB17-9B0C-4EB5-2348EEB45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30" y="4923074"/>
            <a:ext cx="371945" cy="371945"/>
          </a:xfrm>
          <a:prstGeom prst="rect">
            <a:avLst/>
          </a:prstGeom>
        </p:spPr>
      </p:pic>
      <p:sp>
        <p:nvSpPr>
          <p:cNvPr id="26" name="TextBox 25">
            <a:extLst>
              <a:ext uri="{FF2B5EF4-FFF2-40B4-BE49-F238E27FC236}">
                <a16:creationId xmlns:a16="http://schemas.microsoft.com/office/drawing/2014/main" id="{8D428603-5F09-135F-436A-5D98FF233275}"/>
              </a:ext>
            </a:extLst>
          </p:cNvPr>
          <p:cNvSpPr txBox="1"/>
          <p:nvPr/>
        </p:nvSpPr>
        <p:spPr>
          <a:xfrm>
            <a:off x="897171" y="4807721"/>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Tax on above supply shall be paid on RCM basis by the recipient</a:t>
            </a:r>
          </a:p>
        </p:txBody>
      </p:sp>
      <p:cxnSp>
        <p:nvCxnSpPr>
          <p:cNvPr id="27" name="Straight Connector 26">
            <a:extLst>
              <a:ext uri="{FF2B5EF4-FFF2-40B4-BE49-F238E27FC236}">
                <a16:creationId xmlns:a16="http://schemas.microsoft.com/office/drawing/2014/main" id="{00DA9906-3646-37D0-E4FE-824FA374738D}"/>
              </a:ext>
            </a:extLst>
          </p:cNvPr>
          <p:cNvCxnSpPr>
            <a:cxnSpLocks/>
          </p:cNvCxnSpPr>
          <p:nvPr/>
        </p:nvCxnSpPr>
        <p:spPr>
          <a:xfrm>
            <a:off x="474430" y="4716006"/>
            <a:ext cx="392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27" descr="A blue arrow pointing at something&#10;&#10;Description automatically generated">
            <a:extLst>
              <a:ext uri="{FF2B5EF4-FFF2-40B4-BE49-F238E27FC236}">
                <a16:creationId xmlns:a16="http://schemas.microsoft.com/office/drawing/2014/main" id="{54F7902F-EF7C-4AEC-873F-004F3D164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418" y="3080010"/>
            <a:ext cx="371945" cy="371945"/>
          </a:xfrm>
          <a:prstGeom prst="rect">
            <a:avLst/>
          </a:prstGeom>
        </p:spPr>
      </p:pic>
      <p:sp>
        <p:nvSpPr>
          <p:cNvPr id="29" name="TextBox 28">
            <a:extLst>
              <a:ext uri="{FF2B5EF4-FFF2-40B4-BE49-F238E27FC236}">
                <a16:creationId xmlns:a16="http://schemas.microsoft.com/office/drawing/2014/main" id="{5EBE8C6D-7C39-859F-C429-40F6837B4A90}"/>
              </a:ext>
            </a:extLst>
          </p:cNvPr>
          <p:cNvSpPr txBox="1"/>
          <p:nvPr/>
        </p:nvSpPr>
        <p:spPr>
          <a:xfrm>
            <a:off x="7122159" y="2947248"/>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Government on recommendation of the GST Council</a:t>
            </a:r>
          </a:p>
        </p:txBody>
      </p:sp>
      <p:cxnSp>
        <p:nvCxnSpPr>
          <p:cNvPr id="30" name="Straight Connector 29">
            <a:extLst>
              <a:ext uri="{FF2B5EF4-FFF2-40B4-BE49-F238E27FC236}">
                <a16:creationId xmlns:a16="http://schemas.microsoft.com/office/drawing/2014/main" id="{E52950EF-20B5-0414-5E0F-DBDA4B15DBF8}"/>
              </a:ext>
            </a:extLst>
          </p:cNvPr>
          <p:cNvCxnSpPr/>
          <p:nvPr/>
        </p:nvCxnSpPr>
        <p:spPr>
          <a:xfrm>
            <a:off x="6661870" y="3736414"/>
            <a:ext cx="299013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 name="Picture 30" descr="A blue arrow pointing at something&#10;&#10;Description automatically generated">
            <a:extLst>
              <a:ext uri="{FF2B5EF4-FFF2-40B4-BE49-F238E27FC236}">
                <a16:creationId xmlns:a16="http://schemas.microsoft.com/office/drawing/2014/main" id="{BF233AB3-1FEF-CCD9-785C-271B8A6FB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622" y="4018962"/>
            <a:ext cx="371945" cy="371945"/>
          </a:xfrm>
          <a:prstGeom prst="rect">
            <a:avLst/>
          </a:prstGeom>
        </p:spPr>
      </p:pic>
      <p:sp>
        <p:nvSpPr>
          <p:cNvPr id="32" name="TextBox 31">
            <a:extLst>
              <a:ext uri="{FF2B5EF4-FFF2-40B4-BE49-F238E27FC236}">
                <a16:creationId xmlns:a16="http://schemas.microsoft.com/office/drawing/2014/main" id="{A06F8DA5-6C5D-2635-BCEE-0F7D16D9AF18}"/>
              </a:ext>
            </a:extLst>
          </p:cNvPr>
          <p:cNvSpPr txBox="1"/>
          <p:nvPr/>
        </p:nvSpPr>
        <p:spPr>
          <a:xfrm>
            <a:off x="7071363" y="3903609"/>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Specify </a:t>
            </a:r>
            <a:r>
              <a:rPr lang="en-US" sz="2000" b="1" dirty="0">
                <a:solidFill>
                  <a:schemeClr val="accent4">
                    <a:lumMod val="50000"/>
                  </a:schemeClr>
                </a:solidFill>
                <a:latin typeface="Montserrat" pitchFamily="2" charset="0"/>
              </a:rPr>
              <a:t>class of registered recipient and </a:t>
            </a:r>
            <a:endParaRPr lang="en-IN" sz="2000" b="1" dirty="0">
              <a:solidFill>
                <a:schemeClr val="accent4">
                  <a:lumMod val="50000"/>
                </a:schemeClr>
              </a:solidFill>
              <a:latin typeface="Montserrat" pitchFamily="2" charset="0"/>
            </a:endParaRPr>
          </a:p>
        </p:txBody>
      </p:sp>
      <p:cxnSp>
        <p:nvCxnSpPr>
          <p:cNvPr id="33" name="Straight Connector 32">
            <a:extLst>
              <a:ext uri="{FF2B5EF4-FFF2-40B4-BE49-F238E27FC236}">
                <a16:creationId xmlns:a16="http://schemas.microsoft.com/office/drawing/2014/main" id="{A5256B63-BE4A-CACD-7A28-DCACA580CC87}"/>
              </a:ext>
            </a:extLst>
          </p:cNvPr>
          <p:cNvCxnSpPr>
            <a:cxnSpLocks/>
          </p:cNvCxnSpPr>
          <p:nvPr/>
        </p:nvCxnSpPr>
        <p:spPr>
          <a:xfrm>
            <a:off x="6611074" y="4716006"/>
            <a:ext cx="392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4" name="Picture 33" descr="A blue arrow pointing at something&#10;&#10;Description automatically generated">
            <a:extLst>
              <a:ext uri="{FF2B5EF4-FFF2-40B4-BE49-F238E27FC236}">
                <a16:creationId xmlns:a16="http://schemas.microsoft.com/office/drawing/2014/main" id="{F2A9537F-F99A-2A61-DE80-7FEC0AB49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622" y="4922857"/>
            <a:ext cx="371945" cy="371945"/>
          </a:xfrm>
          <a:prstGeom prst="rect">
            <a:avLst/>
          </a:prstGeom>
        </p:spPr>
      </p:pic>
      <p:sp>
        <p:nvSpPr>
          <p:cNvPr id="35" name="TextBox 34">
            <a:extLst>
              <a:ext uri="{FF2B5EF4-FFF2-40B4-BE49-F238E27FC236}">
                <a16:creationId xmlns:a16="http://schemas.microsoft.com/office/drawing/2014/main" id="{BD855E7A-75DB-4E32-E17D-348A37CC5B6A}"/>
              </a:ext>
            </a:extLst>
          </p:cNvPr>
          <p:cNvSpPr txBox="1"/>
          <p:nvPr/>
        </p:nvSpPr>
        <p:spPr>
          <a:xfrm>
            <a:off x="7071363" y="4807504"/>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Specify </a:t>
            </a:r>
            <a:r>
              <a:rPr lang="en-US" sz="2000" b="1" dirty="0">
                <a:solidFill>
                  <a:schemeClr val="accent4">
                    <a:lumMod val="50000"/>
                  </a:schemeClr>
                </a:solidFill>
                <a:latin typeface="Montserrat" pitchFamily="2" charset="0"/>
              </a:rPr>
              <a:t>categories of supply of goods or services or both</a:t>
            </a:r>
            <a:endParaRPr lang="en-IN" sz="2000" b="1" dirty="0">
              <a:solidFill>
                <a:schemeClr val="accent4">
                  <a:lumMod val="50000"/>
                </a:schemeClr>
              </a:solidFill>
              <a:latin typeface="Montserrat" pitchFamily="2" charset="0"/>
            </a:endParaRPr>
          </a:p>
        </p:txBody>
      </p:sp>
      <p:cxnSp>
        <p:nvCxnSpPr>
          <p:cNvPr id="36" name="Straight Connector 35">
            <a:extLst>
              <a:ext uri="{FF2B5EF4-FFF2-40B4-BE49-F238E27FC236}">
                <a16:creationId xmlns:a16="http://schemas.microsoft.com/office/drawing/2014/main" id="{69AFC9F1-B3A0-A932-E8F7-E83A010D12D4}"/>
              </a:ext>
            </a:extLst>
          </p:cNvPr>
          <p:cNvCxnSpPr>
            <a:cxnSpLocks/>
          </p:cNvCxnSpPr>
          <p:nvPr/>
        </p:nvCxnSpPr>
        <p:spPr>
          <a:xfrm>
            <a:off x="6621234" y="5599926"/>
            <a:ext cx="392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7" name="Picture 36" descr="A blue arrow pointing at something&#10;&#10;Description automatically generated">
            <a:extLst>
              <a:ext uri="{FF2B5EF4-FFF2-40B4-BE49-F238E27FC236}">
                <a16:creationId xmlns:a16="http://schemas.microsoft.com/office/drawing/2014/main" id="{3C92D038-E014-C8C8-47F8-FE056EC9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870" y="5850077"/>
            <a:ext cx="371945" cy="371945"/>
          </a:xfrm>
          <a:prstGeom prst="rect">
            <a:avLst/>
          </a:prstGeom>
        </p:spPr>
      </p:pic>
      <p:sp>
        <p:nvSpPr>
          <p:cNvPr id="38" name="TextBox 37">
            <a:extLst>
              <a:ext uri="{FF2B5EF4-FFF2-40B4-BE49-F238E27FC236}">
                <a16:creationId xmlns:a16="http://schemas.microsoft.com/office/drawing/2014/main" id="{DE32F109-BC8A-FC8C-3B04-2C8285285008}"/>
              </a:ext>
            </a:extLst>
          </p:cNvPr>
          <p:cNvSpPr txBox="1"/>
          <p:nvPr/>
        </p:nvSpPr>
        <p:spPr>
          <a:xfrm>
            <a:off x="7084611" y="5734724"/>
            <a:ext cx="4886959" cy="707886"/>
          </a:xfrm>
          <a:prstGeom prst="rect">
            <a:avLst/>
          </a:prstGeom>
          <a:noFill/>
        </p:spPr>
        <p:txBody>
          <a:bodyPr wrap="square" rtlCol="0">
            <a:spAutoFit/>
          </a:bodyPr>
          <a:lstStyle/>
          <a:p>
            <a:r>
              <a:rPr lang="en-IN" sz="2000" b="1" dirty="0">
                <a:solidFill>
                  <a:schemeClr val="accent4">
                    <a:lumMod val="50000"/>
                  </a:schemeClr>
                </a:solidFill>
                <a:latin typeface="Montserrat" pitchFamily="2" charset="0"/>
              </a:rPr>
              <a:t>Supply is received from unregistered person</a:t>
            </a:r>
          </a:p>
        </p:txBody>
      </p:sp>
      <p:pic>
        <p:nvPicPr>
          <p:cNvPr id="40" name="Picture 39" descr="A blue square with black background&#10;&#10;Description automatically generated">
            <a:extLst>
              <a:ext uri="{FF2B5EF4-FFF2-40B4-BE49-F238E27FC236}">
                <a16:creationId xmlns:a16="http://schemas.microsoft.com/office/drawing/2014/main" id="{3E24A256-1711-0073-9139-6514D29E9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30" y="2070765"/>
            <a:ext cx="659096" cy="659096"/>
          </a:xfrm>
          <a:prstGeom prst="rect">
            <a:avLst/>
          </a:prstGeom>
        </p:spPr>
      </p:pic>
      <p:pic>
        <p:nvPicPr>
          <p:cNvPr id="44" name="Picture 43" descr="A blue square with black background&#10;&#10;Description automatically generated">
            <a:extLst>
              <a:ext uri="{FF2B5EF4-FFF2-40B4-BE49-F238E27FC236}">
                <a16:creationId xmlns:a16="http://schemas.microsoft.com/office/drawing/2014/main" id="{1DFE29CC-0AF8-4F80-00EE-2A069D6B5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622" y="2075520"/>
            <a:ext cx="659096" cy="659096"/>
          </a:xfrm>
          <a:prstGeom prst="rect">
            <a:avLst/>
          </a:prstGeom>
        </p:spPr>
      </p:pic>
    </p:spTree>
    <p:extLst>
      <p:ext uri="{BB962C8B-B14F-4D97-AF65-F5344CB8AC3E}">
        <p14:creationId xmlns:p14="http://schemas.microsoft.com/office/powerpoint/2010/main" val="22268508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B06F8BF-B0C7-BF22-F6AF-FE4A025E8653}"/>
              </a:ext>
            </a:extLst>
          </p:cNvPr>
          <p:cNvCxnSpPr>
            <a:cxnSpLocks/>
          </p:cNvCxnSpPr>
          <p:nvPr/>
        </p:nvCxnSpPr>
        <p:spPr>
          <a:xfrm>
            <a:off x="3535680" y="2491683"/>
            <a:ext cx="0" cy="1872000"/>
          </a:xfrm>
          <a:prstGeom prst="line">
            <a:avLst/>
          </a:prstGeom>
          <a:ln>
            <a:solidFill>
              <a:srgbClr val="C53F3F"/>
            </a:solidFill>
            <a:prstDash val="lgDashDot"/>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E885CCD-74B0-BEE4-4B79-FD54187BDDE8}"/>
              </a:ext>
            </a:extLst>
          </p:cNvPr>
          <p:cNvSpPr txBox="1"/>
          <p:nvPr/>
        </p:nvSpPr>
        <p:spPr>
          <a:xfrm>
            <a:off x="3869021" y="2274838"/>
            <a:ext cx="7469539" cy="2308324"/>
          </a:xfrm>
          <a:prstGeom prst="rect">
            <a:avLst/>
          </a:prstGeom>
          <a:noFill/>
        </p:spPr>
        <p:txBody>
          <a:bodyPr wrap="square" rtlCol="0">
            <a:spAutoFit/>
          </a:bodyPr>
          <a:lstStyle/>
          <a:p>
            <a:r>
              <a:rPr lang="en-IN" sz="4800" b="1" dirty="0">
                <a:solidFill>
                  <a:srgbClr val="9B3232"/>
                </a:solidFill>
                <a:latin typeface="Montserrat" pitchFamily="2" charset="0"/>
              </a:rPr>
              <a:t>UNDERSTANDING THE </a:t>
            </a:r>
            <a:r>
              <a:rPr lang="en-IN" sz="4800" b="1" dirty="0">
                <a:solidFill>
                  <a:schemeClr val="accent4">
                    <a:lumMod val="50000"/>
                  </a:schemeClr>
                </a:solidFill>
                <a:latin typeface="Montserrat" pitchFamily="2" charset="0"/>
              </a:rPr>
              <a:t>FLOW OF TAXABILITY </a:t>
            </a:r>
            <a:r>
              <a:rPr lang="en-IN" sz="4800" b="1" dirty="0">
                <a:solidFill>
                  <a:srgbClr val="9B3232"/>
                </a:solidFill>
                <a:latin typeface="Montserrat" pitchFamily="2" charset="0"/>
              </a:rPr>
              <a:t>UNDER RCM</a:t>
            </a:r>
          </a:p>
        </p:txBody>
      </p:sp>
      <p:pic>
        <p:nvPicPr>
          <p:cNvPr id="15" name="Picture 14" descr="A cartoon of a child holding a book&#10;&#10;Description automatically generated">
            <a:extLst>
              <a:ext uri="{FF2B5EF4-FFF2-40B4-BE49-F238E27FC236}">
                <a16:creationId xmlns:a16="http://schemas.microsoft.com/office/drawing/2014/main" id="{C72406DE-C2CC-AB21-8891-A60F00B75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34" y="1595667"/>
            <a:ext cx="3199306" cy="31993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9420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10497</TotalTime>
  <Words>2860</Words>
  <Application>Microsoft Office PowerPoint</Application>
  <PresentationFormat>Widescreen</PresentationFormat>
  <Paragraphs>416</Paragraphs>
  <Slides>50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Aptos</vt:lpstr>
      <vt:lpstr>Aptos Display</vt:lpstr>
      <vt:lpstr>Arial</vt:lpstr>
      <vt:lpstr>Exo 2</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Nilesh</dc:creator>
  <cp:lastModifiedBy>Nilesh</cp:lastModifiedBy>
  <cp:revision>160</cp:revision>
  <dcterms:created xsi:type="dcterms:W3CDTF">2024-02-20T11:52:08Z</dcterms:created>
  <dcterms:modified xsi:type="dcterms:W3CDTF">2024-02-28T00:52:30Z</dcterms:modified>
</cp:coreProperties>
</file>