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8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584" autoAdjust="0"/>
  </p:normalViewPr>
  <p:slideViewPr>
    <p:cSldViewPr>
      <p:cViewPr varScale="1">
        <p:scale>
          <a:sx n="60" d="100"/>
          <a:sy n="60" d="100"/>
        </p:scale>
        <p:origin x="-702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94C4-A77D-4D35-92E0-BFC1A9ACB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22518-CAF1-4A81-BB37-347AF10C8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22518-CAF1-4A81-BB37-347AF10C8EB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en-US" altLang="en-US" sz="3000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19968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968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/>
      <p:bldP spid="19968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968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68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68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968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3000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16-03-2017</a:t>
            </a:fld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986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8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8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/>
      <p:bldP spid="198662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866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866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866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866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6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86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36576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C000"/>
                </a:solidFill>
                <a:latin typeface="+mn-lt"/>
                <a:cs typeface="Aharoni" pitchFamily="2" charset="-79"/>
              </a:rPr>
              <a:t>ROLE OF</a:t>
            </a:r>
            <a:br>
              <a:rPr lang="en-US" sz="3600" b="1" dirty="0" smtClean="0">
                <a:solidFill>
                  <a:srgbClr val="FFC000"/>
                </a:solidFill>
                <a:latin typeface="+mn-lt"/>
                <a:cs typeface="Aharoni" pitchFamily="2" charset="-79"/>
              </a:rPr>
            </a:br>
            <a:r>
              <a:rPr lang="en-US" sz="3600" b="1" dirty="0" smtClean="0">
                <a:solidFill>
                  <a:srgbClr val="FFC000"/>
                </a:solidFill>
                <a:latin typeface="+mn-lt"/>
                <a:cs typeface="Aharoni" pitchFamily="2" charset="-79"/>
              </a:rPr>
              <a:t> STATUTORY BRANCH AUDITOR</a:t>
            </a:r>
            <a:r>
              <a:rPr lang="en-US" sz="3600" dirty="0" smtClean="0">
                <a:latin typeface="+mn-lt"/>
                <a:cs typeface="Aharoni" pitchFamily="2" charset="-79"/>
              </a:rPr>
              <a:t/>
            </a:r>
            <a:br>
              <a:rPr lang="en-US" sz="3600" dirty="0" smtClean="0">
                <a:latin typeface="+mn-lt"/>
                <a:cs typeface="Aharoni" pitchFamily="2" charset="-79"/>
              </a:rPr>
            </a:br>
            <a:r>
              <a:rPr lang="en-US" sz="3600" b="1" dirty="0" smtClean="0">
                <a:latin typeface="+mn-lt"/>
                <a:cs typeface="Aharoni" pitchFamily="2" charset="-79"/>
              </a:rPr>
              <a:t>IN</a:t>
            </a:r>
            <a:r>
              <a:rPr lang="en-US" sz="3600" dirty="0" smtClean="0">
                <a:latin typeface="+mn-lt"/>
                <a:cs typeface="Aharoni" pitchFamily="2" charset="-79"/>
              </a:rPr>
              <a:t/>
            </a:r>
            <a:br>
              <a:rPr lang="en-US" sz="3600" dirty="0" smtClean="0">
                <a:latin typeface="+mn-lt"/>
                <a:cs typeface="Aharoni" pitchFamily="2" charset="-79"/>
              </a:rPr>
            </a:br>
            <a:r>
              <a:rPr lang="en-US" sz="3600" b="1" dirty="0" smtClean="0">
                <a:solidFill>
                  <a:srgbClr val="FFC000"/>
                </a:solidFill>
                <a:latin typeface="+mn-lt"/>
                <a:cs typeface="Aharoni" pitchFamily="2" charset="-79"/>
              </a:rPr>
              <a:t> DEMONETISATION </a:t>
            </a:r>
            <a:endParaRPr lang="en-US" sz="3600" dirty="0" smtClean="0">
              <a:solidFill>
                <a:schemeClr val="tx1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772400" cy="838200"/>
          </a:xfrm>
        </p:spPr>
        <p:txBody>
          <a:bodyPr/>
          <a:lstStyle/>
          <a:p>
            <a:pPr algn="r" eaLnBrk="1" hangingPunct="1"/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CA Shriniwas Y. Joshi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Monitoring Aspects –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Abnormal transactions in newly opened accounts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Foreign Outward remittance of SBN deposited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New loans disbursed in cash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Withdrawal of amounts in excess of permissible limit</a:t>
            </a: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543800" cy="45720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Monitoring Aspects - Contd.. 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Cash deposit in small saving accounts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Cash deposits Jana </a:t>
            </a:r>
            <a:r>
              <a:rPr lang="en-US" dirty="0" err="1" smtClean="0"/>
              <a:t>Dhana</a:t>
            </a:r>
            <a:r>
              <a:rPr lang="en-US" dirty="0" smtClean="0"/>
              <a:t> Account with transfer to other accounts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New Accounts opened and closed during short period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Acceptance of SBN for </a:t>
            </a:r>
            <a:r>
              <a:rPr lang="en-US" dirty="0" err="1" smtClean="0"/>
              <a:t>para</a:t>
            </a:r>
            <a:r>
              <a:rPr lang="en-US" dirty="0" smtClean="0"/>
              <a:t> banking activities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FIR for fake notes.</a:t>
            </a: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543800" cy="4800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              </a:t>
            </a:r>
            <a:r>
              <a:rPr lang="en-US" sz="5400" dirty="0" smtClean="0">
                <a:solidFill>
                  <a:srgbClr val="FFC000"/>
                </a:solidFill>
                <a:latin typeface="Californian FB" pitchFamily="18" charset="0"/>
                <a:cs typeface="Aharoni" pitchFamily="2" charset="-79"/>
              </a:rPr>
              <a:t>Thank you..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DE4CDAA4-8360-4207-B723-35F28C85EF14}" type="slidenum">
              <a:rPr lang="en-US" smtClean="0"/>
              <a:pPr fontAlgn="base"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PURPOSE</a:t>
            </a:r>
            <a:endParaRPr lang="en-US" sz="4000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Fulfilling Election Promise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sz="2800" dirty="0" smtClean="0">
                <a:solidFill>
                  <a:srgbClr val="FFC000"/>
                </a:solidFill>
              </a:rPr>
              <a:t>Eradication of black money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  Removal of fake currency from the system</a:t>
            </a:r>
          </a:p>
          <a:p>
            <a:pPr marL="568325" indent="-568325"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Stopping financing to terrorism, Espionage, Smuggling of arms, Drugs and other contra bands into India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Ensuring Compliance with RBI Circulars </a:t>
            </a:r>
          </a:p>
          <a:p>
            <a:pPr marL="577850" indent="-577850"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Ensuring Compliance with directions of Controlling authority</a:t>
            </a:r>
          </a:p>
          <a:p>
            <a:pPr marL="577850" indent="-577850"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 Comment on Control Issues</a:t>
            </a:r>
          </a:p>
          <a:p>
            <a:pPr marL="577850" indent="-577850"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 Read Concurrent Auditor’s or Special Auditor’s Report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7543800" cy="41148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Exchange of Notes –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Adherence to limits 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Documents to be obtained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Authority Letter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CCTV Recording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Application of indelible ink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Capacity to handle customers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Payments –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Limits for withdrawal in cash / ATM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System Level Control /CCTV Footage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Withdrawals for marriage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Operations in CA/CC/OD opened within three months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Transactions beyond branch hours</a:t>
            </a:r>
          </a:p>
          <a:p>
            <a:pPr lvl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Receipts –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Limits for cash deposits over the counter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Documents required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Cash Deposit by person other than account holder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Use of separate pay-in slip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Account where KYC is pending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Receipts Contd. –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Transactions through office accounts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Movement of SBN to currency chest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Recalibration of cash recycler/cash deposit machines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Deposits in NRO account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Due diligence for deposits in minor/trust/ association/society account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066800"/>
            <a:ext cx="7924800" cy="48768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Reporting –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Closing balance as on 8</a:t>
            </a:r>
            <a:r>
              <a:rPr lang="en-US" baseline="30000" dirty="0" smtClean="0">
                <a:solidFill>
                  <a:srgbClr val="FFC000"/>
                </a:solidFill>
              </a:rPr>
              <a:t>th</a:t>
            </a:r>
            <a:r>
              <a:rPr lang="en-US" dirty="0" smtClean="0">
                <a:solidFill>
                  <a:srgbClr val="FFC000"/>
                </a:solidFill>
              </a:rPr>
              <a:t> November, 2016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Daily reporting of cash deposits and exchanges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CTR and STR (Enquiry with customer)</a:t>
            </a:r>
          </a:p>
          <a:p>
            <a:pPr marL="522288" indent="-522288"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FFC000"/>
                </a:solidFill>
              </a:rPr>
              <a:t>New Account opening from 10.11.2016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Activation only after completion of KYC formalities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PAN for SBN in excess of Rs.50,000/-</a:t>
            </a:r>
          </a:p>
          <a:p>
            <a:pPr marL="922338" lvl="1" indent="-465138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AUDITOR’S RESPONSIBILITY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Other Aspects –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Withdrawals through Office account beyond prescribed limit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Review of accounts of staff and their relatives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C000"/>
                </a:solidFill>
              </a:rPr>
              <a:t>Use of multiple accounts of the same customer for bulk deposits</a:t>
            </a:r>
          </a:p>
          <a:p>
            <a:pPr marL="922338" lvl="1" indent="-465138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Lifting of dormancy flags post 8th Nov.</a:t>
            </a:r>
          </a:p>
          <a:p>
            <a:pPr marL="922338" lvl="1" indent="-465138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None/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CA Shriniwas Y. Joshi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55829DDD-B287-42BD-AF96-2F8E0D879832}" type="slidenum">
              <a:rPr lang="en-US" smtClean="0"/>
              <a:pPr fontAlgn="base"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Introducing A Speaker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Introducing A Speak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roducing A Speaker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ing A Speaker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ing A Speaker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71</TotalTime>
  <Words>431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Theme2</vt:lpstr>
      <vt:lpstr>ROLE OF  STATUTORY BRANCH AUDITOR IN  DEMONETISATION </vt:lpstr>
      <vt:lpstr>PURPOSE</vt:lpstr>
      <vt:lpstr>AUDITOR’S RESPONSIBILITY</vt:lpstr>
      <vt:lpstr>AUDITOR’S RESPONSIBILITY</vt:lpstr>
      <vt:lpstr>AUDITOR’S RESPONSIBILITY</vt:lpstr>
      <vt:lpstr>AUDITOR’S RESPONSIBILITY</vt:lpstr>
      <vt:lpstr>AUDITOR’S RESPONSIBILITY</vt:lpstr>
      <vt:lpstr>AUDITOR’S RESPONSIBILITY</vt:lpstr>
      <vt:lpstr>AUDITOR’S RESPONSIBILITY</vt:lpstr>
      <vt:lpstr>AUDITOR’S RESPONSIBILITY</vt:lpstr>
      <vt:lpstr>AUDITOR’S RESPONSIBILITY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DEMONETISATION</dc:title>
  <dc:creator>vasanti deshpande</dc:creator>
  <cp:lastModifiedBy>vasanti</cp:lastModifiedBy>
  <cp:revision>18</cp:revision>
  <dcterms:created xsi:type="dcterms:W3CDTF">2006-08-16T00:00:00Z</dcterms:created>
  <dcterms:modified xsi:type="dcterms:W3CDTF">2017-03-16T06:20:50Z</dcterms:modified>
</cp:coreProperties>
</file>