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8"/>
  </p:notesMasterIdLst>
  <p:sldIdLst>
    <p:sldId id="257" r:id="rId2"/>
    <p:sldId id="455" r:id="rId3"/>
    <p:sldId id="519" r:id="rId4"/>
    <p:sldId id="520" r:id="rId5"/>
    <p:sldId id="521" r:id="rId6"/>
    <p:sldId id="522" r:id="rId7"/>
    <p:sldId id="523" r:id="rId8"/>
    <p:sldId id="495" r:id="rId9"/>
    <p:sldId id="494" r:id="rId10"/>
    <p:sldId id="496" r:id="rId11"/>
    <p:sldId id="497" r:id="rId12"/>
    <p:sldId id="498" r:id="rId13"/>
    <p:sldId id="499" r:id="rId14"/>
    <p:sldId id="500" r:id="rId15"/>
    <p:sldId id="501" r:id="rId16"/>
    <p:sldId id="258" r:id="rId17"/>
    <p:sldId id="259" r:id="rId18"/>
    <p:sldId id="264" r:id="rId19"/>
    <p:sldId id="339" r:id="rId20"/>
    <p:sldId id="361" r:id="rId21"/>
    <p:sldId id="493" r:id="rId22"/>
    <p:sldId id="276" r:id="rId23"/>
    <p:sldId id="277" r:id="rId24"/>
    <p:sldId id="288" r:id="rId25"/>
    <p:sldId id="289" r:id="rId26"/>
    <p:sldId id="290" r:id="rId27"/>
    <p:sldId id="291" r:id="rId28"/>
    <p:sldId id="301" r:id="rId29"/>
    <p:sldId id="380" r:id="rId30"/>
    <p:sldId id="393" r:id="rId31"/>
    <p:sldId id="302" r:id="rId32"/>
    <p:sldId id="382" r:id="rId33"/>
    <p:sldId id="304" r:id="rId34"/>
    <p:sldId id="305" r:id="rId35"/>
    <p:sldId id="306" r:id="rId36"/>
    <p:sldId id="390" r:id="rId37"/>
    <p:sldId id="307" r:id="rId38"/>
    <p:sldId id="391" r:id="rId39"/>
    <p:sldId id="310" r:id="rId40"/>
    <p:sldId id="312" r:id="rId41"/>
    <p:sldId id="313" r:id="rId42"/>
    <p:sldId id="315" r:id="rId43"/>
    <p:sldId id="394" r:id="rId44"/>
    <p:sldId id="316" r:id="rId45"/>
    <p:sldId id="317" r:id="rId46"/>
    <p:sldId id="342" r:id="rId47"/>
    <p:sldId id="322" r:id="rId48"/>
    <p:sldId id="323" r:id="rId49"/>
    <p:sldId id="452" r:id="rId50"/>
    <p:sldId id="475" r:id="rId51"/>
    <p:sldId id="476" r:id="rId52"/>
    <p:sldId id="477" r:id="rId53"/>
    <p:sldId id="480" r:id="rId54"/>
    <p:sldId id="481" r:id="rId55"/>
    <p:sldId id="482" r:id="rId56"/>
    <p:sldId id="485" r:id="rId57"/>
    <p:sldId id="486" r:id="rId58"/>
    <p:sldId id="487" r:id="rId59"/>
    <p:sldId id="444" r:id="rId60"/>
    <p:sldId id="446" r:id="rId61"/>
    <p:sldId id="447" r:id="rId62"/>
    <p:sldId id="454" r:id="rId63"/>
    <p:sldId id="488" r:id="rId64"/>
    <p:sldId id="524" r:id="rId65"/>
    <p:sldId id="511" r:id="rId66"/>
    <p:sldId id="387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60F133D9-39D6-4B4F-AA61-FD84B7040CF2}">
          <p14:sldIdLst>
            <p14:sldId id="257"/>
            <p14:sldId id="455"/>
            <p14:sldId id="495"/>
            <p14:sldId id="494"/>
            <p14:sldId id="496"/>
            <p14:sldId id="497"/>
            <p14:sldId id="498"/>
            <p14:sldId id="499"/>
            <p14:sldId id="500"/>
            <p14:sldId id="501"/>
            <p14:sldId id="258"/>
            <p14:sldId id="259"/>
            <p14:sldId id="264"/>
            <p14:sldId id="339"/>
            <p14:sldId id="361"/>
            <p14:sldId id="493"/>
            <p14:sldId id="368"/>
            <p14:sldId id="372"/>
            <p14:sldId id="373"/>
            <p14:sldId id="490"/>
            <p14:sldId id="362"/>
            <p14:sldId id="272"/>
            <p14:sldId id="303"/>
            <p14:sldId id="275"/>
            <p14:sldId id="276"/>
            <p14:sldId id="277"/>
            <p14:sldId id="279"/>
            <p14:sldId id="280"/>
            <p14:sldId id="281"/>
            <p14:sldId id="282"/>
            <p14:sldId id="284"/>
            <p14:sldId id="491"/>
            <p14:sldId id="288"/>
            <p14:sldId id="289"/>
            <p14:sldId id="290"/>
            <p14:sldId id="291"/>
            <p14:sldId id="293"/>
            <p14:sldId id="492"/>
            <p14:sldId id="341"/>
            <p14:sldId id="294"/>
            <p14:sldId id="295"/>
            <p14:sldId id="296"/>
            <p14:sldId id="297"/>
            <p14:sldId id="298"/>
            <p14:sldId id="301"/>
            <p14:sldId id="380"/>
            <p14:sldId id="381"/>
            <p14:sldId id="393"/>
            <p14:sldId id="302"/>
            <p14:sldId id="382"/>
            <p14:sldId id="304"/>
            <p14:sldId id="305"/>
            <p14:sldId id="306"/>
            <p14:sldId id="390"/>
            <p14:sldId id="307"/>
            <p14:sldId id="383"/>
            <p14:sldId id="388"/>
            <p14:sldId id="391"/>
            <p14:sldId id="310"/>
            <p14:sldId id="384"/>
            <p14:sldId id="389"/>
            <p14:sldId id="312"/>
            <p14:sldId id="313"/>
            <p14:sldId id="315"/>
            <p14:sldId id="394"/>
            <p14:sldId id="316"/>
            <p14:sldId id="317"/>
            <p14:sldId id="342"/>
            <p14:sldId id="320"/>
            <p14:sldId id="321"/>
            <p14:sldId id="322"/>
            <p14:sldId id="323"/>
            <p14:sldId id="343"/>
            <p14:sldId id="324"/>
            <p14:sldId id="325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95"/>
            <p14:sldId id="396"/>
            <p14:sldId id="400"/>
            <p14:sldId id="401"/>
            <p14:sldId id="403"/>
            <p14:sldId id="404"/>
            <p14:sldId id="406"/>
            <p14:sldId id="408"/>
            <p14:sldId id="410"/>
            <p14:sldId id="412"/>
            <p14:sldId id="414"/>
            <p14:sldId id="416"/>
            <p14:sldId id="418"/>
            <p14:sldId id="420"/>
            <p14:sldId id="422"/>
            <p14:sldId id="424"/>
            <p14:sldId id="426"/>
            <p14:sldId id="428"/>
            <p14:sldId id="430"/>
            <p14:sldId id="432"/>
            <p14:sldId id="435"/>
            <p14:sldId id="436"/>
            <p14:sldId id="452"/>
            <p14:sldId id="473"/>
            <p14:sldId id="474"/>
            <p14:sldId id="475"/>
            <p14:sldId id="476"/>
            <p14:sldId id="477"/>
            <p14:sldId id="478"/>
            <p14:sldId id="479"/>
            <p14:sldId id="480"/>
            <p14:sldId id="481"/>
            <p14:sldId id="482"/>
            <p14:sldId id="483"/>
            <p14:sldId id="484"/>
            <p14:sldId id="485"/>
            <p14:sldId id="486"/>
            <p14:sldId id="487"/>
            <p14:sldId id="444"/>
            <p14:sldId id="445"/>
            <p14:sldId id="446"/>
            <p14:sldId id="447"/>
            <p14:sldId id="454"/>
            <p14:sldId id="488"/>
            <p14:sldId id="503"/>
            <p14:sldId id="504"/>
            <p14:sldId id="505"/>
            <p14:sldId id="506"/>
            <p14:sldId id="507"/>
            <p14:sldId id="508"/>
            <p14:sldId id="509"/>
            <p14:sldId id="511"/>
            <p14:sldId id="3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CCFF66"/>
    <a:srgbClr val="FFCC00"/>
    <a:srgbClr val="9966FF"/>
    <a:srgbClr val="99FF66"/>
    <a:srgbClr val="FF9999"/>
    <a:srgbClr val="9999FF"/>
    <a:srgbClr val="66FFFF"/>
    <a:srgbClr val="FF6600"/>
    <a:srgbClr val="CC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8510" autoAdjust="0"/>
    <p:restoredTop sz="86380" autoAdjust="0"/>
  </p:normalViewPr>
  <p:slideViewPr>
    <p:cSldViewPr>
      <p:cViewPr>
        <p:scale>
          <a:sx n="65" d="100"/>
          <a:sy n="65" d="100"/>
        </p:scale>
        <p:origin x="-966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83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dmin\Desktop\DESKTOP%20BACKUP\PSI%201993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dmin\Desktop\PSI%20200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dmin\Desktop\PSI%20200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dmin\Desktop\PSI%2020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Sheet3!$C$1:$C$2</c:f>
              <c:strCache>
                <c:ptCount val="1"/>
                <c:pt idx="0">
                  <c:v>CLASSIFICATION OF AREAS UNDER PSI-1993 TOTAL AREA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Sheet3!$C$3:$C$8</c:f>
              <c:numCache>
                <c:formatCode>General</c:formatCode>
                <c:ptCount val="6"/>
                <c:pt idx="0">
                  <c:v>17</c:v>
                </c:pt>
                <c:pt idx="1">
                  <c:v>19</c:v>
                </c:pt>
                <c:pt idx="2">
                  <c:v>44</c:v>
                </c:pt>
                <c:pt idx="3">
                  <c:v>183</c:v>
                </c:pt>
                <c:pt idx="4">
                  <c:v>103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Sheet3!$D$1:$D$2</c:f>
              <c:strCache>
                <c:ptCount val="1"/>
                <c:pt idx="0">
                  <c:v>CLASSIFICATION OF AREAS UNDER PSI-1993 %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Sheet3!$D$3:$D$8</c:f>
              <c:numCache>
                <c:formatCode>0.00</c:formatCode>
                <c:ptCount val="6"/>
                <c:pt idx="0">
                  <c:v>4.6195652173912745</c:v>
                </c:pt>
                <c:pt idx="1">
                  <c:v>5.1630434782608692</c:v>
                </c:pt>
                <c:pt idx="2">
                  <c:v>11.956521739130435</c:v>
                </c:pt>
                <c:pt idx="3">
                  <c:v>49.728260869565219</c:v>
                </c:pt>
                <c:pt idx="4">
                  <c:v>27.989130434782489</c:v>
                </c:pt>
                <c:pt idx="5">
                  <c:v>0.54347826086956519</c:v>
                </c:pt>
              </c:numCache>
            </c:numRef>
          </c:val>
        </c:ser>
        <c:axId val="52593792"/>
        <c:axId val="52595328"/>
      </c:barChart>
      <c:catAx>
        <c:axId val="52593792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2595328"/>
        <c:crosses val="autoZero"/>
        <c:auto val="1"/>
        <c:lblAlgn val="ctr"/>
        <c:lblOffset val="100"/>
      </c:catAx>
      <c:valAx>
        <c:axId val="525953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2593792"/>
        <c:crosses val="autoZero"/>
        <c:crossBetween val="between"/>
      </c:valAx>
    </c:plotArea>
    <c:legend>
      <c:legendPos val="r"/>
      <c:txPr>
        <a:bodyPr/>
        <a:lstStyle/>
        <a:p>
          <a:pPr>
            <a:defRPr lang="en-IN"/>
          </a:pPr>
          <a:endParaRPr lang="en-US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Sheet3!$C$1:$C$2</c:f>
              <c:strCache>
                <c:ptCount val="1"/>
                <c:pt idx="0">
                  <c:v>CLASSIFICTION OF AREAS UNDER PSI-2001 TOTAL AREA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Sheet3!$C$3:$C$8</c:f>
              <c:numCache>
                <c:formatCode>General</c:formatCode>
                <c:ptCount val="6"/>
                <c:pt idx="0">
                  <c:v>17</c:v>
                </c:pt>
                <c:pt idx="1">
                  <c:v>19</c:v>
                </c:pt>
                <c:pt idx="2">
                  <c:v>44</c:v>
                </c:pt>
                <c:pt idx="3">
                  <c:v>183</c:v>
                </c:pt>
                <c:pt idx="4">
                  <c:v>103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Sheet3!$D$1:$D$2</c:f>
              <c:strCache>
                <c:ptCount val="1"/>
                <c:pt idx="0">
                  <c:v>CLASSIFICTION OF AREAS UNDER PSI-2001 %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Sheet3!$D$3:$D$8</c:f>
              <c:numCache>
                <c:formatCode>0.00</c:formatCode>
                <c:ptCount val="6"/>
                <c:pt idx="0">
                  <c:v>4.6195652173912745</c:v>
                </c:pt>
                <c:pt idx="1">
                  <c:v>5.1630434782608692</c:v>
                </c:pt>
                <c:pt idx="2">
                  <c:v>11.956521739130435</c:v>
                </c:pt>
                <c:pt idx="3">
                  <c:v>49.728260869565219</c:v>
                </c:pt>
                <c:pt idx="4">
                  <c:v>27.989130434782489</c:v>
                </c:pt>
                <c:pt idx="5">
                  <c:v>0.54347826086956519</c:v>
                </c:pt>
              </c:numCache>
            </c:numRef>
          </c:val>
        </c:ser>
        <c:axId val="52603904"/>
        <c:axId val="52617984"/>
      </c:barChart>
      <c:catAx>
        <c:axId val="52603904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2617984"/>
        <c:crosses val="autoZero"/>
        <c:auto val="1"/>
        <c:lblAlgn val="ctr"/>
        <c:lblOffset val="100"/>
      </c:catAx>
      <c:valAx>
        <c:axId val="526179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2603904"/>
        <c:crosses val="autoZero"/>
        <c:crossBetween val="between"/>
      </c:valAx>
    </c:plotArea>
    <c:legend>
      <c:legendPos val="r"/>
      <c:txPr>
        <a:bodyPr/>
        <a:lstStyle/>
        <a:p>
          <a:pPr>
            <a:defRPr lang="en-IN"/>
          </a:pPr>
          <a:endParaRPr lang="en-US"/>
        </a:p>
      </c:txPr>
    </c:legend>
    <c:plotVisOnly val="1"/>
    <c:dispBlanksAs val="gap"/>
  </c:chart>
  <c:txPr>
    <a:bodyPr/>
    <a:lstStyle/>
    <a:p>
      <a:pPr>
        <a:defRPr sz="16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Sheet3!$C$1:$C$2</c:f>
              <c:strCache>
                <c:ptCount val="1"/>
                <c:pt idx="0">
                  <c:v>CLASSIFICATION OF AREAS FOR PSI-2007 TOTAL AREA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Sheet3!$C$3:$C$8</c:f>
              <c:numCache>
                <c:formatCode>General</c:formatCode>
                <c:ptCount val="6"/>
                <c:pt idx="0">
                  <c:v>19</c:v>
                </c:pt>
                <c:pt idx="1">
                  <c:v>10</c:v>
                </c:pt>
                <c:pt idx="2">
                  <c:v>17</c:v>
                </c:pt>
                <c:pt idx="3">
                  <c:v>41</c:v>
                </c:pt>
                <c:pt idx="4">
                  <c:v>262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Sheet3!$D$1:$D$2</c:f>
              <c:strCache>
                <c:ptCount val="1"/>
                <c:pt idx="0">
                  <c:v>CLASSIFICATION OF AREAS FOR PSI-2007 %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Sheet3!$D$3:$D$8</c:f>
              <c:numCache>
                <c:formatCode>0.00</c:formatCode>
                <c:ptCount val="6"/>
                <c:pt idx="0">
                  <c:v>5.4131054131054075</c:v>
                </c:pt>
                <c:pt idx="1">
                  <c:v>2.8490028490028467</c:v>
                </c:pt>
                <c:pt idx="2">
                  <c:v>4.8433048433048427</c:v>
                </c:pt>
                <c:pt idx="3">
                  <c:v>11.680911680911581</c:v>
                </c:pt>
                <c:pt idx="4">
                  <c:v>74.643874643874639</c:v>
                </c:pt>
                <c:pt idx="5">
                  <c:v>0.56980056980056959</c:v>
                </c:pt>
              </c:numCache>
            </c:numRef>
          </c:val>
        </c:ser>
        <c:axId val="53953664"/>
        <c:axId val="53955200"/>
      </c:barChart>
      <c:catAx>
        <c:axId val="53953664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3955200"/>
        <c:crosses val="autoZero"/>
        <c:auto val="1"/>
        <c:lblAlgn val="ctr"/>
        <c:lblOffset val="100"/>
      </c:catAx>
      <c:valAx>
        <c:axId val="5395520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39536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250000000000064"/>
          <c:y val="0.45524846894138227"/>
          <c:w val="0.33750000000000296"/>
          <c:h val="0.11172528433945762"/>
        </c:manualLayout>
      </c:layout>
      <c:txPr>
        <a:bodyPr/>
        <a:lstStyle/>
        <a:p>
          <a:pPr>
            <a:defRPr lang="en-IN"/>
          </a:pPr>
          <a:endParaRPr lang="en-US"/>
        </a:p>
      </c:txPr>
    </c:legend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/>
      <c:barChart>
        <c:barDir val="col"/>
        <c:grouping val="clustered"/>
        <c:ser>
          <c:idx val="0"/>
          <c:order val="0"/>
          <c:tx>
            <c:strRef>
              <c:f>Sheet3!$C$1:$C$2</c:f>
              <c:strCache>
                <c:ptCount val="1"/>
                <c:pt idx="0">
                  <c:v>CLASSIFICATION OF AREAS FOR PSI-2013 TOTAL AREA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Sheet3!$C$3:$C$8</c:f>
              <c:numCache>
                <c:formatCode>General</c:formatCode>
                <c:ptCount val="6"/>
                <c:pt idx="0">
                  <c:v>22</c:v>
                </c:pt>
                <c:pt idx="1">
                  <c:v>8</c:v>
                </c:pt>
                <c:pt idx="2">
                  <c:v>17</c:v>
                </c:pt>
                <c:pt idx="3">
                  <c:v>43</c:v>
                </c:pt>
                <c:pt idx="4">
                  <c:v>262</c:v>
                </c:pt>
                <c:pt idx="5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Sheet3!$D$1:$D$2</c:f>
              <c:strCache>
                <c:ptCount val="1"/>
                <c:pt idx="0">
                  <c:v>CLASSIFICATION OF AREAS FOR PSI-2013 %</c:v>
                </c:pt>
              </c:strCache>
            </c:strRef>
          </c:tx>
          <c:cat>
            <c:multiLvlStrRef>
              <c:f>Sheet3!$A$3:$B$8</c:f>
              <c:multiLvlStrCache>
                <c:ptCount val="6"/>
                <c:lvl>
                  <c:pt idx="0">
                    <c:v>DEVELOPED AREA</c:v>
                  </c:pt>
                  <c:pt idx="1">
                    <c:v>UNDER DEVELOPED</c:v>
                  </c:pt>
                  <c:pt idx="2">
                    <c:v>LESS DEVELOPED</c:v>
                  </c:pt>
                  <c:pt idx="3">
                    <c:v>LESSER DEVELOPED</c:v>
                  </c:pt>
                  <c:pt idx="4">
                    <c:v>LEAST DEVELOPED</c:v>
                  </c:pt>
                  <c:pt idx="5">
                    <c:v>NO INDUSTRIES</c:v>
                  </c:pt>
                </c:lvl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  <c:pt idx="3">
                    <c:v>D</c:v>
                  </c:pt>
                  <c:pt idx="4">
                    <c:v>D+</c:v>
                  </c:pt>
                  <c:pt idx="5">
                    <c:v>NO INDUSTRY DISTRICT</c:v>
                  </c:pt>
                </c:lvl>
              </c:multiLvlStrCache>
            </c:multiLvlStrRef>
          </c:cat>
          <c:val>
            <c:numRef>
              <c:f>Sheet3!$D$3:$D$8</c:f>
              <c:numCache>
                <c:formatCode>0.00</c:formatCode>
                <c:ptCount val="6"/>
                <c:pt idx="0">
                  <c:v>6.2146892655367205</c:v>
                </c:pt>
                <c:pt idx="1">
                  <c:v>2.2598870056497176</c:v>
                </c:pt>
                <c:pt idx="2">
                  <c:v>4.8022598870056497</c:v>
                </c:pt>
                <c:pt idx="3">
                  <c:v>12.146892655367274</c:v>
                </c:pt>
                <c:pt idx="4">
                  <c:v>74.01129943502896</c:v>
                </c:pt>
                <c:pt idx="5">
                  <c:v>0.56497175141242961</c:v>
                </c:pt>
              </c:numCache>
            </c:numRef>
          </c:val>
        </c:ser>
        <c:axId val="53980160"/>
        <c:axId val="53998336"/>
      </c:barChart>
      <c:catAx>
        <c:axId val="53980160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3998336"/>
        <c:crosses val="autoZero"/>
        <c:auto val="1"/>
        <c:lblAlgn val="ctr"/>
        <c:lblOffset val="100"/>
      </c:catAx>
      <c:valAx>
        <c:axId val="5399833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IN"/>
            </a:pPr>
            <a:endParaRPr lang="en-US"/>
          </a:p>
        </c:txPr>
        <c:crossAx val="53980160"/>
        <c:crosses val="autoZero"/>
        <c:crossBetween val="between"/>
      </c:valAx>
    </c:plotArea>
    <c:legend>
      <c:legendPos val="r"/>
      <c:txPr>
        <a:bodyPr/>
        <a:lstStyle/>
        <a:p>
          <a:pPr>
            <a:defRPr lang="en-IN"/>
          </a:pPr>
          <a:endParaRPr lang="en-US"/>
        </a:p>
      </c:txPr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B75FD-EE07-426D-A87F-1CC52E76BF93}" type="datetimeFigureOut">
              <a:rPr lang="en-US" smtClean="0"/>
              <a:pPr/>
              <a:t>09/04/2015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3394DD-AC3D-4426-B53F-A12CAE8CC7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69838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3394DD-AC3D-4426-B53F-A12CAE8CC7AE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5F708-3B34-41B6-A155-9E5B0B51D513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7B9AB-BCB5-41F6-83D6-379B4F070934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C4027-934B-4416-A376-48051650329F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BFD44-26C9-4C8C-97C1-52E199663CC3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F10B1-3A1B-44CF-8E87-A44D995AE9B4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C8762-C9B7-4B7E-AD31-891710B97631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19BA1-8FD7-4445-8D39-8F25D973A554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BE19B-7117-4D82-91A8-5011FE94561C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850F3-1DC9-4EC2-B5B0-C6BD77A4EC09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B3BA2E-FD98-4129-9699-B3AD17F71807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65FDB-E2DB-4030-8852-2AF524FEC671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E679476-DFA8-422A-BA94-923025C724F1}" type="datetime1">
              <a:rPr lang="en-US" smtClean="0"/>
              <a:pPr/>
              <a:t>09/04/2015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58667F-AB9F-440C-A8F5-2AA6B79C012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7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dustrialsubsidy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industrialsubsidy.com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44780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600" dirty="0"/>
          </a:p>
          <a:p>
            <a:r>
              <a:rPr lang="en-US" sz="3600" dirty="0" smtClean="0">
                <a:latin typeface="Agency FB" pitchFamily="34" charset="0"/>
              </a:rPr>
              <a:t>                                                                                                    </a:t>
            </a:r>
          </a:p>
          <a:p>
            <a:r>
              <a:rPr lang="en-US" sz="3600" dirty="0"/>
              <a:t> </a:t>
            </a:r>
            <a:r>
              <a:rPr lang="en-US" sz="3600" dirty="0" smtClean="0"/>
              <a:t>                   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00800"/>
            <a:ext cx="9144000" cy="62547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0" y="0"/>
            <a:ext cx="9144000" cy="6477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FULL DAY SEMINAR </a:t>
            </a:r>
          </a:p>
          <a:p>
            <a:pPr algn="ctr"/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AT </a:t>
            </a:r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 </a:t>
            </a:r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PUNE</a:t>
            </a:r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 </a:t>
            </a:r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BRANCH OF </a:t>
            </a:r>
          </a:p>
          <a:p>
            <a:pPr algn="ctr"/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WESTERN INDIA REGIONAL COUNCIL OF </a:t>
            </a:r>
          </a:p>
          <a:p>
            <a:pPr algn="ctr"/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58000"/>
                    </a:srgbClr>
                  </a:outerShdw>
                </a:effectLst>
              </a:rPr>
              <a:t>THE INSTITUTE OF CHARTERED ACCOUNTANTS OF INDIA </a:t>
            </a:r>
          </a:p>
          <a:p>
            <a:pPr algn="ctr"/>
            <a:endParaRPr lang="en-US" sz="2000" dirty="0" smtClean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  <a:p>
            <a:pPr algn="ctr"/>
            <a:endParaRPr lang="en-US" sz="2000" dirty="0" smtClean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  <a:p>
            <a:pPr algn="ctr"/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ON</a:t>
            </a:r>
          </a:p>
          <a:p>
            <a:pPr algn="ctr"/>
            <a:r>
              <a:rPr lang="en-US" sz="20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THE TOPIC</a:t>
            </a:r>
          </a:p>
          <a:p>
            <a:pPr algn="ctr"/>
            <a:endParaRPr lang="en-US" sz="2000" dirty="0" smtClean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  <a:p>
            <a:pPr algn="ctr"/>
            <a:endParaRPr lang="en-US" sz="2000" dirty="0" smtClean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  <a:p>
            <a:pPr algn="ctr"/>
            <a:endParaRPr lang="en-US" sz="2000" dirty="0" smtClean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  <a:p>
            <a:pPr algn="ctr"/>
            <a:endParaRPr lang="en-US" sz="2000" dirty="0" smtClean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  <a:p>
            <a:pPr algn="ctr"/>
            <a:endParaRPr lang="en-US" sz="2000" dirty="0" smtClean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  <a:p>
            <a:pPr algn="ctr"/>
            <a:r>
              <a:rPr lang="en-US" sz="36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PACKAGE SCHEME OF INCENTIVES2013 &amp; OPPORTUNITIES FOR CA.</a:t>
            </a:r>
          </a:p>
          <a:p>
            <a:pPr algn="ctr"/>
            <a:r>
              <a:rPr lang="en-US" sz="3600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360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DATE</a:t>
            </a:r>
            <a:r>
              <a:rPr lang="en-US" sz="360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:-</a:t>
            </a:r>
            <a:r>
              <a:rPr lang="en-US" sz="360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26</a:t>
            </a:r>
            <a:r>
              <a:rPr lang="en-US" sz="360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/04/2015</a:t>
            </a:r>
            <a:endParaRPr lang="en-US" sz="3600" dirty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6"/>
          <a:ext cx="9144000" cy="7106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4443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DISTRICT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TALUKA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/>
                </a:tc>
              </a:tr>
              <a:tr h="317628">
                <a:tc rowSpan="1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MAHARASHTRA &amp; MADHYAPRADESH</a:t>
                      </a:r>
                      <a:endParaRPr lang="en-US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NANDURBAR</a:t>
                      </a:r>
                      <a:endParaRPr lang="en-US" dirty="0"/>
                    </a:p>
                  </a:txBody>
                  <a:tcPr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DHADGAON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04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SHAHADA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570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DHULE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SHIRPUR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</a:tr>
              <a:tr h="35853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JALGAON</a:t>
                      </a:r>
                      <a:endParaRPr lang="en-US" dirty="0"/>
                    </a:p>
                  </a:txBody>
                  <a:tcPr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CHOPADA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2999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YAVAL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1281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RAVER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280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BULDHANA</a:t>
                      </a:r>
                      <a:endParaRPr lang="en-US" dirty="0"/>
                    </a:p>
                  </a:txBody>
                  <a:tcPr anchor="ctr"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JAMOD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4329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MALKAPUR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00FF"/>
                    </a:solidFill>
                  </a:tcPr>
                </a:tc>
              </a:tr>
              <a:tr h="35853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AMARAWATI</a:t>
                      </a:r>
                      <a:endParaRPr 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CHIKHALDARA</a:t>
                      </a:r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29757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ACHALPUR</a:t>
                      </a:r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31281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NAGPUR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NARKHER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280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SAONER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4329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PARSEONI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5853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RAMTEK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29757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GONDIA</a:t>
                      </a:r>
                      <a:endParaRPr lang="en-US" dirty="0"/>
                    </a:p>
                  </a:txBody>
                  <a:tcPr anchor="ctr"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GONDIA</a:t>
                      </a:r>
                      <a:endParaRPr lang="en-US" dirty="0"/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31281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AMGAON</a:t>
                      </a:r>
                      <a:endParaRPr lang="en-US" dirty="0"/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3280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SALEKASA</a:t>
                      </a:r>
                      <a:endParaRPr lang="en-US" dirty="0"/>
                    </a:p>
                  </a:txBody>
                  <a:tcPr>
                    <a:solidFill>
                      <a:srgbClr val="CC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FF66"/>
                    </a:solidFill>
                  </a:tcPr>
                </a:tc>
              </a:tr>
              <a:tr h="4443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BHANDARA</a:t>
                      </a:r>
                      <a:endParaRPr lang="en-US" dirty="0"/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TUMSAR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DISTRICT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TALUKA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/>
                </a:tc>
              </a:tr>
              <a:tr h="857250">
                <a:tc rowSpan="7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MAHARASHTRA &amp; CHHATTISGARH</a:t>
                      </a:r>
                      <a:endParaRPr lang="en-US" dirty="0"/>
                    </a:p>
                  </a:txBody>
                  <a:tcPr anchor="ctr">
                    <a:solidFill>
                      <a:srgbClr val="CC0099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GONDIA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DEORI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SALEKASA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GADCHIROLI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KORACHI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 INDUSTRY</a:t>
                      </a:r>
                      <a:r>
                        <a:rPr lang="en-US" baseline="0" dirty="0" smtClean="0"/>
                        <a:t> DISTRICT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DHANORA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ETAPALLI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BHAMARGAD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  <a:tr h="85725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SIRONCHA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6"/>
          <a:ext cx="9144000" cy="7106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444366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DISTRICT</a:t>
                      </a:r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TALUKA</a:t>
                      </a:r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17628">
                <a:tc rowSpan="18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MAHARASHTRA</a:t>
                      </a:r>
                      <a:r>
                        <a:rPr lang="en-US" baseline="0" dirty="0" smtClean="0"/>
                        <a:t> &amp; ANDHRAPRADESH</a:t>
                      </a:r>
                      <a:endParaRPr lang="en-US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GADCHIROLI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SIRONCHA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 INDUSTRY AREA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  <a:tr h="3328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AHERI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4810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MULCHERA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6334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CHAMORSHI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0238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CHANDRAPUR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CHANDUR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</a:tr>
              <a:tr h="31762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RAJURA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</a:tr>
              <a:tr h="3328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VIRUR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</a:tr>
              <a:tr h="34810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DABHA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</a:tr>
              <a:tr h="36334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GONDPIPARI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66FF"/>
                    </a:solidFill>
                  </a:tcPr>
                </a:tc>
              </a:tr>
              <a:tr h="30238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YAVATMAL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WANI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31762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KELAPUR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3328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PUSAD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34810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NANDED</a:t>
                      </a:r>
                      <a:endParaRPr lang="en-US" dirty="0"/>
                    </a:p>
                  </a:txBody>
                  <a:tcPr anchor="ctr">
                    <a:solidFill>
                      <a:srgbClr val="CC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BHOKAR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</a:tr>
              <a:tr h="28714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UMARI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</a:tr>
              <a:tr h="30238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DHARMABAD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</a:tr>
              <a:tr h="31762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BILOLI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</a:tr>
              <a:tr h="33286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DEGLUR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</a:tr>
              <a:tr h="44436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KINWAT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CC00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-9"/>
          <a:ext cx="9144000" cy="6858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667000"/>
                <a:gridCol w="1905000"/>
              </a:tblGrid>
              <a:tr h="47054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DISTRICT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TALUKA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/>
                </a:tc>
              </a:tr>
              <a:tr h="382756">
                <a:tc rowSpan="16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MAHARASHTRA &amp;KARNATAKA</a:t>
                      </a:r>
                      <a:endParaRPr lang="en-US" dirty="0"/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NANDED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DEGLUR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MUKHED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9999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KOLHAPUR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SHIROL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KAGAL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BHUDARGAD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CHANDGAD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99FF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SANGALI</a:t>
                      </a:r>
                      <a:endParaRPr lang="en-US" dirty="0"/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JAT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KAVATHEMAHAANKAL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MIRAJ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>
                    <a:solidFill>
                      <a:srgbClr val="FF66FF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LATUR</a:t>
                      </a:r>
                      <a:endParaRPr lang="en-US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UDGIR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DEONI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NILANGA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</a:tr>
              <a:tr h="382756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SOLAPUR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AKKALKOT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7054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SOLAPUR (SAUTH)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7054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MANGALVADHE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7054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OSMANABAD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UMARGA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2515748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DISTRICT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TALUKA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 anchor="ctr"/>
                </a:tc>
              </a:tr>
              <a:tr h="434225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MAHARASHTRA &amp; GOA</a:t>
                      </a:r>
                      <a:endParaRPr lang="en-US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SINDHUDURG</a:t>
                      </a:r>
                      <a:endParaRPr lang="en-US" dirty="0"/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SAWANTWADI</a:t>
                      </a:r>
                      <a:endParaRPr lang="en-US" dirty="0"/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FF6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42862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DISTRICT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TALUKA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 anchor="ctr"/>
                </a:tc>
              </a:tr>
              <a:tr h="428625">
                <a:tc rowSpan="15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MAHARASHTRA &amp; AREBIAN</a:t>
                      </a:r>
                      <a:r>
                        <a:rPr lang="en-US" baseline="0" dirty="0" smtClean="0"/>
                        <a:t> SEA</a:t>
                      </a:r>
                      <a:endParaRPr lang="en-US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SINDHUDURG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VENGURIA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MALWAN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DEVGARH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9999FF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RATNAGIRI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GUHAGAR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RATNAGIRI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RAJAPUR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FF9999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RAIGARH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PANVEL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URAN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ALIBAG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MURUD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TALA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SHRIVARDHAN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 anchor="ctr">
                    <a:solidFill>
                      <a:srgbClr val="99FF66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THANE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TALASARI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PALGHAR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</a:tr>
              <a:tr h="428625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VASAI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5" name="Down Arrow 4"/>
          <p:cNvSpPr/>
          <p:nvPr/>
        </p:nvSpPr>
        <p:spPr>
          <a:xfrm>
            <a:off x="762000" y="0"/>
            <a:ext cx="7799832" cy="25908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PACKAGE SCHEME OF INCENTIVES </a:t>
            </a:r>
          </a:p>
          <a:p>
            <a:pPr algn="ctr"/>
            <a:r>
              <a:rPr lang="en-US" sz="2800" b="1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2013</a:t>
            </a:r>
          </a:p>
          <a:p>
            <a:pPr algn="ctr"/>
            <a:r>
              <a:rPr lang="en-US" sz="2800" b="1" dirty="0" smtClean="0">
                <a:blipFill>
                  <a:blip r:embed="rId3"/>
                  <a:tile tx="-196850" ty="0" sx="100000" sy="100000" flip="none" algn="tl"/>
                </a:blipFill>
                <a:effectLst>
                  <a:outerShdw blurRad="50800" dist="50800" dir="5400000" algn="ctr" rotWithShape="0">
                    <a:srgbClr val="000000">
                      <a:alpha val="99000"/>
                    </a:srgbClr>
                  </a:outerShdw>
                </a:effectLst>
              </a:rPr>
              <a:t>GOVERNMENT OF MAHARASHTRA</a:t>
            </a:r>
            <a:endParaRPr lang="en-US" sz="2800" dirty="0">
              <a:blipFill>
                <a:blip r:embed="rId3"/>
                <a:tile tx="-196850" ty="0" sx="100000" sy="100000" flip="none" algn="tl"/>
              </a:blipFill>
              <a:effectLst>
                <a:outerShdw blurRad="50800" dist="50800" dir="5400000" algn="ctr" rotWithShape="0">
                  <a:srgbClr val="000000">
                    <a:alpha val="99000"/>
                  </a:srgbClr>
                </a:outerShdw>
              </a:effectLst>
            </a:endParaRPr>
          </a:p>
        </p:txBody>
      </p:sp>
      <p:pic>
        <p:nvPicPr>
          <p:cNvPr id="6" name="Picture 5" descr="46564041592171756[1]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38600" y="2667000"/>
            <a:ext cx="5105400" cy="3886200"/>
          </a:xfrm>
          <a:prstGeom prst="rect">
            <a:avLst/>
          </a:prstGeom>
        </p:spPr>
      </p:pic>
      <p:pic>
        <p:nvPicPr>
          <p:cNvPr id="7" name="Picture 6" descr="affiliate-incentives1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667000"/>
            <a:ext cx="40386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81000" y="1295400"/>
            <a:ext cx="8382000" cy="44958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/>
              <a:t>              </a:t>
            </a:r>
            <a:r>
              <a:rPr lang="en-US" sz="3200" u="sng" dirty="0" smtClean="0"/>
              <a:t> PERIOD OF OPERATION</a:t>
            </a:r>
          </a:p>
          <a:p>
            <a:r>
              <a:rPr lang="en-US" sz="2400" dirty="0" smtClean="0"/>
              <a:t>The 2013 Scheme, as may be amended by the Government from time to time, shall remain in operation from:-</a:t>
            </a:r>
          </a:p>
          <a:p>
            <a:endParaRPr lang="en-US" sz="3200" dirty="0" smtClean="0"/>
          </a:p>
          <a:p>
            <a:pPr lvl="1"/>
            <a:r>
              <a:rPr lang="en-US" sz="3200" dirty="0" smtClean="0">
                <a:solidFill>
                  <a:srgbClr val="00B050"/>
                </a:solidFill>
              </a:rPr>
              <a:t>                </a:t>
            </a:r>
            <a:r>
              <a:rPr lang="en-US" sz="4400" b="1" dirty="0" smtClean="0">
                <a:solidFill>
                  <a:srgbClr val="00B050"/>
                </a:solidFill>
              </a:rPr>
              <a:t>1st April, 2013 to </a:t>
            </a:r>
          </a:p>
          <a:p>
            <a:r>
              <a:rPr lang="en-US" sz="44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         </a:t>
            </a:r>
            <a:r>
              <a:rPr lang="en-US" sz="4400" b="1" dirty="0" smtClean="0">
                <a:solidFill>
                  <a:srgbClr val="FF0000"/>
                </a:solidFill>
              </a:rPr>
              <a:t>31st March, 2018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</a:t>
            </a:r>
            <a:r>
              <a:rPr lang="en-US" sz="2400" b="1" dirty="0" smtClean="0"/>
              <a:t>                 </a:t>
            </a:r>
            <a:r>
              <a:rPr lang="en-US" sz="24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COVERAGE UNDER THE PSI - 2013 </a:t>
            </a:r>
            <a:r>
              <a:rPr lang="en-US" sz="2400" b="1" dirty="0" smtClean="0"/>
              <a:t> </a:t>
            </a:r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/>
          </a:p>
          <a:p>
            <a:r>
              <a:rPr lang="en-US" sz="2000" dirty="0" smtClean="0"/>
              <a:t>The  </a:t>
            </a:r>
            <a:r>
              <a:rPr lang="en-US" sz="2000" dirty="0"/>
              <a:t>following </a:t>
            </a:r>
            <a:r>
              <a:rPr lang="en-US" sz="2000" dirty="0" smtClean="0"/>
              <a:t> categories  of  Eligible  Industrial  Units </a:t>
            </a:r>
            <a:r>
              <a:rPr lang="en-US" sz="2000" dirty="0"/>
              <a:t>in </a:t>
            </a:r>
            <a:r>
              <a:rPr lang="en-US" sz="2000" dirty="0" smtClean="0"/>
              <a:t>the </a:t>
            </a:r>
            <a:r>
              <a:rPr lang="en-US" sz="2000" dirty="0"/>
              <a:t>Private Sector, </a:t>
            </a:r>
            <a:r>
              <a:rPr lang="en-US" sz="2000" dirty="0" smtClean="0"/>
              <a:t> Co-operative </a:t>
            </a:r>
            <a:r>
              <a:rPr lang="en-US" sz="2000" dirty="0"/>
              <a:t>Sector, </a:t>
            </a:r>
            <a:r>
              <a:rPr lang="en-US" sz="2000" dirty="0" smtClean="0"/>
              <a:t> Central  Public  Sector</a:t>
            </a:r>
            <a:r>
              <a:rPr lang="en-US" sz="2000" dirty="0"/>
              <a:t>, </a:t>
            </a:r>
            <a:r>
              <a:rPr lang="en-US" sz="2000" dirty="0" smtClean="0"/>
              <a:t> State </a:t>
            </a:r>
            <a:r>
              <a:rPr lang="en-US" sz="2000" dirty="0"/>
              <a:t>Public Sector/ Joint </a:t>
            </a:r>
            <a:r>
              <a:rPr lang="en-US" sz="2000" dirty="0" smtClean="0"/>
              <a:t> Sector </a:t>
            </a:r>
            <a:r>
              <a:rPr lang="en-US" sz="2000" dirty="0"/>
              <a:t>shall </a:t>
            </a:r>
            <a:r>
              <a:rPr lang="en-US" sz="2000" dirty="0" smtClean="0"/>
              <a:t> be  eligible  to  be </a:t>
            </a:r>
            <a:r>
              <a:rPr lang="en-US" sz="2000" dirty="0"/>
              <a:t>considered </a:t>
            </a:r>
            <a:r>
              <a:rPr lang="en-US" sz="2000" dirty="0" smtClean="0"/>
              <a:t> for  incentives  under  the  PSI- </a:t>
            </a:r>
            <a:r>
              <a:rPr lang="en-US" sz="2000" dirty="0"/>
              <a:t>2013 :- </a:t>
            </a:r>
            <a:endParaRPr lang="en-US" sz="2000" dirty="0" smtClean="0"/>
          </a:p>
          <a:p>
            <a:endParaRPr lang="en-US" sz="2000" dirty="0"/>
          </a:p>
          <a:p>
            <a:pPr marL="400050" indent="-400050">
              <a:buFont typeface="Wingdings" pitchFamily="2" charset="2"/>
              <a:buChar char="Ø"/>
            </a:pPr>
            <a:r>
              <a:rPr lang="en-US" sz="2000" dirty="0" smtClean="0"/>
              <a:t>Industries  listed  in  the  First  Schedule  of  the  </a:t>
            </a:r>
            <a:r>
              <a:rPr lang="en-US" sz="2000" dirty="0"/>
              <a:t>Industries </a:t>
            </a:r>
            <a:r>
              <a:rPr lang="en-US" sz="2000" dirty="0" smtClean="0"/>
              <a:t> (Development  </a:t>
            </a:r>
            <a:r>
              <a:rPr lang="en-US" sz="2000" dirty="0"/>
              <a:t>and Regulation) </a:t>
            </a:r>
            <a:r>
              <a:rPr lang="en-US" sz="2000" dirty="0" smtClean="0"/>
              <a:t> Act</a:t>
            </a:r>
            <a:r>
              <a:rPr lang="en-US" sz="2000" dirty="0"/>
              <a:t>, 1951</a:t>
            </a:r>
            <a:r>
              <a:rPr lang="en-US" sz="2000" dirty="0" smtClean="0"/>
              <a:t>,  </a:t>
            </a:r>
            <a:r>
              <a:rPr lang="en-US" sz="2000" dirty="0"/>
              <a:t>as amended </a:t>
            </a:r>
            <a:r>
              <a:rPr lang="en-US" sz="2000" dirty="0" smtClean="0"/>
              <a:t> from  time </a:t>
            </a:r>
            <a:r>
              <a:rPr lang="en-US" sz="2000" dirty="0"/>
              <a:t>to time </a:t>
            </a:r>
            <a:endParaRPr lang="en-US" sz="2000" dirty="0" smtClean="0"/>
          </a:p>
          <a:p>
            <a:pPr marL="400050" indent="-400050"/>
            <a:endParaRPr lang="en-US" sz="2000" dirty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Manufacturing  Enterprises  as  defined  in </a:t>
            </a:r>
            <a:r>
              <a:rPr lang="en-US" sz="2000" dirty="0"/>
              <a:t>the Micro, Small </a:t>
            </a:r>
            <a:r>
              <a:rPr lang="en-US" sz="2000" dirty="0" smtClean="0"/>
              <a:t> and  Medium </a:t>
            </a:r>
          </a:p>
          <a:p>
            <a:r>
              <a:rPr lang="en-US" sz="2000" dirty="0" smtClean="0"/>
              <a:t>      Enterprises </a:t>
            </a:r>
            <a:r>
              <a:rPr lang="en-US" sz="2000" dirty="0"/>
              <a:t>Development </a:t>
            </a:r>
            <a:r>
              <a:rPr lang="en-US" sz="2000" dirty="0" smtClean="0"/>
              <a:t> Act</a:t>
            </a:r>
            <a:r>
              <a:rPr lang="en-US" sz="2000" dirty="0"/>
              <a:t>, 2006. (MSMED Act, 2006) </a:t>
            </a:r>
            <a:endParaRPr lang="en-US" sz="2000" dirty="0" smtClean="0"/>
          </a:p>
          <a:p>
            <a:endParaRPr lang="en-US" sz="2000" dirty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Information  Technology  Manufacturing  Units </a:t>
            </a:r>
            <a:r>
              <a:rPr lang="en-US" sz="2000" dirty="0"/>
              <a:t>registered </a:t>
            </a:r>
            <a:r>
              <a:rPr lang="en-US" sz="2000" dirty="0" smtClean="0"/>
              <a:t> with </a:t>
            </a:r>
            <a:r>
              <a:rPr lang="en-US" sz="2000" dirty="0"/>
              <a:t>the 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      Directorate </a:t>
            </a:r>
            <a:r>
              <a:rPr lang="en-US" sz="2000" dirty="0"/>
              <a:t>of Industries </a:t>
            </a:r>
            <a:r>
              <a:rPr lang="en-US" sz="2000" dirty="0" smtClean="0"/>
              <a:t> or  the </a:t>
            </a:r>
            <a:r>
              <a:rPr lang="en-US" sz="2000" dirty="0"/>
              <a:t>Maharashtra Industrial </a:t>
            </a:r>
            <a:r>
              <a:rPr lang="en-US" sz="2000" dirty="0" smtClean="0"/>
              <a:t> Development  </a:t>
            </a:r>
          </a:p>
          <a:p>
            <a:r>
              <a:rPr lang="en-US" sz="2000" dirty="0" smtClean="0"/>
              <a:t>      Corporation </a:t>
            </a:r>
            <a:r>
              <a:rPr lang="en-US" sz="2000" dirty="0"/>
              <a:t>(MIDC) or the Development Commissioner, </a:t>
            </a:r>
            <a:r>
              <a:rPr lang="en-US" sz="2000" dirty="0" smtClean="0"/>
              <a:t> </a:t>
            </a:r>
            <a:r>
              <a:rPr lang="en-US" sz="2000" dirty="0" err="1" smtClean="0"/>
              <a:t>Santacruz</a:t>
            </a:r>
            <a:r>
              <a:rPr lang="en-US" sz="2000" dirty="0" smtClean="0"/>
              <a:t>  </a:t>
            </a:r>
          </a:p>
          <a:p>
            <a:r>
              <a:rPr lang="en-US" sz="2000" dirty="0" smtClean="0"/>
              <a:t>      Electronic </a:t>
            </a:r>
            <a:r>
              <a:rPr lang="en-US" sz="2000" dirty="0"/>
              <a:t>Export </a:t>
            </a:r>
            <a:r>
              <a:rPr lang="en-US" sz="2000" dirty="0" smtClean="0"/>
              <a:t> Processing </a:t>
            </a:r>
            <a:r>
              <a:rPr lang="en-US" sz="2000" dirty="0"/>
              <a:t>Zone (SEEPZ) or Software </a:t>
            </a:r>
            <a:r>
              <a:rPr lang="en-US" sz="2000" dirty="0" smtClean="0"/>
              <a:t> Technology  Parks  of</a:t>
            </a:r>
          </a:p>
          <a:p>
            <a:r>
              <a:rPr lang="en-US" sz="2000" dirty="0" smtClean="0"/>
              <a:t>      India </a:t>
            </a:r>
            <a:r>
              <a:rPr lang="en-US" sz="2000" dirty="0"/>
              <a:t>(STPI) </a:t>
            </a:r>
            <a:r>
              <a:rPr lang="en-US" sz="2000" dirty="0" smtClean="0"/>
              <a:t> in </a:t>
            </a:r>
            <a:r>
              <a:rPr lang="en-US" sz="2000" dirty="0"/>
              <a:t>the State. </a:t>
            </a:r>
            <a:endParaRPr lang="en-US" sz="2000" dirty="0" smtClean="0"/>
          </a:p>
          <a:p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858000"/>
            <a:ext cx="9144000" cy="304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400" b="1" dirty="0" smtClean="0"/>
              <a:t>                            </a:t>
            </a:r>
            <a:r>
              <a:rPr lang="en-US" sz="24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COVERAGE UNDER THE PSI - 2013 </a:t>
            </a:r>
            <a:r>
              <a:rPr lang="en-US" sz="2400" b="1" dirty="0" smtClean="0"/>
              <a:t> </a:t>
            </a:r>
            <a:endParaRPr lang="en-US" sz="24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Bio-technology  Manufacturing  Units  as specified  by  the  Government  from</a:t>
            </a:r>
          </a:p>
          <a:p>
            <a:r>
              <a:rPr lang="en-US" sz="2000" dirty="0" smtClean="0"/>
              <a:t>     time to time, which are  outside the purview  of  any registering  authority  </a:t>
            </a:r>
          </a:p>
          <a:p>
            <a:r>
              <a:rPr lang="en-US" sz="2000" dirty="0" smtClean="0"/>
              <a:t>     mentioned  above.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Cold Storages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Mechanized Food/Agro Processing Industries in the following sectors: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 Dairy, Fruit and Vegetable Processing.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 Grain Processing.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 Fish Processing.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 Consumer foods including Packed foods.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 Non alcoholic beverages from fruits and vegetables.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Central Public Sector Units .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pic>
        <p:nvPicPr>
          <p:cNvPr id="7" name="Picture 6" descr="10365839_10152044053661548_6629404997750612818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114800"/>
          </a:xfrm>
          <a:prstGeom prst="rect">
            <a:avLst/>
          </a:prstGeom>
        </p:spPr>
      </p:pic>
      <p:pic>
        <p:nvPicPr>
          <p:cNvPr id="5" name="Picture 4" descr="MAK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62399"/>
            <a:ext cx="9144000" cy="28956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7171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               CLASSIFICATION OF AREAS FOR PSI-2013</a:t>
            </a:r>
            <a:r>
              <a:rPr lang="en-US" sz="2000" b="1" u="sng" dirty="0" smtClean="0"/>
              <a:t> </a:t>
            </a:r>
          </a:p>
          <a:p>
            <a:endParaRPr lang="en-US" sz="2000" b="1" dirty="0"/>
          </a:p>
          <a:p>
            <a:endParaRPr lang="en-US" sz="2000" b="1" dirty="0"/>
          </a:p>
          <a:p>
            <a:r>
              <a:rPr lang="en-US" sz="2000" dirty="0"/>
              <a:t>For the purposes of the PSI- 2013, detailed </a:t>
            </a:r>
            <a:r>
              <a:rPr lang="en-US" sz="2000" dirty="0" err="1"/>
              <a:t>talukawise</a:t>
            </a:r>
            <a:r>
              <a:rPr lang="en-US" sz="2000" dirty="0"/>
              <a:t> classification of different areas of the State as Group, A /B/ C/ D/ D + etc., on the basis of their level of industrial development </a:t>
            </a:r>
            <a:r>
              <a:rPr lang="en-US" sz="2000" dirty="0" smtClean="0"/>
              <a:t>is as follows –</a:t>
            </a:r>
          </a:p>
          <a:p>
            <a:pPr marL="400050" indent="-400050"/>
            <a:endParaRPr lang="en-US" sz="2000" b="1" dirty="0" smtClean="0"/>
          </a:p>
          <a:p>
            <a:pPr marL="400050" indent="-400050">
              <a:buFont typeface="Wingdings" pitchFamily="2" charset="2"/>
              <a:buChar char="Ø"/>
            </a:pPr>
            <a:r>
              <a:rPr lang="en-US" sz="2000" b="1" dirty="0" smtClean="0"/>
              <a:t>Group A</a:t>
            </a:r>
            <a:r>
              <a:rPr lang="en-US" sz="2000" dirty="0" smtClean="0"/>
              <a:t>:  Denotes Industrially developed areas </a:t>
            </a:r>
          </a:p>
          <a:p>
            <a:pPr marL="400050" indent="-400050"/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 Group B</a:t>
            </a:r>
            <a:r>
              <a:rPr lang="en-US" sz="2000" dirty="0" smtClean="0"/>
              <a:t>:  Denotes Areas where some industrial development has taken place,</a:t>
            </a:r>
          </a:p>
          <a:p>
            <a:r>
              <a:rPr lang="en-US" sz="2000" dirty="0" smtClean="0"/>
              <a:t>                         but are less developed than the areas under Group A.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   Group C</a:t>
            </a:r>
            <a:r>
              <a:rPr lang="en-US" sz="2000" dirty="0" smtClean="0"/>
              <a:t>:  Denotes Areas, which are less developed than those covered under</a:t>
            </a:r>
          </a:p>
          <a:p>
            <a:r>
              <a:rPr lang="en-US" sz="2000" dirty="0" smtClean="0"/>
              <a:t>                        Group B.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</a:t>
            </a:r>
            <a:r>
              <a:rPr lang="en-US" sz="2000" b="1" dirty="0" smtClean="0"/>
              <a:t>Group D</a:t>
            </a:r>
            <a:r>
              <a:rPr lang="en-US" sz="2000" dirty="0" smtClean="0"/>
              <a:t>:  Denotes the lesser-developed areas of the State, not covered under</a:t>
            </a:r>
          </a:p>
          <a:p>
            <a:r>
              <a:rPr lang="en-US" sz="2000" dirty="0" smtClean="0"/>
              <a:t>                          Group A  Group B/ Group C. </a:t>
            </a:r>
          </a:p>
          <a:p>
            <a:pPr>
              <a:buFont typeface="Wingdings" pitchFamily="2" charset="2"/>
              <a:buChar char="Ø"/>
            </a:pPr>
            <a:r>
              <a:rPr lang="en-US" sz="2000" b="1" dirty="0" smtClean="0"/>
              <a:t>Group D+:             </a:t>
            </a:r>
            <a:r>
              <a:rPr lang="en-US" sz="2000" dirty="0" smtClean="0"/>
              <a:t>Denotes the least developed areas, not covered under Group </a:t>
            </a:r>
          </a:p>
          <a:p>
            <a:r>
              <a:rPr lang="en-US" sz="2000" dirty="0" smtClean="0"/>
              <a:t>                                    A/Group  B/Group C/Group D. 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9144000" cy="501650"/>
          </a:xfrm>
          <a:solidFill>
            <a:schemeClr val="accent2"/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0" y="282883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2"/>
            <a:r>
              <a:rPr lang="en-US" b="1" dirty="0" smtClean="0"/>
              <a:t> </a:t>
            </a:r>
          </a:p>
          <a:p>
            <a:r>
              <a:rPr lang="en-US" b="1" dirty="0" smtClean="0"/>
              <a:t>                                                                             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9144000" cy="501650"/>
          </a:xfrm>
          <a:solidFill>
            <a:schemeClr val="accent2"/>
          </a:solidFill>
        </p:spPr>
        <p:txBody>
          <a:bodyPr/>
          <a:lstStyle/>
          <a:p>
            <a:pPr lvl="2"/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114300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b="1" dirty="0" smtClean="0">
                <a:latin typeface="Constantia" pitchFamily="18" charset="0"/>
              </a:rPr>
              <a:t>No Industry District</a:t>
            </a:r>
            <a:r>
              <a:rPr lang="en-US" sz="2000" dirty="0" smtClean="0">
                <a:latin typeface="Constantia" pitchFamily="18" charset="0"/>
              </a:rPr>
              <a:t>:    Denotes District having no industries and not covered</a:t>
            </a:r>
          </a:p>
          <a:p>
            <a:r>
              <a:rPr lang="en-US" sz="2000" dirty="0" smtClean="0">
                <a:latin typeface="Constantia" pitchFamily="18" charset="0"/>
              </a:rPr>
              <a:t>                                               under Group A / B/ C/ D &amp; D+ . </a:t>
            </a:r>
          </a:p>
          <a:p>
            <a:endParaRPr lang="en-US" sz="2000" dirty="0" smtClean="0">
              <a:latin typeface="Constantia" pitchFamily="18" charset="0"/>
            </a:endParaRPr>
          </a:p>
          <a:p>
            <a:endParaRPr lang="en-US" sz="2000" dirty="0" smtClean="0">
              <a:latin typeface="Constantia" pitchFamily="18" charset="0"/>
            </a:endParaRPr>
          </a:p>
          <a:p>
            <a:endParaRPr lang="en-US" sz="2000" dirty="0" smtClean="0">
              <a:latin typeface="Constantia" pitchFamily="18" charset="0"/>
            </a:endParaRPr>
          </a:p>
          <a:p>
            <a:endParaRPr lang="en-US" sz="2000" dirty="0" smtClean="0">
              <a:latin typeface="Constantia" pitchFamily="18" charset="0"/>
            </a:endParaRPr>
          </a:p>
          <a:p>
            <a:endParaRPr lang="en-US" sz="2000" dirty="0" smtClean="0">
              <a:latin typeface="Constantia" pitchFamily="18" charset="0"/>
            </a:endParaRPr>
          </a:p>
          <a:p>
            <a:endParaRPr lang="en-US" sz="2000" dirty="0" smtClean="0">
              <a:latin typeface="Constantia" pitchFamily="18" charset="0"/>
            </a:endParaRPr>
          </a:p>
          <a:p>
            <a:endParaRPr lang="en-US" sz="2000" dirty="0" smtClean="0">
              <a:latin typeface="Constant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000" dirty="0" smtClean="0">
                <a:latin typeface="Constantia" pitchFamily="18" charset="0"/>
              </a:rPr>
              <a:t> </a:t>
            </a:r>
            <a:r>
              <a:rPr lang="en-US" sz="2000" b="1" dirty="0" err="1" smtClean="0">
                <a:latin typeface="Constantia" pitchFamily="18" charset="0"/>
              </a:rPr>
              <a:t>Naxalism</a:t>
            </a:r>
            <a:r>
              <a:rPr lang="en-US" sz="2000" b="1" dirty="0" smtClean="0">
                <a:latin typeface="Constantia" pitchFamily="18" charset="0"/>
              </a:rPr>
              <a:t> Affected Area </a:t>
            </a:r>
            <a:r>
              <a:rPr lang="en-US" sz="2000" dirty="0" smtClean="0">
                <a:latin typeface="Constantia" pitchFamily="18" charset="0"/>
              </a:rPr>
              <a:t>: Denotes Area affected by </a:t>
            </a:r>
            <a:r>
              <a:rPr lang="en-US" sz="2000" dirty="0" err="1" smtClean="0">
                <a:latin typeface="Constantia" pitchFamily="18" charset="0"/>
              </a:rPr>
              <a:t>naxalism</a:t>
            </a:r>
            <a:r>
              <a:rPr lang="en-US" sz="2000" dirty="0" smtClean="0">
                <a:latin typeface="Constantia" pitchFamily="18" charset="0"/>
              </a:rPr>
              <a:t>, as described in </a:t>
            </a:r>
          </a:p>
          <a:p>
            <a:r>
              <a:rPr lang="en-US" sz="2000" dirty="0" smtClean="0">
                <a:latin typeface="Constantia" pitchFamily="18" charset="0"/>
              </a:rPr>
              <a:t>                                                  GR No  NAVIKA-2008/C.R. 209/Ka. 1416 Dated </a:t>
            </a:r>
          </a:p>
          <a:p>
            <a:r>
              <a:rPr lang="en-US" sz="2000" dirty="0" smtClean="0">
                <a:latin typeface="Constantia" pitchFamily="18" charset="0"/>
              </a:rPr>
              <a:t>                                                  31.5.2009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                EXPANSION/ DIVERSIFICATION PROJECT</a:t>
            </a:r>
            <a:endParaRPr lang="en-US" sz="2000" b="1" dirty="0"/>
          </a:p>
          <a:p>
            <a:endParaRPr lang="en-US" sz="2000" b="1" dirty="0" smtClean="0"/>
          </a:p>
          <a:p>
            <a:endParaRPr lang="en-US" sz="2000" b="1" dirty="0"/>
          </a:p>
          <a:p>
            <a:r>
              <a:rPr lang="en-US" sz="2000" b="1" dirty="0" smtClean="0"/>
              <a:t> </a:t>
            </a:r>
            <a:endParaRPr lang="en-US" sz="2000" b="1" dirty="0"/>
          </a:p>
          <a:p>
            <a:r>
              <a:rPr lang="en-US" sz="2000" dirty="0"/>
              <a:t>An </a:t>
            </a:r>
            <a:r>
              <a:rPr lang="en-US" sz="2000" dirty="0" smtClean="0"/>
              <a:t> investment  shall  be  regarded  as  Expansion  Project  or  a  Diversification  Project</a:t>
            </a:r>
            <a:r>
              <a:rPr lang="en-US" sz="2000" dirty="0"/>
              <a:t>, </a:t>
            </a:r>
            <a:r>
              <a:rPr lang="en-US" sz="2000" dirty="0" smtClean="0"/>
              <a:t> as </a:t>
            </a:r>
            <a:r>
              <a:rPr lang="en-US" sz="2000" dirty="0"/>
              <a:t>the </a:t>
            </a:r>
            <a:r>
              <a:rPr lang="en-US" sz="2000" dirty="0" smtClean="0"/>
              <a:t> case </a:t>
            </a:r>
            <a:r>
              <a:rPr lang="en-US" sz="2000" dirty="0"/>
              <a:t>may be, if an Existing / </a:t>
            </a:r>
            <a:r>
              <a:rPr lang="en-US" sz="2000" dirty="0" smtClean="0"/>
              <a:t>New  </a:t>
            </a:r>
            <a:r>
              <a:rPr lang="en-US" sz="2000" dirty="0"/>
              <a:t>Unit in any of </a:t>
            </a:r>
            <a:r>
              <a:rPr lang="en-US" sz="2000" dirty="0" smtClean="0"/>
              <a:t> the </a:t>
            </a:r>
            <a:r>
              <a:rPr lang="en-US" sz="2000" dirty="0"/>
              <a:t>areas covered under </a:t>
            </a:r>
            <a:r>
              <a:rPr lang="en-US" sz="2000" dirty="0" smtClean="0"/>
              <a:t> </a:t>
            </a:r>
          </a:p>
          <a:p>
            <a:endParaRPr lang="en-US" sz="2000" dirty="0" smtClean="0"/>
          </a:p>
          <a:p>
            <a:r>
              <a:rPr lang="en-US" sz="2000" dirty="0" smtClean="0"/>
              <a:t>1)   Group </a:t>
            </a:r>
            <a:r>
              <a:rPr lang="en-US" sz="2000" dirty="0"/>
              <a:t>“B”, </a:t>
            </a:r>
            <a:endParaRPr lang="en-US" sz="2000" dirty="0" smtClean="0"/>
          </a:p>
          <a:p>
            <a:r>
              <a:rPr lang="en-US" sz="2000" dirty="0" smtClean="0"/>
              <a:t>2)  Group </a:t>
            </a:r>
            <a:r>
              <a:rPr lang="en-US" sz="2000" dirty="0"/>
              <a:t>“C”, </a:t>
            </a:r>
            <a:endParaRPr lang="en-US" sz="2000" dirty="0" smtClean="0"/>
          </a:p>
          <a:p>
            <a:r>
              <a:rPr lang="en-US" sz="2000" dirty="0" smtClean="0"/>
              <a:t>3)  Group </a:t>
            </a:r>
            <a:r>
              <a:rPr lang="en-US" sz="2000" dirty="0"/>
              <a:t>“D”, </a:t>
            </a:r>
            <a:endParaRPr lang="en-US" sz="2000" dirty="0" smtClean="0"/>
          </a:p>
          <a:p>
            <a:r>
              <a:rPr lang="en-US" sz="2000" dirty="0" smtClean="0"/>
              <a:t>4)  Group </a:t>
            </a:r>
            <a:r>
              <a:rPr lang="en-US" sz="2000" dirty="0"/>
              <a:t>D+, 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5)  Naxalism  </a:t>
            </a:r>
            <a:r>
              <a:rPr lang="en-US" sz="2000" dirty="0"/>
              <a:t>Affected </a:t>
            </a:r>
            <a:r>
              <a:rPr lang="en-US" sz="2000" dirty="0" smtClean="0"/>
              <a:t> Areas </a:t>
            </a:r>
          </a:p>
          <a:p>
            <a:pPr marL="342900" indent="-342900">
              <a:buAutoNum type="arabicParenR" startAt="6"/>
            </a:pPr>
            <a:r>
              <a:rPr lang="en-US" sz="2000" dirty="0" smtClean="0"/>
              <a:t>No-Industry- </a:t>
            </a:r>
            <a:r>
              <a:rPr lang="en-US" sz="2000" dirty="0"/>
              <a:t>Districts</a:t>
            </a:r>
            <a:r>
              <a:rPr lang="en-US" sz="2000" dirty="0" smtClean="0"/>
              <a:t>,</a:t>
            </a:r>
          </a:p>
          <a:p>
            <a:pPr marL="342900" indent="-342900"/>
            <a:endParaRPr lang="en-US" sz="2000" dirty="0" smtClean="0"/>
          </a:p>
          <a:p>
            <a:r>
              <a:rPr lang="en-US" sz="2000" dirty="0" smtClean="0"/>
              <a:t> Made,  on </a:t>
            </a:r>
            <a:r>
              <a:rPr lang="en-US" sz="2000" dirty="0"/>
              <a:t>or after the date </a:t>
            </a:r>
            <a:r>
              <a:rPr lang="en-US" sz="2000" dirty="0" smtClean="0"/>
              <a:t> 1st </a:t>
            </a:r>
            <a:r>
              <a:rPr lang="en-US" sz="2000" dirty="0"/>
              <a:t>April, 2013, an additional fixed capital investment in additional production / </a:t>
            </a:r>
            <a:r>
              <a:rPr lang="en-US" sz="2000" dirty="0" smtClean="0"/>
              <a:t> manufacturing </a:t>
            </a:r>
            <a:r>
              <a:rPr lang="en-US" sz="2000" dirty="0"/>
              <a:t>facilities for manufacture of the same product / products as of the Existing /New Unit or for manufacture of different products, as the case maybe provided it satisfies the following conditions, namely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000" b="1" dirty="0" smtClean="0"/>
              <a:t>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EXPANSION/ DIVERSIFICATION PROJECT</a:t>
            </a:r>
            <a:endParaRPr lang="en-US" sz="2000" dirty="0" smtClean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endParaRPr>
          </a:p>
          <a:p>
            <a:pPr marL="342900" indent="-342900">
              <a:buAutoNum type="alphaLcParenBoth"/>
            </a:pPr>
            <a:endParaRPr lang="en-US" sz="2000" dirty="0" smtClean="0"/>
          </a:p>
          <a:p>
            <a:pPr marL="342900" indent="-342900"/>
            <a:endParaRPr lang="en-US" sz="20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dirty="0" smtClean="0"/>
              <a:t>The </a:t>
            </a:r>
            <a:r>
              <a:rPr lang="en-US" sz="2000" dirty="0"/>
              <a:t>said additional Fixed Capital Investment for expansion / diversification of the Existing/ New Unit should exceed </a:t>
            </a:r>
            <a:r>
              <a:rPr lang="en-US" sz="2000" dirty="0">
                <a:solidFill>
                  <a:srgbClr val="FF0000"/>
                </a:solidFill>
              </a:rPr>
              <a:t>25 per cent of the Gross Fixed</a:t>
            </a:r>
            <a:r>
              <a:rPr lang="en-US" sz="2000" dirty="0"/>
              <a:t> Capital Investment of the Existing / New Unit immediately prior to setting up of the additional production /manufacturing facilities, as on the last day of the previous financial year, subject to a minimum additional fixed capital investment of </a:t>
            </a:r>
            <a:r>
              <a:rPr lang="en-US" sz="2000" dirty="0">
                <a:solidFill>
                  <a:srgbClr val="FF0000"/>
                </a:solidFill>
              </a:rPr>
              <a:t>Rs. 5 </a:t>
            </a:r>
            <a:r>
              <a:rPr lang="en-US" sz="2000" dirty="0" err="1">
                <a:solidFill>
                  <a:srgbClr val="FF0000"/>
                </a:solidFill>
              </a:rPr>
              <a:t>crores</a:t>
            </a:r>
            <a:r>
              <a:rPr lang="en-US" sz="2000" dirty="0"/>
              <a:t> in case of non-MSMEs and </a:t>
            </a:r>
            <a:r>
              <a:rPr lang="en-US" sz="2000" dirty="0">
                <a:solidFill>
                  <a:srgbClr val="FF0000"/>
                </a:solidFill>
              </a:rPr>
              <a:t>Rs. 25 Lacks, in case of MSMEs.</a:t>
            </a:r>
            <a:r>
              <a:rPr lang="en-US" sz="2000" dirty="0"/>
              <a:t> </a:t>
            </a:r>
            <a:endParaRPr lang="en-US" sz="2000" dirty="0" smtClean="0"/>
          </a:p>
          <a:p>
            <a:pPr marL="342900" indent="-342900"/>
            <a:endParaRPr lang="en-US" sz="20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dirty="0" smtClean="0"/>
              <a:t>In the case of Expansion or Expansion-cum-Diversification but not mere Diversification “per se”, the said additional Fixed Capital Investment should result in increase of existing installed capacity by at least  </a:t>
            </a:r>
            <a:r>
              <a:rPr lang="en-US" sz="2000" dirty="0" smtClean="0">
                <a:solidFill>
                  <a:srgbClr val="FF0000"/>
                </a:solidFill>
              </a:rPr>
              <a:t>25 percent</a:t>
            </a:r>
            <a:r>
              <a:rPr lang="en-US" sz="2000" dirty="0" smtClean="0"/>
              <a:t>; and </a:t>
            </a:r>
          </a:p>
          <a:p>
            <a:pPr marL="342900" indent="-342900"/>
            <a:endParaRPr lang="en-US" sz="2000" dirty="0" smtClean="0"/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dirty="0" smtClean="0"/>
              <a:t> Such Expansion / Diversification should increase the employment in the non-supervisory category at least to the extent of  </a:t>
            </a:r>
            <a:r>
              <a:rPr lang="en-US" sz="2000" dirty="0" smtClean="0">
                <a:solidFill>
                  <a:srgbClr val="FF0000"/>
                </a:solidFill>
              </a:rPr>
              <a:t>10 percent</a:t>
            </a:r>
            <a:r>
              <a:rPr lang="en-US" sz="2000" dirty="0" smtClean="0"/>
              <a:t> of the pre expansion/diversification level of such employment and </a:t>
            </a:r>
            <a:r>
              <a:rPr lang="en-US" sz="2000" dirty="0" smtClean="0">
                <a:solidFill>
                  <a:srgbClr val="FF0000"/>
                </a:solidFill>
              </a:rPr>
              <a:t>80 percent </a:t>
            </a:r>
            <a:r>
              <a:rPr lang="en-US" sz="2000" dirty="0" smtClean="0"/>
              <a:t>of such additional employment should be from amongst local persons. </a:t>
            </a:r>
          </a:p>
          <a:p>
            <a:pPr marL="342900" indent="-342900"/>
            <a:endParaRPr lang="en-US" sz="2000" dirty="0" smtClean="0"/>
          </a:p>
          <a:p>
            <a:pPr marL="342900" indent="-342900"/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FIXED ASSETS</a:t>
            </a:r>
            <a:r>
              <a:rPr lang="en-US" sz="2000" b="1" dirty="0" smtClean="0"/>
              <a:t> </a:t>
            </a:r>
          </a:p>
          <a:p>
            <a:endParaRPr lang="en-US" sz="2000" b="1" u="sng" dirty="0"/>
          </a:p>
          <a:p>
            <a:endParaRPr lang="en-US" sz="2000" b="1" u="sng" dirty="0" smtClean="0"/>
          </a:p>
          <a:p>
            <a:endParaRPr lang="en-US" sz="2000" b="1" u="sng" dirty="0"/>
          </a:p>
          <a:p>
            <a:pPr>
              <a:buFont typeface="Wingdings" pitchFamily="2" charset="2"/>
              <a:buChar char="Ø"/>
            </a:pPr>
            <a:r>
              <a:rPr lang="en-US" sz="2000" b="1" dirty="0"/>
              <a:t> </a:t>
            </a:r>
            <a:r>
              <a:rPr lang="en-US" sz="2000" b="1" dirty="0" smtClean="0"/>
              <a:t>   </a:t>
            </a:r>
            <a:r>
              <a:rPr lang="en-US" sz="2000" dirty="0" smtClean="0"/>
              <a:t>The </a:t>
            </a:r>
            <a:r>
              <a:rPr lang="en-US" sz="2000" dirty="0"/>
              <a:t>term Fixed Assets shall mean and include : </a:t>
            </a:r>
            <a:endParaRPr lang="en-US" sz="2000" dirty="0" smtClean="0"/>
          </a:p>
          <a:p>
            <a:endParaRPr lang="en-US" sz="2000" dirty="0"/>
          </a:p>
          <a:p>
            <a:pPr marL="400050" indent="-400050">
              <a:buFont typeface="Wingdings" pitchFamily="2" charset="2"/>
              <a:buChar char="§"/>
            </a:pPr>
            <a:r>
              <a:rPr lang="en-US" sz="2000" dirty="0" smtClean="0"/>
              <a:t>Land </a:t>
            </a:r>
            <a:r>
              <a:rPr lang="en-US" sz="2000" dirty="0"/>
              <a:t>/ area in effective possession for a minimum further period equivalent to sum of Eligibility Period and Operative Period, prescribed under the scheme and as required for the project. </a:t>
            </a:r>
            <a:endParaRPr lang="en-US" sz="2000" dirty="0" smtClean="0"/>
          </a:p>
          <a:p>
            <a:pPr marL="400050" indent="-400050"/>
            <a:endParaRPr lang="en-US" sz="2000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Building</a:t>
            </a:r>
            <a:r>
              <a:rPr lang="en-US" sz="2000" dirty="0"/>
              <a:t>, i.e. any built-up area used for the Eligible Unit including </a:t>
            </a:r>
            <a:endParaRPr lang="en-US" sz="2000" dirty="0" smtClean="0"/>
          </a:p>
          <a:p>
            <a:r>
              <a:rPr lang="en-US" sz="2000" dirty="0" smtClean="0">
                <a:solidFill>
                  <a:srgbClr val="FF0000"/>
                </a:solidFill>
              </a:rPr>
              <a:t>       administrative building</a:t>
            </a:r>
            <a:r>
              <a:rPr lang="en-US" sz="2000" dirty="0">
                <a:solidFill>
                  <a:srgbClr val="FF0000"/>
                </a:solidFill>
              </a:rPr>
              <a:t>, residential quarters, industrial housing and 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000" dirty="0" smtClean="0">
                <a:solidFill>
                  <a:srgbClr val="FF0000"/>
                </a:solidFill>
              </a:rPr>
              <a:t>       accommodation </a:t>
            </a:r>
            <a:r>
              <a:rPr lang="en-US" sz="2000" dirty="0">
                <a:solidFill>
                  <a:srgbClr val="FF0000"/>
                </a:solidFill>
              </a:rPr>
              <a:t>for all such </a:t>
            </a:r>
            <a:r>
              <a:rPr lang="en-US" sz="2000" dirty="0" smtClean="0">
                <a:solidFill>
                  <a:srgbClr val="FF0000"/>
                </a:solidFill>
              </a:rPr>
              <a:t> facilities </a:t>
            </a:r>
            <a:r>
              <a:rPr lang="en-US" sz="2000" dirty="0">
                <a:solidFill>
                  <a:srgbClr val="FF0000"/>
                </a:solidFill>
              </a:rPr>
              <a:t>as are required for the manufacturing 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       processes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  <a:r>
              <a:rPr lang="en-US" sz="2000" dirty="0"/>
              <a:t> </a:t>
            </a:r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/>
              <a:t>    Plant and Machinery, i.e. Tools and equipment including handling and </a:t>
            </a:r>
          </a:p>
          <a:p>
            <a:r>
              <a:rPr lang="en-US" sz="2000" dirty="0" smtClean="0"/>
              <a:t>       haulage equipment or tools as are necessarily required and exclusively used </a:t>
            </a:r>
          </a:p>
          <a:p>
            <a:r>
              <a:rPr lang="en-US" sz="2000" dirty="0" smtClean="0"/>
              <a:t>       for sustaining the working of the Eligible Unit. 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858000"/>
            <a:ext cx="9144000" cy="304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533399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                 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FIXED ASSETS</a:t>
            </a:r>
            <a:r>
              <a:rPr lang="en-US" sz="2000" b="1" dirty="0" smtClean="0"/>
              <a:t>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 The cost of development of the</a:t>
            </a:r>
            <a:r>
              <a:rPr lang="en-US" sz="2000" dirty="0" smtClean="0">
                <a:solidFill>
                  <a:srgbClr val="FF0000"/>
                </a:solidFill>
              </a:rPr>
              <a:t> location of the Eligible Unit</a:t>
            </a:r>
            <a:r>
              <a:rPr lang="en-US" sz="2000" dirty="0" smtClean="0"/>
              <a:t>, such as fencing, </a:t>
            </a:r>
          </a:p>
          <a:p>
            <a:r>
              <a:rPr lang="en-US" sz="2000" dirty="0" smtClean="0"/>
              <a:t>        construction of roads and other infrastructure facilities which the Eligible </a:t>
            </a:r>
          </a:p>
          <a:p>
            <a:r>
              <a:rPr lang="en-US" sz="2000" dirty="0" smtClean="0"/>
              <a:t>       Unit has to  incur under the project.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 Installation charges and pre-operative expenses capitalized.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 Technical know-how including cost of drawings and know-how fees.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 The amount paid to the Electricity Distribution Company for supply of power</a:t>
            </a:r>
          </a:p>
          <a:p>
            <a:r>
              <a:rPr lang="en-US" sz="2000" dirty="0" smtClean="0"/>
              <a:t>        to the Eligible Unit, or to the Maharashtra Industrial Development   </a:t>
            </a:r>
          </a:p>
          <a:p>
            <a:r>
              <a:rPr lang="en-US" sz="2000" dirty="0" smtClean="0"/>
              <a:t>        Corporation (MIDC) for development of infrastructure for the Eligible Unit,</a:t>
            </a:r>
          </a:p>
          <a:p>
            <a:r>
              <a:rPr lang="en-US" sz="2000" dirty="0" smtClean="0"/>
              <a:t>        or to any other Government Agency  for similar purpose. 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FIXED ASSETS</a:t>
            </a:r>
            <a:r>
              <a:rPr lang="en-US" sz="2000" b="1" dirty="0" smtClean="0"/>
              <a:t> </a:t>
            </a:r>
          </a:p>
          <a:p>
            <a:endParaRPr lang="pt-BR" sz="2000" dirty="0" smtClean="0"/>
          </a:p>
          <a:p>
            <a:endParaRPr lang="pt-BR" sz="2000" dirty="0" smtClean="0"/>
          </a:p>
          <a:p>
            <a:pPr>
              <a:buFont typeface="Wingdings" pitchFamily="2" charset="2"/>
              <a:buChar char="Ø"/>
            </a:pPr>
            <a:r>
              <a:rPr lang="pt-BR" sz="2000" dirty="0" smtClean="0"/>
              <a:t>   </a:t>
            </a:r>
            <a:r>
              <a:rPr lang="pt-BR" sz="2000" b="1" dirty="0"/>
              <a:t>For Mega Project/Ultra Mega Project </a:t>
            </a:r>
            <a:r>
              <a:rPr lang="pt-BR" sz="2000" dirty="0"/>
              <a:t>– </a:t>
            </a:r>
            <a:endParaRPr lang="pt-BR" sz="2000" dirty="0" smtClean="0"/>
          </a:p>
          <a:p>
            <a:endParaRPr lang="pt-BR" sz="2000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The </a:t>
            </a:r>
            <a:r>
              <a:rPr lang="en-US" sz="2000" dirty="0"/>
              <a:t>Tooling acquired by the Mega Project / Ultra Mega Project may be </a:t>
            </a:r>
            <a:r>
              <a:rPr lang="en-US" sz="2000" dirty="0" smtClean="0"/>
              <a:t>located</a:t>
            </a:r>
          </a:p>
          <a:p>
            <a:r>
              <a:rPr lang="en-US" sz="2000" dirty="0" smtClean="0"/>
              <a:t>       </a:t>
            </a:r>
            <a:r>
              <a:rPr lang="en-US" sz="2000" dirty="0"/>
              <a:t>at the </a:t>
            </a:r>
            <a:r>
              <a:rPr lang="en-US" sz="2000" dirty="0" smtClean="0"/>
              <a:t>premises </a:t>
            </a:r>
            <a:r>
              <a:rPr lang="en-US" sz="2000" dirty="0"/>
              <a:t>of various ancillary units of the Mega Project within the State</a:t>
            </a:r>
            <a:r>
              <a:rPr lang="en-US" sz="2000" dirty="0" smtClean="0"/>
              <a:t>, </a:t>
            </a:r>
          </a:p>
          <a:p>
            <a:r>
              <a:rPr lang="en-US" sz="2000" dirty="0" smtClean="0"/>
              <a:t>       limited </a:t>
            </a:r>
            <a:r>
              <a:rPr lang="en-US" sz="2000" dirty="0"/>
              <a:t>to </a:t>
            </a:r>
            <a:r>
              <a:rPr lang="en-US" sz="2000" dirty="0" smtClean="0"/>
              <a:t>maximum </a:t>
            </a:r>
            <a:r>
              <a:rPr lang="en-US" sz="2000" dirty="0"/>
              <a:t>40% of the total plant and machinery of the Mega </a:t>
            </a:r>
            <a:endParaRPr lang="en-US" sz="2000" dirty="0" smtClean="0"/>
          </a:p>
          <a:p>
            <a:r>
              <a:rPr lang="en-US" sz="2000" dirty="0" smtClean="0"/>
              <a:t>       Projects</a:t>
            </a:r>
            <a:r>
              <a:rPr lang="en-US" sz="2000" dirty="0"/>
              <a:t>/ Ultra Mega </a:t>
            </a:r>
            <a:r>
              <a:rPr lang="en-US" sz="2000" dirty="0" smtClean="0"/>
              <a:t>Project .</a:t>
            </a:r>
          </a:p>
          <a:p>
            <a:r>
              <a:rPr lang="en-US" sz="2000" dirty="0" smtClean="0"/>
              <a:t> </a:t>
            </a:r>
            <a:endParaRPr lang="en-US" sz="2000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</a:t>
            </a:r>
            <a:r>
              <a:rPr lang="en-US" sz="2000" dirty="0"/>
              <a:t>If Mega Project / Ultra Mega Project wants to support certain captive </a:t>
            </a:r>
            <a:r>
              <a:rPr lang="en-US" sz="2000" dirty="0" smtClean="0"/>
              <a:t>process</a:t>
            </a:r>
          </a:p>
          <a:p>
            <a:r>
              <a:rPr lang="en-US" sz="2000" dirty="0" smtClean="0"/>
              <a:t>       </a:t>
            </a:r>
            <a:r>
              <a:rPr lang="en-US" sz="2000" dirty="0"/>
              <a:t>vendors </a:t>
            </a:r>
            <a:r>
              <a:rPr lang="en-US" sz="2000" dirty="0" smtClean="0"/>
              <a:t>who </a:t>
            </a:r>
            <a:r>
              <a:rPr lang="en-US" sz="2000" dirty="0"/>
              <a:t>may put up investment purely and entirely for the purpose of </a:t>
            </a:r>
            <a:r>
              <a:rPr lang="en-US" sz="2000" dirty="0" smtClean="0"/>
              <a:t>   </a:t>
            </a:r>
          </a:p>
          <a:p>
            <a:r>
              <a:rPr lang="en-US" sz="2000" dirty="0" smtClean="0"/>
              <a:t>       carrying </a:t>
            </a:r>
            <a:r>
              <a:rPr lang="en-US" sz="2000" dirty="0"/>
              <a:t>out certain </a:t>
            </a:r>
            <a:r>
              <a:rPr lang="en-US" sz="2000" dirty="0" smtClean="0"/>
              <a:t>processes </a:t>
            </a:r>
            <a:r>
              <a:rPr lang="en-US" sz="2000" dirty="0"/>
              <a:t>in the overall manufacturing process of the </a:t>
            </a:r>
            <a:endParaRPr lang="en-US" sz="2000" dirty="0" smtClean="0"/>
          </a:p>
          <a:p>
            <a:r>
              <a:rPr lang="en-US" sz="2000" dirty="0" smtClean="0"/>
              <a:t>       Mega </a:t>
            </a:r>
            <a:r>
              <a:rPr lang="en-US" sz="2000" dirty="0"/>
              <a:t>Project/ Ultra Mega </a:t>
            </a:r>
            <a:r>
              <a:rPr lang="en-US" sz="2000" dirty="0" smtClean="0"/>
              <a:t>Project</a:t>
            </a:r>
            <a:r>
              <a:rPr lang="en-US" sz="2000" dirty="0"/>
              <a:t>, the investment made by such captive </a:t>
            </a:r>
            <a:endParaRPr lang="en-US" sz="2000" dirty="0" smtClean="0"/>
          </a:p>
          <a:p>
            <a:r>
              <a:rPr lang="en-US" sz="2000" dirty="0" smtClean="0"/>
              <a:t>       process </a:t>
            </a:r>
            <a:r>
              <a:rPr lang="en-US" sz="2000" dirty="0"/>
              <a:t>vendors would also qualify for </a:t>
            </a:r>
            <a:r>
              <a:rPr lang="en-US" sz="2000" dirty="0" smtClean="0"/>
              <a:t>being </a:t>
            </a:r>
            <a:r>
              <a:rPr lang="en-US" sz="2000" dirty="0"/>
              <a:t>counted towards the fixed </a:t>
            </a:r>
            <a:r>
              <a:rPr lang="en-US" sz="2000" dirty="0" smtClean="0"/>
              <a:t>capital</a:t>
            </a:r>
          </a:p>
          <a:p>
            <a:r>
              <a:rPr lang="en-US" sz="2000" dirty="0" smtClean="0"/>
              <a:t>       </a:t>
            </a:r>
            <a:r>
              <a:rPr lang="en-US" sz="2000" dirty="0"/>
              <a:t>investment of the Mega Project / Ultra Mega </a:t>
            </a:r>
            <a:r>
              <a:rPr lang="en-US" sz="2000" dirty="0" smtClean="0"/>
              <a:t>Project </a:t>
            </a:r>
            <a:r>
              <a:rPr lang="en-US" sz="2000" dirty="0"/>
              <a:t>subject to the following </a:t>
            </a:r>
            <a:endParaRPr lang="en-US" sz="2000" dirty="0" smtClean="0"/>
          </a:p>
          <a:p>
            <a:r>
              <a:rPr lang="en-US" sz="2000" dirty="0" smtClean="0"/>
              <a:t>       conditions</a:t>
            </a:r>
            <a:r>
              <a:rPr lang="en-US" sz="2000" dirty="0"/>
              <a:t>–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858000"/>
            <a:ext cx="9144000" cy="381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             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FIXED ASSETS</a:t>
            </a:r>
            <a:endParaRPr lang="en-US" sz="2000" u="sng" dirty="0" smtClean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endParaRPr>
          </a:p>
          <a:p>
            <a:endParaRPr lang="en-US" sz="2000" u="sng" dirty="0" smtClean="0"/>
          </a:p>
          <a:p>
            <a:endParaRPr lang="en-US" sz="2000" dirty="0" smtClean="0"/>
          </a:p>
          <a:p>
            <a:r>
              <a:rPr lang="en-US" sz="2000" dirty="0" smtClean="0"/>
              <a:t>    </a:t>
            </a:r>
            <a:r>
              <a:rPr lang="en-US" sz="2000" dirty="0"/>
              <a:t>Such Mega Project/ Ultra Mega Project shall furnish a list of such captive </a:t>
            </a:r>
            <a:endParaRPr lang="en-US" sz="2000" dirty="0" smtClean="0"/>
          </a:p>
          <a:p>
            <a:r>
              <a:rPr lang="en-US" sz="2000" dirty="0" smtClean="0"/>
              <a:t>    process vendors which </a:t>
            </a:r>
            <a:r>
              <a:rPr lang="en-US" sz="2000" dirty="0"/>
              <a:t>it wants to support. </a:t>
            </a:r>
            <a:endParaRPr lang="en-US" sz="2000" dirty="0" smtClean="0"/>
          </a:p>
          <a:p>
            <a:endParaRPr lang="en-US" sz="2000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Such </a:t>
            </a:r>
            <a:r>
              <a:rPr lang="en-US" sz="2000" dirty="0"/>
              <a:t>captive process vendors are located in the same industrial area or higher </a:t>
            </a:r>
            <a:endParaRPr lang="en-US" sz="2000" dirty="0" smtClean="0"/>
          </a:p>
          <a:p>
            <a:r>
              <a:rPr lang="en-US" sz="2000" dirty="0" smtClean="0"/>
              <a:t>     classified </a:t>
            </a:r>
            <a:r>
              <a:rPr lang="en-US" sz="2000" dirty="0" err="1" smtClean="0"/>
              <a:t>Taluka</a:t>
            </a:r>
            <a:r>
              <a:rPr lang="en-US" sz="2000" dirty="0" smtClean="0"/>
              <a:t> </a:t>
            </a:r>
            <a:r>
              <a:rPr lang="en-US" sz="2000" dirty="0"/>
              <a:t>where the Mega Project / Ultra Mega Project Unit is </a:t>
            </a:r>
            <a:r>
              <a:rPr lang="en-US" sz="2000" dirty="0" smtClean="0"/>
              <a:t>situated</a:t>
            </a:r>
          </a:p>
          <a:p>
            <a:r>
              <a:rPr lang="en-US" sz="2000" dirty="0" smtClean="0"/>
              <a:t>    </a:t>
            </a:r>
            <a:r>
              <a:rPr lang="en-US" sz="2000" dirty="0"/>
              <a:t>(e.g. if the Mega </a:t>
            </a:r>
            <a:r>
              <a:rPr lang="en-US" sz="2000" dirty="0" smtClean="0"/>
              <a:t>Project </a:t>
            </a:r>
            <a:r>
              <a:rPr lang="en-US" sz="2000" dirty="0"/>
              <a:t>is located in B area, then the captive process vendors </a:t>
            </a:r>
            <a:endParaRPr lang="en-US" sz="2000" dirty="0" smtClean="0"/>
          </a:p>
          <a:p>
            <a:r>
              <a:rPr lang="en-US" sz="2000" dirty="0" smtClean="0"/>
              <a:t>     should </a:t>
            </a:r>
            <a:r>
              <a:rPr lang="en-US" sz="2000" dirty="0"/>
              <a:t>be from the same </a:t>
            </a:r>
            <a:r>
              <a:rPr lang="en-US" sz="2000" dirty="0" smtClean="0"/>
              <a:t>classified </a:t>
            </a:r>
            <a:r>
              <a:rPr lang="en-US" sz="2000" dirty="0"/>
              <a:t>area or from C, D, D+ area or No Industry </a:t>
            </a:r>
            <a:endParaRPr lang="en-US" sz="2000" dirty="0" smtClean="0"/>
          </a:p>
          <a:p>
            <a:r>
              <a:rPr lang="en-US" sz="2000" dirty="0" smtClean="0"/>
              <a:t>     Districts</a:t>
            </a:r>
            <a:r>
              <a:rPr lang="en-US" sz="2000" dirty="0"/>
              <a:t>) </a:t>
            </a:r>
            <a:endParaRPr lang="en-US" sz="2000" dirty="0" smtClean="0"/>
          </a:p>
          <a:p>
            <a:endParaRPr lang="en-US" sz="2000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Such </a:t>
            </a:r>
            <a:r>
              <a:rPr lang="en-US" sz="2000" dirty="0"/>
              <a:t>captive process vendors should be engaged in a part of the </a:t>
            </a:r>
            <a:r>
              <a:rPr lang="en-US" sz="2000" dirty="0" smtClean="0"/>
              <a:t>manufacturing</a:t>
            </a:r>
          </a:p>
          <a:p>
            <a:r>
              <a:rPr lang="en-US" sz="2000" dirty="0" smtClean="0"/>
              <a:t>     </a:t>
            </a:r>
            <a:r>
              <a:rPr lang="en-US" sz="2000" dirty="0"/>
              <a:t>process </a:t>
            </a:r>
            <a:r>
              <a:rPr lang="en-US" sz="2000" dirty="0" smtClean="0"/>
              <a:t> (</a:t>
            </a:r>
            <a:r>
              <a:rPr lang="en-US" sz="2000" dirty="0"/>
              <a:t>and not components or independent products) of only one Mega </a:t>
            </a:r>
            <a:endParaRPr lang="en-US" sz="2000" dirty="0" smtClean="0"/>
          </a:p>
          <a:p>
            <a:r>
              <a:rPr lang="en-US" sz="2000" dirty="0" smtClean="0"/>
              <a:t>    Project</a:t>
            </a:r>
            <a:r>
              <a:rPr lang="en-US" sz="2000" dirty="0"/>
              <a:t>/ Ultra Mega </a:t>
            </a:r>
            <a:r>
              <a:rPr lang="en-US" sz="2000" dirty="0" smtClean="0"/>
              <a:t>Project</a:t>
            </a:r>
            <a:r>
              <a:rPr lang="en-US" sz="2000" dirty="0"/>
              <a:t>. </a:t>
            </a:r>
            <a:r>
              <a:rPr lang="en-US" sz="2000" dirty="0" smtClean="0"/>
              <a:t>)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Such captive process vendors shall not be entitled to any benefits under </a:t>
            </a:r>
          </a:p>
          <a:p>
            <a:r>
              <a:rPr lang="en-US" sz="2000" dirty="0" smtClean="0"/>
              <a:t>     Package Scheme of Incentives even though it may be putting up investment in</a:t>
            </a:r>
          </a:p>
          <a:p>
            <a:r>
              <a:rPr lang="en-US" sz="2000" dirty="0" smtClean="0"/>
              <a:t>     its own name.. </a:t>
            </a:r>
          </a:p>
          <a:p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685799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IMPLEMENTING  AGENCIES  FOR  IMPLEMENTATION  OF</a:t>
            </a:r>
          </a:p>
          <a:p>
            <a:pPr algn="ctr"/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  </a:t>
            </a:r>
            <a:r>
              <a:rPr lang="en-US" sz="2000" b="1" u="sng" dirty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PSI-2013 </a:t>
            </a:r>
            <a:endParaRPr lang="en-US" sz="2000" b="1" u="sng" dirty="0" smtClean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endParaRPr>
          </a:p>
          <a:p>
            <a:endParaRPr lang="en-US" sz="2000" b="1" dirty="0"/>
          </a:p>
          <a:p>
            <a:endParaRPr lang="en-US" sz="2000" b="1" dirty="0" smtClean="0"/>
          </a:p>
          <a:p>
            <a:endParaRPr lang="en-US" sz="2000" b="1" dirty="0"/>
          </a:p>
          <a:p>
            <a:r>
              <a:rPr lang="en-US" sz="2000" dirty="0" smtClean="0"/>
              <a:t>The Implementing Agencies for the purpose of the PSI - 2013 shall be as follows:</a:t>
            </a:r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b="1" i="1" dirty="0" smtClean="0"/>
              <a:t>Explanation: Where an Eligible Unit is already holding an EC, it will be covered for benefits under the PSI- 2013 according to its status as Micro, Small and Medium Manufacturing Enterprise or Large Scale Industry (LSI), consequent upon the new /expansion / diversification project undertaken by it and shall accordingly file its application with the concerned Implementing Agency. </a:t>
            </a: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5937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-2285999" y="-76201"/>
          <a:ext cx="12801599" cy="640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799"/>
                <a:gridCol w="4876800"/>
                <a:gridCol w="2438400"/>
                <a:gridCol w="4800600"/>
              </a:tblGrid>
              <a:tr h="64008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Sr.</a:t>
                      </a:r>
                    </a:p>
                    <a:p>
                      <a:r>
                        <a:rPr lang="en-US" sz="1600" dirty="0" smtClean="0"/>
                        <a:t>No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Category of Industrial Units 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      Area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Implementing Agency 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-2285999" y="380999"/>
          <a:ext cx="12801600" cy="655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9541"/>
                <a:gridCol w="4863058"/>
                <a:gridCol w="2412169"/>
                <a:gridCol w="4826832"/>
              </a:tblGrid>
              <a:tr h="1317953">
                <a:tc rowSpan="2">
                  <a:txBody>
                    <a:bodyPr/>
                    <a:lstStyle/>
                    <a:p>
                      <a:r>
                        <a:rPr lang="en-US" sz="1600" dirty="0" smtClean="0"/>
                        <a:t>     </a:t>
                      </a:r>
                    </a:p>
                    <a:p>
                      <a:r>
                        <a:rPr lang="en-US" sz="1600" dirty="0" smtClean="0"/>
                        <a:t>     1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US" sz="1600" dirty="0" smtClean="0"/>
                        <a:t>a)  Micro  &amp;  Small  Manufacturing </a:t>
                      </a:r>
                    </a:p>
                    <a:p>
                      <a:r>
                        <a:rPr lang="en-US" sz="1600" dirty="0" smtClean="0"/>
                        <a:t>Enterprises  </a:t>
                      </a:r>
                    </a:p>
                    <a:p>
                      <a:r>
                        <a:rPr lang="en-US" sz="1600" dirty="0" smtClean="0"/>
                        <a:t>b) Cold Storages and </a:t>
                      </a:r>
                    </a:p>
                    <a:p>
                      <a:r>
                        <a:rPr lang="en-US" sz="1600" dirty="0" smtClean="0"/>
                        <a:t>processing units mentioned in </a:t>
                      </a:r>
                    </a:p>
                    <a:p>
                      <a:r>
                        <a:rPr lang="en-US" sz="1600" dirty="0" smtClean="0"/>
                        <a:t>Para No. 1.2 (v) &amp; (vi) wherein </a:t>
                      </a:r>
                    </a:p>
                    <a:p>
                      <a:r>
                        <a:rPr lang="en-US" sz="1600" dirty="0" smtClean="0"/>
                        <a:t>investment in equipments is at </a:t>
                      </a:r>
                    </a:p>
                    <a:p>
                      <a:r>
                        <a:rPr lang="en-US" sz="1600" dirty="0" smtClean="0"/>
                        <a:t>par with Micro and Small </a:t>
                      </a:r>
                    </a:p>
                    <a:p>
                      <a:r>
                        <a:rPr lang="en-US" sz="1600" dirty="0" smtClean="0"/>
                        <a:t>Manufacturing Enterprises,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Mumbai  and </a:t>
                      </a:r>
                    </a:p>
                    <a:p>
                      <a:r>
                        <a:rPr lang="en-US" sz="1600" dirty="0" smtClean="0"/>
                        <a:t>Mumbai  sub-urban </a:t>
                      </a:r>
                    </a:p>
                    <a:p>
                      <a:r>
                        <a:rPr lang="en-US" sz="1600" dirty="0" smtClean="0"/>
                        <a:t>Districts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The  Joint  Director  of </a:t>
                      </a:r>
                    </a:p>
                    <a:p>
                      <a:r>
                        <a:rPr lang="en-US" sz="1600" dirty="0" smtClean="0"/>
                        <a:t>Industries  (Mumbai </a:t>
                      </a:r>
                    </a:p>
                    <a:p>
                      <a:r>
                        <a:rPr lang="en-US" sz="1600" dirty="0" smtClean="0"/>
                        <a:t>Metropolitan  Region) </a:t>
                      </a:r>
                    </a:p>
                    <a:p>
                      <a:r>
                        <a:rPr lang="en-US" sz="1600" dirty="0" smtClean="0"/>
                        <a:t>[JDI (MMR)] </a:t>
                      </a:r>
                      <a:endParaRPr lang="en-US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7004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All other Districts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District             Industries </a:t>
                      </a:r>
                    </a:p>
                    <a:p>
                      <a:r>
                        <a:rPr lang="en-US" sz="1600" dirty="0" smtClean="0"/>
                        <a:t>Centre (DICs) </a:t>
                      </a:r>
                      <a:endParaRPr lang="en-US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054396"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     2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n-US" sz="1600" dirty="0" smtClean="0"/>
                        <a:t>a)  Medium    Manufacturing</a:t>
                      </a:r>
                    </a:p>
                    <a:p>
                      <a:r>
                        <a:rPr lang="en-US" sz="1600" dirty="0" smtClean="0"/>
                        <a:t>Enterprises </a:t>
                      </a:r>
                    </a:p>
                    <a:p>
                      <a:r>
                        <a:rPr lang="en-US" sz="1600" dirty="0" smtClean="0"/>
                        <a:t>b) Cold Storages and </a:t>
                      </a:r>
                    </a:p>
                    <a:p>
                      <a:r>
                        <a:rPr lang="en-US" sz="1600" dirty="0" smtClean="0"/>
                        <a:t>processing units mentioned in </a:t>
                      </a:r>
                    </a:p>
                    <a:p>
                      <a:r>
                        <a:rPr lang="en-US" sz="1600" dirty="0" smtClean="0"/>
                        <a:t>Para No. 1.2 (v) &amp; (vi) wherein </a:t>
                      </a:r>
                    </a:p>
                    <a:p>
                      <a:r>
                        <a:rPr lang="en-US" sz="1600" dirty="0" smtClean="0"/>
                        <a:t>investment in equipments is at </a:t>
                      </a:r>
                    </a:p>
                    <a:p>
                      <a:r>
                        <a:rPr lang="en-US" sz="1600" dirty="0" smtClean="0"/>
                        <a:t>par with the Medium </a:t>
                      </a:r>
                    </a:p>
                    <a:p>
                      <a:r>
                        <a:rPr lang="en-US" sz="1600" dirty="0" smtClean="0"/>
                        <a:t>Manufacturing Enterprises as </a:t>
                      </a:r>
                    </a:p>
                    <a:p>
                      <a:r>
                        <a:rPr lang="en-US" sz="1600" dirty="0" smtClean="0"/>
                        <a:t>defined in the MSMED Act, </a:t>
                      </a:r>
                    </a:p>
                    <a:p>
                      <a:r>
                        <a:rPr lang="en-US" sz="1600" dirty="0" smtClean="0"/>
                        <a:t>2006. 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Mumbai  and </a:t>
                      </a:r>
                    </a:p>
                    <a:p>
                      <a:r>
                        <a:rPr lang="en-US" sz="1600" dirty="0" smtClean="0"/>
                        <a:t>Mumbai  Sub-urban </a:t>
                      </a:r>
                    </a:p>
                    <a:p>
                      <a:r>
                        <a:rPr lang="en-US" sz="1600" dirty="0" smtClean="0"/>
                        <a:t>Districts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The  Joint  Director  of </a:t>
                      </a:r>
                    </a:p>
                    <a:p>
                      <a:r>
                        <a:rPr lang="en-US" sz="1600" dirty="0" smtClean="0"/>
                        <a:t>Industries  (Mumbai </a:t>
                      </a:r>
                    </a:p>
                    <a:p>
                      <a:r>
                        <a:rPr lang="en-US" sz="1600" dirty="0" smtClean="0"/>
                        <a:t>Metropolitan  Region) </a:t>
                      </a:r>
                    </a:p>
                    <a:p>
                      <a:r>
                        <a:rPr lang="en-US" sz="1600" dirty="0" smtClean="0"/>
                        <a:t>[JDI (MMR)]</a:t>
                      </a:r>
                      <a:endParaRPr lang="en-US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8133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Regions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The  Regional 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Joint</a:t>
                      </a:r>
                    </a:p>
                    <a:p>
                      <a:r>
                        <a:rPr lang="en-US" sz="1600" dirty="0" smtClean="0"/>
                        <a:t>Directors  of  respective</a:t>
                      </a:r>
                    </a:p>
                    <a:p>
                      <a:r>
                        <a:rPr lang="en-US" sz="1600" dirty="0" smtClean="0"/>
                        <a:t>Regions </a:t>
                      </a:r>
                      <a:endParaRPr lang="en-US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0543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Nanded</a:t>
                      </a:r>
                      <a:r>
                        <a:rPr lang="en-US" sz="1600" dirty="0" smtClean="0"/>
                        <a:t>  Sub- </a:t>
                      </a:r>
                    </a:p>
                    <a:p>
                      <a:r>
                        <a:rPr lang="en-US" sz="1600" dirty="0" smtClean="0"/>
                        <a:t>Region 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Superintending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Industries  Officer,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Nanded</a:t>
                      </a:r>
                      <a:r>
                        <a:rPr lang="en-US" sz="1600" dirty="0" smtClean="0"/>
                        <a:t> Sub –Region </a:t>
                      </a:r>
                    </a:p>
                    <a:p>
                      <a:endParaRPr lang="en-US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1536405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lphaLcParenR"/>
                      </a:pPr>
                      <a:r>
                        <a:rPr lang="en-US" sz="1600" baseline="0" dirty="0" smtClean="0"/>
                        <a:t>Large Scale Industries (LSI)/Mega Products/Ultra Mega Products</a:t>
                      </a:r>
                    </a:p>
                    <a:p>
                      <a:pPr marL="342900" indent="-342900">
                        <a:buAutoNum type="alphaLcParenR"/>
                      </a:pPr>
                      <a:r>
                        <a:rPr lang="en-US" sz="1600" baseline="0" dirty="0" smtClean="0"/>
                        <a:t>Cold Storage and processing units mentioned in Para No.1.2(v)&amp;(vi)where in  the investment in equipment is more than the medium manufacturing enterprises.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Entire State</a:t>
                      </a:r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Director</a:t>
                      </a:r>
                      <a:r>
                        <a:rPr lang="en-US" sz="1600" baseline="0" dirty="0" smtClean="0"/>
                        <a:t>ate of Industries, Government</a:t>
                      </a:r>
                    </a:p>
                    <a:p>
                      <a:r>
                        <a:rPr lang="en-US" sz="1600" baseline="0" dirty="0" smtClean="0"/>
                        <a:t>Of Maharashtra</a:t>
                      </a:r>
                      <a:endParaRPr lang="en-US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CM Devendra Fadnavis talks of ‘Make In Maharashtra’ for industrial growth</a:t>
            </a:r>
            <a:endParaRPr lang="en-US" sz="2800" dirty="0" smtClean="0"/>
          </a:p>
          <a:p>
            <a:pPr algn="ctr"/>
            <a:endParaRPr lang="en-US" sz="2800" dirty="0"/>
          </a:p>
        </p:txBody>
      </p:sp>
      <p:pic>
        <p:nvPicPr>
          <p:cNvPr id="4" name="Picture 3" descr="fadnavis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7800"/>
            <a:ext cx="8534400" cy="402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5562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Devendra Fadnavis promised to set up a committee to fast track the projects which are inordinately delayed due to non-clearance from ministry of environment.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705600"/>
            <a:ext cx="9144000" cy="685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990600" y="0"/>
            <a:ext cx="6629400" cy="24384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u="sng" dirty="0" smtClean="0">
                <a:blipFill>
                  <a:blip r:embed="rId3"/>
                  <a:tile tx="-196850" ty="0" sx="100000" sy="100000" flip="none" algn="tl"/>
                </a:blipFill>
              </a:rPr>
              <a:t>FINANCIAL INCENTIVES FOR MSMEs/LSIs UNDER PSI-2013</a:t>
            </a:r>
            <a:r>
              <a:rPr lang="en-US" sz="2800" b="1" dirty="0" smtClean="0">
                <a:blipFill>
                  <a:blip r:embed="rId3"/>
                  <a:tile tx="-196850" ty="0" sx="100000" sy="100000" flip="none" algn="tl"/>
                </a:blipFill>
              </a:rPr>
              <a:t> </a:t>
            </a:r>
          </a:p>
        </p:txBody>
      </p:sp>
      <p:pic>
        <p:nvPicPr>
          <p:cNvPr id="6" name="Picture 5" descr="banks-in-india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514600"/>
            <a:ext cx="4495800" cy="3886200"/>
          </a:xfrm>
          <a:prstGeom prst="rect">
            <a:avLst/>
          </a:prstGeom>
        </p:spPr>
      </p:pic>
      <p:pic>
        <p:nvPicPr>
          <p:cNvPr id="7" name="Picture 6" descr="indian-currency[1]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2514600"/>
            <a:ext cx="46482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</a:t>
            </a:r>
            <a:r>
              <a:rPr lang="en-US" sz="2000" b="1" u="sng" dirty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FINANCIAL INCENTIVES FOR MSMEs/LSIs UNDER PSI-2013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endParaRPr lang="en-US" sz="2000" b="1" dirty="0"/>
          </a:p>
          <a:p>
            <a:endParaRPr lang="en-US" sz="2000" b="1" dirty="0" smtClean="0"/>
          </a:p>
          <a:p>
            <a:endParaRPr lang="en-US" sz="2000" b="1" dirty="0"/>
          </a:p>
          <a:p>
            <a:endParaRPr lang="en-US" sz="2000" b="1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New </a:t>
            </a:r>
            <a:r>
              <a:rPr lang="en-US" sz="2000" dirty="0"/>
              <a:t>MSME/LSI Units will eligible for </a:t>
            </a:r>
            <a:r>
              <a:rPr lang="en-US" sz="2000" dirty="0" smtClean="0"/>
              <a:t>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BASKET OF INCENTIVES  </a:t>
            </a:r>
            <a:r>
              <a:rPr lang="en-US" sz="2000" dirty="0" smtClean="0"/>
              <a:t>which includes:-</a:t>
            </a:r>
          </a:p>
          <a:p>
            <a:pPr marL="342900" indent="-342900">
              <a:buAutoNum type="arabicParenR"/>
            </a:pPr>
            <a:r>
              <a:rPr lang="en-US" sz="2000" dirty="0" smtClean="0"/>
              <a:t> Industrial promotion subsidy </a:t>
            </a: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342900" indent="-342900">
              <a:buAutoNum type="arabicParenR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Interest subsidy</a:t>
            </a:r>
          </a:p>
          <a:p>
            <a:pPr marL="342900" indent="-342900">
              <a:buAutoNum type="arabicParenR"/>
            </a:pPr>
            <a:r>
              <a:rPr lang="en-US" sz="2000" dirty="0" smtClean="0">
                <a:solidFill>
                  <a:schemeClr val="accent2">
                    <a:lumMod val="75000"/>
                  </a:schemeClr>
                </a:solidFill>
              </a:rPr>
              <a:t> Power tariff subsidy.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The </a:t>
            </a:r>
            <a:r>
              <a:rPr lang="en-US" sz="2000" dirty="0"/>
              <a:t>total quantum of </a:t>
            </a:r>
            <a:r>
              <a:rPr lang="en-US" sz="2000" dirty="0" smtClean="0"/>
              <a:t>incentives  </a:t>
            </a:r>
            <a:r>
              <a:rPr lang="en-US" sz="2000" dirty="0"/>
              <a:t>will be linked to the Fixed Capital Investment. </a:t>
            </a:r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The </a:t>
            </a:r>
            <a:r>
              <a:rPr lang="en-US" sz="2000" dirty="0"/>
              <a:t>total quantum of </a:t>
            </a:r>
            <a:r>
              <a:rPr lang="en-US" sz="2000" dirty="0" smtClean="0"/>
              <a:t>incentives excluding </a:t>
            </a:r>
            <a:r>
              <a:rPr lang="en-US" sz="2000" dirty="0"/>
              <a:t>the incentives </a:t>
            </a:r>
            <a:r>
              <a:rPr lang="en-US" sz="2000" dirty="0" smtClean="0"/>
              <a:t>of :-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exemption of electricity duty and 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Waiver of stamp duty</a:t>
            </a:r>
          </a:p>
          <a:p>
            <a:endParaRPr lang="en-US" sz="2000" dirty="0" smtClean="0"/>
          </a:p>
          <a:p>
            <a:r>
              <a:rPr lang="en-US" sz="2000" dirty="0" smtClean="0">
                <a:solidFill>
                  <a:srgbClr val="00B050"/>
                </a:solidFill>
              </a:rPr>
              <a:t>                                                                 and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 the Eligibility Period will be as under : - </a:t>
            </a:r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5937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86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3657600"/>
                <a:gridCol w="3657600"/>
              </a:tblGrid>
              <a:tr h="7620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Talulka</a:t>
                      </a: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/Area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Ceiling as % of Fixed Capital Investment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No. of Years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" y="914400"/>
          <a:ext cx="9144001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  <a:gridCol w="1828800"/>
                <a:gridCol w="1828800"/>
                <a:gridCol w="1828801"/>
              </a:tblGrid>
              <a:tr h="17526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Micro, Small &amp;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Medium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Enterprises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LSI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Micro, Small &amp; Medium Enterprises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LSI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0" y="2316481"/>
          <a:ext cx="9144000" cy="5044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  <a:gridCol w="1828800"/>
              </a:tblGrid>
              <a:tr h="59409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A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---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---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9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B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9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C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9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D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4097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/>
                        <a:t>D+</a:t>
                      </a:r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87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Industry District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3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Naxalism Affected Area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	</a:t>
                      </a:r>
                    </a:p>
                    <a:p>
                      <a:pPr algn="ctr"/>
                      <a:endParaRPr lang="en-US" sz="1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000" dirty="0" smtClean="0"/>
              <a:t>                                                       </a:t>
            </a:r>
            <a:r>
              <a:rPr lang="en-US" sz="2000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PROVIDED THAT</a:t>
            </a:r>
            <a:endParaRPr lang="en-US" sz="2000" u="sng" dirty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endParaRPr>
          </a:p>
          <a:p>
            <a:endParaRPr lang="en-US" sz="2000" u="sng" dirty="0" smtClean="0"/>
          </a:p>
          <a:p>
            <a:endParaRPr lang="en-US" sz="2000" dirty="0"/>
          </a:p>
          <a:p>
            <a:endParaRPr lang="en-US" sz="2000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incentives at Para No. 4.9 will also be available to MSME and Large Scale Units in Group A and B areas as well. </a:t>
            </a:r>
            <a:endParaRPr lang="en-US" sz="2000" dirty="0" smtClean="0"/>
          </a:p>
          <a:p>
            <a:pPr marL="342900" indent="-342900">
              <a:buAutoNum type="alphaLcParenR"/>
            </a:pPr>
            <a:endParaRPr lang="en-US" sz="2000" dirty="0"/>
          </a:p>
          <a:p>
            <a:pPr marL="342900" indent="-342900"/>
            <a:endParaRPr lang="en-US" sz="2000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 The </a:t>
            </a:r>
            <a:r>
              <a:rPr lang="en-US" sz="2000" dirty="0"/>
              <a:t>total quantum of incentives for the </a:t>
            </a:r>
            <a:r>
              <a:rPr lang="en-US" sz="2000" dirty="0" smtClean="0">
                <a:solidFill>
                  <a:srgbClr val="92D050"/>
                </a:solidFill>
              </a:rPr>
              <a:t>FOOD/AGRO 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       </a:t>
            </a:r>
            <a:r>
              <a:rPr lang="en-US" sz="2000" dirty="0" smtClean="0">
                <a:solidFill>
                  <a:srgbClr val="00B050"/>
                </a:solidFill>
              </a:rPr>
              <a:t>PROSSESING UNITS </a:t>
            </a:r>
            <a:r>
              <a:rPr lang="en-US" sz="2000" dirty="0"/>
              <a:t>covered </a:t>
            </a:r>
            <a:r>
              <a:rPr lang="en-US" sz="2000" dirty="0" smtClean="0"/>
              <a:t>under PSI   2013 will be </a:t>
            </a:r>
            <a:r>
              <a:rPr lang="en-US" sz="2000" dirty="0" smtClean="0">
                <a:solidFill>
                  <a:srgbClr val="FF7C80"/>
                </a:solidFill>
              </a:rPr>
              <a:t>10 % </a:t>
            </a:r>
          </a:p>
          <a:p>
            <a:r>
              <a:rPr lang="en-US" sz="2000" dirty="0" smtClean="0">
                <a:solidFill>
                  <a:srgbClr val="7030A0"/>
                </a:solidFill>
              </a:rPr>
              <a:t>       OVER AND ABOVE </a:t>
            </a:r>
            <a:r>
              <a:rPr lang="en-US" sz="2000" dirty="0" smtClean="0"/>
              <a:t>the limits </a:t>
            </a:r>
            <a:r>
              <a:rPr lang="en-US" sz="2000" dirty="0"/>
              <a:t>mentioned above and such </a:t>
            </a:r>
            <a:r>
              <a:rPr lang="en-US" sz="2000" dirty="0" smtClean="0"/>
              <a:t>units</a:t>
            </a:r>
          </a:p>
          <a:p>
            <a:r>
              <a:rPr lang="en-US" sz="2000" dirty="0" smtClean="0"/>
              <a:t>       will </a:t>
            </a:r>
            <a:r>
              <a:rPr lang="en-US" sz="2000" dirty="0"/>
              <a:t>get </a:t>
            </a:r>
            <a:r>
              <a:rPr lang="en-US" sz="2000" dirty="0" smtClean="0">
                <a:solidFill>
                  <a:srgbClr val="FF00FF"/>
                </a:solidFill>
              </a:rPr>
              <a:t>ONE MORE YEAR</a:t>
            </a:r>
            <a:r>
              <a:rPr lang="en-US" sz="2000" dirty="0" smtClean="0"/>
              <a:t> of eligibility </a:t>
            </a:r>
            <a:r>
              <a:rPr lang="en-US" sz="2000" dirty="0"/>
              <a:t>to avail of </a:t>
            </a:r>
            <a:r>
              <a:rPr lang="en-US" sz="2000" dirty="0" smtClean="0"/>
              <a:t>the    </a:t>
            </a:r>
          </a:p>
          <a:p>
            <a:r>
              <a:rPr lang="en-US" sz="2000" dirty="0" smtClean="0"/>
              <a:t>       incentives</a:t>
            </a:r>
            <a:r>
              <a:rPr lang="en-US" sz="2000" dirty="0"/>
              <a:t>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858000"/>
            <a:ext cx="9144000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EXPANSION/ DIVERSIFICATION UNITS</a:t>
            </a:r>
            <a:r>
              <a:rPr lang="en-US" sz="2000" b="1" u="sng" dirty="0" smtClean="0"/>
              <a:t> </a:t>
            </a:r>
          </a:p>
          <a:p>
            <a:endParaRPr lang="en-US" sz="2000" b="1" i="1" u="sng" dirty="0" smtClean="0"/>
          </a:p>
          <a:p>
            <a:endParaRPr lang="en-US" sz="2000" b="1" u="sng" dirty="0" smtClean="0"/>
          </a:p>
          <a:p>
            <a:endParaRPr lang="en-US" sz="2000" b="1" u="sng" dirty="0"/>
          </a:p>
          <a:p>
            <a:endParaRPr lang="en-US" sz="2000" b="1" u="sng" dirty="0" smtClean="0"/>
          </a:p>
          <a:p>
            <a:endParaRPr lang="en-US" sz="2000" b="1" dirty="0"/>
          </a:p>
          <a:p>
            <a:pPr>
              <a:buFont typeface="Wingdings" pitchFamily="2" charset="2"/>
              <a:buChar char="§"/>
            </a:pPr>
            <a:r>
              <a:rPr lang="en-US" sz="2000" b="1" dirty="0" smtClean="0"/>
              <a:t>    Existing/New </a:t>
            </a:r>
            <a:r>
              <a:rPr lang="en-US" sz="2000" b="1" dirty="0"/>
              <a:t>Micro, Small and Medium Manufacturing Enterprises, LSI </a:t>
            </a:r>
            <a:endParaRPr lang="en-US" sz="2000" b="1" dirty="0" smtClean="0"/>
          </a:p>
          <a:p>
            <a:r>
              <a:rPr lang="en-US" sz="2000" b="1" dirty="0" smtClean="0"/>
              <a:t>     (</a:t>
            </a:r>
            <a:r>
              <a:rPr lang="en-US" sz="2000" b="1" dirty="0"/>
              <a:t>including Manufacturing IT/BT) Units, qualifying as </a:t>
            </a:r>
            <a:endParaRPr lang="en-US" sz="2000" b="1" dirty="0" smtClean="0"/>
          </a:p>
          <a:p>
            <a:r>
              <a:rPr lang="en-US" sz="2000" b="1" dirty="0" smtClean="0"/>
              <a:t>     Expansion/Diversification Units</a:t>
            </a:r>
            <a:r>
              <a:rPr lang="en-US" sz="2000" b="1" dirty="0"/>
              <a:t>, </a:t>
            </a:r>
            <a:r>
              <a:rPr lang="en-US" sz="2000" b="1" dirty="0">
                <a:solidFill>
                  <a:srgbClr val="FF00FF"/>
                </a:solidFill>
              </a:rPr>
              <a:t>will also be eligible to get the </a:t>
            </a:r>
            <a:endParaRPr lang="en-US" sz="2000" b="1" dirty="0" smtClean="0">
              <a:solidFill>
                <a:srgbClr val="FF00FF"/>
              </a:solidFill>
            </a:endParaRPr>
          </a:p>
          <a:p>
            <a:r>
              <a:rPr lang="en-US" sz="2000" b="1" dirty="0" smtClean="0">
                <a:solidFill>
                  <a:srgbClr val="FF00FF"/>
                </a:solidFill>
              </a:rPr>
              <a:t>     Incentives </a:t>
            </a:r>
            <a:r>
              <a:rPr lang="en-US" sz="2000" b="1" dirty="0">
                <a:solidFill>
                  <a:srgbClr val="FF00FF"/>
                </a:solidFill>
              </a:rPr>
              <a:t>for Expansion /Diversification, </a:t>
            </a:r>
            <a:r>
              <a:rPr lang="en-US" sz="2000" b="1" dirty="0" smtClean="0">
                <a:solidFill>
                  <a:srgbClr val="FF00FF"/>
                </a:solidFill>
              </a:rPr>
              <a:t>equivalent </a:t>
            </a:r>
            <a:r>
              <a:rPr lang="en-US" sz="2000" b="1" dirty="0">
                <a:solidFill>
                  <a:srgbClr val="FF00FF"/>
                </a:solidFill>
              </a:rPr>
              <a:t>to 75% of the </a:t>
            </a:r>
            <a:endParaRPr lang="en-US" sz="2000" b="1" dirty="0" smtClean="0">
              <a:solidFill>
                <a:srgbClr val="FF00FF"/>
              </a:solidFill>
            </a:endParaRPr>
          </a:p>
          <a:p>
            <a:r>
              <a:rPr lang="en-US" sz="2000" b="1" dirty="0" smtClean="0">
                <a:solidFill>
                  <a:srgbClr val="FF00FF"/>
                </a:solidFill>
              </a:rPr>
              <a:t>     incentives </a:t>
            </a:r>
            <a:r>
              <a:rPr lang="en-US" sz="2000" b="1" dirty="0">
                <a:solidFill>
                  <a:srgbClr val="FF00FF"/>
                </a:solidFill>
              </a:rPr>
              <a:t>admissible for New Units. </a:t>
            </a:r>
            <a:endParaRPr lang="en-US" sz="2000" b="1" dirty="0" smtClean="0">
              <a:solidFill>
                <a:srgbClr val="FF00FF"/>
              </a:solidFill>
            </a:endParaRPr>
          </a:p>
          <a:p>
            <a:endParaRPr lang="en-US" sz="2000" b="1" dirty="0" smtClean="0">
              <a:solidFill>
                <a:srgbClr val="FF00FF"/>
              </a:solidFill>
            </a:endParaRPr>
          </a:p>
          <a:p>
            <a:endParaRPr lang="en-US" sz="2000" b="1" dirty="0" smtClean="0">
              <a:solidFill>
                <a:srgbClr val="FF00FF"/>
              </a:solidFill>
            </a:endParaRPr>
          </a:p>
          <a:p>
            <a:endParaRPr lang="en-US" sz="2000" b="1" dirty="0" smtClean="0"/>
          </a:p>
          <a:p>
            <a:pPr>
              <a:buFont typeface="Wingdings" pitchFamily="2" charset="2"/>
              <a:buChar char="§"/>
            </a:pPr>
            <a:r>
              <a:rPr lang="en-US" sz="2000" b="1" dirty="0" smtClean="0"/>
              <a:t>    The </a:t>
            </a:r>
            <a:r>
              <a:rPr lang="en-US" sz="2000" b="1" dirty="0"/>
              <a:t>eligibility period for availing of the incentives will however be </a:t>
            </a:r>
            <a:endParaRPr lang="en-US" sz="2000" b="1" dirty="0" smtClean="0"/>
          </a:p>
          <a:p>
            <a:r>
              <a:rPr lang="en-US" sz="2000" b="1" dirty="0" smtClean="0">
                <a:solidFill>
                  <a:srgbClr val="FF0000"/>
                </a:solidFill>
              </a:rPr>
              <a:t>       reduced </a:t>
            </a:r>
            <a:r>
              <a:rPr lang="en-US" sz="2000" b="1" dirty="0">
                <a:solidFill>
                  <a:srgbClr val="FF0000"/>
                </a:solidFill>
              </a:rPr>
              <a:t>by one year </a:t>
            </a:r>
            <a:r>
              <a:rPr lang="en-US" sz="2000" b="1" dirty="0"/>
              <a:t>in case of Expansion/Diversification Units. </a:t>
            </a:r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858000"/>
            <a:ext cx="9144000" cy="381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EXPANSION/ DIVERSIFICATION UNITS</a:t>
            </a:r>
            <a:r>
              <a:rPr lang="en-US" sz="2000" b="1" u="sng" dirty="0" smtClean="0"/>
              <a:t> </a:t>
            </a:r>
          </a:p>
          <a:p>
            <a:endParaRPr lang="en-US" sz="2000" b="1" i="1" u="sng" dirty="0" smtClean="0"/>
          </a:p>
          <a:p>
            <a:endParaRPr lang="en-US" sz="2000" b="1" i="1" u="sng" dirty="0" smtClean="0"/>
          </a:p>
          <a:p>
            <a:endParaRPr lang="en-US" sz="2000" b="1" i="1" dirty="0" smtClean="0"/>
          </a:p>
          <a:p>
            <a:r>
              <a:rPr lang="en-US" sz="2000" b="1" i="1" u="sng" dirty="0" smtClean="0"/>
              <a:t>Example</a:t>
            </a:r>
            <a:r>
              <a:rPr lang="en-US" sz="2000" b="1" i="1" dirty="0"/>
              <a:t>: </a:t>
            </a:r>
            <a:endParaRPr lang="en-US" sz="2000" b="1" i="1" dirty="0" smtClean="0"/>
          </a:p>
          <a:p>
            <a:endParaRPr lang="en-US" sz="2000" b="1" i="1" dirty="0" smtClean="0"/>
          </a:p>
          <a:p>
            <a:r>
              <a:rPr lang="en-US" sz="2000" b="1" i="1" dirty="0" smtClean="0"/>
              <a:t>For </a:t>
            </a:r>
            <a:r>
              <a:rPr lang="en-US" sz="2000" b="1" i="1" dirty="0"/>
              <a:t>example, if an Eligible New Micro, Small and Medium Manufacturing Enterprise located in D area has obtained EC and its date of commencement of commercial production is 09/10/2013, </a:t>
            </a:r>
            <a:r>
              <a:rPr lang="en-US" sz="2000" b="1" i="1" dirty="0">
                <a:solidFill>
                  <a:srgbClr val="00B050"/>
                </a:solidFill>
              </a:rPr>
              <a:t>the Eligible unit will be entitled to Industrial Promotion Subsidy, Interest Subsidy, Power Tariff Subsidy, etc all taken together up to a maximum of 70% of its eligible investment for 10 years from 01/11/2013.</a:t>
            </a:r>
            <a:r>
              <a:rPr lang="en-US" sz="2000" b="1" i="1" dirty="0"/>
              <a:t> </a:t>
            </a:r>
            <a:endParaRPr lang="en-US" sz="2000" b="1" i="1" dirty="0" smtClean="0"/>
          </a:p>
          <a:p>
            <a:endParaRPr lang="en-US" sz="2000" b="1" i="1" dirty="0" smtClean="0"/>
          </a:p>
          <a:p>
            <a:r>
              <a:rPr lang="en-US" sz="2000" b="1" i="1" dirty="0" smtClean="0"/>
              <a:t>In </a:t>
            </a:r>
            <a:r>
              <a:rPr lang="en-US" sz="2000" b="1" i="1" dirty="0"/>
              <a:t>addition, the Unit will also be eligible for exemption from payment of Stamp Duty during the Investment period and Electricity Duty exemption for a period of 10 years . </a:t>
            </a:r>
            <a:endParaRPr lang="en-US" sz="2000" b="1" i="1" dirty="0" smtClean="0"/>
          </a:p>
          <a:p>
            <a:endParaRPr lang="en-US" sz="2000" b="1" i="1" dirty="0"/>
          </a:p>
          <a:p>
            <a:r>
              <a:rPr lang="en-US" sz="2000" i="1" dirty="0"/>
              <a:t>If the Unit in above example is an Expansion / Diversification Unit, then the maximum quantum of incentives in the </a:t>
            </a:r>
            <a:r>
              <a:rPr lang="en-US" sz="2000" i="1" dirty="0">
                <a:solidFill>
                  <a:srgbClr val="00B050"/>
                </a:solidFill>
              </a:rPr>
              <a:t>above example will be 52.5% of its eligible investment and the Eligibility period will be 9 years</a:t>
            </a:r>
            <a:r>
              <a:rPr lang="en-US" sz="2000" i="1" dirty="0"/>
              <a:t> (Except Electricity Duty exemption). </a:t>
            </a:r>
          </a:p>
          <a:p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858000"/>
            <a:ext cx="9144000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9144000" cy="50165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4" name="Down Arrow 3"/>
          <p:cNvSpPr/>
          <p:nvPr/>
        </p:nvSpPr>
        <p:spPr>
          <a:xfrm>
            <a:off x="1524000" y="0"/>
            <a:ext cx="5867400" cy="27432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/>
          </a:p>
          <a:p>
            <a:pPr algn="ctr"/>
            <a:endParaRPr lang="en-US" b="1" dirty="0" smtClean="0"/>
          </a:p>
          <a:p>
            <a:pPr algn="ctr"/>
            <a:r>
              <a:rPr lang="en-US" sz="2800" b="1" dirty="0" smtClean="0"/>
              <a:t>INDUSTRIAL PROMOTION  SUBSIDY (IPS)FOR MSMEs – </a:t>
            </a:r>
          </a:p>
        </p:txBody>
      </p:sp>
      <p:pic>
        <p:nvPicPr>
          <p:cNvPr id="5" name="Picture 4" descr="percentage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819400"/>
            <a:ext cx="4876799" cy="3581400"/>
          </a:xfrm>
          <a:prstGeom prst="rect">
            <a:avLst/>
          </a:prstGeom>
        </p:spPr>
      </p:pic>
      <p:pic>
        <p:nvPicPr>
          <p:cNvPr id="6" name="Picture 5" descr="16251740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6800" y="2743200"/>
            <a:ext cx="42672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/>
              <a:t>        </a:t>
            </a:r>
            <a:r>
              <a:rPr lang="en-US" sz="24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INDUSTRIAL PROMOTION  SUBSIDY (IPS)FOR MSMEs</a:t>
            </a:r>
            <a:endParaRPr lang="en-US" sz="2400" b="1" dirty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endParaRPr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     </a:t>
            </a:r>
            <a:r>
              <a:rPr lang="en-US" sz="2400" dirty="0" smtClean="0"/>
              <a:t>The </a:t>
            </a:r>
            <a:r>
              <a:rPr lang="en-US" sz="2400" dirty="0"/>
              <a:t>eligible </a:t>
            </a:r>
            <a:r>
              <a:rPr lang="en-US" sz="2400" dirty="0">
                <a:solidFill>
                  <a:srgbClr val="0070C0"/>
                </a:solidFill>
              </a:rPr>
              <a:t>New/Expansion</a:t>
            </a:r>
            <a:r>
              <a:rPr lang="en-US" sz="2400" dirty="0"/>
              <a:t> </a:t>
            </a:r>
            <a:r>
              <a:rPr lang="en-US" sz="2400" dirty="0" smtClean="0"/>
              <a:t> Micro</a:t>
            </a:r>
            <a:r>
              <a:rPr lang="en-US" sz="2400" dirty="0"/>
              <a:t>, Small </a:t>
            </a:r>
            <a:r>
              <a:rPr lang="en-US" sz="2400" dirty="0" smtClean="0"/>
              <a:t> and </a:t>
            </a:r>
            <a:r>
              <a:rPr lang="en-US" sz="2400" dirty="0"/>
              <a:t>Medium </a:t>
            </a:r>
            <a:endParaRPr lang="en-US" sz="2400" dirty="0" smtClean="0"/>
          </a:p>
          <a:p>
            <a:r>
              <a:rPr lang="en-US" sz="2400" dirty="0" smtClean="0"/>
              <a:t>     Manufacturing Enterprises</a:t>
            </a:r>
            <a:r>
              <a:rPr lang="en-US" sz="2400" dirty="0"/>
              <a:t>, which are set up in different parts </a:t>
            </a:r>
            <a:r>
              <a:rPr lang="en-US" sz="2400" dirty="0" smtClean="0"/>
              <a:t>of</a:t>
            </a:r>
          </a:p>
          <a:p>
            <a:r>
              <a:rPr lang="en-US" sz="2400" dirty="0" smtClean="0"/>
              <a:t>     </a:t>
            </a:r>
            <a:r>
              <a:rPr lang="en-US" sz="2400" dirty="0"/>
              <a:t>the State, will be eligible for </a:t>
            </a:r>
            <a:r>
              <a:rPr lang="en-US" sz="2400" dirty="0" smtClean="0"/>
              <a:t>Industrial Promotion </a:t>
            </a:r>
            <a:r>
              <a:rPr lang="en-US" sz="2400" dirty="0"/>
              <a:t>Subsidy (IPS) </a:t>
            </a:r>
            <a:endParaRPr lang="en-US" sz="2400" dirty="0" smtClean="0"/>
          </a:p>
          <a:p>
            <a:r>
              <a:rPr lang="en-US" sz="2400" dirty="0" smtClean="0"/>
              <a:t>     as </a:t>
            </a:r>
            <a:r>
              <a:rPr lang="en-US" sz="2400" dirty="0"/>
              <a:t>follows.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3651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477000"/>
            <a:ext cx="9144000" cy="6096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pic>
        <p:nvPicPr>
          <p:cNvPr id="4" name="Picture 3" descr="industries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48000"/>
            <a:ext cx="4343400" cy="3276599"/>
          </a:xfrm>
          <a:prstGeom prst="rect">
            <a:avLst/>
          </a:prstGeom>
        </p:spPr>
      </p:pic>
      <p:pic>
        <p:nvPicPr>
          <p:cNvPr id="5" name="Picture 4" descr="13[1]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9600" y="3048000"/>
            <a:ext cx="4724400" cy="3352801"/>
          </a:xfrm>
          <a:prstGeom prst="rect">
            <a:avLst/>
          </a:prstGeom>
        </p:spPr>
      </p:pic>
      <p:sp>
        <p:nvSpPr>
          <p:cNvPr id="6" name="Down Arrow 5"/>
          <p:cNvSpPr/>
          <p:nvPr/>
        </p:nvSpPr>
        <p:spPr>
          <a:xfrm>
            <a:off x="1295400" y="228600"/>
            <a:ext cx="6172200" cy="28194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blipFill>
                  <a:blip r:embed="rId5"/>
                  <a:tile tx="-196850" ty="0" sx="100000" sy="100000" flip="none" algn="tl"/>
                </a:blipFill>
              </a:rPr>
              <a:t>INDUSTRIAL PROMOTION SUBSIDY FOR LARGE SCALE INDUSTRIES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24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INDUSTRIAL PROMOTION SUBSIDY FOR LARGE  SCALE INDUSTRIES</a:t>
            </a:r>
            <a:r>
              <a:rPr lang="en-US" b="1" dirty="0" smtClean="0"/>
              <a:t> </a:t>
            </a:r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endParaRPr lang="en-US" b="1" dirty="0"/>
          </a:p>
          <a:p>
            <a:r>
              <a:rPr lang="en-US" sz="2400" dirty="0"/>
              <a:t>The eligible </a:t>
            </a:r>
            <a:r>
              <a:rPr lang="en-US" sz="2400" dirty="0">
                <a:solidFill>
                  <a:schemeClr val="accent1"/>
                </a:solidFill>
              </a:rPr>
              <a:t>New/Expansion Large Scale Manufacturing </a:t>
            </a:r>
            <a:r>
              <a:rPr lang="en-US" sz="2400" dirty="0"/>
              <a:t>Units, which are set up in different parts of the State, will be eligible for Industrial Promotion Subsidy (IPS) as follows -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pic>
        <p:nvPicPr>
          <p:cNvPr id="3" name="Picture 2" descr="vibra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INTEREST SUBSIDY:-</a:t>
            </a:r>
            <a:r>
              <a:rPr lang="en-US" sz="2000" b="1" u="sng" dirty="0" smtClean="0"/>
              <a:t> </a:t>
            </a:r>
          </a:p>
          <a:p>
            <a:endParaRPr lang="en-US" sz="2000" b="1" u="sng" dirty="0"/>
          </a:p>
          <a:p>
            <a:endParaRPr lang="en-US" sz="2000" b="1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All </a:t>
            </a:r>
            <a:r>
              <a:rPr lang="en-US" sz="2000" dirty="0"/>
              <a:t>eligible </a:t>
            </a:r>
            <a:r>
              <a:rPr lang="en-US" sz="2000" dirty="0" smtClean="0">
                <a:solidFill>
                  <a:schemeClr val="accent1"/>
                </a:solidFill>
              </a:rPr>
              <a:t>NEW</a:t>
            </a:r>
            <a:r>
              <a:rPr lang="en-US" sz="2000" dirty="0" smtClean="0"/>
              <a:t>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Micro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, Small </a:t>
            </a:r>
            <a:r>
              <a:rPr lang="en-US" sz="2000" dirty="0"/>
              <a:t>and </a:t>
            </a:r>
            <a:r>
              <a:rPr lang="en-US" sz="2000" dirty="0">
                <a:solidFill>
                  <a:srgbClr val="FF7C80"/>
                </a:solidFill>
              </a:rPr>
              <a:t>Medium</a:t>
            </a:r>
            <a:r>
              <a:rPr lang="en-US" sz="2000" dirty="0"/>
              <a:t> Manufacturing Enterprises in </a:t>
            </a:r>
            <a:r>
              <a:rPr lang="en-US" sz="2000" dirty="0" smtClean="0"/>
              <a:t>areas</a:t>
            </a:r>
          </a:p>
          <a:p>
            <a:r>
              <a:rPr lang="en-US" sz="2000" dirty="0" smtClean="0"/>
              <a:t>     other  than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Group“A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”</a:t>
            </a:r>
            <a:r>
              <a:rPr lang="en-US" sz="2000" dirty="0"/>
              <a:t> will be eligible for interest subsidy. </a:t>
            </a:r>
            <a:r>
              <a:rPr lang="en-US" sz="2000" dirty="0" smtClean="0"/>
              <a:t>(B/C/D/D+ )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The </a:t>
            </a:r>
            <a:r>
              <a:rPr lang="en-US" sz="2000" dirty="0"/>
              <a:t>Interest Subsidy will be payable </a:t>
            </a:r>
            <a:r>
              <a:rPr lang="en-US" sz="2000" dirty="0">
                <a:solidFill>
                  <a:srgbClr val="0070C0"/>
                </a:solidFill>
              </a:rPr>
              <a:t>only on the interest actually paid to the </a:t>
            </a:r>
            <a:endParaRPr lang="en-US" sz="2000" dirty="0" smtClean="0">
              <a:solidFill>
                <a:srgbClr val="0070C0"/>
              </a:solidFill>
            </a:endParaRPr>
          </a:p>
          <a:p>
            <a:r>
              <a:rPr lang="en-US" sz="2000" dirty="0" smtClean="0">
                <a:solidFill>
                  <a:srgbClr val="0070C0"/>
                </a:solidFill>
              </a:rPr>
              <a:t>     Banks and </a:t>
            </a:r>
            <a:r>
              <a:rPr lang="en-US" sz="2000" dirty="0">
                <a:solidFill>
                  <a:srgbClr val="0070C0"/>
                </a:solidFill>
              </a:rPr>
              <a:t>Public Financial Institutions on the amount of </a:t>
            </a:r>
            <a:r>
              <a:rPr lang="en-US" sz="2000" dirty="0">
                <a:solidFill>
                  <a:srgbClr val="FF7C80"/>
                </a:solidFill>
              </a:rPr>
              <a:t>term loans </a:t>
            </a:r>
            <a:r>
              <a:rPr lang="en-US" sz="2000" dirty="0"/>
              <a:t>taken </a:t>
            </a:r>
            <a:r>
              <a:rPr lang="en-US" sz="2000" dirty="0" smtClean="0"/>
              <a:t>for</a:t>
            </a:r>
          </a:p>
          <a:p>
            <a:r>
              <a:rPr lang="en-US" sz="2000" dirty="0" smtClean="0"/>
              <a:t>     </a:t>
            </a:r>
            <a:r>
              <a:rPr lang="en-US" sz="2000" dirty="0"/>
              <a:t>acquisition of </a:t>
            </a:r>
            <a:r>
              <a:rPr lang="en-US" sz="2000" dirty="0" smtClean="0"/>
              <a:t>Fixed </a:t>
            </a:r>
            <a:r>
              <a:rPr lang="en-US" sz="2000" dirty="0"/>
              <a:t>Assets. </a:t>
            </a:r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The </a:t>
            </a:r>
            <a:r>
              <a:rPr lang="en-US" sz="2000" dirty="0"/>
              <a:t>amount of interest subsidy will </a:t>
            </a:r>
            <a:r>
              <a:rPr lang="en-US" sz="2000" dirty="0">
                <a:solidFill>
                  <a:schemeClr val="accent1"/>
                </a:solidFill>
              </a:rPr>
              <a:t>be calculated @ effective rate of interest, 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sz="2000" dirty="0" smtClean="0">
                <a:solidFill>
                  <a:schemeClr val="accent1"/>
                </a:solidFill>
              </a:rPr>
              <a:t>     after deducting </a:t>
            </a:r>
            <a:r>
              <a:rPr lang="en-US" sz="2000" dirty="0">
                <a:solidFill>
                  <a:schemeClr val="accent1"/>
                </a:solidFill>
              </a:rPr>
              <a:t>the </a:t>
            </a:r>
            <a:r>
              <a:rPr lang="en-US" sz="2000" dirty="0">
                <a:solidFill>
                  <a:srgbClr val="FF0000"/>
                </a:solidFill>
              </a:rPr>
              <a:t>interest subsidy receivable</a:t>
            </a:r>
            <a:r>
              <a:rPr lang="en-US" sz="2000" dirty="0">
                <a:solidFill>
                  <a:schemeClr val="accent1"/>
                </a:solidFill>
              </a:rPr>
              <a:t> from any institution or under </a:t>
            </a:r>
            <a:endParaRPr lang="en-US" sz="2000" dirty="0" smtClean="0">
              <a:solidFill>
                <a:schemeClr val="accent1"/>
              </a:solidFill>
            </a:endParaRPr>
          </a:p>
          <a:p>
            <a:r>
              <a:rPr lang="en-US" sz="2000" dirty="0" smtClean="0">
                <a:solidFill>
                  <a:schemeClr val="accent1"/>
                </a:solidFill>
              </a:rPr>
              <a:t>     any</a:t>
            </a:r>
            <a:r>
              <a:rPr lang="en-US" sz="2000" dirty="0" smtClean="0">
                <a:solidFill>
                  <a:srgbClr val="FF0000"/>
                </a:solidFill>
              </a:rPr>
              <a:t> </a:t>
            </a:r>
            <a:r>
              <a:rPr lang="en-US" sz="2000" dirty="0">
                <a:solidFill>
                  <a:srgbClr val="FF0000"/>
                </a:solidFill>
              </a:rPr>
              <a:t>Govt. of </a:t>
            </a:r>
            <a:r>
              <a:rPr lang="en-US" sz="2000" dirty="0" smtClean="0">
                <a:solidFill>
                  <a:srgbClr val="FF0000"/>
                </a:solidFill>
              </a:rPr>
              <a:t>India </a:t>
            </a:r>
            <a:r>
              <a:rPr lang="en-US" sz="2000" dirty="0">
                <a:solidFill>
                  <a:srgbClr val="FF0000"/>
                </a:solidFill>
              </a:rPr>
              <a:t>Scheme</a:t>
            </a:r>
            <a:r>
              <a:rPr lang="en-US" sz="2000" dirty="0">
                <a:solidFill>
                  <a:schemeClr val="accent1"/>
                </a:solidFill>
              </a:rPr>
              <a:t> and the penal/compound interest </a:t>
            </a:r>
            <a:r>
              <a:rPr lang="en-US" sz="2000" dirty="0">
                <a:solidFill>
                  <a:srgbClr val="FF0000"/>
                </a:solidFill>
              </a:rPr>
              <a:t>or 5 % per annum</a:t>
            </a:r>
            <a:r>
              <a:rPr lang="en-US" sz="2000" dirty="0" smtClean="0">
                <a:solidFill>
                  <a:srgbClr val="FF0000"/>
                </a:solidFill>
              </a:rPr>
              <a:t>,</a:t>
            </a:r>
          </a:p>
          <a:p>
            <a:r>
              <a:rPr lang="en-US" sz="2000" dirty="0" smtClean="0">
                <a:solidFill>
                  <a:srgbClr val="FF0000"/>
                </a:solidFill>
              </a:rPr>
              <a:t>     </a:t>
            </a:r>
            <a:r>
              <a:rPr lang="en-US" sz="2000" dirty="0">
                <a:solidFill>
                  <a:srgbClr val="FF0000"/>
                </a:solidFill>
              </a:rPr>
              <a:t>whichever is less</a:t>
            </a:r>
            <a:r>
              <a:rPr lang="en-US" sz="2000" dirty="0">
                <a:solidFill>
                  <a:schemeClr val="accent1"/>
                </a:solidFill>
              </a:rPr>
              <a:t>. </a:t>
            </a:r>
            <a:endParaRPr lang="en-US" sz="2000" dirty="0" smtClean="0">
              <a:solidFill>
                <a:schemeClr val="accent1"/>
              </a:solidFill>
            </a:endParaRPr>
          </a:p>
          <a:p>
            <a:endParaRPr lang="en-US" sz="20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The </a:t>
            </a:r>
            <a:r>
              <a:rPr lang="en-US" sz="2000" dirty="0"/>
              <a:t>quantum of interest subsidy payable 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every </a:t>
            </a:r>
            <a:r>
              <a:rPr lang="en-US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year </a:t>
            </a:r>
            <a:r>
              <a:rPr lang="en-US" sz="2000" dirty="0"/>
              <a:t>will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not exceed the bills </a:t>
            </a:r>
            <a:endParaRPr lang="en-US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    paid for  electricity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consumed during the relevant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year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.</a:t>
            </a:r>
            <a:r>
              <a:rPr lang="en-US" sz="2000" dirty="0"/>
              <a:t>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77000"/>
            <a:ext cx="9144000" cy="8382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scene3d>
              <a:camera prst="orthographicFront"/>
              <a:lightRig rig="sunset" dir="t"/>
            </a:scene3d>
          </a:bodyPr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EXEMPTION FROM ELECTRICITY DUTY</a:t>
            </a:r>
            <a:endParaRPr lang="en-US" sz="2000" b="1" dirty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endParaRPr>
          </a:p>
          <a:p>
            <a:endParaRPr lang="en-US" sz="2000" b="1" dirty="0" smtClean="0"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</a:endParaRPr>
          </a:p>
          <a:p>
            <a:endParaRPr lang="en-US" sz="2000" b="1" dirty="0"/>
          </a:p>
          <a:p>
            <a:r>
              <a:rPr lang="en-US" sz="2000" b="1" dirty="0" smtClean="0"/>
              <a:t> </a:t>
            </a:r>
            <a:endParaRPr lang="en-US" sz="2000" b="1" dirty="0"/>
          </a:p>
          <a:p>
            <a:r>
              <a:rPr lang="en-US" sz="2000" dirty="0" smtClean="0"/>
              <a:t>A)    All </a:t>
            </a:r>
            <a:r>
              <a:rPr lang="en-US" sz="2000" dirty="0"/>
              <a:t>Eligible </a:t>
            </a:r>
            <a:r>
              <a:rPr lang="en-US" sz="2000" dirty="0">
                <a:solidFill>
                  <a:srgbClr val="FF0000"/>
                </a:solidFill>
              </a:rPr>
              <a:t>New Units</a:t>
            </a:r>
            <a:r>
              <a:rPr lang="en-US" sz="2000" dirty="0"/>
              <a:t> in Group C, D, and D+ areas and No-Industry District(s) and </a:t>
            </a:r>
            <a:r>
              <a:rPr lang="en-US" sz="2000" dirty="0" err="1" smtClean="0"/>
              <a:t>Naxalism</a:t>
            </a:r>
            <a:r>
              <a:rPr lang="en-US" sz="2000" dirty="0" smtClean="0"/>
              <a:t> </a:t>
            </a:r>
            <a:r>
              <a:rPr lang="en-US" sz="2000" dirty="0"/>
              <a:t>affected Area will be </a:t>
            </a:r>
            <a:r>
              <a:rPr lang="en-US" sz="2000" dirty="0">
                <a:solidFill>
                  <a:schemeClr val="accent1"/>
                </a:solidFill>
              </a:rPr>
              <a:t>exempted from payment of Electricity Duty during </a:t>
            </a:r>
            <a:r>
              <a:rPr lang="en-US" sz="2000" dirty="0" smtClean="0">
                <a:solidFill>
                  <a:schemeClr val="accent1"/>
                </a:solidFill>
              </a:rPr>
              <a:t>eligibility </a:t>
            </a:r>
            <a:r>
              <a:rPr lang="en-US" sz="2000" dirty="0">
                <a:solidFill>
                  <a:schemeClr val="accent1"/>
                </a:solidFill>
              </a:rPr>
              <a:t>period not exceeding 15 years</a:t>
            </a:r>
            <a:r>
              <a:rPr lang="en-US" sz="2000" dirty="0"/>
              <a:t>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 B)  In </a:t>
            </a:r>
            <a:r>
              <a:rPr lang="en-US" sz="2000" dirty="0"/>
              <a:t>Group A and B </a:t>
            </a:r>
            <a:r>
              <a:rPr lang="en-US" sz="2000" dirty="0" smtClean="0"/>
              <a:t>areas:-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</a:t>
            </a:r>
            <a:r>
              <a:rPr lang="en-US" sz="2000" dirty="0"/>
              <a:t>100% Export Oriented </a:t>
            </a:r>
            <a:r>
              <a:rPr lang="en-US" sz="2000" dirty="0" smtClean="0"/>
              <a:t>Units (EOUs), 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Information Technology Manufacturing Units and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Bio-Technology Manufacturing units </a:t>
            </a:r>
          </a:p>
          <a:p>
            <a:r>
              <a:rPr lang="en-US" sz="2000" dirty="0" smtClean="0"/>
              <a:t>   will also </a:t>
            </a:r>
            <a:r>
              <a:rPr lang="en-US" sz="2000" dirty="0" smtClean="0">
                <a:solidFill>
                  <a:schemeClr val="accent1"/>
                </a:solidFill>
              </a:rPr>
              <a:t>be exempted from payment of Electricity Duty for a period of 7 Years. </a:t>
            </a:r>
          </a:p>
          <a:p>
            <a:endParaRPr lang="en-US" sz="20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1"/>
                </a:solidFill>
              </a:rPr>
              <a:t>    </a:t>
            </a:r>
            <a:r>
              <a:rPr lang="en-US" sz="2000" dirty="0" smtClean="0"/>
              <a:t>Necessary Notification under the provisions of the Electricity Duty Act 1958  will be issued separately by the Energy Department. </a:t>
            </a:r>
          </a:p>
          <a:p>
            <a:endParaRPr lang="en-US" sz="20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5937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		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WAIVER OF STAMP  DUTY</a:t>
            </a:r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</a:t>
            </a:r>
          </a:p>
          <a:p>
            <a:endParaRPr lang="en-US" sz="2000" b="1" dirty="0"/>
          </a:p>
          <a:p>
            <a:endParaRPr lang="en-US" sz="2000" b="1" dirty="0" smtClean="0"/>
          </a:p>
          <a:p>
            <a:endParaRPr lang="en-US" sz="2000" b="1" dirty="0"/>
          </a:p>
          <a:p>
            <a:r>
              <a:rPr lang="en-US" sz="2000" dirty="0" smtClean="0">
                <a:solidFill>
                  <a:schemeClr val="accent1"/>
                </a:solidFill>
              </a:rPr>
              <a:t>A)New </a:t>
            </a:r>
            <a:r>
              <a:rPr lang="en-US" sz="2000" dirty="0">
                <a:solidFill>
                  <a:schemeClr val="accent1"/>
                </a:solidFill>
              </a:rPr>
              <a:t>Units </a:t>
            </a:r>
            <a:r>
              <a:rPr lang="en-US" sz="2000" dirty="0"/>
              <a:t>as well as Units undertaking </a:t>
            </a:r>
            <a:r>
              <a:rPr lang="en-US" sz="2000" dirty="0">
                <a:solidFill>
                  <a:schemeClr val="accent1"/>
                </a:solidFill>
              </a:rPr>
              <a:t>Expansion/ Diversification </a:t>
            </a:r>
            <a:r>
              <a:rPr lang="en-US" sz="2000" dirty="0"/>
              <a:t>(including Mega and Ultra Mega Projects) will be exempted from payment of Stamp duty during the Investment period in Group 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“C, D, D+ 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Talukas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, No Industry Districts and Naxalism affected areas</a:t>
            </a:r>
            <a:r>
              <a:rPr lang="en-US" sz="2000" dirty="0"/>
              <a:t>. 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B) </a:t>
            </a:r>
            <a:r>
              <a:rPr lang="en-US" sz="2000" dirty="0"/>
              <a:t>I</a:t>
            </a:r>
            <a:r>
              <a:rPr lang="en-US" sz="2000" dirty="0" smtClean="0"/>
              <a:t>n </a:t>
            </a:r>
            <a:r>
              <a:rPr lang="en-US" sz="2000" dirty="0"/>
              <a:t>Group A and B areas, stamp duty exemption would be available as given below</a:t>
            </a:r>
            <a:r>
              <a:rPr lang="en-US" sz="2000" dirty="0" smtClean="0"/>
              <a:t>:</a:t>
            </a:r>
          </a:p>
          <a:p>
            <a:r>
              <a:rPr lang="en-US" sz="2000" dirty="0" smtClean="0"/>
              <a:t> </a:t>
            </a:r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BT </a:t>
            </a:r>
            <a:r>
              <a:rPr lang="en-US" sz="2000" dirty="0"/>
              <a:t>Manufacturing and IT Manufacturing Units in Public Parks : 100% </a:t>
            </a:r>
            <a:endParaRPr lang="en-US" sz="2000" dirty="0" smtClean="0"/>
          </a:p>
          <a:p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BT </a:t>
            </a:r>
            <a:r>
              <a:rPr lang="en-US" sz="2000" dirty="0"/>
              <a:t>Manufacturing and IT Manufacturing Units in Private Parks : 75% </a:t>
            </a:r>
            <a:endParaRPr lang="en-US" sz="2000" dirty="0" smtClean="0"/>
          </a:p>
          <a:p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Mega </a:t>
            </a:r>
            <a:r>
              <a:rPr lang="en-US" sz="2000" dirty="0"/>
              <a:t>Projects - 50% for first conveyance deed only </a:t>
            </a:r>
          </a:p>
          <a:p>
            <a:r>
              <a:rPr lang="en-US" sz="2000" b="1" i="1" dirty="0"/>
              <a:t>Explanation: Eligible New/Expansion Units of PSI-2007 will also be eligible for Stamp Duty Exemption during their investment period. </a:t>
            </a:r>
            <a:endParaRPr lang="en-US" sz="2000" b="1" i="1" dirty="0" smtClean="0"/>
          </a:p>
          <a:p>
            <a:endParaRPr lang="en-US" sz="2000" b="1" i="1" dirty="0"/>
          </a:p>
          <a:p>
            <a:r>
              <a:rPr lang="en-US" sz="2000" dirty="0"/>
              <a:t>Necessary </a:t>
            </a:r>
            <a:r>
              <a:rPr lang="en-US" sz="2000" dirty="0">
                <a:solidFill>
                  <a:schemeClr val="accent1"/>
                </a:solidFill>
              </a:rPr>
              <a:t>Notification under the provisions of the Bombay Stamp Act 1958 will be issued separately by the Revenue &amp; Forest Department.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477001"/>
            <a:ext cx="9144000" cy="276999"/>
          </a:xfrm>
          <a:solidFill>
            <a:srgbClr val="00B0F0"/>
          </a:solidFill>
        </p:spPr>
        <p:txBody>
          <a:bodyPr wrap="square">
            <a:spAutoFit/>
          </a:bodyPr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                                        </a:t>
            </a:r>
            <a:r>
              <a:rPr lang="en-US" sz="28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POWER TARIFF SUBSIDY</a:t>
            </a:r>
            <a:r>
              <a:rPr lang="en-US" sz="28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              </a:t>
            </a:r>
            <a:endParaRPr lang="en-US" sz="2800" dirty="0"/>
          </a:p>
        </p:txBody>
      </p:sp>
      <p:pic>
        <p:nvPicPr>
          <p:cNvPr id="4" name="Picture 3" descr="Maharashtra_Divisions_Eng.svg[1]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38200"/>
            <a:ext cx="9144000" cy="55626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"/>
            <a:ext cx="91440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         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POWER TARIFF SUBSIDY</a:t>
            </a:r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</a:t>
            </a:r>
          </a:p>
          <a:p>
            <a:endParaRPr lang="en-US" sz="2000" b="1" dirty="0"/>
          </a:p>
          <a:p>
            <a:endParaRPr lang="en-US" sz="2000" b="1" dirty="0" smtClean="0"/>
          </a:p>
          <a:p>
            <a:endParaRPr lang="en-US" sz="2000" b="1" dirty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Eligible </a:t>
            </a:r>
            <a:r>
              <a:rPr lang="en-US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New </a:t>
            </a:r>
            <a:r>
              <a:rPr lang="en-US" sz="2000" dirty="0" smtClean="0">
                <a:solidFill>
                  <a:srgbClr val="FF0000"/>
                </a:solidFill>
              </a:rPr>
              <a:t>Micro</a:t>
            </a:r>
            <a:r>
              <a:rPr lang="en-US" sz="2000" dirty="0"/>
              <a:t>, </a:t>
            </a:r>
            <a:r>
              <a:rPr lang="en-US" sz="2000" dirty="0">
                <a:solidFill>
                  <a:srgbClr val="92D050"/>
                </a:solidFill>
              </a:rPr>
              <a:t>Small</a:t>
            </a:r>
            <a:r>
              <a:rPr lang="en-US" sz="2000" dirty="0"/>
              <a:t> and</a:t>
            </a:r>
            <a:r>
              <a:rPr lang="en-US" sz="2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Medium </a:t>
            </a:r>
            <a:r>
              <a:rPr lang="en-US" sz="2000" dirty="0"/>
              <a:t>Enterprises (MSME) will be eligible for power </a:t>
            </a:r>
            <a:r>
              <a:rPr lang="en-US" sz="2000" dirty="0" smtClean="0"/>
              <a:t> tariff  subsidy.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The </a:t>
            </a:r>
            <a:r>
              <a:rPr lang="en-US" sz="2000" dirty="0"/>
              <a:t>subsidy will be to the tune of </a:t>
            </a:r>
            <a:r>
              <a:rPr lang="en-US" sz="2000" dirty="0">
                <a:solidFill>
                  <a:srgbClr val="FF0000"/>
                </a:solidFill>
              </a:rPr>
              <a:t>Rs 1/- per unit for the Units </a:t>
            </a:r>
            <a:r>
              <a:rPr lang="en-US" sz="2000" dirty="0"/>
              <a:t>located in </a:t>
            </a:r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</a:t>
            </a:r>
            <a:r>
              <a:rPr lang="en-US" sz="2000" dirty="0" err="1" smtClean="0">
                <a:solidFill>
                  <a:schemeClr val="accent1"/>
                </a:solidFill>
              </a:rPr>
              <a:t>Vidarbha</a:t>
            </a:r>
            <a:r>
              <a:rPr lang="en-US" sz="2000" dirty="0" smtClean="0">
                <a:solidFill>
                  <a:schemeClr val="accent1"/>
                </a:solidFill>
              </a:rPr>
              <a:t>,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1"/>
                </a:solidFill>
              </a:rPr>
              <a:t>   </a:t>
            </a:r>
            <a:r>
              <a:rPr lang="en-US" sz="2000" dirty="0" err="1" smtClean="0">
                <a:solidFill>
                  <a:schemeClr val="accent1"/>
                </a:solidFill>
              </a:rPr>
              <a:t>Marathwada</a:t>
            </a:r>
            <a:r>
              <a:rPr lang="en-US" sz="2000" dirty="0">
                <a:solidFill>
                  <a:schemeClr val="accent1"/>
                </a:solidFill>
              </a:rPr>
              <a:t>, </a:t>
            </a:r>
            <a:endParaRPr lang="en-US" sz="20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1"/>
                </a:solidFill>
              </a:rPr>
              <a:t>   North </a:t>
            </a:r>
            <a:r>
              <a:rPr lang="en-US" sz="2000" dirty="0">
                <a:solidFill>
                  <a:schemeClr val="accent1"/>
                </a:solidFill>
              </a:rPr>
              <a:t>Maharashtra and the Districts of </a:t>
            </a:r>
            <a:endParaRPr lang="en-US" sz="2000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  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Raigad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Ratnagiri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,</a:t>
            </a:r>
            <a:r>
              <a:rPr lang="en-US" sz="2000" dirty="0" err="1" smtClean="0">
                <a:solidFill>
                  <a:schemeClr val="accent4">
                    <a:lumMod val="75000"/>
                  </a:schemeClr>
                </a:solidFill>
              </a:rPr>
              <a:t>Sindhudurg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in </a:t>
            </a:r>
            <a:r>
              <a:rPr lang="en-US" sz="2000" dirty="0" err="1">
                <a:solidFill>
                  <a:schemeClr val="accent4">
                    <a:lumMod val="75000"/>
                  </a:schemeClr>
                </a:solidFill>
              </a:rPr>
              <a:t>Kokan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 Region </a:t>
            </a:r>
            <a:endParaRPr lang="en-US" sz="2000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                                                                   </a:t>
            </a:r>
            <a:r>
              <a:rPr lang="en-US" sz="2000" dirty="0" smtClean="0"/>
              <a:t>and 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Rs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0.50 per unit for the Units in other areas of the State for a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 period of 3 years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from the date of commencement of commercial production,</a:t>
            </a:r>
            <a:r>
              <a:rPr lang="en-US" sz="2000" dirty="0"/>
              <a:t> for the energy </a:t>
            </a:r>
            <a:r>
              <a:rPr lang="en-US" sz="2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consumed and paid.</a:t>
            </a:r>
            <a:r>
              <a:rPr lang="en-US" sz="2000" dirty="0"/>
              <a:t> 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/>
              <a:t>    The </a:t>
            </a:r>
            <a:r>
              <a:rPr lang="en-US" sz="2000" dirty="0"/>
              <a:t>Units in </a:t>
            </a:r>
            <a:r>
              <a:rPr lang="en-US" sz="2000" dirty="0">
                <a:solidFill>
                  <a:srgbClr val="00B050"/>
                </a:solidFill>
              </a:rPr>
              <a:t>Group “A”</a:t>
            </a:r>
            <a:r>
              <a:rPr lang="en-US" sz="2000" dirty="0"/>
              <a:t> areas will however </a:t>
            </a:r>
            <a:r>
              <a:rPr lang="en-US" sz="2000" dirty="0">
                <a:solidFill>
                  <a:srgbClr val="00B050"/>
                </a:solidFill>
              </a:rPr>
              <a:t>not</a:t>
            </a:r>
            <a:r>
              <a:rPr lang="en-US" sz="2000" dirty="0"/>
              <a:t> be eligible for this incentive.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324600"/>
            <a:ext cx="9144000" cy="5334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     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   INCENTIVES FOR STRENGTHENING MSMEs AND LSIs</a:t>
            </a:r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</a:t>
            </a:r>
          </a:p>
          <a:p>
            <a:endParaRPr lang="en-US" sz="2000" b="1" dirty="0"/>
          </a:p>
          <a:p>
            <a:endParaRPr lang="en-US" sz="2000" b="1" dirty="0"/>
          </a:p>
          <a:p>
            <a:r>
              <a:rPr lang="en-US" sz="2000" dirty="0"/>
              <a:t>The followings incentives shall be admissible to the MSMEs and LSIs so as to promote </a:t>
            </a:r>
            <a:r>
              <a:rPr lang="en-US" sz="2000" dirty="0">
                <a:solidFill>
                  <a:srgbClr val="00B050"/>
                </a:solidFill>
              </a:rPr>
              <a:t>Quality Competitiveness</a:t>
            </a:r>
            <a:r>
              <a:rPr lang="en-US" sz="2000" dirty="0"/>
              <a:t>, 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Research &amp; Development</a:t>
            </a:r>
            <a:r>
              <a:rPr lang="en-US" sz="2000" dirty="0"/>
              <a:t>, </a:t>
            </a:r>
            <a:r>
              <a:rPr lang="en-US" sz="2000" dirty="0">
                <a:solidFill>
                  <a:schemeClr val="accent4">
                    <a:lumMod val="75000"/>
                  </a:schemeClr>
                </a:solidFill>
              </a:rPr>
              <a:t>Technology </a:t>
            </a:r>
            <a:r>
              <a:rPr lang="en-US" sz="2000" dirty="0" smtClean="0">
                <a:solidFill>
                  <a:schemeClr val="accent4">
                    <a:lumMod val="75000"/>
                  </a:schemeClr>
                </a:solidFill>
              </a:rPr>
              <a:t>Up gradation</a:t>
            </a:r>
            <a:r>
              <a:rPr lang="en-US" sz="2000" dirty="0"/>
              <a:t>, </a:t>
            </a:r>
            <a:r>
              <a:rPr lang="en-US" sz="2000" dirty="0" smtClean="0">
                <a:solidFill>
                  <a:schemeClr val="bg1">
                    <a:lumMod val="65000"/>
                  </a:schemeClr>
                </a:solidFill>
              </a:rPr>
              <a:t>Water &amp; Energy Conservation, </a:t>
            </a:r>
            <a:r>
              <a:rPr lang="en-US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Cleaner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Production</a:t>
            </a:r>
            <a:r>
              <a:rPr lang="en-US" sz="2000" dirty="0"/>
              <a:t> </a:t>
            </a: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Measures </a:t>
            </a:r>
            <a:r>
              <a:rPr lang="en-US" sz="2000" dirty="0"/>
              <a:t>and </a:t>
            </a:r>
            <a:r>
              <a:rPr lang="en-US" sz="2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Credit Rating </a:t>
            </a:r>
            <a:r>
              <a:rPr lang="en-US" sz="2000" dirty="0" smtClean="0"/>
              <a:t>– </a:t>
            </a:r>
            <a:endParaRPr lang="en-US" sz="2000" dirty="0"/>
          </a:p>
          <a:p>
            <a:pPr marL="342900" indent="-342900"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2">
                    <a:lumMod val="75000"/>
                  </a:schemeClr>
                </a:solidFill>
              </a:rPr>
              <a:t>New </a:t>
            </a:r>
            <a:r>
              <a:rPr lang="en-US" sz="2000" dirty="0">
                <a:solidFill>
                  <a:schemeClr val="bg2">
                    <a:lumMod val="75000"/>
                  </a:schemeClr>
                </a:solidFill>
              </a:rPr>
              <a:t>MSMEs </a:t>
            </a:r>
            <a:r>
              <a:rPr lang="en-US" sz="2000" dirty="0"/>
              <a:t>and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</a:rPr>
              <a:t>Expansion</a:t>
            </a:r>
            <a:r>
              <a:rPr lang="en-US" sz="2000" dirty="0"/>
              <a:t> thereof in all categories of areas will be eligible for following incentives </a:t>
            </a:r>
            <a:r>
              <a:rPr lang="en-US" sz="2000" dirty="0" smtClean="0"/>
              <a:t>– </a:t>
            </a:r>
          </a:p>
          <a:p>
            <a:endParaRPr lang="en-US" sz="2000" dirty="0" smtClean="0"/>
          </a:p>
          <a:p>
            <a:pPr marL="400050" indent="-40005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5%</a:t>
            </a:r>
            <a:r>
              <a:rPr lang="en-US" sz="2000" dirty="0" smtClean="0"/>
              <a:t> subsidy on capital equipment for Technology Up –gradation, subject to a maximum of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Rs.25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lacs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pPr marL="400050" indent="-400050"/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 75 % </a:t>
            </a:r>
            <a:r>
              <a:rPr lang="en-US" sz="2000" dirty="0" smtClean="0"/>
              <a:t>subsidy on the expenses incurred on quality certification limited to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1 </a:t>
            </a:r>
          </a:p>
          <a:p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 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 25% </a:t>
            </a:r>
            <a:r>
              <a:rPr lang="en-US" sz="2000" dirty="0" smtClean="0"/>
              <a:t>subsidy on capital equipment for cleaner production measures ,limited to</a:t>
            </a:r>
          </a:p>
          <a:p>
            <a:r>
              <a:rPr lang="en-US" sz="2000" dirty="0" smtClean="0"/>
              <a:t>     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Rs.5 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Lakhs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 75 % </a:t>
            </a:r>
            <a:r>
              <a:rPr lang="en-US" sz="2000" dirty="0" smtClean="0"/>
              <a:t>subsidy on the expenses incurred on patent registration limited to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10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000" dirty="0" smtClean="0"/>
              <a:t>for the National patents and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20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000" dirty="0" smtClean="0"/>
              <a:t>for the International patents.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342900" indent="-342900"/>
            <a:endParaRPr lang="en-US" sz="2000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553200"/>
            <a:ext cx="9144000" cy="3048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smtClean="0"/>
              <a:t>      </a:t>
            </a:r>
            <a:endParaRPr lang="en-US" dirty="0"/>
          </a:p>
        </p:txBody>
      </p:sp>
      <p:sp>
        <p:nvSpPr>
          <p:cNvPr id="5" name="Footer Placeholder 2"/>
          <p:cNvSpPr txBox="1">
            <a:spLocks/>
          </p:cNvSpPr>
          <p:nvPr/>
        </p:nvSpPr>
        <p:spPr>
          <a:xfrm>
            <a:off x="0" y="6476999"/>
            <a:ext cx="9144000" cy="38100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vert="horz" lIns="0" tIns="0" rIns="0" bIns="0" anchor="b"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629401"/>
            <a:ext cx="9144000" cy="380999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3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      INCENTIVES FOR STRENGTHENING MSMEs AND LSIs</a:t>
            </a:r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      Incentives for Credit Rating of MSMEs in all categories of areas –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75% </a:t>
            </a:r>
            <a:r>
              <a:rPr lang="en-US" sz="2000" dirty="0" smtClean="0"/>
              <a:t>of the cost of carrying out Credit Rating by Small Industries </a:t>
            </a:r>
          </a:p>
          <a:p>
            <a:r>
              <a:rPr lang="en-US" sz="2000" dirty="0" smtClean="0"/>
              <a:t>       Development Bank of India/ Government accredited Credit Rating Agency, </a:t>
            </a:r>
          </a:p>
          <a:p>
            <a:r>
              <a:rPr lang="en-US" sz="2000" dirty="0" smtClean="0"/>
              <a:t>       limited to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40,000.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Ø"/>
            </a:pPr>
            <a:r>
              <a:rPr lang="en-US" sz="2000" dirty="0" smtClean="0">
                <a:solidFill>
                  <a:srgbClr val="C00000"/>
                </a:solidFill>
              </a:rPr>
              <a:t>    New MSMEs, LSI and Expansion</a:t>
            </a:r>
            <a:r>
              <a:rPr lang="en-US" sz="2000" dirty="0" smtClean="0"/>
              <a:t> thereof will be eligible for the following </a:t>
            </a:r>
          </a:p>
          <a:p>
            <a:r>
              <a:rPr lang="en-US" sz="2000" dirty="0" smtClean="0"/>
              <a:t>       incentives in all categories of areas – </a:t>
            </a:r>
          </a:p>
          <a:p>
            <a:endParaRPr lang="en-US" sz="2000" dirty="0" smtClean="0"/>
          </a:p>
          <a:p>
            <a:pPr marL="400050" indent="-400050"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75%</a:t>
            </a:r>
            <a:r>
              <a:rPr lang="en-US" sz="2000" dirty="0" smtClean="0"/>
              <a:t> of cost of water audit limited to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1.00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  <a:p>
            <a:pPr marL="400050" indent="-400050"/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 75% </a:t>
            </a:r>
            <a:r>
              <a:rPr lang="en-US" sz="2000" dirty="0" smtClean="0"/>
              <a:t>of cost of energy audit limited to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2.00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 50% </a:t>
            </a:r>
            <a:r>
              <a:rPr lang="en-US" sz="2000" dirty="0" smtClean="0"/>
              <a:t>of the cost of Capital Equipment under the measures to conserve/recycle</a:t>
            </a:r>
          </a:p>
          <a:p>
            <a:r>
              <a:rPr lang="en-US" sz="2000" dirty="0" smtClean="0"/>
              <a:t>       water,  limited to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5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</a:p>
          <a:p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     50% </a:t>
            </a:r>
            <a:r>
              <a:rPr lang="en-US" sz="2000" dirty="0" smtClean="0"/>
              <a:t>of the cost of Capital Equipment for improving energy Efficiency, limited</a:t>
            </a:r>
          </a:p>
          <a:p>
            <a:r>
              <a:rPr lang="en-US" sz="2000" dirty="0" smtClean="0"/>
              <a:t>        to 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Rs. 5 </a:t>
            </a:r>
            <a:r>
              <a:rPr lang="en-US" sz="2000" dirty="0" err="1" smtClean="0">
                <a:solidFill>
                  <a:schemeClr val="bg2">
                    <a:lumMod val="50000"/>
                  </a:schemeClr>
                </a:solidFill>
              </a:rPr>
              <a:t>lakh</a:t>
            </a:r>
            <a:r>
              <a:rPr lang="en-US" sz="2000" dirty="0" smtClean="0">
                <a:solidFill>
                  <a:schemeClr val="bg2">
                    <a:lumMod val="50000"/>
                  </a:schemeClr>
                </a:solidFill>
              </a:rPr>
              <a:t>. </a:t>
            </a:r>
            <a:endParaRPr 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172199"/>
            <a:ext cx="9144000" cy="685801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</p:txBody>
      </p:sp>
      <p:sp>
        <p:nvSpPr>
          <p:cNvPr id="5" name="Down Arrow 4"/>
          <p:cNvSpPr/>
          <p:nvPr/>
        </p:nvSpPr>
        <p:spPr>
          <a:xfrm>
            <a:off x="1371600" y="0"/>
            <a:ext cx="5867400" cy="27432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 smtClean="0">
              <a:blipFill>
                <a:blip r:embed="rId3"/>
                <a:tile tx="0" ty="0" sx="100000" sy="100000" flip="none" algn="tl"/>
              </a:blipFill>
            </a:endParaRPr>
          </a:p>
          <a:p>
            <a:pPr algn="ctr"/>
            <a:endParaRPr lang="en-US" b="1" dirty="0" smtClean="0">
              <a:blipFill>
                <a:blip r:embed="rId3"/>
                <a:tile tx="0" ty="0" sx="100000" sy="100000" flip="none" algn="tl"/>
              </a:blipFill>
            </a:endParaRPr>
          </a:p>
          <a:p>
            <a:pPr algn="ctr"/>
            <a:endParaRPr lang="en-US" b="1" dirty="0" smtClean="0">
              <a:blipFill>
                <a:blip r:embed="rId3"/>
                <a:tile tx="0" ty="0" sx="100000" sy="100000" flip="none" algn="tl"/>
              </a:blipFill>
            </a:endParaRPr>
          </a:p>
          <a:p>
            <a:pPr algn="ctr"/>
            <a:r>
              <a:rPr lang="en-US" sz="2400" b="1" dirty="0" smtClean="0">
                <a:blipFill>
                  <a:blip r:embed="rId3"/>
                  <a:tile tx="0" ty="0" sx="100000" sy="100000" flip="none" algn="tl"/>
                </a:blipFill>
              </a:rPr>
              <a:t>YEARLY CAP FOR THE INCENTIVES </a:t>
            </a:r>
            <a:endParaRPr lang="en-US" sz="2400" dirty="0">
              <a:blipFill>
                <a:blip r:embed="rId3"/>
                <a:tile tx="0" ty="0" sx="100000" sy="100000" flip="none" algn="tl"/>
              </a:blipFill>
            </a:endParaRPr>
          </a:p>
        </p:txBody>
      </p:sp>
      <p:pic>
        <p:nvPicPr>
          <p:cNvPr id="6" name="Picture 5" descr="capConstraint[1]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819400"/>
            <a:ext cx="4495800" cy="3276600"/>
          </a:xfrm>
          <a:prstGeom prst="rect">
            <a:avLst/>
          </a:prstGeom>
        </p:spPr>
      </p:pic>
      <p:pic>
        <p:nvPicPr>
          <p:cNvPr id="7" name="Picture 6" descr="Image17[1]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1" y="2819400"/>
            <a:ext cx="46482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b="1" dirty="0" smtClean="0"/>
              <a:t>                             </a:t>
            </a:r>
            <a:r>
              <a:rPr lang="en-US" sz="2000" b="1" u="sng" dirty="0" smtClean="0"/>
              <a:t> </a:t>
            </a:r>
            <a:r>
              <a:rPr lang="en-US" sz="2000" b="1" dirty="0" smtClean="0"/>
              <a:t> </a:t>
            </a:r>
            <a:r>
              <a:rPr lang="en-US" sz="2000" b="1" u="sng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YEARLY CAP FOR THE INCENTIVES</a:t>
            </a:r>
            <a:r>
              <a:rPr lang="en-US" sz="2000" b="1" dirty="0" smtClean="0">
                <a:gradFill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5400000" scaled="0"/>
                </a:gradFill>
              </a:rPr>
              <a:t> </a:t>
            </a: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The </a:t>
            </a:r>
            <a:r>
              <a:rPr lang="en-US" sz="2000" dirty="0"/>
              <a:t>amount of incentives to be disbursed to the </a:t>
            </a:r>
            <a:r>
              <a:rPr lang="en-US" sz="2000" dirty="0">
                <a:solidFill>
                  <a:srgbClr val="FF0000"/>
                </a:solidFill>
              </a:rPr>
              <a:t>MSMEs and LSI Units </a:t>
            </a:r>
            <a:r>
              <a:rPr lang="en-US" sz="2000" dirty="0" smtClean="0"/>
              <a:t>every</a:t>
            </a:r>
          </a:p>
          <a:p>
            <a:r>
              <a:rPr lang="en-US" sz="2000" dirty="0" smtClean="0"/>
              <a:t>      year </a:t>
            </a:r>
            <a:r>
              <a:rPr lang="en-US" sz="2000" dirty="0"/>
              <a:t>will </a:t>
            </a:r>
            <a:r>
              <a:rPr lang="en-US" sz="2000" dirty="0" smtClean="0"/>
              <a:t>be </a:t>
            </a:r>
            <a:r>
              <a:rPr lang="en-US" sz="2000" dirty="0"/>
              <a:t>limited to the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total quantum of incentives divided by the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number</a:t>
            </a: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  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of years as </a:t>
            </a:r>
            <a:r>
              <a:rPr lang="en-US" sz="2000" dirty="0"/>
              <a:t>per </a:t>
            </a:r>
            <a:r>
              <a:rPr lang="en-US" sz="2000" dirty="0" smtClean="0"/>
              <a:t>the  applicable </a:t>
            </a:r>
            <a:r>
              <a:rPr lang="en-US" sz="2000" dirty="0"/>
              <a:t>Eligibility period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with the provision of carrying 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   forward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the differential </a:t>
            </a:r>
            <a:r>
              <a:rPr lang="en-US" sz="2000" dirty="0" smtClean="0"/>
              <a:t>between </a:t>
            </a:r>
            <a:r>
              <a:rPr lang="en-US" sz="2000" dirty="0"/>
              <a:t>the actual sanctioned amount for a given </a:t>
            </a:r>
            <a:r>
              <a:rPr lang="en-US" sz="2000" dirty="0" smtClean="0"/>
              <a:t>year</a:t>
            </a:r>
          </a:p>
          <a:p>
            <a:r>
              <a:rPr lang="en-US" sz="2000" dirty="0" smtClean="0"/>
              <a:t>     </a:t>
            </a:r>
            <a:r>
              <a:rPr lang="en-US" sz="2000" dirty="0"/>
              <a:t>and the yearly disbursement </a:t>
            </a:r>
            <a:r>
              <a:rPr lang="en-US" sz="2000" dirty="0" smtClean="0"/>
              <a:t>limit</a:t>
            </a:r>
            <a:r>
              <a:rPr lang="en-US" sz="2000" dirty="0"/>
              <a:t>. </a:t>
            </a:r>
            <a:endParaRPr lang="en-US" sz="2000" dirty="0" smtClean="0"/>
          </a:p>
          <a:p>
            <a:r>
              <a:rPr lang="en-US" sz="2000" dirty="0"/>
              <a:t> </a:t>
            </a: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    For </a:t>
            </a:r>
            <a:r>
              <a:rPr lang="en-US" sz="2000" dirty="0"/>
              <a:t>Mega Projects/ Ultra Mega Projects, if the E.C. Period is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more than 10 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    years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, the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yearly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limit on disbursement amount shall be equal to 1/10 of the </a:t>
            </a:r>
            <a:endParaRPr lang="en-US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    total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quantum of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incentives</a:t>
            </a:r>
            <a:r>
              <a:rPr lang="en-US" sz="2000" dirty="0" smtClean="0"/>
              <a:t> </a:t>
            </a:r>
          </a:p>
          <a:p>
            <a:r>
              <a:rPr lang="en-US" sz="2000" dirty="0" smtClean="0"/>
              <a:t>                                                               OR</a:t>
            </a:r>
          </a:p>
          <a:p>
            <a:endParaRPr lang="en-US" sz="2000" dirty="0" smtClean="0"/>
          </a:p>
          <a:p>
            <a:r>
              <a:rPr lang="en-US" sz="2000" dirty="0" smtClean="0"/>
              <a:t>      Industrial </a:t>
            </a:r>
            <a:r>
              <a:rPr lang="en-US" sz="2000" dirty="0"/>
              <a:t>Promotion Subsidy sanctioned for that year whichever is less. </a:t>
            </a:r>
            <a:endParaRPr lang="en-US" sz="2000" dirty="0" smtClean="0"/>
          </a:p>
          <a:p>
            <a:r>
              <a:rPr lang="en-US" sz="2000" dirty="0"/>
              <a:t> </a:t>
            </a:r>
            <a:endParaRPr lang="en-US" sz="2000" dirty="0" smtClean="0"/>
          </a:p>
          <a:p>
            <a:pPr>
              <a:buFont typeface="Wingdings" pitchFamily="2" charset="2"/>
              <a:buChar char="§"/>
            </a:pPr>
            <a:r>
              <a:rPr lang="en-US" sz="2000" dirty="0"/>
              <a:t> </a:t>
            </a:r>
            <a:r>
              <a:rPr lang="en-US" sz="2000" dirty="0" smtClean="0"/>
              <a:t>   The </a:t>
            </a:r>
            <a:r>
              <a:rPr lang="en-US" sz="2000" dirty="0"/>
              <a:t>Carry forward principle will be applicable. The balance quantum of </a:t>
            </a:r>
            <a:endParaRPr lang="en-US" sz="2000" dirty="0" smtClean="0"/>
          </a:p>
          <a:p>
            <a:r>
              <a:rPr lang="en-US" sz="2000" dirty="0" smtClean="0"/>
              <a:t>      incentives </a:t>
            </a:r>
            <a:r>
              <a:rPr lang="en-US" sz="2000" dirty="0"/>
              <a:t>will </a:t>
            </a:r>
            <a:r>
              <a:rPr lang="en-US" sz="2000" dirty="0" smtClean="0"/>
              <a:t>be </a:t>
            </a:r>
            <a:r>
              <a:rPr lang="en-US" sz="2000" dirty="0"/>
              <a:t>allowed to be availed of after 10 years with yearly cap as </a:t>
            </a:r>
            <a:endParaRPr lang="en-US" sz="2000" dirty="0" smtClean="0"/>
          </a:p>
          <a:p>
            <a:r>
              <a:rPr lang="en-US" sz="2000" dirty="0" smtClean="0"/>
              <a:t>      above</a:t>
            </a:r>
            <a:r>
              <a:rPr lang="en-US" sz="2000" dirty="0"/>
              <a:t>. Proportionate </a:t>
            </a:r>
            <a:r>
              <a:rPr lang="en-US" sz="2000" dirty="0" smtClean="0"/>
              <a:t> quantum </a:t>
            </a:r>
            <a:r>
              <a:rPr lang="en-US" sz="2000" dirty="0"/>
              <a:t>of incentives will be calculated for a part of </a:t>
            </a:r>
            <a:r>
              <a:rPr lang="en-US" sz="2000" dirty="0" smtClean="0"/>
              <a:t>the</a:t>
            </a:r>
          </a:p>
          <a:p>
            <a:r>
              <a:rPr lang="en-US" sz="2000" dirty="0" smtClean="0"/>
              <a:t>      </a:t>
            </a:r>
            <a:r>
              <a:rPr lang="en-US" sz="2000" dirty="0"/>
              <a:t>year. 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9144000" cy="517525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447800" y="990600"/>
            <a:ext cx="6019800" cy="38100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sz="3200" b="1" dirty="0" smtClean="0">
                <a:solidFill>
                  <a:srgbClr val="000000"/>
                </a:solidFill>
                <a:latin typeface="Calibri"/>
              </a:rPr>
              <a:t>DIVISIONAL / DISTRICT WISE CLASSIFICATION OF GROUPS</a:t>
            </a:r>
            <a:endParaRPr lang="en-US" sz="32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9144000" cy="501650"/>
          </a:xfrm>
          <a:solidFill>
            <a:schemeClr val="accent2"/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pic>
        <p:nvPicPr>
          <p:cNvPr id="4" name="Picture 3" descr="m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558819"/>
                <a:gridCol w="1028499"/>
                <a:gridCol w="964219"/>
                <a:gridCol w="1028499"/>
                <a:gridCol w="1028499"/>
                <a:gridCol w="1028499"/>
                <a:gridCol w="1478467"/>
                <a:gridCol w="1028499"/>
              </a:tblGrid>
              <a:tr h="68580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DIVISIONAL WISE CLASSIFICATION OF 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GROUPS FOR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PSI-1993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DIVISION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KOKAN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NASIK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AURANGABAD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AMARAVATI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NAGPUR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PERCENTAGE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27.99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/>
              <a:tblGrid>
                <a:gridCol w="3753853"/>
                <a:gridCol w="3048000"/>
                <a:gridCol w="1315453"/>
                <a:gridCol w="1026695"/>
              </a:tblGrid>
              <a:tr h="54460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CLASSIFICATION OF AREAS UNDER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PSI-1993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068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GROUP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PARTICULAR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AREA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9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DEVELOPED AREA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</a:tr>
              <a:tr h="5849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UNDER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7463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LESS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8068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LESSER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49.73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766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LEAST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10085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INDUSTRY DISTRICT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0085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558819"/>
                <a:gridCol w="1028499"/>
                <a:gridCol w="964219"/>
                <a:gridCol w="1028499"/>
                <a:gridCol w="1028499"/>
                <a:gridCol w="1028499"/>
                <a:gridCol w="1478467"/>
                <a:gridCol w="1028499"/>
              </a:tblGrid>
              <a:tr h="68580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DIVISIONAL WISE CLASSIFICATION OF GROUPS FOR PSI-2001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DIVISION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KOKAN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NASIK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AURANGABAD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AMARAVATI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NAGPUR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PERCENTAGE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11.96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49.73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27.99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/>
              <a:tblGrid>
                <a:gridCol w="3753853"/>
                <a:gridCol w="3048000"/>
                <a:gridCol w="1315453"/>
                <a:gridCol w="1026695"/>
              </a:tblGrid>
              <a:tr h="54460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CLASSIFICTION OF AREAS UNDER PSI-2001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068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GROUP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PARTICULAR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AREA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9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DEVELOPED AREA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4.62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</a:tr>
              <a:tr h="5849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UNDER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7463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LESS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11.96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8068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LESSER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49.73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766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LEAST DEVELOPED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10085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INDUSTRY DISTRICT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INDUSTRIES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0085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368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0" y="0"/>
          <a:ext cx="9906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558819"/>
                <a:gridCol w="1028499"/>
                <a:gridCol w="964219"/>
                <a:gridCol w="1028499"/>
                <a:gridCol w="1028499"/>
                <a:gridCol w="1028499"/>
                <a:gridCol w="1478467"/>
                <a:gridCol w="1028499"/>
              </a:tblGrid>
              <a:tr h="68580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DIVISIONAL WISE CLASSIFICATION OF </a:t>
                      </a:r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GROUPS FOR</a:t>
                      </a:r>
                      <a:r>
                        <a:rPr lang="en-US" sz="18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PSI-2007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DIVISION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KOKAN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NASIK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AURANGABAD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AMARAVATI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NAGPUR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PERCENTAGE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/>
              <a:tblGrid>
                <a:gridCol w="3753853"/>
                <a:gridCol w="3048000"/>
                <a:gridCol w="1315453"/>
                <a:gridCol w="1026695"/>
              </a:tblGrid>
              <a:tr h="54460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CLASSIFICATION OF AREAS FOR PSI-2007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068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GROUP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PARTICULAR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AREA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49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DEVELOPED AREA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5.41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</a:tr>
              <a:tr h="58494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UNDER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2.85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7463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LESS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4.84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80682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LESSER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11.68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76648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LEAST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74.64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  <a:tr h="10085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INDUSTRY DISTRICT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INDUSTRIES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00853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-2" y="0"/>
          <a:ext cx="9144000" cy="6858004"/>
        </p:xfrm>
        <a:graphic>
          <a:graphicData uri="http://schemas.openxmlformats.org/drawingml/2006/table">
            <a:tbl>
              <a:tblPr/>
              <a:tblGrid>
                <a:gridCol w="1831576"/>
                <a:gridCol w="1984208"/>
                <a:gridCol w="888036"/>
                <a:gridCol w="888036"/>
                <a:gridCol w="888036"/>
                <a:gridCol w="888036"/>
                <a:gridCol w="888036"/>
                <a:gridCol w="888036"/>
              </a:tblGrid>
              <a:tr h="851127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DIVISIONAL / DISTRICT WISE CLASSIFICATION OF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GROUPS FOR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PSI-2013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42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DIVISION 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DISTRICT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KOKAN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MUMBAI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THANE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RAIGAD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RATNAGIRI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SINDHUDURG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38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8201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PUNE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PUNE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SOLAPUR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SATARA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SANGLI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KOLHAPUR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  <a:tr h="28201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NASIK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NASIK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AHMEDNAGAR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DHULE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NANDURBAR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JALGAON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E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049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2820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8592" marR="8592" marT="85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BE97"/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pic>
        <p:nvPicPr>
          <p:cNvPr id="3" name="Picture 2" descr="rajsth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9144000" cy="563880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2702" y="0"/>
          <a:ext cx="9131297" cy="6858000"/>
        </p:xfrm>
        <a:graphic>
          <a:graphicData uri="http://schemas.openxmlformats.org/drawingml/2006/table">
            <a:tbl>
              <a:tblPr/>
              <a:tblGrid>
                <a:gridCol w="1556654"/>
                <a:gridCol w="1027070"/>
                <a:gridCol w="962879"/>
                <a:gridCol w="1027070"/>
                <a:gridCol w="1027070"/>
                <a:gridCol w="1027070"/>
                <a:gridCol w="1476414"/>
                <a:gridCol w="1027070"/>
              </a:tblGrid>
              <a:tr h="685800"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DIVISIONAL WISE CLASSIFICATION OF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GROUPS FOR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PSI-2013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DIVISION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NO INDUSTRY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KOKAN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PUNE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NASIK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AURANGABAD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AMARAVATI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NAGPUR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PERCENTAGE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1" cy="6857999"/>
        </p:xfrm>
        <a:graphic>
          <a:graphicData uri="http://schemas.openxmlformats.org/drawingml/2006/table">
            <a:tbl>
              <a:tblPr/>
              <a:tblGrid>
                <a:gridCol w="3753852"/>
                <a:gridCol w="3048000"/>
                <a:gridCol w="1315454"/>
                <a:gridCol w="1026695"/>
              </a:tblGrid>
              <a:tr h="997195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CLASSIFICATION OF AREAS FOR PSI-2013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489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GROUP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PARTICULAR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 AREA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0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DEVELOPED AREA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6.21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5430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UNDER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2.26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928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LESS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4.80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  <a:tr h="7489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LESSER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12.15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</a:tr>
              <a:tr h="71153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D+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LEAST DEVELOPED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74.01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936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INDUSTRY DISTRICT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 INDUSTRIES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93623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100.00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0" y="0"/>
          <a:ext cx="9143999" cy="662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" y="-2"/>
          <a:ext cx="9144000" cy="6858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597"/>
                <a:gridCol w="660403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28779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GROUPS</a:t>
                      </a:r>
                      <a:endParaRPr 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1993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2001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2007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2013</a:t>
                      </a:r>
                      <a:endParaRPr 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7461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4.62 %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0" marR="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4.62 %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5.41 %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6.21 %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2"/>
                    </a:solidFill>
                  </a:tcPr>
                </a:tc>
              </a:tr>
              <a:tr h="7461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5.16 %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5.16 %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2.85 %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2.26 %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7461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0" marR="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11.96 %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0" marR="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11.96 %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4.84 %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4.80 %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7030A0"/>
                    </a:solidFill>
                  </a:tcPr>
                </a:tc>
              </a:tr>
              <a:tr h="7461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49.73 %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183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49.73 %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11.68 %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12.15 %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7461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27.99 %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103</a:t>
                      </a:r>
                    </a:p>
                  </a:txBody>
                  <a:tcPr marL="0" marR="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27.99 %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74.64 %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74.01 %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83970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 INDUSTRY</a:t>
                      </a:r>
                      <a:endParaRPr lang="en-US" dirty="0"/>
                    </a:p>
                  </a:txBody>
                  <a:tcPr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0.54 %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0.54 %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0.57 %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0.56 %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pic>
        <p:nvPicPr>
          <p:cNvPr id="3" name="Picture 2" descr="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356350"/>
            <a:ext cx="9144000" cy="50165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</p:txBody>
      </p:sp>
      <p:sp>
        <p:nvSpPr>
          <p:cNvPr id="3" name="Horizontal Scroll 2"/>
          <p:cNvSpPr/>
          <p:nvPr/>
        </p:nvSpPr>
        <p:spPr>
          <a:xfrm>
            <a:off x="304800" y="685800"/>
            <a:ext cx="8382000" cy="5029200"/>
          </a:xfrm>
          <a:prstGeom prst="horizontalScroll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 algn="ctr"/>
            <a:r>
              <a:rPr lang="en-US" sz="2800" dirty="0" smtClean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  <a:t>MODI &amp; AGRAWAL .</a:t>
            </a:r>
          </a:p>
          <a:p>
            <a:pPr algn="ctr"/>
            <a:r>
              <a:rPr lang="en-US" sz="2800" dirty="0" smtClean="0">
                <a:gradFill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5400000" scaled="0"/>
                </a:gradFill>
              </a:rPr>
              <a:t>CHARTERED ACCOUNTANTS. </a:t>
            </a:r>
          </a:p>
          <a:p>
            <a:pPr algn="ctr"/>
            <a:r>
              <a:rPr lang="en-US" sz="2800" dirty="0" smtClean="0">
                <a:blipFill>
                  <a:blip r:embed="rId3"/>
                  <a:tile tx="0" ty="0" sx="100000" sy="100000" flip="none" algn="tl"/>
                </a:blipFill>
              </a:rPr>
              <a:t>56,KRISHNA-SIDDHI,GB NAGAR,</a:t>
            </a:r>
          </a:p>
          <a:p>
            <a:pPr algn="ctr"/>
            <a:r>
              <a:rPr lang="en-US" sz="2800" dirty="0" smtClean="0">
                <a:blipFill>
                  <a:blip r:embed="rId3"/>
                  <a:tile tx="0" ty="0" sx="100000" sy="100000" flip="none" algn="tl"/>
                </a:blipFill>
              </a:rPr>
              <a:t> MALEGAON ROAD,</a:t>
            </a:r>
          </a:p>
          <a:p>
            <a:pPr algn="ctr"/>
            <a:r>
              <a:rPr lang="en-US" sz="2800" dirty="0" smtClean="0">
                <a:blipFill>
                  <a:blip r:embed="rId3"/>
                  <a:tile tx="0" ty="0" sx="100000" sy="100000" flip="none" algn="tl"/>
                </a:blipFill>
              </a:rPr>
              <a:t> DHULE- 424001</a:t>
            </a:r>
          </a:p>
          <a:p>
            <a:pPr algn="ctr"/>
            <a:r>
              <a:rPr lang="en-US" sz="2800" dirty="0" smtClean="0">
                <a:blipFill>
                  <a:blip r:embed="rId3"/>
                  <a:tile tx="0" ty="0" sx="100000" sy="100000" flip="none" algn="tl"/>
                </a:blipFill>
              </a:rPr>
              <a:t>PHONE:-02562-238815,  234571</a:t>
            </a:r>
          </a:p>
          <a:p>
            <a:pPr algn="ctr"/>
            <a:r>
              <a:rPr lang="en-US" sz="2800" dirty="0" smtClean="0">
                <a:blipFill>
                  <a:blip r:embed="rId3"/>
                  <a:tile tx="0" ty="0" sx="100000" sy="100000" flip="none" algn="tl"/>
                </a:blipFill>
              </a:rPr>
              <a:t>MO:-9923205127,  9422285096</a:t>
            </a:r>
          </a:p>
          <a:p>
            <a:pPr algn="ctr"/>
            <a:r>
              <a:rPr lang="en-US" sz="2800" dirty="0" smtClean="0">
                <a:blipFill>
                  <a:blip r:embed="rId3"/>
                  <a:tile tx="0" ty="0" sx="100000" sy="100000" flip="none" algn="tl"/>
                </a:blipFill>
              </a:rPr>
              <a:t>Email:-gbmodi@hotmail.com</a:t>
            </a:r>
          </a:p>
          <a:p>
            <a:pPr algn="ctr"/>
            <a:r>
              <a:rPr lang="en-US" sz="2800" dirty="0" smtClean="0">
                <a:blipFill>
                  <a:blip r:embed="rId3"/>
                  <a:tile tx="0" ty="0" sx="100000" sy="100000" flip="none" algn="tl"/>
                </a:blipFill>
              </a:rPr>
              <a:t>Website:-www.modiagrawal.com</a:t>
            </a:r>
          </a:p>
        </p:txBody>
      </p:sp>
    </p:spTree>
    <p:extLst>
      <p:ext uri="{BB962C8B-B14F-4D97-AF65-F5344CB8AC3E}">
        <p14:creationId xmlns="" xmlns:p14="http://schemas.microsoft.com/office/powerpoint/2010/main" val="227315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6172200"/>
            <a:ext cx="9144000" cy="6858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scene3d>
              <a:camera prst="orthographicFront"/>
              <a:lightRig rig="threePt" dir="t"/>
            </a:scene3d>
            <a:sp3d>
              <a:bevelB w="38100" h="38100"/>
            </a:sp3d>
          </a:bodyPr>
          <a:lstStyle/>
          <a:p>
            <a:pPr lvl="2"/>
            <a:r>
              <a:rPr lang="en-US" b="1" dirty="0" smtClean="0"/>
              <a:t> </a:t>
            </a:r>
            <a:r>
              <a:rPr lang="en-US" b="1" dirty="0" smtClean="0">
                <a:hlinkClick r:id="rId2"/>
              </a:rPr>
              <a:t>WWW.INDUSTRIALSUBSIDY.COM</a:t>
            </a:r>
            <a:r>
              <a:rPr lang="en-US" b="1" dirty="0" smtClean="0"/>
              <a:t>                                   BY CA G.B.MODI</a:t>
            </a:r>
            <a:endParaRPr lang="en-US" dirty="0" smtClean="0"/>
          </a:p>
        </p:txBody>
      </p:sp>
      <p:pic>
        <p:nvPicPr>
          <p:cNvPr id="3" name="Picture 2" descr="schoolcolorsblack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14400"/>
            <a:ext cx="91440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pic>
        <p:nvPicPr>
          <p:cNvPr id="3" name="Picture 2" descr="loading-page-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38313" y="1334777"/>
            <a:ext cx="899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GUJRAT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464915" y="900545"/>
            <a:ext cx="1909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MADHYAPRADESH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239000" y="1491734"/>
            <a:ext cx="1650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CHHATTISGARH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172200" y="5404338"/>
            <a:ext cx="1944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ANDHRA PRADESH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4066682" y="6074592"/>
            <a:ext cx="1307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KARNATAKA</a:t>
            </a:r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2895600" y="2971800"/>
            <a:ext cx="3200400" cy="1066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MAHARASHTRA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786298" y="6177295"/>
            <a:ext cx="613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GOA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16568" y="3320534"/>
            <a:ext cx="1421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AREBIAN SEA</a:t>
            </a:r>
            <a:endParaRPr lang="en-US" dirty="0"/>
          </a:p>
        </p:txBody>
      </p:sp>
      <p:cxnSp>
        <p:nvCxnSpPr>
          <p:cNvPr id="6" name="Straight Arrow Connector 5"/>
          <p:cNvCxnSpPr>
            <a:stCxn id="27" idx="2"/>
          </p:cNvCxnSpPr>
          <p:nvPr/>
        </p:nvCxnSpPr>
        <p:spPr>
          <a:xfrm flipH="1">
            <a:off x="1537855" y="3505200"/>
            <a:ext cx="135774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endCxn id="24" idx="0"/>
          </p:cNvCxnSpPr>
          <p:nvPr/>
        </p:nvCxnSpPr>
        <p:spPr>
          <a:xfrm>
            <a:off x="5829300" y="3636087"/>
            <a:ext cx="1314961" cy="17682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27" idx="4"/>
          </p:cNvCxnSpPr>
          <p:nvPr/>
        </p:nvCxnSpPr>
        <p:spPr>
          <a:xfrm>
            <a:off x="4495800" y="4038600"/>
            <a:ext cx="0" cy="2014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153763" y="3962400"/>
            <a:ext cx="311152" cy="20905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 flipV="1">
            <a:off x="1537855" y="1676400"/>
            <a:ext cx="1615909" cy="15724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21" idx="2"/>
          </p:cNvCxnSpPr>
          <p:nvPr/>
        </p:nvCxnSpPr>
        <p:spPr>
          <a:xfrm flipV="1">
            <a:off x="4419600" y="1269877"/>
            <a:ext cx="0" cy="18313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715000" y="1861066"/>
            <a:ext cx="1524000" cy="12741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98323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     </a:t>
            </a:r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0" y="0"/>
          <a:ext cx="9144000" cy="685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63344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DISTRICT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TALUKA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AREA</a:t>
                      </a:r>
                      <a:endParaRPr lang="en-US" dirty="0"/>
                    </a:p>
                  </a:txBody>
                  <a:tcPr/>
                </a:tc>
              </a:tr>
              <a:tr h="398372">
                <a:tc rowSpan="1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MAHARASHTRA &amp; GUJRAT</a:t>
                      </a:r>
                      <a:endParaRPr lang="en-US" dirty="0"/>
                    </a:p>
                  </a:txBody>
                  <a:tcPr anchor="ctr">
                    <a:solidFill>
                      <a:srgbClr val="9966FF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THANE</a:t>
                      </a:r>
                      <a:endParaRPr lang="en-US" dirty="0"/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THANE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9837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PALGHAR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9837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TALASARI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9837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JAVHAR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983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MOKHADA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9837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VASAI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62080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NASIK</a:t>
                      </a:r>
                      <a:endParaRPr lang="en-US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SURGANA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14971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SATANA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97965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PETH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414971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DHULE</a:t>
                      </a:r>
                      <a:endParaRPr lang="en-US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SAKRI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  <a:tr h="414971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NANDURBAR</a:t>
                      </a:r>
                      <a:endParaRPr lang="en-US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NANDURBAR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</a:tr>
              <a:tr h="497965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AKKALKUWA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</a:tr>
              <a:tr h="497965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NAVAPUR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</a:tr>
              <a:tr h="633442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DHADGAON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D+</a:t>
                      </a:r>
                      <a:endParaRPr lang="en-US" dirty="0"/>
                    </a:p>
                  </a:txBody>
                  <a:tcPr>
                    <a:solidFill>
                      <a:srgbClr val="FFCC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2571</TotalTime>
  <Words>4419</Words>
  <Application>Microsoft Office PowerPoint</Application>
  <PresentationFormat>On-screen Show (4:3)</PresentationFormat>
  <Paragraphs>1447</Paragraphs>
  <Slides>66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Windows User</cp:lastModifiedBy>
  <cp:revision>514</cp:revision>
  <dcterms:created xsi:type="dcterms:W3CDTF">2013-04-16T10:46:51Z</dcterms:created>
  <dcterms:modified xsi:type="dcterms:W3CDTF">2015-04-09T10:35:48Z</dcterms:modified>
</cp:coreProperties>
</file>