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charts/chart3.xml" ContentType="application/vnd.openxmlformats-officedocument.drawingml.chart+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slides/slide143.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19.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126.xml" ContentType="application/vnd.openxmlformats-officedocument.presentationml.slide+xml"/>
  <Override PartName="/ppt/slides/slide128.xml" ContentType="application/vnd.openxmlformats-officedocument.presentationml.slide+xml"/>
  <Override PartName="/ppt/slides/slide137.xml" ContentType="application/vnd.openxmlformats-officedocument.presentationml.slide+xml"/>
  <Override PartName="/ppt/charts/chart4.xml" ContentType="application/vnd.openxmlformats-officedocument.drawingml.char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44.xml" ContentType="application/vnd.openxmlformats-officedocument.presentationml.slide+xml"/>
  <Override PartName="/ppt/charts/chart2.xml" ContentType="application/vnd.openxmlformats-officedocument.drawingml.chart+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charts/chart1.xml" ContentType="application/vnd.openxmlformats-officedocument.drawingml.char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slides/slide139.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47"/>
  </p:notesMasterIdLst>
  <p:sldIdLst>
    <p:sldId id="257" r:id="rId2"/>
    <p:sldId id="455" r:id="rId3"/>
    <p:sldId id="519" r:id="rId4"/>
    <p:sldId id="520" r:id="rId5"/>
    <p:sldId id="521" r:id="rId6"/>
    <p:sldId id="522" r:id="rId7"/>
    <p:sldId id="495" r:id="rId8"/>
    <p:sldId id="494" r:id="rId9"/>
    <p:sldId id="496" r:id="rId10"/>
    <p:sldId id="497" r:id="rId11"/>
    <p:sldId id="498" r:id="rId12"/>
    <p:sldId id="499" r:id="rId13"/>
    <p:sldId id="500" r:id="rId14"/>
    <p:sldId id="501" r:id="rId15"/>
    <p:sldId id="258" r:id="rId16"/>
    <p:sldId id="259" r:id="rId17"/>
    <p:sldId id="264" r:id="rId18"/>
    <p:sldId id="339" r:id="rId19"/>
    <p:sldId id="361" r:id="rId20"/>
    <p:sldId id="493" r:id="rId21"/>
    <p:sldId id="368" r:id="rId22"/>
    <p:sldId id="372" r:id="rId23"/>
    <p:sldId id="373" r:id="rId24"/>
    <p:sldId id="490" r:id="rId25"/>
    <p:sldId id="362" r:id="rId26"/>
    <p:sldId id="272" r:id="rId27"/>
    <p:sldId id="303" r:id="rId28"/>
    <p:sldId id="275" r:id="rId29"/>
    <p:sldId id="276" r:id="rId30"/>
    <p:sldId id="277" r:id="rId31"/>
    <p:sldId id="279" r:id="rId32"/>
    <p:sldId id="280" r:id="rId33"/>
    <p:sldId id="281" r:id="rId34"/>
    <p:sldId id="282" r:id="rId35"/>
    <p:sldId id="284" r:id="rId36"/>
    <p:sldId id="491" r:id="rId37"/>
    <p:sldId id="288" r:id="rId38"/>
    <p:sldId id="289" r:id="rId39"/>
    <p:sldId id="290" r:id="rId40"/>
    <p:sldId id="291" r:id="rId41"/>
    <p:sldId id="293" r:id="rId42"/>
    <p:sldId id="492" r:id="rId43"/>
    <p:sldId id="341" r:id="rId44"/>
    <p:sldId id="294" r:id="rId45"/>
    <p:sldId id="295" r:id="rId46"/>
    <p:sldId id="296" r:id="rId47"/>
    <p:sldId id="297" r:id="rId48"/>
    <p:sldId id="298" r:id="rId49"/>
    <p:sldId id="301" r:id="rId50"/>
    <p:sldId id="380" r:id="rId51"/>
    <p:sldId id="381" r:id="rId52"/>
    <p:sldId id="393" r:id="rId53"/>
    <p:sldId id="302" r:id="rId54"/>
    <p:sldId id="382" r:id="rId55"/>
    <p:sldId id="304" r:id="rId56"/>
    <p:sldId id="305" r:id="rId57"/>
    <p:sldId id="306" r:id="rId58"/>
    <p:sldId id="390" r:id="rId59"/>
    <p:sldId id="307" r:id="rId60"/>
    <p:sldId id="383" r:id="rId61"/>
    <p:sldId id="388" r:id="rId62"/>
    <p:sldId id="391" r:id="rId63"/>
    <p:sldId id="310" r:id="rId64"/>
    <p:sldId id="384" r:id="rId65"/>
    <p:sldId id="389" r:id="rId66"/>
    <p:sldId id="312" r:id="rId67"/>
    <p:sldId id="313" r:id="rId68"/>
    <p:sldId id="315" r:id="rId69"/>
    <p:sldId id="394" r:id="rId70"/>
    <p:sldId id="316" r:id="rId71"/>
    <p:sldId id="317" r:id="rId72"/>
    <p:sldId id="342" r:id="rId73"/>
    <p:sldId id="320" r:id="rId74"/>
    <p:sldId id="321" r:id="rId75"/>
    <p:sldId id="322" r:id="rId76"/>
    <p:sldId id="323" r:id="rId77"/>
    <p:sldId id="343" r:id="rId78"/>
    <p:sldId id="324" r:id="rId79"/>
    <p:sldId id="325" r:id="rId80"/>
    <p:sldId id="327" r:id="rId81"/>
    <p:sldId id="328" r:id="rId82"/>
    <p:sldId id="329" r:id="rId83"/>
    <p:sldId id="330" r:id="rId84"/>
    <p:sldId id="331" r:id="rId85"/>
    <p:sldId id="332" r:id="rId86"/>
    <p:sldId id="333" r:id="rId87"/>
    <p:sldId id="334" r:id="rId88"/>
    <p:sldId id="335" r:id="rId89"/>
    <p:sldId id="395" r:id="rId90"/>
    <p:sldId id="396" r:id="rId91"/>
    <p:sldId id="400" r:id="rId92"/>
    <p:sldId id="401" r:id="rId93"/>
    <p:sldId id="403" r:id="rId94"/>
    <p:sldId id="404" r:id="rId95"/>
    <p:sldId id="406" r:id="rId96"/>
    <p:sldId id="408" r:id="rId97"/>
    <p:sldId id="410" r:id="rId98"/>
    <p:sldId id="412" r:id="rId99"/>
    <p:sldId id="414" r:id="rId100"/>
    <p:sldId id="416" r:id="rId101"/>
    <p:sldId id="418" r:id="rId102"/>
    <p:sldId id="420" r:id="rId103"/>
    <p:sldId id="422" r:id="rId104"/>
    <p:sldId id="424" r:id="rId105"/>
    <p:sldId id="426" r:id="rId106"/>
    <p:sldId id="428" r:id="rId107"/>
    <p:sldId id="430" r:id="rId108"/>
    <p:sldId id="432" r:id="rId109"/>
    <p:sldId id="435" r:id="rId110"/>
    <p:sldId id="436" r:id="rId111"/>
    <p:sldId id="452" r:id="rId112"/>
    <p:sldId id="473" r:id="rId113"/>
    <p:sldId id="474" r:id="rId114"/>
    <p:sldId id="475" r:id="rId115"/>
    <p:sldId id="476" r:id="rId116"/>
    <p:sldId id="477" r:id="rId117"/>
    <p:sldId id="478" r:id="rId118"/>
    <p:sldId id="479" r:id="rId119"/>
    <p:sldId id="480" r:id="rId120"/>
    <p:sldId id="481" r:id="rId121"/>
    <p:sldId id="482" r:id="rId122"/>
    <p:sldId id="483" r:id="rId123"/>
    <p:sldId id="484" r:id="rId124"/>
    <p:sldId id="485" r:id="rId125"/>
    <p:sldId id="486" r:id="rId126"/>
    <p:sldId id="487" r:id="rId127"/>
    <p:sldId id="444" r:id="rId128"/>
    <p:sldId id="445" r:id="rId129"/>
    <p:sldId id="446" r:id="rId130"/>
    <p:sldId id="447" r:id="rId131"/>
    <p:sldId id="454" r:id="rId132"/>
    <p:sldId id="488" r:id="rId133"/>
    <p:sldId id="503" r:id="rId134"/>
    <p:sldId id="504" r:id="rId135"/>
    <p:sldId id="505" r:id="rId136"/>
    <p:sldId id="506" r:id="rId137"/>
    <p:sldId id="507" r:id="rId138"/>
    <p:sldId id="508" r:id="rId139"/>
    <p:sldId id="509" r:id="rId140"/>
    <p:sldId id="517" r:id="rId141"/>
    <p:sldId id="518" r:id="rId142"/>
    <p:sldId id="513" r:id="rId143"/>
    <p:sldId id="515" r:id="rId144"/>
    <p:sldId id="511" r:id="rId145"/>
    <p:sldId id="387" r:id="rId1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Default Section" id="{60F133D9-39D6-4B4F-AA61-FD84B7040CF2}">
          <p14:sldIdLst>
            <p14:sldId id="257"/>
            <p14:sldId id="455"/>
            <p14:sldId id="495"/>
            <p14:sldId id="494"/>
            <p14:sldId id="496"/>
            <p14:sldId id="497"/>
            <p14:sldId id="498"/>
            <p14:sldId id="499"/>
            <p14:sldId id="500"/>
            <p14:sldId id="501"/>
            <p14:sldId id="258"/>
            <p14:sldId id="259"/>
            <p14:sldId id="264"/>
            <p14:sldId id="339"/>
            <p14:sldId id="361"/>
            <p14:sldId id="493"/>
            <p14:sldId id="368"/>
            <p14:sldId id="372"/>
            <p14:sldId id="373"/>
            <p14:sldId id="490"/>
            <p14:sldId id="362"/>
            <p14:sldId id="272"/>
            <p14:sldId id="303"/>
            <p14:sldId id="275"/>
            <p14:sldId id="276"/>
            <p14:sldId id="277"/>
            <p14:sldId id="279"/>
            <p14:sldId id="280"/>
            <p14:sldId id="281"/>
            <p14:sldId id="282"/>
            <p14:sldId id="284"/>
            <p14:sldId id="491"/>
            <p14:sldId id="288"/>
            <p14:sldId id="289"/>
            <p14:sldId id="290"/>
            <p14:sldId id="291"/>
            <p14:sldId id="293"/>
            <p14:sldId id="492"/>
            <p14:sldId id="341"/>
            <p14:sldId id="294"/>
            <p14:sldId id="295"/>
            <p14:sldId id="296"/>
            <p14:sldId id="297"/>
            <p14:sldId id="298"/>
            <p14:sldId id="301"/>
            <p14:sldId id="380"/>
            <p14:sldId id="381"/>
            <p14:sldId id="393"/>
            <p14:sldId id="302"/>
            <p14:sldId id="382"/>
            <p14:sldId id="304"/>
            <p14:sldId id="305"/>
            <p14:sldId id="306"/>
            <p14:sldId id="390"/>
            <p14:sldId id="307"/>
            <p14:sldId id="383"/>
            <p14:sldId id="388"/>
            <p14:sldId id="391"/>
            <p14:sldId id="310"/>
            <p14:sldId id="384"/>
            <p14:sldId id="389"/>
            <p14:sldId id="312"/>
            <p14:sldId id="313"/>
            <p14:sldId id="315"/>
            <p14:sldId id="394"/>
            <p14:sldId id="316"/>
            <p14:sldId id="317"/>
            <p14:sldId id="342"/>
            <p14:sldId id="320"/>
            <p14:sldId id="321"/>
            <p14:sldId id="322"/>
            <p14:sldId id="323"/>
            <p14:sldId id="343"/>
            <p14:sldId id="324"/>
            <p14:sldId id="325"/>
            <p14:sldId id="327"/>
            <p14:sldId id="328"/>
            <p14:sldId id="329"/>
            <p14:sldId id="330"/>
            <p14:sldId id="331"/>
            <p14:sldId id="332"/>
            <p14:sldId id="333"/>
            <p14:sldId id="334"/>
            <p14:sldId id="335"/>
            <p14:sldId id="395"/>
            <p14:sldId id="396"/>
            <p14:sldId id="400"/>
            <p14:sldId id="401"/>
            <p14:sldId id="403"/>
            <p14:sldId id="404"/>
            <p14:sldId id="406"/>
            <p14:sldId id="408"/>
            <p14:sldId id="410"/>
            <p14:sldId id="412"/>
            <p14:sldId id="414"/>
            <p14:sldId id="416"/>
            <p14:sldId id="418"/>
            <p14:sldId id="420"/>
            <p14:sldId id="422"/>
            <p14:sldId id="424"/>
            <p14:sldId id="426"/>
            <p14:sldId id="428"/>
            <p14:sldId id="430"/>
            <p14:sldId id="432"/>
            <p14:sldId id="435"/>
            <p14:sldId id="436"/>
            <p14:sldId id="452"/>
            <p14:sldId id="473"/>
            <p14:sldId id="474"/>
            <p14:sldId id="475"/>
            <p14:sldId id="476"/>
            <p14:sldId id="477"/>
            <p14:sldId id="478"/>
            <p14:sldId id="479"/>
            <p14:sldId id="480"/>
            <p14:sldId id="481"/>
            <p14:sldId id="482"/>
            <p14:sldId id="483"/>
            <p14:sldId id="484"/>
            <p14:sldId id="485"/>
            <p14:sldId id="486"/>
            <p14:sldId id="487"/>
            <p14:sldId id="444"/>
            <p14:sldId id="445"/>
            <p14:sldId id="446"/>
            <p14:sldId id="447"/>
            <p14:sldId id="454"/>
            <p14:sldId id="488"/>
            <p14:sldId id="503"/>
            <p14:sldId id="504"/>
            <p14:sldId id="505"/>
            <p14:sldId id="506"/>
            <p14:sldId id="507"/>
            <p14:sldId id="508"/>
            <p14:sldId id="509"/>
            <p14:sldId id="511"/>
            <p14:sldId id="387"/>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FF"/>
    <a:srgbClr val="CCFF66"/>
    <a:srgbClr val="FFCC00"/>
    <a:srgbClr val="9966FF"/>
    <a:srgbClr val="99FF66"/>
    <a:srgbClr val="FF9999"/>
    <a:srgbClr val="9999FF"/>
    <a:srgbClr val="66FFFF"/>
    <a:srgbClr val="FF6600"/>
    <a:srgbClr val="CC009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8510" autoAdjust="0"/>
    <p:restoredTop sz="86380" autoAdjust="0"/>
  </p:normalViewPr>
  <p:slideViewPr>
    <p:cSldViewPr>
      <p:cViewPr>
        <p:scale>
          <a:sx n="65" d="100"/>
          <a:sy n="65" d="100"/>
        </p:scale>
        <p:origin x="-942" y="-270"/>
      </p:cViewPr>
      <p:guideLst>
        <p:guide orient="horz" pos="2160"/>
        <p:guide pos="2880"/>
      </p:guideLst>
    </p:cSldViewPr>
  </p:slideViewPr>
  <p:outlineViewPr>
    <p:cViewPr>
      <p:scale>
        <a:sx n="33" d="100"/>
        <a:sy n="33" d="100"/>
      </p:scale>
      <p:origin x="270" y="8334"/>
    </p:cViewPr>
  </p:outlineViewPr>
  <p:notesTextViewPr>
    <p:cViewPr>
      <p:scale>
        <a:sx n="100" d="100"/>
        <a:sy n="100" d="100"/>
      </p:scale>
      <p:origin x="0" y="0"/>
    </p:cViewPr>
  </p:notesTextViewPr>
  <p:sorterViewPr>
    <p:cViewPr>
      <p:scale>
        <a:sx n="66" d="100"/>
        <a:sy n="66" d="100"/>
      </p:scale>
      <p:origin x="0" y="9360"/>
    </p:cViewPr>
  </p:sorter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viewProps" Target="view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theme" Target="theme/theme1.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presProps" Target="presProps.xml"/><Relationship Id="rId15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oleObject" Target="file:///D:\Users\admin\Desktop\DESKTOP%20BACKUP\PSI%201993.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D:\Users\admin\Desktop\PSI%202001.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D:\Users\admin\Desktop\PSI%202007.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D:\Users\admin\Desktop\PSI%202013.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plotArea>
      <c:layout/>
      <c:barChart>
        <c:barDir val="col"/>
        <c:grouping val="clustered"/>
        <c:ser>
          <c:idx val="0"/>
          <c:order val="0"/>
          <c:tx>
            <c:strRef>
              <c:f>Sheet3!$C$1:$C$2</c:f>
              <c:strCache>
                <c:ptCount val="1"/>
                <c:pt idx="0">
                  <c:v>CLASSIFICATION OF AREAS UNDER PSI-1993 TOTAL AREA</c:v>
                </c:pt>
              </c:strCache>
            </c:strRef>
          </c:tx>
          <c:cat>
            <c:multiLvlStrRef>
              <c:f>Sheet3!$A$3:$B$8</c:f>
              <c:multiLvlStrCache>
                <c:ptCount val="6"/>
                <c:lvl>
                  <c:pt idx="0">
                    <c:v>DEVELOPED AREA</c:v>
                  </c:pt>
                  <c:pt idx="1">
                    <c:v>UNDER DEVELOPED</c:v>
                  </c:pt>
                  <c:pt idx="2">
                    <c:v>LESS DEVELOPED</c:v>
                  </c:pt>
                  <c:pt idx="3">
                    <c:v>LESSER DEVELOPED</c:v>
                  </c:pt>
                  <c:pt idx="4">
                    <c:v>LEAST DEVELOPED</c:v>
                  </c:pt>
                  <c:pt idx="5">
                    <c:v>NO INDUSTRIES</c:v>
                  </c:pt>
                </c:lvl>
                <c:lvl>
                  <c:pt idx="0">
                    <c:v>A</c:v>
                  </c:pt>
                  <c:pt idx="1">
                    <c:v>B</c:v>
                  </c:pt>
                  <c:pt idx="2">
                    <c:v>C</c:v>
                  </c:pt>
                  <c:pt idx="3">
                    <c:v>D</c:v>
                  </c:pt>
                  <c:pt idx="4">
                    <c:v>D+</c:v>
                  </c:pt>
                  <c:pt idx="5">
                    <c:v>NO INDUSTRY DISTRICT</c:v>
                  </c:pt>
                </c:lvl>
              </c:multiLvlStrCache>
            </c:multiLvlStrRef>
          </c:cat>
          <c:val>
            <c:numRef>
              <c:f>Sheet3!$C$3:$C$8</c:f>
              <c:numCache>
                <c:formatCode>General</c:formatCode>
                <c:ptCount val="6"/>
                <c:pt idx="0">
                  <c:v>17</c:v>
                </c:pt>
                <c:pt idx="1">
                  <c:v>19</c:v>
                </c:pt>
                <c:pt idx="2">
                  <c:v>44</c:v>
                </c:pt>
                <c:pt idx="3">
                  <c:v>183</c:v>
                </c:pt>
                <c:pt idx="4">
                  <c:v>103</c:v>
                </c:pt>
                <c:pt idx="5">
                  <c:v>2</c:v>
                </c:pt>
              </c:numCache>
            </c:numRef>
          </c:val>
        </c:ser>
        <c:ser>
          <c:idx val="1"/>
          <c:order val="1"/>
          <c:tx>
            <c:strRef>
              <c:f>Sheet3!$D$1:$D$2</c:f>
              <c:strCache>
                <c:ptCount val="1"/>
                <c:pt idx="0">
                  <c:v>CLASSIFICATION OF AREAS UNDER PSI-1993 %</c:v>
                </c:pt>
              </c:strCache>
            </c:strRef>
          </c:tx>
          <c:cat>
            <c:multiLvlStrRef>
              <c:f>Sheet3!$A$3:$B$8</c:f>
              <c:multiLvlStrCache>
                <c:ptCount val="6"/>
                <c:lvl>
                  <c:pt idx="0">
                    <c:v>DEVELOPED AREA</c:v>
                  </c:pt>
                  <c:pt idx="1">
                    <c:v>UNDER DEVELOPED</c:v>
                  </c:pt>
                  <c:pt idx="2">
                    <c:v>LESS DEVELOPED</c:v>
                  </c:pt>
                  <c:pt idx="3">
                    <c:v>LESSER DEVELOPED</c:v>
                  </c:pt>
                  <c:pt idx="4">
                    <c:v>LEAST DEVELOPED</c:v>
                  </c:pt>
                  <c:pt idx="5">
                    <c:v>NO INDUSTRIES</c:v>
                  </c:pt>
                </c:lvl>
                <c:lvl>
                  <c:pt idx="0">
                    <c:v>A</c:v>
                  </c:pt>
                  <c:pt idx="1">
                    <c:v>B</c:v>
                  </c:pt>
                  <c:pt idx="2">
                    <c:v>C</c:v>
                  </c:pt>
                  <c:pt idx="3">
                    <c:v>D</c:v>
                  </c:pt>
                  <c:pt idx="4">
                    <c:v>D+</c:v>
                  </c:pt>
                  <c:pt idx="5">
                    <c:v>NO INDUSTRY DISTRICT</c:v>
                  </c:pt>
                </c:lvl>
              </c:multiLvlStrCache>
            </c:multiLvlStrRef>
          </c:cat>
          <c:val>
            <c:numRef>
              <c:f>Sheet3!$D$3:$D$8</c:f>
              <c:numCache>
                <c:formatCode>0.00</c:formatCode>
                <c:ptCount val="6"/>
                <c:pt idx="0">
                  <c:v>4.6195652173912745</c:v>
                </c:pt>
                <c:pt idx="1">
                  <c:v>5.1630434782608692</c:v>
                </c:pt>
                <c:pt idx="2">
                  <c:v>11.956521739130435</c:v>
                </c:pt>
                <c:pt idx="3">
                  <c:v>49.728260869565219</c:v>
                </c:pt>
                <c:pt idx="4">
                  <c:v>27.989130434782489</c:v>
                </c:pt>
                <c:pt idx="5">
                  <c:v>0.54347826086956519</c:v>
                </c:pt>
              </c:numCache>
            </c:numRef>
          </c:val>
        </c:ser>
        <c:axId val="49927680"/>
        <c:axId val="49929216"/>
      </c:barChart>
      <c:catAx>
        <c:axId val="49927680"/>
        <c:scaling>
          <c:orientation val="minMax"/>
        </c:scaling>
        <c:axPos val="b"/>
        <c:tickLblPos val="nextTo"/>
        <c:txPr>
          <a:bodyPr/>
          <a:lstStyle/>
          <a:p>
            <a:pPr>
              <a:defRPr lang="en-IN"/>
            </a:pPr>
            <a:endParaRPr lang="en-US"/>
          </a:p>
        </c:txPr>
        <c:crossAx val="49929216"/>
        <c:crosses val="autoZero"/>
        <c:auto val="1"/>
        <c:lblAlgn val="ctr"/>
        <c:lblOffset val="100"/>
      </c:catAx>
      <c:valAx>
        <c:axId val="49929216"/>
        <c:scaling>
          <c:orientation val="minMax"/>
        </c:scaling>
        <c:axPos val="l"/>
        <c:majorGridlines/>
        <c:numFmt formatCode="General" sourceLinked="1"/>
        <c:tickLblPos val="nextTo"/>
        <c:txPr>
          <a:bodyPr/>
          <a:lstStyle/>
          <a:p>
            <a:pPr>
              <a:defRPr lang="en-IN"/>
            </a:pPr>
            <a:endParaRPr lang="en-US"/>
          </a:p>
        </c:txPr>
        <c:crossAx val="49927680"/>
        <c:crosses val="autoZero"/>
        <c:crossBetween val="between"/>
      </c:valAx>
    </c:plotArea>
    <c:legend>
      <c:legendPos val="r"/>
      <c:txPr>
        <a:bodyPr/>
        <a:lstStyle/>
        <a:p>
          <a:pPr>
            <a:defRPr lang="en-IN"/>
          </a:pPr>
          <a:endParaRPr lang="en-US"/>
        </a:p>
      </c:txPr>
    </c:legend>
    <c:plotVisOnly val="1"/>
    <c:dispBlanksAs val="gap"/>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plotArea>
      <c:layout/>
      <c:barChart>
        <c:barDir val="col"/>
        <c:grouping val="clustered"/>
        <c:ser>
          <c:idx val="0"/>
          <c:order val="0"/>
          <c:tx>
            <c:strRef>
              <c:f>Sheet3!$C$1:$C$2</c:f>
              <c:strCache>
                <c:ptCount val="1"/>
                <c:pt idx="0">
                  <c:v>CLASSIFICTION OF AREAS UNDER PSI-2001 TOTAL AREA</c:v>
                </c:pt>
              </c:strCache>
            </c:strRef>
          </c:tx>
          <c:cat>
            <c:multiLvlStrRef>
              <c:f>Sheet3!$A$3:$B$8</c:f>
              <c:multiLvlStrCache>
                <c:ptCount val="6"/>
                <c:lvl>
                  <c:pt idx="0">
                    <c:v>DEVELOPED AREA</c:v>
                  </c:pt>
                  <c:pt idx="1">
                    <c:v>UNDER DEVELOPED</c:v>
                  </c:pt>
                  <c:pt idx="2">
                    <c:v>LESS DEVELOPED</c:v>
                  </c:pt>
                  <c:pt idx="3">
                    <c:v>LESSER DEVELOPED</c:v>
                  </c:pt>
                  <c:pt idx="4">
                    <c:v>LEAST DEVELOPED</c:v>
                  </c:pt>
                  <c:pt idx="5">
                    <c:v>NO INDUSTRIES</c:v>
                  </c:pt>
                </c:lvl>
                <c:lvl>
                  <c:pt idx="0">
                    <c:v>A</c:v>
                  </c:pt>
                  <c:pt idx="1">
                    <c:v>B</c:v>
                  </c:pt>
                  <c:pt idx="2">
                    <c:v>C</c:v>
                  </c:pt>
                  <c:pt idx="3">
                    <c:v>D</c:v>
                  </c:pt>
                  <c:pt idx="4">
                    <c:v>D+</c:v>
                  </c:pt>
                  <c:pt idx="5">
                    <c:v>NO INDUSTRY DISTRICT</c:v>
                  </c:pt>
                </c:lvl>
              </c:multiLvlStrCache>
            </c:multiLvlStrRef>
          </c:cat>
          <c:val>
            <c:numRef>
              <c:f>Sheet3!$C$3:$C$8</c:f>
              <c:numCache>
                <c:formatCode>General</c:formatCode>
                <c:ptCount val="6"/>
                <c:pt idx="0">
                  <c:v>17</c:v>
                </c:pt>
                <c:pt idx="1">
                  <c:v>19</c:v>
                </c:pt>
                <c:pt idx="2">
                  <c:v>44</c:v>
                </c:pt>
                <c:pt idx="3">
                  <c:v>183</c:v>
                </c:pt>
                <c:pt idx="4">
                  <c:v>103</c:v>
                </c:pt>
                <c:pt idx="5">
                  <c:v>2</c:v>
                </c:pt>
              </c:numCache>
            </c:numRef>
          </c:val>
        </c:ser>
        <c:ser>
          <c:idx val="1"/>
          <c:order val="1"/>
          <c:tx>
            <c:strRef>
              <c:f>Sheet3!$D$1:$D$2</c:f>
              <c:strCache>
                <c:ptCount val="1"/>
                <c:pt idx="0">
                  <c:v>CLASSIFICTION OF AREAS UNDER PSI-2001 %</c:v>
                </c:pt>
              </c:strCache>
            </c:strRef>
          </c:tx>
          <c:cat>
            <c:multiLvlStrRef>
              <c:f>Sheet3!$A$3:$B$8</c:f>
              <c:multiLvlStrCache>
                <c:ptCount val="6"/>
                <c:lvl>
                  <c:pt idx="0">
                    <c:v>DEVELOPED AREA</c:v>
                  </c:pt>
                  <c:pt idx="1">
                    <c:v>UNDER DEVELOPED</c:v>
                  </c:pt>
                  <c:pt idx="2">
                    <c:v>LESS DEVELOPED</c:v>
                  </c:pt>
                  <c:pt idx="3">
                    <c:v>LESSER DEVELOPED</c:v>
                  </c:pt>
                  <c:pt idx="4">
                    <c:v>LEAST DEVELOPED</c:v>
                  </c:pt>
                  <c:pt idx="5">
                    <c:v>NO INDUSTRIES</c:v>
                  </c:pt>
                </c:lvl>
                <c:lvl>
                  <c:pt idx="0">
                    <c:v>A</c:v>
                  </c:pt>
                  <c:pt idx="1">
                    <c:v>B</c:v>
                  </c:pt>
                  <c:pt idx="2">
                    <c:v>C</c:v>
                  </c:pt>
                  <c:pt idx="3">
                    <c:v>D</c:v>
                  </c:pt>
                  <c:pt idx="4">
                    <c:v>D+</c:v>
                  </c:pt>
                  <c:pt idx="5">
                    <c:v>NO INDUSTRY DISTRICT</c:v>
                  </c:pt>
                </c:lvl>
              </c:multiLvlStrCache>
            </c:multiLvlStrRef>
          </c:cat>
          <c:val>
            <c:numRef>
              <c:f>Sheet3!$D$3:$D$8</c:f>
              <c:numCache>
                <c:formatCode>0.00</c:formatCode>
                <c:ptCount val="6"/>
                <c:pt idx="0">
                  <c:v>4.6195652173912745</c:v>
                </c:pt>
                <c:pt idx="1">
                  <c:v>5.1630434782608692</c:v>
                </c:pt>
                <c:pt idx="2">
                  <c:v>11.956521739130435</c:v>
                </c:pt>
                <c:pt idx="3">
                  <c:v>49.728260869565219</c:v>
                </c:pt>
                <c:pt idx="4">
                  <c:v>27.989130434782489</c:v>
                </c:pt>
                <c:pt idx="5">
                  <c:v>0.54347826086956519</c:v>
                </c:pt>
              </c:numCache>
            </c:numRef>
          </c:val>
        </c:ser>
        <c:axId val="54283648"/>
        <c:axId val="54310016"/>
      </c:barChart>
      <c:catAx>
        <c:axId val="54283648"/>
        <c:scaling>
          <c:orientation val="minMax"/>
        </c:scaling>
        <c:axPos val="b"/>
        <c:tickLblPos val="nextTo"/>
        <c:txPr>
          <a:bodyPr/>
          <a:lstStyle/>
          <a:p>
            <a:pPr>
              <a:defRPr lang="en-IN"/>
            </a:pPr>
            <a:endParaRPr lang="en-US"/>
          </a:p>
        </c:txPr>
        <c:crossAx val="54310016"/>
        <c:crosses val="autoZero"/>
        <c:auto val="1"/>
        <c:lblAlgn val="ctr"/>
        <c:lblOffset val="100"/>
      </c:catAx>
      <c:valAx>
        <c:axId val="54310016"/>
        <c:scaling>
          <c:orientation val="minMax"/>
        </c:scaling>
        <c:axPos val="l"/>
        <c:majorGridlines/>
        <c:numFmt formatCode="General" sourceLinked="1"/>
        <c:tickLblPos val="nextTo"/>
        <c:txPr>
          <a:bodyPr/>
          <a:lstStyle/>
          <a:p>
            <a:pPr>
              <a:defRPr lang="en-IN"/>
            </a:pPr>
            <a:endParaRPr lang="en-US"/>
          </a:p>
        </c:txPr>
        <c:crossAx val="54283648"/>
        <c:crosses val="autoZero"/>
        <c:crossBetween val="between"/>
      </c:valAx>
    </c:plotArea>
    <c:legend>
      <c:legendPos val="r"/>
      <c:txPr>
        <a:bodyPr/>
        <a:lstStyle/>
        <a:p>
          <a:pPr>
            <a:defRPr lang="en-IN"/>
          </a:pPr>
          <a:endParaRPr lang="en-US"/>
        </a:p>
      </c:txPr>
    </c:legend>
    <c:plotVisOnly val="1"/>
    <c:dispBlanksAs val="gap"/>
  </c:chart>
  <c:txPr>
    <a:bodyPr/>
    <a:lstStyle/>
    <a:p>
      <a:pPr>
        <a:defRPr sz="1600"/>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chart>
    <c:plotArea>
      <c:layout/>
      <c:barChart>
        <c:barDir val="col"/>
        <c:grouping val="clustered"/>
        <c:ser>
          <c:idx val="0"/>
          <c:order val="0"/>
          <c:tx>
            <c:strRef>
              <c:f>Sheet3!$C$1:$C$2</c:f>
              <c:strCache>
                <c:ptCount val="1"/>
                <c:pt idx="0">
                  <c:v>CLASSIFICATION OF AREAS FOR PSI-2007 TOTAL AREA</c:v>
                </c:pt>
              </c:strCache>
            </c:strRef>
          </c:tx>
          <c:cat>
            <c:multiLvlStrRef>
              <c:f>Sheet3!$A$3:$B$8</c:f>
              <c:multiLvlStrCache>
                <c:ptCount val="6"/>
                <c:lvl>
                  <c:pt idx="0">
                    <c:v>DEVELOPED AREA</c:v>
                  </c:pt>
                  <c:pt idx="1">
                    <c:v>UNDER DEVELOPED</c:v>
                  </c:pt>
                  <c:pt idx="2">
                    <c:v>LESS DEVELOPED</c:v>
                  </c:pt>
                  <c:pt idx="3">
                    <c:v>LESSER DEVELOPED</c:v>
                  </c:pt>
                  <c:pt idx="4">
                    <c:v>LEAST DEVELOPED</c:v>
                  </c:pt>
                  <c:pt idx="5">
                    <c:v>NO INDUSTRIES</c:v>
                  </c:pt>
                </c:lvl>
                <c:lvl>
                  <c:pt idx="0">
                    <c:v>A</c:v>
                  </c:pt>
                  <c:pt idx="1">
                    <c:v>B</c:v>
                  </c:pt>
                  <c:pt idx="2">
                    <c:v>C</c:v>
                  </c:pt>
                  <c:pt idx="3">
                    <c:v>D</c:v>
                  </c:pt>
                  <c:pt idx="4">
                    <c:v>D+</c:v>
                  </c:pt>
                  <c:pt idx="5">
                    <c:v>NO INDUSTRY DISTRICT</c:v>
                  </c:pt>
                </c:lvl>
              </c:multiLvlStrCache>
            </c:multiLvlStrRef>
          </c:cat>
          <c:val>
            <c:numRef>
              <c:f>Sheet3!$C$3:$C$8</c:f>
              <c:numCache>
                <c:formatCode>General</c:formatCode>
                <c:ptCount val="6"/>
                <c:pt idx="0">
                  <c:v>19</c:v>
                </c:pt>
                <c:pt idx="1">
                  <c:v>10</c:v>
                </c:pt>
                <c:pt idx="2">
                  <c:v>17</c:v>
                </c:pt>
                <c:pt idx="3">
                  <c:v>41</c:v>
                </c:pt>
                <c:pt idx="4">
                  <c:v>262</c:v>
                </c:pt>
                <c:pt idx="5">
                  <c:v>2</c:v>
                </c:pt>
              </c:numCache>
            </c:numRef>
          </c:val>
        </c:ser>
        <c:ser>
          <c:idx val="1"/>
          <c:order val="1"/>
          <c:tx>
            <c:strRef>
              <c:f>Sheet3!$D$1:$D$2</c:f>
              <c:strCache>
                <c:ptCount val="1"/>
                <c:pt idx="0">
                  <c:v>CLASSIFICATION OF AREAS FOR PSI-2007 %</c:v>
                </c:pt>
              </c:strCache>
            </c:strRef>
          </c:tx>
          <c:cat>
            <c:multiLvlStrRef>
              <c:f>Sheet3!$A$3:$B$8</c:f>
              <c:multiLvlStrCache>
                <c:ptCount val="6"/>
                <c:lvl>
                  <c:pt idx="0">
                    <c:v>DEVELOPED AREA</c:v>
                  </c:pt>
                  <c:pt idx="1">
                    <c:v>UNDER DEVELOPED</c:v>
                  </c:pt>
                  <c:pt idx="2">
                    <c:v>LESS DEVELOPED</c:v>
                  </c:pt>
                  <c:pt idx="3">
                    <c:v>LESSER DEVELOPED</c:v>
                  </c:pt>
                  <c:pt idx="4">
                    <c:v>LEAST DEVELOPED</c:v>
                  </c:pt>
                  <c:pt idx="5">
                    <c:v>NO INDUSTRIES</c:v>
                  </c:pt>
                </c:lvl>
                <c:lvl>
                  <c:pt idx="0">
                    <c:v>A</c:v>
                  </c:pt>
                  <c:pt idx="1">
                    <c:v>B</c:v>
                  </c:pt>
                  <c:pt idx="2">
                    <c:v>C</c:v>
                  </c:pt>
                  <c:pt idx="3">
                    <c:v>D</c:v>
                  </c:pt>
                  <c:pt idx="4">
                    <c:v>D+</c:v>
                  </c:pt>
                  <c:pt idx="5">
                    <c:v>NO INDUSTRY DISTRICT</c:v>
                  </c:pt>
                </c:lvl>
              </c:multiLvlStrCache>
            </c:multiLvlStrRef>
          </c:cat>
          <c:val>
            <c:numRef>
              <c:f>Sheet3!$D$3:$D$8</c:f>
              <c:numCache>
                <c:formatCode>0.00</c:formatCode>
                <c:ptCount val="6"/>
                <c:pt idx="0">
                  <c:v>5.4131054131054075</c:v>
                </c:pt>
                <c:pt idx="1">
                  <c:v>2.8490028490028467</c:v>
                </c:pt>
                <c:pt idx="2">
                  <c:v>4.8433048433048427</c:v>
                </c:pt>
                <c:pt idx="3">
                  <c:v>11.680911680911603</c:v>
                </c:pt>
                <c:pt idx="4">
                  <c:v>74.643874643874639</c:v>
                </c:pt>
                <c:pt idx="5">
                  <c:v>0.56980056980056959</c:v>
                </c:pt>
              </c:numCache>
            </c:numRef>
          </c:val>
        </c:ser>
        <c:axId val="54326784"/>
        <c:axId val="54328320"/>
      </c:barChart>
      <c:catAx>
        <c:axId val="54326784"/>
        <c:scaling>
          <c:orientation val="minMax"/>
        </c:scaling>
        <c:axPos val="b"/>
        <c:tickLblPos val="nextTo"/>
        <c:txPr>
          <a:bodyPr/>
          <a:lstStyle/>
          <a:p>
            <a:pPr>
              <a:defRPr lang="en-IN"/>
            </a:pPr>
            <a:endParaRPr lang="en-US"/>
          </a:p>
        </c:txPr>
        <c:crossAx val="54328320"/>
        <c:crosses val="autoZero"/>
        <c:auto val="1"/>
        <c:lblAlgn val="ctr"/>
        <c:lblOffset val="100"/>
      </c:catAx>
      <c:valAx>
        <c:axId val="54328320"/>
        <c:scaling>
          <c:orientation val="minMax"/>
        </c:scaling>
        <c:axPos val="l"/>
        <c:majorGridlines/>
        <c:numFmt formatCode="General" sourceLinked="1"/>
        <c:tickLblPos val="nextTo"/>
        <c:txPr>
          <a:bodyPr/>
          <a:lstStyle/>
          <a:p>
            <a:pPr>
              <a:defRPr lang="en-IN"/>
            </a:pPr>
            <a:endParaRPr lang="en-US"/>
          </a:p>
        </c:txPr>
        <c:crossAx val="54326784"/>
        <c:crosses val="autoZero"/>
        <c:crossBetween val="between"/>
      </c:valAx>
    </c:plotArea>
    <c:legend>
      <c:legendPos val="r"/>
      <c:layout>
        <c:manualLayout>
          <c:xMode val="edge"/>
          <c:yMode val="edge"/>
          <c:x val="0.66250000000000064"/>
          <c:y val="0.45524846894138227"/>
          <c:w val="0.33750000000000246"/>
          <c:h val="0.11172528433945762"/>
        </c:manualLayout>
      </c:layout>
      <c:txPr>
        <a:bodyPr/>
        <a:lstStyle/>
        <a:p>
          <a:pPr>
            <a:defRPr lang="en-IN"/>
          </a:pPr>
          <a:endParaRPr lang="en-US"/>
        </a:p>
      </c:txPr>
    </c:legend>
    <c:plotVisOnly val="1"/>
    <c:dispBlanksAs val="gap"/>
  </c:chart>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chart>
    <c:plotArea>
      <c:layout/>
      <c:barChart>
        <c:barDir val="col"/>
        <c:grouping val="clustered"/>
        <c:ser>
          <c:idx val="0"/>
          <c:order val="0"/>
          <c:tx>
            <c:strRef>
              <c:f>Sheet3!$C$1:$C$2</c:f>
              <c:strCache>
                <c:ptCount val="1"/>
                <c:pt idx="0">
                  <c:v>CLASSIFICATION OF AREAS FOR PSI-2013 TOTAL AREA</c:v>
                </c:pt>
              </c:strCache>
            </c:strRef>
          </c:tx>
          <c:cat>
            <c:multiLvlStrRef>
              <c:f>Sheet3!$A$3:$B$8</c:f>
              <c:multiLvlStrCache>
                <c:ptCount val="6"/>
                <c:lvl>
                  <c:pt idx="0">
                    <c:v>DEVELOPED AREA</c:v>
                  </c:pt>
                  <c:pt idx="1">
                    <c:v>UNDER DEVELOPED</c:v>
                  </c:pt>
                  <c:pt idx="2">
                    <c:v>LESS DEVELOPED</c:v>
                  </c:pt>
                  <c:pt idx="3">
                    <c:v>LESSER DEVELOPED</c:v>
                  </c:pt>
                  <c:pt idx="4">
                    <c:v>LEAST DEVELOPED</c:v>
                  </c:pt>
                  <c:pt idx="5">
                    <c:v>NO INDUSTRIES</c:v>
                  </c:pt>
                </c:lvl>
                <c:lvl>
                  <c:pt idx="0">
                    <c:v>A</c:v>
                  </c:pt>
                  <c:pt idx="1">
                    <c:v>B</c:v>
                  </c:pt>
                  <c:pt idx="2">
                    <c:v>C</c:v>
                  </c:pt>
                  <c:pt idx="3">
                    <c:v>D</c:v>
                  </c:pt>
                  <c:pt idx="4">
                    <c:v>D+</c:v>
                  </c:pt>
                  <c:pt idx="5">
                    <c:v>NO INDUSTRY DISTRICT</c:v>
                  </c:pt>
                </c:lvl>
              </c:multiLvlStrCache>
            </c:multiLvlStrRef>
          </c:cat>
          <c:val>
            <c:numRef>
              <c:f>Sheet3!$C$3:$C$8</c:f>
              <c:numCache>
                <c:formatCode>General</c:formatCode>
                <c:ptCount val="6"/>
                <c:pt idx="0">
                  <c:v>22</c:v>
                </c:pt>
                <c:pt idx="1">
                  <c:v>8</c:v>
                </c:pt>
                <c:pt idx="2">
                  <c:v>17</c:v>
                </c:pt>
                <c:pt idx="3">
                  <c:v>43</c:v>
                </c:pt>
                <c:pt idx="4">
                  <c:v>262</c:v>
                </c:pt>
                <c:pt idx="5">
                  <c:v>2</c:v>
                </c:pt>
              </c:numCache>
            </c:numRef>
          </c:val>
        </c:ser>
        <c:ser>
          <c:idx val="1"/>
          <c:order val="1"/>
          <c:tx>
            <c:strRef>
              <c:f>Sheet3!$D$1:$D$2</c:f>
              <c:strCache>
                <c:ptCount val="1"/>
                <c:pt idx="0">
                  <c:v>CLASSIFICATION OF AREAS FOR PSI-2013 %</c:v>
                </c:pt>
              </c:strCache>
            </c:strRef>
          </c:tx>
          <c:cat>
            <c:multiLvlStrRef>
              <c:f>Sheet3!$A$3:$B$8</c:f>
              <c:multiLvlStrCache>
                <c:ptCount val="6"/>
                <c:lvl>
                  <c:pt idx="0">
                    <c:v>DEVELOPED AREA</c:v>
                  </c:pt>
                  <c:pt idx="1">
                    <c:v>UNDER DEVELOPED</c:v>
                  </c:pt>
                  <c:pt idx="2">
                    <c:v>LESS DEVELOPED</c:v>
                  </c:pt>
                  <c:pt idx="3">
                    <c:v>LESSER DEVELOPED</c:v>
                  </c:pt>
                  <c:pt idx="4">
                    <c:v>LEAST DEVELOPED</c:v>
                  </c:pt>
                  <c:pt idx="5">
                    <c:v>NO INDUSTRIES</c:v>
                  </c:pt>
                </c:lvl>
                <c:lvl>
                  <c:pt idx="0">
                    <c:v>A</c:v>
                  </c:pt>
                  <c:pt idx="1">
                    <c:v>B</c:v>
                  </c:pt>
                  <c:pt idx="2">
                    <c:v>C</c:v>
                  </c:pt>
                  <c:pt idx="3">
                    <c:v>D</c:v>
                  </c:pt>
                  <c:pt idx="4">
                    <c:v>D+</c:v>
                  </c:pt>
                  <c:pt idx="5">
                    <c:v>NO INDUSTRY DISTRICT</c:v>
                  </c:pt>
                </c:lvl>
              </c:multiLvlStrCache>
            </c:multiLvlStrRef>
          </c:cat>
          <c:val>
            <c:numRef>
              <c:f>Sheet3!$D$3:$D$8</c:f>
              <c:numCache>
                <c:formatCode>0.00</c:formatCode>
                <c:ptCount val="6"/>
                <c:pt idx="0">
                  <c:v>6.2146892655367205</c:v>
                </c:pt>
                <c:pt idx="1">
                  <c:v>2.2598870056497176</c:v>
                </c:pt>
                <c:pt idx="2">
                  <c:v>4.8022598870056497</c:v>
                </c:pt>
                <c:pt idx="3">
                  <c:v>12.146892655367274</c:v>
                </c:pt>
                <c:pt idx="4">
                  <c:v>74.011299435028846</c:v>
                </c:pt>
                <c:pt idx="5">
                  <c:v>0.56497175141242961</c:v>
                </c:pt>
              </c:numCache>
            </c:numRef>
          </c:val>
        </c:ser>
        <c:axId val="54619520"/>
        <c:axId val="54637696"/>
      </c:barChart>
      <c:catAx>
        <c:axId val="54619520"/>
        <c:scaling>
          <c:orientation val="minMax"/>
        </c:scaling>
        <c:axPos val="b"/>
        <c:tickLblPos val="nextTo"/>
        <c:txPr>
          <a:bodyPr/>
          <a:lstStyle/>
          <a:p>
            <a:pPr>
              <a:defRPr lang="en-IN"/>
            </a:pPr>
            <a:endParaRPr lang="en-US"/>
          </a:p>
        </c:txPr>
        <c:crossAx val="54637696"/>
        <c:crosses val="autoZero"/>
        <c:auto val="1"/>
        <c:lblAlgn val="ctr"/>
        <c:lblOffset val="100"/>
      </c:catAx>
      <c:valAx>
        <c:axId val="54637696"/>
        <c:scaling>
          <c:orientation val="minMax"/>
        </c:scaling>
        <c:axPos val="l"/>
        <c:majorGridlines/>
        <c:numFmt formatCode="General" sourceLinked="1"/>
        <c:tickLblPos val="nextTo"/>
        <c:txPr>
          <a:bodyPr/>
          <a:lstStyle/>
          <a:p>
            <a:pPr>
              <a:defRPr lang="en-IN"/>
            </a:pPr>
            <a:endParaRPr lang="en-US"/>
          </a:p>
        </c:txPr>
        <c:crossAx val="54619520"/>
        <c:crosses val="autoZero"/>
        <c:crossBetween val="between"/>
      </c:valAx>
    </c:plotArea>
    <c:legend>
      <c:legendPos val="r"/>
      <c:txPr>
        <a:bodyPr/>
        <a:lstStyle/>
        <a:p>
          <a:pPr>
            <a:defRPr lang="en-IN"/>
          </a:pPr>
          <a:endParaRPr lang="en-US"/>
        </a:p>
      </c:txPr>
    </c:legend>
    <c:plotVisOnly val="1"/>
    <c:dispBlanksAs val="gap"/>
  </c:chart>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28B75FD-EE07-426D-A87F-1CC52E76BF93}" type="datetimeFigureOut">
              <a:rPr lang="en-US" smtClean="0"/>
              <a:pPr/>
              <a:t>18/06/2015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13394DD-AC3D-4426-B53F-A12CAE8CC7AE}" type="slidenum">
              <a:rPr lang="en-US" smtClean="0"/>
              <a:pPr/>
              <a:t>‹#›</a:t>
            </a:fld>
            <a:endParaRPr lang="en-US"/>
          </a:p>
        </p:txBody>
      </p:sp>
    </p:spTree>
    <p:extLst>
      <p:ext uri="{BB962C8B-B14F-4D97-AF65-F5344CB8AC3E}">
        <p14:creationId xmlns:p14="http://schemas.microsoft.com/office/powerpoint/2010/main" xmlns="" val="20698384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13394DD-AC3D-4426-B53F-A12CAE8CC7AE}" type="slidenum">
              <a:rPr lang="en-US" smtClean="0"/>
              <a:pPr/>
              <a:t>48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13394DD-AC3D-4426-B53F-A12CAE8CC7AE}" type="slidenum">
              <a:rPr lang="en-US" smtClean="0"/>
              <a:pPr/>
              <a:t>72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3DACB6-A0AD-44C8-B6E1-CD73687FCED4}" type="slidenum">
              <a:rPr lang="en-US" smtClean="0"/>
              <a:pPr/>
              <a:t>135</a:t>
            </a:fld>
            <a:endParaRPr lang="en-US"/>
          </a:p>
        </p:txBody>
      </p:sp>
    </p:spTree>
    <p:extLst>
      <p:ext uri="{BB962C8B-B14F-4D97-AF65-F5344CB8AC3E}">
        <p14:creationId xmlns:p14="http://schemas.microsoft.com/office/powerpoint/2010/main" xmlns="" val="2936773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p:spPr>
      </p:sp>
      <p:sp>
        <p:nvSpPr>
          <p:cNvPr id="2457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245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917D6DE-0D74-434C-8869-C0E399B37EF1}" type="slidenum">
              <a:rPr lang="en-US"/>
              <a:pPr/>
              <a:t>143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BCE5F708-3B34-41B6-A155-9E5B0B51D513}" type="datetime1">
              <a:rPr lang="en-US" smtClean="0"/>
              <a:pPr/>
              <a:t>18/06/2015</a:t>
            </a:fld>
            <a:endParaRPr lang="en-US"/>
          </a:p>
        </p:txBody>
      </p:sp>
      <p:sp>
        <p:nvSpPr>
          <p:cNvPr id="19" name="Footer Placeholder 18"/>
          <p:cNvSpPr>
            <a:spLocks noGrp="1"/>
          </p:cNvSpPr>
          <p:nvPr>
            <p:ph type="ftr" sz="quarter" idx="11"/>
          </p:nvPr>
        </p:nvSpPr>
        <p:spPr/>
        <p:txBody>
          <a:bodyPr/>
          <a:lstStyle/>
          <a:p>
            <a:r>
              <a:rPr lang="en-US" smtClean="0"/>
              <a:t>      </a:t>
            </a:r>
            <a:endParaRPr lang="en-US"/>
          </a:p>
        </p:txBody>
      </p:sp>
      <p:sp>
        <p:nvSpPr>
          <p:cNvPr id="27" name="Slide Number Placeholder 26"/>
          <p:cNvSpPr>
            <a:spLocks noGrp="1"/>
          </p:cNvSpPr>
          <p:nvPr>
            <p:ph type="sldNum" sz="quarter" idx="12"/>
          </p:nvPr>
        </p:nvSpPr>
        <p:spPr/>
        <p:txBody>
          <a:bodyPr/>
          <a:lstStyle/>
          <a:p>
            <a:fld id="{6058667F-AB9F-440C-A8F5-2AA6B79C012D}"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727B9AB-BCB5-41F6-83D6-379B4F070934}" type="datetime1">
              <a:rPr lang="en-US" smtClean="0"/>
              <a:pPr/>
              <a:t>18/06/2015</a:t>
            </a:fld>
            <a:endParaRPr lang="en-US"/>
          </a:p>
        </p:txBody>
      </p:sp>
      <p:sp>
        <p:nvSpPr>
          <p:cNvPr id="5" name="Footer Placeholder 4"/>
          <p:cNvSpPr>
            <a:spLocks noGrp="1"/>
          </p:cNvSpPr>
          <p:nvPr>
            <p:ph type="ftr" sz="quarter" idx="11"/>
          </p:nvPr>
        </p:nvSpPr>
        <p:spPr/>
        <p:txBody>
          <a:bodyPr/>
          <a:lstStyle/>
          <a:p>
            <a:r>
              <a:rPr lang="en-US" smtClean="0"/>
              <a:t>      </a:t>
            </a:r>
            <a:endParaRPr lang="en-US"/>
          </a:p>
        </p:txBody>
      </p:sp>
      <p:sp>
        <p:nvSpPr>
          <p:cNvPr id="6" name="Slide Number Placeholder 5"/>
          <p:cNvSpPr>
            <a:spLocks noGrp="1"/>
          </p:cNvSpPr>
          <p:nvPr>
            <p:ph type="sldNum" sz="quarter" idx="12"/>
          </p:nvPr>
        </p:nvSpPr>
        <p:spPr/>
        <p:txBody>
          <a:bodyPr/>
          <a:lstStyle/>
          <a:p>
            <a:fld id="{6058667F-AB9F-440C-A8F5-2AA6B79C012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D0C4027-934B-4416-A376-48051650329F}" type="datetime1">
              <a:rPr lang="en-US" smtClean="0"/>
              <a:pPr/>
              <a:t>18/06/2015</a:t>
            </a:fld>
            <a:endParaRPr lang="en-US"/>
          </a:p>
        </p:txBody>
      </p:sp>
      <p:sp>
        <p:nvSpPr>
          <p:cNvPr id="5" name="Footer Placeholder 4"/>
          <p:cNvSpPr>
            <a:spLocks noGrp="1"/>
          </p:cNvSpPr>
          <p:nvPr>
            <p:ph type="ftr" sz="quarter" idx="11"/>
          </p:nvPr>
        </p:nvSpPr>
        <p:spPr/>
        <p:txBody>
          <a:bodyPr/>
          <a:lstStyle/>
          <a:p>
            <a:r>
              <a:rPr lang="en-US" smtClean="0"/>
              <a:t>      </a:t>
            </a:r>
            <a:endParaRPr lang="en-US"/>
          </a:p>
        </p:txBody>
      </p:sp>
      <p:sp>
        <p:nvSpPr>
          <p:cNvPr id="6" name="Slide Number Placeholder 5"/>
          <p:cNvSpPr>
            <a:spLocks noGrp="1"/>
          </p:cNvSpPr>
          <p:nvPr>
            <p:ph type="sldNum" sz="quarter" idx="12"/>
          </p:nvPr>
        </p:nvSpPr>
        <p:spPr/>
        <p:txBody>
          <a:bodyPr/>
          <a:lstStyle/>
          <a:p>
            <a:fld id="{6058667F-AB9F-440C-A8F5-2AA6B79C012D}"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457200"/>
            <a:ext cx="8229600" cy="5410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2"/>
          <p:cNvSpPr>
            <a:spLocks noGrp="1" noChangeArrowheads="1"/>
          </p:cNvSpPr>
          <p:nvPr>
            <p:ph type="ftr" sz="quarter" idx="10"/>
          </p:nvPr>
        </p:nvSpPr>
        <p:spPr>
          <a:ln/>
        </p:spPr>
        <p:txBody>
          <a:bodyPr/>
          <a:lstStyle>
            <a:lvl1pPr>
              <a:defRPr/>
            </a:lvl1pPr>
          </a:lstStyle>
          <a:p>
            <a:pPr>
              <a:defRPr/>
            </a:pPr>
            <a:endParaRPr lang="en-US"/>
          </a:p>
        </p:txBody>
      </p:sp>
      <p:sp>
        <p:nvSpPr>
          <p:cNvPr id="4" name="Rectangle 3"/>
          <p:cNvSpPr>
            <a:spLocks noGrp="1" noChangeArrowheads="1"/>
          </p:cNvSpPr>
          <p:nvPr>
            <p:ph type="sldNum" sz="quarter" idx="11"/>
          </p:nvPr>
        </p:nvSpPr>
        <p:spPr>
          <a:ln/>
        </p:spPr>
        <p:txBody>
          <a:bodyPr/>
          <a:lstStyle>
            <a:lvl1pPr>
              <a:defRPr/>
            </a:lvl1pPr>
          </a:lstStyle>
          <a:p>
            <a:pPr>
              <a:defRPr/>
            </a:pPr>
            <a:fld id="{06C2C01E-10AC-4A4A-9098-2C0DA1E403A9}" type="slidenum">
              <a:rPr lang="en-US"/>
              <a:pPr>
                <a:defRPr/>
              </a:pPr>
              <a:t>‹#›</a:t>
            </a:fld>
            <a:endParaRPr lang="en-US"/>
          </a:p>
        </p:txBody>
      </p:sp>
      <p:sp>
        <p:nvSpPr>
          <p:cNvPr id="5"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A1BFD44-26C9-4C8C-97C1-52E199663CC3}" type="datetime1">
              <a:rPr lang="en-US" smtClean="0"/>
              <a:pPr/>
              <a:t>18/06/2015</a:t>
            </a:fld>
            <a:endParaRPr lang="en-US"/>
          </a:p>
        </p:txBody>
      </p:sp>
      <p:sp>
        <p:nvSpPr>
          <p:cNvPr id="5" name="Footer Placeholder 4"/>
          <p:cNvSpPr>
            <a:spLocks noGrp="1"/>
          </p:cNvSpPr>
          <p:nvPr>
            <p:ph type="ftr" sz="quarter" idx="11"/>
          </p:nvPr>
        </p:nvSpPr>
        <p:spPr/>
        <p:txBody>
          <a:bodyPr/>
          <a:lstStyle/>
          <a:p>
            <a:r>
              <a:rPr lang="en-US" smtClean="0"/>
              <a:t>      </a:t>
            </a:r>
            <a:endParaRPr lang="en-US"/>
          </a:p>
        </p:txBody>
      </p:sp>
      <p:sp>
        <p:nvSpPr>
          <p:cNvPr id="6" name="Slide Number Placeholder 5"/>
          <p:cNvSpPr>
            <a:spLocks noGrp="1"/>
          </p:cNvSpPr>
          <p:nvPr>
            <p:ph type="sldNum" sz="quarter" idx="12"/>
          </p:nvPr>
        </p:nvSpPr>
        <p:spPr/>
        <p:txBody>
          <a:bodyPr/>
          <a:lstStyle/>
          <a:p>
            <a:fld id="{6058667F-AB9F-440C-A8F5-2AA6B79C012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7BEF10B1-3A1B-44CF-8E87-A44D995AE9B4}" type="datetime1">
              <a:rPr lang="en-US" smtClean="0"/>
              <a:pPr/>
              <a:t>18/06/2015</a:t>
            </a:fld>
            <a:endParaRPr lang="en-US"/>
          </a:p>
        </p:txBody>
      </p:sp>
      <p:sp>
        <p:nvSpPr>
          <p:cNvPr id="5" name="Footer Placeholder 4"/>
          <p:cNvSpPr>
            <a:spLocks noGrp="1"/>
          </p:cNvSpPr>
          <p:nvPr>
            <p:ph type="ftr" sz="quarter" idx="11"/>
          </p:nvPr>
        </p:nvSpPr>
        <p:spPr/>
        <p:txBody>
          <a:bodyPr/>
          <a:lstStyle/>
          <a:p>
            <a:r>
              <a:rPr lang="en-US" smtClean="0"/>
              <a:t>      </a:t>
            </a:r>
            <a:endParaRPr lang="en-US"/>
          </a:p>
        </p:txBody>
      </p:sp>
      <p:sp>
        <p:nvSpPr>
          <p:cNvPr id="6" name="Slide Number Placeholder 5"/>
          <p:cNvSpPr>
            <a:spLocks noGrp="1"/>
          </p:cNvSpPr>
          <p:nvPr>
            <p:ph type="sldNum" sz="quarter" idx="12"/>
          </p:nvPr>
        </p:nvSpPr>
        <p:spPr/>
        <p:txBody>
          <a:bodyPr/>
          <a:lstStyle/>
          <a:p>
            <a:fld id="{6058667F-AB9F-440C-A8F5-2AA6B79C012D}"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D7C8762-C9B7-4B7E-AD31-891710B97631}" type="datetime1">
              <a:rPr lang="en-US" smtClean="0"/>
              <a:pPr/>
              <a:t>18/06/2015</a:t>
            </a:fld>
            <a:endParaRPr lang="en-US"/>
          </a:p>
        </p:txBody>
      </p:sp>
      <p:sp>
        <p:nvSpPr>
          <p:cNvPr id="6" name="Footer Placeholder 5"/>
          <p:cNvSpPr>
            <a:spLocks noGrp="1"/>
          </p:cNvSpPr>
          <p:nvPr>
            <p:ph type="ftr" sz="quarter" idx="11"/>
          </p:nvPr>
        </p:nvSpPr>
        <p:spPr/>
        <p:txBody>
          <a:bodyPr/>
          <a:lstStyle/>
          <a:p>
            <a:r>
              <a:rPr lang="en-US" smtClean="0"/>
              <a:t>      </a:t>
            </a:r>
            <a:endParaRPr lang="en-US"/>
          </a:p>
        </p:txBody>
      </p:sp>
      <p:sp>
        <p:nvSpPr>
          <p:cNvPr id="7" name="Slide Number Placeholder 6"/>
          <p:cNvSpPr>
            <a:spLocks noGrp="1"/>
          </p:cNvSpPr>
          <p:nvPr>
            <p:ph type="sldNum" sz="quarter" idx="12"/>
          </p:nvPr>
        </p:nvSpPr>
        <p:spPr/>
        <p:txBody>
          <a:bodyPr/>
          <a:lstStyle/>
          <a:p>
            <a:fld id="{6058667F-AB9F-440C-A8F5-2AA6B79C012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B3119BA1-8FD7-4445-8D39-8F25D973A554}" type="datetime1">
              <a:rPr lang="en-US" smtClean="0"/>
              <a:pPr/>
              <a:t>18/06/2015</a:t>
            </a:fld>
            <a:endParaRPr lang="en-US"/>
          </a:p>
        </p:txBody>
      </p:sp>
      <p:sp>
        <p:nvSpPr>
          <p:cNvPr id="8" name="Footer Placeholder 7"/>
          <p:cNvSpPr>
            <a:spLocks noGrp="1"/>
          </p:cNvSpPr>
          <p:nvPr>
            <p:ph type="ftr" sz="quarter" idx="11"/>
          </p:nvPr>
        </p:nvSpPr>
        <p:spPr/>
        <p:txBody>
          <a:bodyPr/>
          <a:lstStyle/>
          <a:p>
            <a:r>
              <a:rPr lang="en-US" smtClean="0"/>
              <a:t>      </a:t>
            </a:r>
            <a:endParaRPr lang="en-US"/>
          </a:p>
        </p:txBody>
      </p:sp>
      <p:sp>
        <p:nvSpPr>
          <p:cNvPr id="9" name="Slide Number Placeholder 8"/>
          <p:cNvSpPr>
            <a:spLocks noGrp="1"/>
          </p:cNvSpPr>
          <p:nvPr>
            <p:ph type="sldNum" sz="quarter" idx="12"/>
          </p:nvPr>
        </p:nvSpPr>
        <p:spPr/>
        <p:txBody>
          <a:bodyPr/>
          <a:lstStyle/>
          <a:p>
            <a:fld id="{6058667F-AB9F-440C-A8F5-2AA6B79C012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78BE19B-7117-4D82-91A8-5011FE94561C}" type="datetime1">
              <a:rPr lang="en-US" smtClean="0"/>
              <a:pPr/>
              <a:t>18/06/2015</a:t>
            </a:fld>
            <a:endParaRPr lang="en-US"/>
          </a:p>
        </p:txBody>
      </p:sp>
      <p:sp>
        <p:nvSpPr>
          <p:cNvPr id="4" name="Footer Placeholder 3"/>
          <p:cNvSpPr>
            <a:spLocks noGrp="1"/>
          </p:cNvSpPr>
          <p:nvPr>
            <p:ph type="ftr" sz="quarter" idx="11"/>
          </p:nvPr>
        </p:nvSpPr>
        <p:spPr/>
        <p:txBody>
          <a:bodyPr/>
          <a:lstStyle/>
          <a:p>
            <a:r>
              <a:rPr lang="en-US" smtClean="0"/>
              <a:t>      </a:t>
            </a:r>
            <a:endParaRPr lang="en-US"/>
          </a:p>
        </p:txBody>
      </p:sp>
      <p:sp>
        <p:nvSpPr>
          <p:cNvPr id="5" name="Slide Number Placeholder 4"/>
          <p:cNvSpPr>
            <a:spLocks noGrp="1"/>
          </p:cNvSpPr>
          <p:nvPr>
            <p:ph type="sldNum" sz="quarter" idx="12"/>
          </p:nvPr>
        </p:nvSpPr>
        <p:spPr/>
        <p:txBody>
          <a:bodyPr/>
          <a:lstStyle/>
          <a:p>
            <a:fld id="{6058667F-AB9F-440C-A8F5-2AA6B79C012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25850F3-1DC9-4EC2-B5B0-C6BD77A4EC09}" type="datetime1">
              <a:rPr lang="en-US" smtClean="0"/>
              <a:pPr/>
              <a:t>18/06/2015</a:t>
            </a:fld>
            <a:endParaRPr lang="en-US"/>
          </a:p>
        </p:txBody>
      </p:sp>
      <p:sp>
        <p:nvSpPr>
          <p:cNvPr id="3" name="Footer Placeholder 2"/>
          <p:cNvSpPr>
            <a:spLocks noGrp="1"/>
          </p:cNvSpPr>
          <p:nvPr>
            <p:ph type="ftr" sz="quarter" idx="11"/>
          </p:nvPr>
        </p:nvSpPr>
        <p:spPr/>
        <p:txBody>
          <a:bodyPr/>
          <a:lstStyle/>
          <a:p>
            <a:r>
              <a:rPr lang="en-US" smtClean="0"/>
              <a:t>      </a:t>
            </a:r>
            <a:endParaRPr lang="en-US"/>
          </a:p>
        </p:txBody>
      </p:sp>
      <p:sp>
        <p:nvSpPr>
          <p:cNvPr id="4" name="Slide Number Placeholder 3"/>
          <p:cNvSpPr>
            <a:spLocks noGrp="1"/>
          </p:cNvSpPr>
          <p:nvPr>
            <p:ph type="sldNum" sz="quarter" idx="12"/>
          </p:nvPr>
        </p:nvSpPr>
        <p:spPr/>
        <p:txBody>
          <a:bodyPr/>
          <a:lstStyle/>
          <a:p>
            <a:fld id="{6058667F-AB9F-440C-A8F5-2AA6B79C012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8B3BA2E-FD98-4129-9699-B3AD17F71807}" type="datetime1">
              <a:rPr lang="en-US" smtClean="0"/>
              <a:pPr/>
              <a:t>18/06/2015</a:t>
            </a:fld>
            <a:endParaRPr lang="en-US"/>
          </a:p>
        </p:txBody>
      </p:sp>
      <p:sp>
        <p:nvSpPr>
          <p:cNvPr id="6" name="Footer Placeholder 5"/>
          <p:cNvSpPr>
            <a:spLocks noGrp="1"/>
          </p:cNvSpPr>
          <p:nvPr>
            <p:ph type="ftr" sz="quarter" idx="11"/>
          </p:nvPr>
        </p:nvSpPr>
        <p:spPr/>
        <p:txBody>
          <a:bodyPr/>
          <a:lstStyle/>
          <a:p>
            <a:r>
              <a:rPr lang="en-US" smtClean="0"/>
              <a:t>      </a:t>
            </a:r>
            <a:endParaRPr lang="en-US"/>
          </a:p>
        </p:txBody>
      </p:sp>
      <p:sp>
        <p:nvSpPr>
          <p:cNvPr id="7" name="Slide Number Placeholder 6"/>
          <p:cNvSpPr>
            <a:spLocks noGrp="1"/>
          </p:cNvSpPr>
          <p:nvPr>
            <p:ph type="sldNum" sz="quarter" idx="12"/>
          </p:nvPr>
        </p:nvSpPr>
        <p:spPr/>
        <p:txBody>
          <a:bodyPr/>
          <a:lstStyle/>
          <a:p>
            <a:fld id="{6058667F-AB9F-440C-A8F5-2AA6B79C012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7B65FDB-E2DB-4030-8852-2AF524FEC671}" type="datetime1">
              <a:rPr lang="en-US" smtClean="0"/>
              <a:pPr/>
              <a:t>18/06/2015</a:t>
            </a:fld>
            <a:endParaRPr lang="en-US"/>
          </a:p>
        </p:txBody>
      </p:sp>
      <p:sp>
        <p:nvSpPr>
          <p:cNvPr id="6" name="Footer Placeholder 5"/>
          <p:cNvSpPr>
            <a:spLocks noGrp="1"/>
          </p:cNvSpPr>
          <p:nvPr>
            <p:ph type="ftr" sz="quarter" idx="11"/>
          </p:nvPr>
        </p:nvSpPr>
        <p:spPr/>
        <p:txBody>
          <a:bodyPr/>
          <a:lstStyle/>
          <a:p>
            <a:r>
              <a:rPr lang="en-US" smtClean="0"/>
              <a:t>      </a:t>
            </a:r>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6058667F-AB9F-440C-A8F5-2AA6B79C012D}"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AE679476-DFA8-422A-BA94-923025C724F1}" type="datetime1">
              <a:rPr lang="en-US" smtClean="0"/>
              <a:pPr/>
              <a:t>18/06/2015</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r>
              <a:rPr lang="en-US" smtClean="0"/>
              <a:t>      </a:t>
            </a:r>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6058667F-AB9F-440C-A8F5-2AA6B79C012D}"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hf sldNum="0" hd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11.jpeg"/></Relationships>
</file>

<file path=ppt/slides/_rels/slide22.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hyperlink" Target="http://www.industrialsubsidy.com/"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 Id="rId5" Type="http://schemas.openxmlformats.org/officeDocument/2006/relationships/image" Target="../media/image14.jpeg"/><Relationship Id="rId4" Type="http://schemas.openxmlformats.org/officeDocument/2006/relationships/image" Target="../media/image13.jpeg"/></Relationships>
</file>

<file path=ppt/slides/_rels/slide53.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59.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 Id="rId5" Type="http://schemas.openxmlformats.org/officeDocument/2006/relationships/image" Target="../media/image2.jpeg"/><Relationship Id="rId4" Type="http://schemas.openxmlformats.org/officeDocument/2006/relationships/image" Target="../media/image18.gif"/></Relationships>
</file>

<file path=ppt/slides/_rels/slide63.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hyperlink" Target="http://www.industrialsubsidy.com/"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 Id="rId5" Type="http://schemas.openxmlformats.org/officeDocument/2006/relationships/image" Target="../media/image21.jpeg"/><Relationship Id="rId4" Type="http://schemas.openxmlformats.org/officeDocument/2006/relationships/image" Target="../media/image2.jpeg"/></Relationships>
</file>

<file path=ppt/slides/_rels/slide74.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 Id="rId5" Type="http://schemas.openxmlformats.org/officeDocument/2006/relationships/image" Target="../media/image23.gif"/><Relationship Id="rId4" Type="http://schemas.openxmlformats.org/officeDocument/2006/relationships/image" Target="../media/image22.jpeg"/></Relationships>
</file>

<file path=ppt/slides/_rels/slide76.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 Id="rId5" Type="http://schemas.openxmlformats.org/officeDocument/2006/relationships/image" Target="../media/image25.jpeg"/><Relationship Id="rId4" Type="http://schemas.openxmlformats.org/officeDocument/2006/relationships/image" Target="../media/image24.jpeg"/></Relationships>
</file>

<file path=ppt/slides/_rels/slide79.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 Id="rId4" Type="http://schemas.openxmlformats.org/officeDocument/2006/relationships/image" Target="../media/image27.jpeg"/></Relationships>
</file>

<file path=ppt/slides/_rels/slide87.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hyperlink" Target="http://www.industrialsubsidy.com/"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447800"/>
            <a:ext cx="9144000" cy="1754326"/>
          </a:xfrm>
          <a:prstGeom prst="rect">
            <a:avLst/>
          </a:prstGeom>
        </p:spPr>
        <p:txBody>
          <a:bodyPr wrap="square">
            <a:spAutoFit/>
          </a:bodyPr>
          <a:lstStyle/>
          <a:p>
            <a:endParaRPr lang="en-US" sz="3600" dirty="0"/>
          </a:p>
          <a:p>
            <a:r>
              <a:rPr lang="en-US" sz="3600" dirty="0" smtClean="0">
                <a:latin typeface="Agency FB" pitchFamily="34" charset="0"/>
              </a:rPr>
              <a:t>                                                                                                    </a:t>
            </a:r>
          </a:p>
          <a:p>
            <a:r>
              <a:rPr lang="en-US" sz="3600" dirty="0"/>
              <a:t> </a:t>
            </a:r>
            <a:r>
              <a:rPr lang="en-US" sz="3600" dirty="0" smtClean="0"/>
              <a:t>                    </a:t>
            </a:r>
            <a:endParaRPr lang="en-US" dirty="0"/>
          </a:p>
        </p:txBody>
      </p:sp>
      <p:sp>
        <p:nvSpPr>
          <p:cNvPr id="3" name="Footer Placeholder 2"/>
          <p:cNvSpPr>
            <a:spLocks noGrp="1"/>
          </p:cNvSpPr>
          <p:nvPr>
            <p:ph type="ftr" sz="quarter" idx="11"/>
          </p:nvPr>
        </p:nvSpPr>
        <p:spPr>
          <a:xfrm>
            <a:off x="0" y="6400800"/>
            <a:ext cx="9144000" cy="625475"/>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a:p>
        </p:txBody>
      </p:sp>
      <p:sp>
        <p:nvSpPr>
          <p:cNvPr id="4" name="Rounded Rectangle 3"/>
          <p:cNvSpPr/>
          <p:nvPr/>
        </p:nvSpPr>
        <p:spPr>
          <a:xfrm>
            <a:off x="0" y="0"/>
            <a:ext cx="9144000" cy="64770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dirty="0" smtClean="0">
              <a:blipFill>
                <a:blip r:embed="rId3"/>
                <a:tile tx="-196850" ty="0" sx="100000" sy="100000" flip="none" algn="tl"/>
              </a:blipFill>
              <a:effectLst>
                <a:outerShdw blurRad="50800" dist="50800" dir="5400000" algn="ctr" rotWithShape="0">
                  <a:srgbClr val="000000">
                    <a:alpha val="99000"/>
                  </a:srgbClr>
                </a:outerShdw>
              </a:effectLst>
            </a:endParaRPr>
          </a:p>
          <a:p>
            <a:pPr algn="ctr"/>
            <a:r>
              <a:rPr lang="en-US" sz="3600" dirty="0" smtClean="0">
                <a:blipFill>
                  <a:blip r:embed="rId3"/>
                  <a:tile tx="-196850" ty="0" sx="100000" sy="100000" flip="none" algn="tl"/>
                </a:blipFill>
                <a:effectLst>
                  <a:outerShdw blurRad="50800" dist="50800" dir="5400000" algn="ctr" rotWithShape="0">
                    <a:srgbClr val="000000">
                      <a:alpha val="99000"/>
                    </a:srgbClr>
                  </a:outerShdw>
                </a:effectLst>
              </a:rPr>
              <a:t>WESTERN INDIA REGIONAL COUNCIL OF THE INSTITUTE OF CHARTERED ACCOUNTANTS OF INDIA </a:t>
            </a:r>
          </a:p>
          <a:p>
            <a:pPr algn="ctr"/>
            <a:r>
              <a:rPr lang="en-US" sz="3600" dirty="0" smtClean="0">
                <a:blipFill>
                  <a:blip r:embed="rId3"/>
                  <a:tile tx="-196850" ty="0" sx="100000" sy="100000" flip="none" algn="tl"/>
                </a:blipFill>
                <a:effectLst>
                  <a:outerShdw blurRad="50800" dist="50800" dir="5400000" algn="ctr" rotWithShape="0">
                    <a:srgbClr val="000000">
                      <a:alpha val="99000"/>
                    </a:srgbClr>
                  </a:outerShdw>
                </a:effectLst>
              </a:rPr>
              <a:t>ON </a:t>
            </a:r>
          </a:p>
          <a:p>
            <a:pPr algn="ctr"/>
            <a:r>
              <a:rPr lang="en-US" sz="3600" dirty="0" smtClean="0">
                <a:blipFill>
                  <a:blip r:embed="rId3"/>
                  <a:tile tx="-196850" ty="0" sx="100000" sy="100000" flip="none" algn="tl"/>
                </a:blipFill>
                <a:effectLst>
                  <a:outerShdw blurRad="50800" dist="50800" dir="5400000" algn="ctr" rotWithShape="0">
                    <a:srgbClr val="000000">
                      <a:alpha val="99000"/>
                    </a:srgbClr>
                  </a:outerShdw>
                </a:effectLst>
              </a:rPr>
              <a:t>THE TOPIC</a:t>
            </a:r>
          </a:p>
          <a:p>
            <a:pPr algn="ctr"/>
            <a:r>
              <a:rPr lang="en-US" sz="3600" dirty="0" smtClean="0">
                <a:blipFill>
                  <a:blip r:embed="rId3"/>
                  <a:tile tx="-196850" ty="0" sx="100000" sy="100000" flip="none" algn="tl"/>
                </a:blipFill>
                <a:effectLst>
                  <a:outerShdw blurRad="50800" dist="50800" dir="5400000" algn="ctr" rotWithShape="0">
                    <a:srgbClr val="000000">
                      <a:alpha val="99000"/>
                    </a:srgbClr>
                  </a:outerShdw>
                </a:effectLst>
              </a:rPr>
              <a:t>PACKAGE SCHEME OF INCENTIVES-2013.</a:t>
            </a:r>
          </a:p>
          <a:p>
            <a:pPr algn="ctr"/>
            <a:r>
              <a:rPr lang="en-US" sz="3600" dirty="0" smtClean="0">
                <a:blipFill>
                  <a:blip r:embed="rId3"/>
                  <a:tile tx="-196850" ty="0" sx="100000" sy="100000" flip="none" algn="tl"/>
                </a:blipFill>
                <a:effectLst>
                  <a:outerShdw blurRad="50800" dist="50800" dir="5400000" algn="ctr" rotWithShape="0">
                    <a:srgbClr val="000000">
                      <a:alpha val="99000"/>
                    </a:srgbClr>
                  </a:outerShdw>
                </a:effectLst>
              </a:rPr>
              <a:t>AT PUNE BRANCH OF WIRC OF ICAI</a:t>
            </a:r>
          </a:p>
          <a:p>
            <a:pPr algn="ctr"/>
            <a:r>
              <a:rPr lang="en-US" sz="3600" dirty="0" smtClean="0">
                <a:blipFill>
                  <a:blip r:embed="rId3"/>
                  <a:tile tx="-196850" ty="0" sx="100000" sy="100000" flip="none" algn="tl"/>
                </a:blipFill>
                <a:effectLst>
                  <a:outerShdw blurRad="50800" dist="50800" dir="5400000" algn="ctr" rotWithShape="0">
                    <a:srgbClr val="000000">
                      <a:alpha val="99000"/>
                    </a:srgbClr>
                  </a:outerShdw>
                </a:effectLst>
              </a:rPr>
              <a:t>JUNE </a:t>
            </a:r>
            <a:r>
              <a:rPr lang="en-US" sz="3600" dirty="0" smtClean="0">
                <a:blipFill>
                  <a:blip r:embed="rId3"/>
                  <a:tile tx="-196850" ty="0" sx="100000" sy="100000" flip="none" algn="tl"/>
                </a:blipFill>
                <a:effectLst>
                  <a:outerShdw blurRad="50800" dist="50800" dir="5400000" algn="ctr" rotWithShape="0">
                    <a:srgbClr val="000000">
                      <a:alpha val="99000"/>
                    </a:srgbClr>
                  </a:outerShdw>
                </a:effectLst>
              </a:rPr>
              <a:t>2015</a:t>
            </a:r>
            <a:endParaRPr lang="en-US" sz="3600" dirty="0">
              <a:blipFill>
                <a:blip r:embed="rId3"/>
                <a:tile tx="-196850" ty="0" sx="100000" sy="100000" flip="none" algn="tl"/>
              </a:blipFill>
              <a:effectLst>
                <a:outerShdw blurRad="50800" dist="50800" dir="5400000" algn="ctr" rotWithShape="0">
                  <a:srgbClr val="000000">
                    <a:alpha val="99000"/>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      </a:t>
            </a:r>
            <a:endParaRPr lang="en-US"/>
          </a:p>
        </p:txBody>
      </p:sp>
      <p:graphicFrame>
        <p:nvGraphicFramePr>
          <p:cNvPr id="3" name="Table 2"/>
          <p:cNvGraphicFramePr>
            <a:graphicFrameLocks noGrp="1"/>
          </p:cNvGraphicFramePr>
          <p:nvPr/>
        </p:nvGraphicFramePr>
        <p:xfrm>
          <a:off x="0" y="0"/>
          <a:ext cx="9144000" cy="6858000"/>
        </p:xfrm>
        <a:graphic>
          <a:graphicData uri="http://schemas.openxmlformats.org/drawingml/2006/table">
            <a:tbl>
              <a:tblPr firstRow="1" bandRow="1">
                <a:tableStyleId>{5C22544A-7EE6-4342-B048-85BDC9FD1C3A}</a:tableStyleId>
              </a:tblPr>
              <a:tblGrid>
                <a:gridCol w="2286000"/>
                <a:gridCol w="2286000"/>
                <a:gridCol w="2286000"/>
                <a:gridCol w="2286000"/>
              </a:tblGrid>
              <a:tr h="857250">
                <a:tc>
                  <a:txBody>
                    <a:bodyPr/>
                    <a:lstStyle/>
                    <a:p>
                      <a:pPr algn="ctr"/>
                      <a:r>
                        <a:rPr lang="en-US" dirty="0" smtClean="0"/>
                        <a:t>STATE</a:t>
                      </a:r>
                      <a:endParaRPr lang="en-US" dirty="0"/>
                    </a:p>
                  </a:txBody>
                  <a:tcPr/>
                </a:tc>
                <a:tc>
                  <a:txBody>
                    <a:bodyPr/>
                    <a:lstStyle/>
                    <a:p>
                      <a:pPr algn="ctr"/>
                      <a:r>
                        <a:rPr lang="en-US" dirty="0" smtClean="0"/>
                        <a:t>DISTRICT</a:t>
                      </a:r>
                      <a:endParaRPr lang="en-US" dirty="0"/>
                    </a:p>
                  </a:txBody>
                  <a:tcPr/>
                </a:tc>
                <a:tc>
                  <a:txBody>
                    <a:bodyPr/>
                    <a:lstStyle/>
                    <a:p>
                      <a:pPr algn="ctr"/>
                      <a:r>
                        <a:rPr lang="en-US" dirty="0" smtClean="0"/>
                        <a:t>TALUKA</a:t>
                      </a:r>
                      <a:endParaRPr lang="en-US" dirty="0"/>
                    </a:p>
                  </a:txBody>
                  <a:tcPr/>
                </a:tc>
                <a:tc>
                  <a:txBody>
                    <a:bodyPr/>
                    <a:lstStyle/>
                    <a:p>
                      <a:pPr algn="ctr"/>
                      <a:r>
                        <a:rPr lang="en-US" dirty="0" smtClean="0"/>
                        <a:t>AREA</a:t>
                      </a:r>
                      <a:endParaRPr lang="en-US" dirty="0"/>
                    </a:p>
                  </a:txBody>
                  <a:tcPr/>
                </a:tc>
              </a:tr>
              <a:tr h="857250">
                <a:tc rowSpan="7">
                  <a:txBody>
                    <a:bodyPr/>
                    <a:lstStyle/>
                    <a:p>
                      <a:pPr algn="ctr"/>
                      <a:r>
                        <a:rPr lang="en-US" dirty="0" smtClean="0"/>
                        <a:t>MAHARASHTRA &amp; CHHATTISGARH</a:t>
                      </a:r>
                      <a:endParaRPr lang="en-US" dirty="0"/>
                    </a:p>
                  </a:txBody>
                  <a:tcPr anchor="ctr">
                    <a:solidFill>
                      <a:srgbClr val="CC0099"/>
                    </a:solidFill>
                  </a:tcPr>
                </a:tc>
                <a:tc rowSpan="2">
                  <a:txBody>
                    <a:bodyPr/>
                    <a:lstStyle/>
                    <a:p>
                      <a:pPr algn="ctr"/>
                      <a:r>
                        <a:rPr lang="en-US" dirty="0" smtClean="0"/>
                        <a:t>GONDIA</a:t>
                      </a:r>
                      <a:endParaRPr lang="en-US" dirty="0"/>
                    </a:p>
                  </a:txBody>
                  <a:tcPr anchor="ctr">
                    <a:solidFill>
                      <a:srgbClr val="FF9999"/>
                    </a:solidFill>
                  </a:tcPr>
                </a:tc>
                <a:tc>
                  <a:txBody>
                    <a:bodyPr/>
                    <a:lstStyle/>
                    <a:p>
                      <a:pPr algn="ctr"/>
                      <a:r>
                        <a:rPr lang="en-US" dirty="0" smtClean="0"/>
                        <a:t>DEORI</a:t>
                      </a:r>
                      <a:endParaRPr lang="en-US" dirty="0"/>
                    </a:p>
                  </a:txBody>
                  <a:tcPr anchor="ctr">
                    <a:solidFill>
                      <a:srgbClr val="FF9999"/>
                    </a:solidFill>
                  </a:tcPr>
                </a:tc>
                <a:tc>
                  <a:txBody>
                    <a:bodyPr/>
                    <a:lstStyle/>
                    <a:p>
                      <a:pPr algn="ctr"/>
                      <a:r>
                        <a:rPr lang="en-US" dirty="0" smtClean="0"/>
                        <a:t>D+</a:t>
                      </a:r>
                      <a:endParaRPr lang="en-US" dirty="0"/>
                    </a:p>
                  </a:txBody>
                  <a:tcPr anchor="ctr">
                    <a:solidFill>
                      <a:srgbClr val="FF9999"/>
                    </a:solidFill>
                  </a:tcPr>
                </a:tc>
              </a:tr>
              <a:tr h="857250">
                <a:tc vMerge="1">
                  <a:txBody>
                    <a:bodyPr/>
                    <a:lstStyle/>
                    <a:p>
                      <a:endParaRPr lang="en-US" dirty="0"/>
                    </a:p>
                  </a:txBody>
                  <a:tcPr/>
                </a:tc>
                <a:tc vMerge="1">
                  <a:txBody>
                    <a:bodyPr/>
                    <a:lstStyle/>
                    <a:p>
                      <a:endParaRPr lang="en-US" dirty="0"/>
                    </a:p>
                  </a:txBody>
                  <a:tcPr/>
                </a:tc>
                <a:tc>
                  <a:txBody>
                    <a:bodyPr/>
                    <a:lstStyle/>
                    <a:p>
                      <a:pPr algn="ctr"/>
                      <a:r>
                        <a:rPr lang="en-US" dirty="0" smtClean="0"/>
                        <a:t>SALEKASA</a:t>
                      </a:r>
                      <a:endParaRPr lang="en-US" dirty="0"/>
                    </a:p>
                  </a:txBody>
                  <a:tcPr anchor="ctr">
                    <a:solidFill>
                      <a:srgbClr val="FF9999"/>
                    </a:solidFill>
                  </a:tcPr>
                </a:tc>
                <a:tc>
                  <a:txBody>
                    <a:bodyPr/>
                    <a:lstStyle/>
                    <a:p>
                      <a:pPr algn="ctr"/>
                      <a:r>
                        <a:rPr lang="en-US" dirty="0" smtClean="0"/>
                        <a:t>D+</a:t>
                      </a:r>
                      <a:endParaRPr lang="en-US" dirty="0"/>
                    </a:p>
                  </a:txBody>
                  <a:tcPr anchor="ctr">
                    <a:solidFill>
                      <a:srgbClr val="FF9999"/>
                    </a:solidFill>
                  </a:tcPr>
                </a:tc>
              </a:tr>
              <a:tr h="857250">
                <a:tc vMerge="1">
                  <a:txBody>
                    <a:bodyPr/>
                    <a:lstStyle/>
                    <a:p>
                      <a:endParaRPr lang="en-US" dirty="0"/>
                    </a:p>
                  </a:txBody>
                  <a:tcPr/>
                </a:tc>
                <a:tc rowSpan="5">
                  <a:txBody>
                    <a:bodyPr/>
                    <a:lstStyle/>
                    <a:p>
                      <a:pPr algn="ctr"/>
                      <a:r>
                        <a:rPr lang="en-US" dirty="0" smtClean="0"/>
                        <a:t>GADCHIROLI</a:t>
                      </a:r>
                      <a:endParaRPr lang="en-US" dirty="0"/>
                    </a:p>
                  </a:txBody>
                  <a:tcPr anchor="ctr">
                    <a:solidFill>
                      <a:srgbClr val="9999FF"/>
                    </a:solidFill>
                  </a:tcPr>
                </a:tc>
                <a:tc>
                  <a:txBody>
                    <a:bodyPr/>
                    <a:lstStyle/>
                    <a:p>
                      <a:pPr algn="ctr"/>
                      <a:r>
                        <a:rPr lang="en-US" dirty="0" smtClean="0"/>
                        <a:t>KORACHI</a:t>
                      </a:r>
                      <a:endParaRPr lang="en-US" dirty="0"/>
                    </a:p>
                  </a:txBody>
                  <a:tcPr anchor="ctr">
                    <a:solidFill>
                      <a:srgbClr val="9999FF"/>
                    </a:solidFill>
                  </a:tcPr>
                </a:tc>
                <a:tc rowSpan="5">
                  <a:txBody>
                    <a:bodyPr/>
                    <a:lstStyle/>
                    <a:p>
                      <a:pPr algn="ctr"/>
                      <a:r>
                        <a:rPr lang="en-US" dirty="0" smtClean="0"/>
                        <a:t>NO INDUSTRY</a:t>
                      </a:r>
                      <a:r>
                        <a:rPr lang="en-US" baseline="0" dirty="0" smtClean="0"/>
                        <a:t> DISTRICT</a:t>
                      </a:r>
                      <a:endParaRPr lang="en-US" dirty="0"/>
                    </a:p>
                  </a:txBody>
                  <a:tcPr anchor="ctr">
                    <a:solidFill>
                      <a:srgbClr val="9999FF"/>
                    </a:solidFill>
                  </a:tcPr>
                </a:tc>
              </a:tr>
              <a:tr h="857250">
                <a:tc vMerge="1">
                  <a:txBody>
                    <a:bodyPr/>
                    <a:lstStyle/>
                    <a:p>
                      <a:endParaRPr lang="en-US" dirty="0"/>
                    </a:p>
                  </a:txBody>
                  <a:tcPr/>
                </a:tc>
                <a:tc vMerge="1">
                  <a:txBody>
                    <a:bodyPr/>
                    <a:lstStyle/>
                    <a:p>
                      <a:endParaRPr lang="en-US" dirty="0"/>
                    </a:p>
                  </a:txBody>
                  <a:tcPr/>
                </a:tc>
                <a:tc>
                  <a:txBody>
                    <a:bodyPr/>
                    <a:lstStyle/>
                    <a:p>
                      <a:pPr algn="ctr"/>
                      <a:r>
                        <a:rPr lang="en-US" dirty="0" smtClean="0"/>
                        <a:t>DHANORA</a:t>
                      </a:r>
                      <a:endParaRPr lang="en-US" dirty="0"/>
                    </a:p>
                  </a:txBody>
                  <a:tcPr anchor="ctr">
                    <a:solidFill>
                      <a:srgbClr val="9999FF"/>
                    </a:solidFill>
                  </a:tcPr>
                </a:tc>
                <a:tc vMerge="1">
                  <a:txBody>
                    <a:bodyPr/>
                    <a:lstStyle/>
                    <a:p>
                      <a:pPr algn="ctr"/>
                      <a:endParaRPr lang="en-US" dirty="0"/>
                    </a:p>
                  </a:txBody>
                  <a:tcPr anchor="ctr">
                    <a:solidFill>
                      <a:srgbClr val="9999FF"/>
                    </a:solidFill>
                  </a:tcPr>
                </a:tc>
              </a:tr>
              <a:tr h="857250">
                <a:tc vMerge="1">
                  <a:txBody>
                    <a:bodyPr/>
                    <a:lstStyle/>
                    <a:p>
                      <a:endParaRPr lang="en-US" dirty="0"/>
                    </a:p>
                  </a:txBody>
                  <a:tcPr/>
                </a:tc>
                <a:tc vMerge="1">
                  <a:txBody>
                    <a:bodyPr/>
                    <a:lstStyle/>
                    <a:p>
                      <a:endParaRPr lang="en-US" dirty="0"/>
                    </a:p>
                  </a:txBody>
                  <a:tcPr/>
                </a:tc>
                <a:tc>
                  <a:txBody>
                    <a:bodyPr/>
                    <a:lstStyle/>
                    <a:p>
                      <a:pPr algn="ctr"/>
                      <a:r>
                        <a:rPr lang="en-US" dirty="0" smtClean="0"/>
                        <a:t>ETAPALLI</a:t>
                      </a:r>
                      <a:endParaRPr lang="en-US" dirty="0"/>
                    </a:p>
                  </a:txBody>
                  <a:tcPr anchor="ctr">
                    <a:solidFill>
                      <a:srgbClr val="9999FF"/>
                    </a:solidFill>
                  </a:tcPr>
                </a:tc>
                <a:tc vMerge="1">
                  <a:txBody>
                    <a:bodyPr/>
                    <a:lstStyle/>
                    <a:p>
                      <a:pPr algn="ctr"/>
                      <a:endParaRPr lang="en-US" dirty="0"/>
                    </a:p>
                  </a:txBody>
                  <a:tcPr anchor="ctr">
                    <a:solidFill>
                      <a:srgbClr val="9999FF"/>
                    </a:solidFill>
                  </a:tcPr>
                </a:tc>
              </a:tr>
              <a:tr h="857250">
                <a:tc vMerge="1">
                  <a:txBody>
                    <a:bodyPr/>
                    <a:lstStyle/>
                    <a:p>
                      <a:endParaRPr lang="en-US" dirty="0"/>
                    </a:p>
                  </a:txBody>
                  <a:tcPr/>
                </a:tc>
                <a:tc vMerge="1">
                  <a:txBody>
                    <a:bodyPr/>
                    <a:lstStyle/>
                    <a:p>
                      <a:endParaRPr lang="en-US" dirty="0"/>
                    </a:p>
                  </a:txBody>
                  <a:tcPr/>
                </a:tc>
                <a:tc>
                  <a:txBody>
                    <a:bodyPr/>
                    <a:lstStyle/>
                    <a:p>
                      <a:pPr algn="ctr"/>
                      <a:r>
                        <a:rPr lang="en-US" dirty="0" smtClean="0"/>
                        <a:t>BHAMARGAD</a:t>
                      </a:r>
                      <a:endParaRPr lang="en-US" dirty="0"/>
                    </a:p>
                  </a:txBody>
                  <a:tcPr anchor="ctr">
                    <a:solidFill>
                      <a:srgbClr val="9999FF"/>
                    </a:solidFill>
                  </a:tcPr>
                </a:tc>
                <a:tc vMerge="1">
                  <a:txBody>
                    <a:bodyPr/>
                    <a:lstStyle/>
                    <a:p>
                      <a:pPr algn="ctr"/>
                      <a:endParaRPr lang="en-US" dirty="0"/>
                    </a:p>
                  </a:txBody>
                  <a:tcPr anchor="ctr">
                    <a:solidFill>
                      <a:srgbClr val="9999FF"/>
                    </a:solidFill>
                  </a:tcPr>
                </a:tc>
              </a:tr>
              <a:tr h="857250">
                <a:tc vMerge="1">
                  <a:txBody>
                    <a:bodyPr/>
                    <a:lstStyle/>
                    <a:p>
                      <a:endParaRPr lang="en-US" dirty="0"/>
                    </a:p>
                  </a:txBody>
                  <a:tcPr/>
                </a:tc>
                <a:tc vMerge="1">
                  <a:txBody>
                    <a:bodyPr/>
                    <a:lstStyle/>
                    <a:p>
                      <a:endParaRPr lang="en-US" dirty="0"/>
                    </a:p>
                  </a:txBody>
                  <a:tcPr/>
                </a:tc>
                <a:tc>
                  <a:txBody>
                    <a:bodyPr/>
                    <a:lstStyle/>
                    <a:p>
                      <a:pPr algn="ctr"/>
                      <a:r>
                        <a:rPr lang="en-US" dirty="0" smtClean="0"/>
                        <a:t>SIRONCHA</a:t>
                      </a:r>
                      <a:endParaRPr lang="en-US" dirty="0"/>
                    </a:p>
                  </a:txBody>
                  <a:tcPr anchor="ctr">
                    <a:solidFill>
                      <a:srgbClr val="9999FF"/>
                    </a:solidFill>
                  </a:tcPr>
                </a:tc>
                <a:tc vMerge="1">
                  <a:txBody>
                    <a:bodyPr/>
                    <a:lstStyle/>
                    <a:p>
                      <a:pPr algn="ctr"/>
                      <a:endParaRPr lang="en-US" dirty="0"/>
                    </a:p>
                  </a:txBody>
                  <a:tcPr anchor="ctr">
                    <a:solidFill>
                      <a:srgbClr val="9999FF"/>
                    </a:solidFill>
                  </a:tcPr>
                </a:tc>
              </a:tr>
            </a:tbl>
          </a:graphicData>
        </a:graphic>
      </p:graphicFrame>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1143000" y="0"/>
          <a:ext cx="12191998" cy="6857999"/>
        </p:xfrm>
        <a:graphic>
          <a:graphicData uri="http://schemas.openxmlformats.org/drawingml/2006/table">
            <a:tbl>
              <a:tblPr firstRow="1" bandRow="1">
                <a:tableStyleId>{5C22544A-7EE6-4342-B048-85BDC9FD1C3A}</a:tableStyleId>
              </a:tblPr>
              <a:tblGrid>
                <a:gridCol w="2259459"/>
                <a:gridCol w="1702941"/>
                <a:gridCol w="2057400"/>
                <a:gridCol w="2362200"/>
                <a:gridCol w="2057400"/>
                <a:gridCol w="1752598"/>
              </a:tblGrid>
              <a:tr h="128953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District 	</a:t>
                      </a:r>
                    </a:p>
                    <a:p>
                      <a:endParaRPr lang="en-US" sz="2000" dirty="0"/>
                    </a:p>
                  </a:txBody>
                  <a:tcPr>
                    <a:solidFill>
                      <a:srgbClr val="FFC00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A 	</a:t>
                      </a:r>
                    </a:p>
                    <a:p>
                      <a:endParaRPr lang="en-US" sz="2000" dirty="0"/>
                    </a:p>
                  </a:txBody>
                  <a:tcPr>
                    <a:solidFill>
                      <a:srgbClr val="00B05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B 	</a:t>
                      </a:r>
                    </a:p>
                    <a:p>
                      <a:endParaRPr lang="en-US" sz="2000" dirty="0"/>
                    </a:p>
                  </a:txBody>
                  <a:tcPr>
                    <a:solidFill>
                      <a:schemeClr val="accent5">
                        <a:lumMod val="7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C 	</a:t>
                      </a:r>
                    </a:p>
                    <a:p>
                      <a:endParaRPr lang="en-US" sz="2000" dirty="0"/>
                    </a:p>
                  </a:txBody>
                  <a:tcPr>
                    <a:solidFill>
                      <a:schemeClr val="bg2">
                        <a:lumMod val="2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D 	</a:t>
                      </a:r>
                    </a:p>
                    <a:p>
                      <a:endParaRPr lang="en-US" sz="2000" dirty="0"/>
                    </a:p>
                  </a:txBody>
                  <a:tcPr>
                    <a:solidFill>
                      <a:schemeClr val="tx2">
                        <a:lumMod val="60000"/>
                        <a:lumOff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D 	</a:t>
                      </a:r>
                    </a:p>
                    <a:p>
                      <a:endParaRPr lang="en-US" sz="2000" dirty="0"/>
                    </a:p>
                  </a:txBody>
                  <a:tcPr>
                    <a:solidFill>
                      <a:srgbClr val="FF7C80"/>
                    </a:solidFill>
                  </a:tcPr>
                </a:tc>
              </a:tr>
              <a:tr h="1152769">
                <a:tc gridSpan="6">
                  <a:txBody>
                    <a:bodyPr/>
                    <a:lstStyle/>
                    <a:p>
                      <a:endParaRPr kumimoji="0" lang="en-US" sz="2000" kern="1200" baseline="0" dirty="0" smtClean="0">
                        <a:solidFill>
                          <a:schemeClr val="dk1"/>
                        </a:solidFill>
                        <a:latin typeface="+mn-lt"/>
                        <a:ea typeface="+mn-ea"/>
                        <a:cs typeface="+mn-cs"/>
                      </a:endParaRPr>
                    </a:p>
                    <a:p>
                      <a:r>
                        <a:rPr kumimoji="0" lang="en-US" sz="2000" b="1" kern="1200" baseline="0" dirty="0" smtClean="0">
                          <a:solidFill>
                            <a:schemeClr val="dk1"/>
                          </a:solidFill>
                          <a:latin typeface="+mn-lt"/>
                          <a:ea typeface="+mn-ea"/>
                          <a:cs typeface="+mn-cs"/>
                        </a:rPr>
                        <a:t>AURANGABAD DIVISION</a:t>
                      </a:r>
                    </a:p>
                  </a:txBody>
                  <a:tcPr>
                    <a:solidFill>
                      <a:srgbClr val="0070C0"/>
                    </a:solidFill>
                  </a:tcPr>
                </a:tc>
                <a:tc hMerge="1">
                  <a:txBody>
                    <a:bodyPr/>
                    <a:lstStyle/>
                    <a:p>
                      <a:endParaRPr lang="en-US" dirty="0"/>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441569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baseline="0" dirty="0" err="1" smtClean="0">
                          <a:solidFill>
                            <a:schemeClr val="dk1"/>
                          </a:solidFill>
                          <a:latin typeface="+mn-lt"/>
                          <a:ea typeface="+mn-ea"/>
                          <a:cs typeface="+mn-cs"/>
                        </a:rPr>
                        <a:t>Beed</a:t>
                      </a:r>
                      <a:r>
                        <a:rPr kumimoji="0" lang="en-US" sz="2000" kern="1200" baseline="0" dirty="0" smtClean="0">
                          <a:solidFill>
                            <a:schemeClr val="dk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2000" kern="1200" baseline="0" dirty="0" smtClean="0">
                        <a:solidFill>
                          <a:schemeClr val="dk1"/>
                        </a:solidFill>
                        <a:latin typeface="+mn-lt"/>
                        <a:ea typeface="+mn-ea"/>
                        <a:cs typeface="+mn-cs"/>
                      </a:endParaRPr>
                    </a:p>
                  </a:txBody>
                  <a:tcPr>
                    <a:solidFill>
                      <a:srgbClr val="FFC000"/>
                    </a:solidFill>
                  </a:tcPr>
                </a:tc>
                <a:tc>
                  <a:txBody>
                    <a:bodyPr/>
                    <a:lstStyle/>
                    <a:p>
                      <a:endParaRPr kumimoji="0" lang="en-US" sz="2000" kern="1200" baseline="0" dirty="0" smtClean="0">
                        <a:solidFill>
                          <a:schemeClr val="dk1"/>
                        </a:solidFill>
                        <a:latin typeface="+mn-lt"/>
                        <a:ea typeface="+mn-ea"/>
                        <a:cs typeface="+mn-cs"/>
                      </a:endParaRPr>
                    </a:p>
                  </a:txBody>
                  <a:tcPr>
                    <a:solidFill>
                      <a:srgbClr val="00B050"/>
                    </a:solidFill>
                  </a:tcPr>
                </a:tc>
                <a:tc>
                  <a:txBody>
                    <a:bodyPr/>
                    <a:lstStyle/>
                    <a:p>
                      <a:endParaRPr lang="en-US" sz="2000" dirty="0"/>
                    </a:p>
                  </a:txBody>
                  <a:tcPr>
                    <a:solidFill>
                      <a:schemeClr val="accent5">
                        <a:lumMod val="75000"/>
                      </a:schemeClr>
                    </a:solidFill>
                  </a:tcPr>
                </a:tc>
                <a:tc>
                  <a:txBody>
                    <a:bodyPr/>
                    <a:lstStyle/>
                    <a:p>
                      <a:endParaRPr lang="en-US" sz="2000" dirty="0"/>
                    </a:p>
                  </a:txBody>
                  <a:tcPr>
                    <a:solidFill>
                      <a:schemeClr val="bg2">
                        <a:lumMod val="2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2000" kern="1200" baseline="0" dirty="0" smtClean="0">
                        <a:solidFill>
                          <a:schemeClr val="dk1"/>
                        </a:solidFill>
                        <a:latin typeface="+mn-lt"/>
                        <a:ea typeface="+mn-ea"/>
                        <a:cs typeface="+mn-cs"/>
                      </a:endParaRPr>
                    </a:p>
                  </a:txBody>
                  <a:tcPr>
                    <a:solidFill>
                      <a:schemeClr val="tx2">
                        <a:lumMod val="60000"/>
                        <a:lumOff val="40000"/>
                      </a:schemeClr>
                    </a:solidFill>
                  </a:tcPr>
                </a:tc>
                <a:tc>
                  <a:txBody>
                    <a:bodyPr/>
                    <a:lstStyle/>
                    <a:p>
                      <a:r>
                        <a:rPr kumimoji="0" lang="en-US" sz="2000" kern="1200" baseline="0" dirty="0" err="1" smtClean="0">
                          <a:solidFill>
                            <a:schemeClr val="dk1"/>
                          </a:solidFill>
                          <a:latin typeface="+mn-lt"/>
                          <a:ea typeface="+mn-ea"/>
                          <a:cs typeface="+mn-cs"/>
                        </a:rPr>
                        <a:t>Beed</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Georai</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Majalgaon</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Ambejogai</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Kaij</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Patoda</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Ashti</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Dharur</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Parli</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Wadavani</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Shirur</a:t>
                      </a:r>
                      <a:r>
                        <a:rPr kumimoji="0" lang="en-US" sz="2000" kern="1200" baseline="0" dirty="0" smtClean="0">
                          <a:solidFill>
                            <a:schemeClr val="dk1"/>
                          </a:solidFill>
                          <a:latin typeface="+mn-lt"/>
                          <a:ea typeface="+mn-ea"/>
                          <a:cs typeface="+mn-cs"/>
                        </a:rPr>
                        <a:t> </a:t>
                      </a:r>
                      <a:r>
                        <a:rPr kumimoji="0" lang="en-US" sz="2000" kern="1200" baseline="0" dirty="0" err="1" smtClean="0">
                          <a:solidFill>
                            <a:schemeClr val="dk1"/>
                          </a:solidFill>
                          <a:latin typeface="+mn-lt"/>
                          <a:ea typeface="+mn-ea"/>
                          <a:cs typeface="+mn-cs"/>
                        </a:rPr>
                        <a:t>Kasar</a:t>
                      </a:r>
                      <a:r>
                        <a:rPr kumimoji="0" lang="en-US" sz="2000" kern="1200" baseline="0" dirty="0" smtClean="0">
                          <a:solidFill>
                            <a:schemeClr val="dk1"/>
                          </a:solidFill>
                          <a:latin typeface="+mn-lt"/>
                          <a:ea typeface="+mn-ea"/>
                          <a:cs typeface="+mn-cs"/>
                        </a:rPr>
                        <a:t> </a:t>
                      </a:r>
                    </a:p>
                  </a:txBody>
                  <a:tcPr>
                    <a:solidFill>
                      <a:srgbClr val="FF7C80"/>
                    </a:solidFill>
                  </a:tcPr>
                </a:tc>
              </a:tr>
            </a:tbl>
          </a:graphicData>
        </a:graphic>
      </p:graphicFrame>
      <p:sp>
        <p:nvSpPr>
          <p:cNvPr id="4" name="Footer Placeholder 3"/>
          <p:cNvSpPr>
            <a:spLocks noGrp="1"/>
          </p:cNvSpPr>
          <p:nvPr>
            <p:ph type="ftr" sz="quarter" idx="11"/>
          </p:nvPr>
        </p:nvSpPr>
        <p:spPr/>
        <p:txBody>
          <a:bodyPr/>
          <a:lstStyle/>
          <a:p>
            <a:r>
              <a:rPr lang="en-US" smtClean="0"/>
              <a:t>      </a:t>
            </a:r>
            <a:endParaRPr lang="en-US"/>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1143000" y="1"/>
          <a:ext cx="12191998" cy="6942276"/>
        </p:xfrm>
        <a:graphic>
          <a:graphicData uri="http://schemas.openxmlformats.org/drawingml/2006/table">
            <a:tbl>
              <a:tblPr firstRow="1" bandRow="1">
                <a:tableStyleId>{5C22544A-7EE6-4342-B048-85BDC9FD1C3A}</a:tableStyleId>
              </a:tblPr>
              <a:tblGrid>
                <a:gridCol w="2259459"/>
                <a:gridCol w="1702941"/>
                <a:gridCol w="2057400"/>
                <a:gridCol w="2362200"/>
                <a:gridCol w="2057400"/>
                <a:gridCol w="1752598"/>
              </a:tblGrid>
              <a:tr h="84536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District 	</a:t>
                      </a:r>
                    </a:p>
                    <a:p>
                      <a:endParaRPr lang="en-US" sz="2000" dirty="0"/>
                    </a:p>
                  </a:txBody>
                  <a:tcPr>
                    <a:solidFill>
                      <a:srgbClr val="FFC00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A 	</a:t>
                      </a:r>
                    </a:p>
                    <a:p>
                      <a:endParaRPr lang="en-US" sz="2000" dirty="0"/>
                    </a:p>
                  </a:txBody>
                  <a:tcPr>
                    <a:solidFill>
                      <a:srgbClr val="00B05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B 	</a:t>
                      </a:r>
                    </a:p>
                    <a:p>
                      <a:endParaRPr lang="en-US" sz="2000" dirty="0"/>
                    </a:p>
                  </a:txBody>
                  <a:tcPr>
                    <a:solidFill>
                      <a:schemeClr val="accent5">
                        <a:lumMod val="7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C 	</a:t>
                      </a:r>
                    </a:p>
                    <a:p>
                      <a:endParaRPr lang="en-US" sz="2000" dirty="0"/>
                    </a:p>
                  </a:txBody>
                  <a:tcPr>
                    <a:solidFill>
                      <a:schemeClr val="bg2">
                        <a:lumMod val="2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D 	</a:t>
                      </a:r>
                    </a:p>
                    <a:p>
                      <a:endParaRPr lang="en-US" sz="2000" dirty="0"/>
                    </a:p>
                  </a:txBody>
                  <a:tcPr>
                    <a:solidFill>
                      <a:schemeClr val="tx2">
                        <a:lumMod val="60000"/>
                        <a:lumOff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D 	</a:t>
                      </a:r>
                    </a:p>
                    <a:p>
                      <a:endParaRPr lang="en-US" sz="2000" dirty="0"/>
                    </a:p>
                  </a:txBody>
                  <a:tcPr>
                    <a:solidFill>
                      <a:srgbClr val="FF7C80"/>
                    </a:solidFill>
                  </a:tcPr>
                </a:tc>
              </a:tr>
              <a:tr h="755704">
                <a:tc gridSpan="6">
                  <a:txBody>
                    <a:bodyPr/>
                    <a:lstStyle/>
                    <a:p>
                      <a:endParaRPr kumimoji="0" lang="en-US" sz="2000" kern="1200" baseline="0" dirty="0" smtClean="0">
                        <a:solidFill>
                          <a:schemeClr val="dk1"/>
                        </a:solidFill>
                        <a:latin typeface="+mn-lt"/>
                        <a:ea typeface="+mn-ea"/>
                        <a:cs typeface="+mn-cs"/>
                      </a:endParaRPr>
                    </a:p>
                    <a:p>
                      <a:r>
                        <a:rPr kumimoji="0" lang="en-US" sz="2000" b="1" kern="1200" baseline="0" dirty="0" smtClean="0">
                          <a:solidFill>
                            <a:schemeClr val="dk1"/>
                          </a:solidFill>
                          <a:latin typeface="+mn-lt"/>
                          <a:ea typeface="+mn-ea"/>
                          <a:cs typeface="+mn-cs"/>
                        </a:rPr>
                        <a:t>AURANGABAD DIVISION</a:t>
                      </a:r>
                    </a:p>
                  </a:txBody>
                  <a:tcPr>
                    <a:solidFill>
                      <a:srgbClr val="0070C0"/>
                    </a:solidFill>
                  </a:tcPr>
                </a:tc>
                <a:tc hMerge="1">
                  <a:txBody>
                    <a:bodyPr/>
                    <a:lstStyle/>
                    <a:p>
                      <a:endParaRPr lang="en-US" dirty="0"/>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12465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err="1" smtClean="0">
                          <a:solidFill>
                            <a:schemeClr val="dk1"/>
                          </a:solidFill>
                          <a:latin typeface="+mn-lt"/>
                          <a:ea typeface="+mn-ea"/>
                          <a:cs typeface="+mn-cs"/>
                        </a:rPr>
                        <a:t>Osmanabad</a:t>
                      </a:r>
                      <a:r>
                        <a:rPr kumimoji="0" lang="en-US" sz="1800" kern="1200" baseline="0" dirty="0" smtClean="0">
                          <a:solidFill>
                            <a:schemeClr val="dk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2000" kern="1200" baseline="0" dirty="0" smtClean="0">
                        <a:solidFill>
                          <a:schemeClr val="dk1"/>
                        </a:solidFill>
                        <a:latin typeface="+mn-lt"/>
                        <a:ea typeface="+mn-ea"/>
                        <a:cs typeface="+mn-cs"/>
                      </a:endParaRPr>
                    </a:p>
                  </a:txBody>
                  <a:tcPr>
                    <a:solidFill>
                      <a:srgbClr val="FFC000"/>
                    </a:solidFill>
                  </a:tcPr>
                </a:tc>
                <a:tc>
                  <a:txBody>
                    <a:bodyPr/>
                    <a:lstStyle/>
                    <a:p>
                      <a:endParaRPr kumimoji="0" lang="en-US" sz="2000" kern="1200" baseline="0" dirty="0" smtClean="0">
                        <a:solidFill>
                          <a:schemeClr val="dk1"/>
                        </a:solidFill>
                        <a:latin typeface="+mn-lt"/>
                        <a:ea typeface="+mn-ea"/>
                        <a:cs typeface="+mn-cs"/>
                      </a:endParaRPr>
                    </a:p>
                  </a:txBody>
                  <a:tcPr>
                    <a:solidFill>
                      <a:srgbClr val="00B050"/>
                    </a:solidFill>
                  </a:tcPr>
                </a:tc>
                <a:tc>
                  <a:txBody>
                    <a:bodyPr/>
                    <a:lstStyle/>
                    <a:p>
                      <a:endParaRPr lang="en-US" sz="2000" dirty="0"/>
                    </a:p>
                  </a:txBody>
                  <a:tcPr>
                    <a:solidFill>
                      <a:schemeClr val="accent5">
                        <a:lumMod val="75000"/>
                      </a:schemeClr>
                    </a:solidFill>
                  </a:tcPr>
                </a:tc>
                <a:tc>
                  <a:txBody>
                    <a:bodyPr/>
                    <a:lstStyle/>
                    <a:p>
                      <a:endParaRPr lang="en-US" sz="2000" dirty="0"/>
                    </a:p>
                  </a:txBody>
                  <a:tcPr>
                    <a:solidFill>
                      <a:schemeClr val="bg2">
                        <a:lumMod val="2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2000" kern="1200" baseline="0" dirty="0" smtClean="0">
                        <a:solidFill>
                          <a:schemeClr val="dk1"/>
                        </a:solidFill>
                        <a:latin typeface="+mn-lt"/>
                        <a:ea typeface="+mn-ea"/>
                        <a:cs typeface="+mn-cs"/>
                      </a:endParaRPr>
                    </a:p>
                  </a:txBody>
                  <a:tcPr>
                    <a:solidFill>
                      <a:schemeClr val="tx2">
                        <a:lumMod val="60000"/>
                        <a:lumOff val="40000"/>
                      </a:schemeClr>
                    </a:solidFill>
                  </a:tcPr>
                </a:tc>
                <a:tc>
                  <a:txBody>
                    <a:bodyPr/>
                    <a:lstStyle/>
                    <a:p>
                      <a:r>
                        <a:rPr kumimoji="0" lang="en-US" sz="1800" kern="1200" baseline="0" dirty="0" err="1" smtClean="0">
                          <a:solidFill>
                            <a:schemeClr val="dk1"/>
                          </a:solidFill>
                          <a:latin typeface="+mn-lt"/>
                          <a:ea typeface="+mn-ea"/>
                          <a:cs typeface="+mn-cs"/>
                        </a:rPr>
                        <a:t>Osmanabad</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Kalamb</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Omerga</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Tuljapur</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Paranda</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Bhum</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Washi</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Lohara</a:t>
                      </a:r>
                      <a:r>
                        <a:rPr kumimoji="0" lang="en-US" sz="1800" kern="1200" baseline="0" dirty="0" smtClean="0">
                          <a:solidFill>
                            <a:schemeClr val="dk1"/>
                          </a:solidFill>
                          <a:latin typeface="+mn-lt"/>
                          <a:ea typeface="+mn-ea"/>
                          <a:cs typeface="+mn-cs"/>
                        </a:rPr>
                        <a:t> 	</a:t>
                      </a:r>
                    </a:p>
                  </a:txBody>
                  <a:tcPr>
                    <a:solidFill>
                      <a:srgbClr val="FF7C80"/>
                    </a:solidFill>
                  </a:tcPr>
                </a:tc>
              </a:tr>
              <a:tr h="28947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err="1" smtClean="0">
                          <a:solidFill>
                            <a:schemeClr val="dk1"/>
                          </a:solidFill>
                          <a:latin typeface="+mn-lt"/>
                          <a:ea typeface="+mn-ea"/>
                          <a:cs typeface="+mn-cs"/>
                        </a:rPr>
                        <a:t>Parbhani</a:t>
                      </a:r>
                      <a:r>
                        <a:rPr kumimoji="0" lang="en-US" sz="1800" kern="1200" baseline="0" dirty="0" smtClean="0">
                          <a:solidFill>
                            <a:schemeClr val="dk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2000" kern="1200" baseline="0" dirty="0" smtClean="0">
                        <a:solidFill>
                          <a:schemeClr val="dk1"/>
                        </a:solidFill>
                        <a:latin typeface="+mn-lt"/>
                        <a:ea typeface="+mn-ea"/>
                        <a:cs typeface="+mn-cs"/>
                      </a:endParaRPr>
                    </a:p>
                  </a:txBody>
                  <a:tcPr>
                    <a:solidFill>
                      <a:srgbClr val="FFC000"/>
                    </a:solidFill>
                  </a:tcPr>
                </a:tc>
                <a:tc>
                  <a:txBody>
                    <a:bodyPr/>
                    <a:lstStyle/>
                    <a:p>
                      <a:endParaRPr kumimoji="0" lang="en-US" sz="2000" kern="1200" baseline="0" dirty="0" smtClean="0">
                        <a:solidFill>
                          <a:schemeClr val="dk1"/>
                        </a:solidFill>
                        <a:latin typeface="+mn-lt"/>
                        <a:ea typeface="+mn-ea"/>
                        <a:cs typeface="+mn-cs"/>
                      </a:endParaRPr>
                    </a:p>
                  </a:txBody>
                  <a:tcPr>
                    <a:solidFill>
                      <a:srgbClr val="00B050"/>
                    </a:solidFill>
                  </a:tcPr>
                </a:tc>
                <a:tc>
                  <a:txBody>
                    <a:bodyPr/>
                    <a:lstStyle/>
                    <a:p>
                      <a:endParaRPr lang="en-US" sz="2000" dirty="0"/>
                    </a:p>
                  </a:txBody>
                  <a:tcPr>
                    <a:solidFill>
                      <a:schemeClr val="accent5">
                        <a:lumMod val="75000"/>
                      </a:schemeClr>
                    </a:solidFill>
                  </a:tcPr>
                </a:tc>
                <a:tc>
                  <a:txBody>
                    <a:bodyPr/>
                    <a:lstStyle/>
                    <a:p>
                      <a:endParaRPr lang="en-US" sz="2000" dirty="0"/>
                    </a:p>
                  </a:txBody>
                  <a:tcPr>
                    <a:solidFill>
                      <a:schemeClr val="bg2">
                        <a:lumMod val="2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2000" kern="1200" baseline="0" dirty="0" smtClean="0">
                        <a:solidFill>
                          <a:schemeClr val="dk1"/>
                        </a:solidFill>
                        <a:latin typeface="+mn-lt"/>
                        <a:ea typeface="+mn-ea"/>
                        <a:cs typeface="+mn-cs"/>
                      </a:endParaRPr>
                    </a:p>
                  </a:txBody>
                  <a:tcPr>
                    <a:solidFill>
                      <a:schemeClr val="tx2">
                        <a:lumMod val="60000"/>
                        <a:lumOff val="40000"/>
                      </a:schemeClr>
                    </a:solidFill>
                  </a:tcPr>
                </a:tc>
                <a:tc>
                  <a:txBody>
                    <a:bodyPr/>
                    <a:lstStyle/>
                    <a:p>
                      <a:r>
                        <a:rPr kumimoji="0" lang="en-US" sz="1800" kern="1200" baseline="0" dirty="0" err="1" smtClean="0">
                          <a:solidFill>
                            <a:schemeClr val="dk1"/>
                          </a:solidFill>
                          <a:latin typeface="+mn-lt"/>
                          <a:ea typeface="+mn-ea"/>
                          <a:cs typeface="+mn-cs"/>
                        </a:rPr>
                        <a:t>Parbhani</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Jintur</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Selu</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Gangakhed</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Pathri</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Palam</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Purna</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Manawat</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Sonpeth</a:t>
                      </a:r>
                      <a:r>
                        <a:rPr kumimoji="0" lang="en-US" sz="1800" kern="1200" baseline="0" dirty="0" smtClean="0">
                          <a:solidFill>
                            <a:schemeClr val="dk1"/>
                          </a:solidFill>
                          <a:latin typeface="+mn-lt"/>
                          <a:ea typeface="+mn-ea"/>
                          <a:cs typeface="+mn-cs"/>
                        </a:rPr>
                        <a:t> 	</a:t>
                      </a:r>
                    </a:p>
                  </a:txBody>
                  <a:tcPr>
                    <a:solidFill>
                      <a:srgbClr val="FF7C80"/>
                    </a:solidFill>
                  </a:tcPr>
                </a:tc>
              </a:tr>
            </a:tbl>
          </a:graphicData>
        </a:graphic>
      </p:graphicFrame>
      <p:sp>
        <p:nvSpPr>
          <p:cNvPr id="4" name="Footer Placeholder 3"/>
          <p:cNvSpPr>
            <a:spLocks noGrp="1"/>
          </p:cNvSpPr>
          <p:nvPr>
            <p:ph type="ftr" sz="quarter" idx="11"/>
          </p:nvPr>
        </p:nvSpPr>
        <p:spPr/>
        <p:txBody>
          <a:bodyPr/>
          <a:lstStyle/>
          <a:p>
            <a:r>
              <a:rPr lang="en-US" smtClean="0"/>
              <a:t>      </a:t>
            </a:r>
            <a:endParaRPr lang="en-US"/>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1143000" y="-1"/>
          <a:ext cx="12191998" cy="6858000"/>
        </p:xfrm>
        <a:graphic>
          <a:graphicData uri="http://schemas.openxmlformats.org/drawingml/2006/table">
            <a:tbl>
              <a:tblPr firstRow="1" bandRow="1">
                <a:tableStyleId>{5C22544A-7EE6-4342-B048-85BDC9FD1C3A}</a:tableStyleId>
              </a:tblPr>
              <a:tblGrid>
                <a:gridCol w="2259459"/>
                <a:gridCol w="1702941"/>
                <a:gridCol w="2057400"/>
                <a:gridCol w="2362200"/>
                <a:gridCol w="2057400"/>
                <a:gridCol w="1752598"/>
              </a:tblGrid>
              <a:tr h="11327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District 	</a:t>
                      </a:r>
                    </a:p>
                    <a:p>
                      <a:endParaRPr lang="en-US" sz="2000" dirty="0"/>
                    </a:p>
                  </a:txBody>
                  <a:tcPr>
                    <a:solidFill>
                      <a:srgbClr val="FFC00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A 	</a:t>
                      </a:r>
                    </a:p>
                    <a:p>
                      <a:endParaRPr lang="en-US" sz="2000" dirty="0"/>
                    </a:p>
                  </a:txBody>
                  <a:tcPr>
                    <a:solidFill>
                      <a:srgbClr val="00B05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B 	</a:t>
                      </a:r>
                    </a:p>
                    <a:p>
                      <a:endParaRPr lang="en-US" sz="2000" dirty="0"/>
                    </a:p>
                  </a:txBody>
                  <a:tcPr>
                    <a:solidFill>
                      <a:schemeClr val="accent5">
                        <a:lumMod val="7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C 	</a:t>
                      </a:r>
                    </a:p>
                    <a:p>
                      <a:endParaRPr lang="en-US" sz="2000" dirty="0"/>
                    </a:p>
                  </a:txBody>
                  <a:tcPr>
                    <a:solidFill>
                      <a:schemeClr val="bg2">
                        <a:lumMod val="2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D 	</a:t>
                      </a:r>
                    </a:p>
                    <a:p>
                      <a:endParaRPr lang="en-US" sz="2000" dirty="0"/>
                    </a:p>
                  </a:txBody>
                  <a:tcPr>
                    <a:solidFill>
                      <a:schemeClr val="tx2">
                        <a:lumMod val="60000"/>
                        <a:lumOff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D 	</a:t>
                      </a:r>
                    </a:p>
                    <a:p>
                      <a:endParaRPr lang="en-US" sz="2000" dirty="0"/>
                    </a:p>
                  </a:txBody>
                  <a:tcPr>
                    <a:solidFill>
                      <a:srgbClr val="FF7C80"/>
                    </a:solidFill>
                  </a:tcPr>
                </a:tc>
              </a:tr>
              <a:tr h="851046">
                <a:tc gridSpan="6">
                  <a:txBody>
                    <a:bodyPr/>
                    <a:lstStyle/>
                    <a:p>
                      <a:endParaRPr kumimoji="0" lang="en-US" sz="2000" kern="1200" baseline="0" dirty="0" smtClean="0">
                        <a:solidFill>
                          <a:schemeClr val="dk1"/>
                        </a:solidFill>
                        <a:latin typeface="+mn-lt"/>
                        <a:ea typeface="+mn-ea"/>
                        <a:cs typeface="+mn-cs"/>
                      </a:endParaRPr>
                    </a:p>
                    <a:p>
                      <a:r>
                        <a:rPr kumimoji="0" lang="en-US" sz="2000" b="1" kern="1200" baseline="0" dirty="0" smtClean="0">
                          <a:solidFill>
                            <a:schemeClr val="dk1"/>
                          </a:solidFill>
                          <a:latin typeface="+mn-lt"/>
                          <a:ea typeface="+mn-ea"/>
                          <a:cs typeface="+mn-cs"/>
                        </a:rPr>
                        <a:t>AURANGABAD DIVISION</a:t>
                      </a:r>
                    </a:p>
                  </a:txBody>
                  <a:tcPr>
                    <a:solidFill>
                      <a:srgbClr val="0070C0"/>
                    </a:solidFill>
                  </a:tcPr>
                </a:tc>
                <a:tc hMerge="1">
                  <a:txBody>
                    <a:bodyPr/>
                    <a:lstStyle/>
                    <a:p>
                      <a:endParaRPr lang="en-US" dirty="0"/>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06408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err="1" smtClean="0">
                          <a:solidFill>
                            <a:schemeClr val="dk1"/>
                          </a:solidFill>
                          <a:latin typeface="+mn-lt"/>
                          <a:ea typeface="+mn-ea"/>
                          <a:cs typeface="+mn-cs"/>
                        </a:rPr>
                        <a:t>Hingoli</a:t>
                      </a:r>
                      <a:r>
                        <a:rPr kumimoji="0" lang="en-US" sz="1800" kern="1200" baseline="0" dirty="0" smtClean="0">
                          <a:solidFill>
                            <a:schemeClr val="dk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2000" kern="1200" baseline="0" dirty="0" smtClean="0">
                        <a:solidFill>
                          <a:schemeClr val="dk1"/>
                        </a:solidFill>
                        <a:latin typeface="+mn-lt"/>
                        <a:ea typeface="+mn-ea"/>
                        <a:cs typeface="+mn-cs"/>
                      </a:endParaRPr>
                    </a:p>
                  </a:txBody>
                  <a:tcPr>
                    <a:solidFill>
                      <a:srgbClr val="FFC000"/>
                    </a:solidFill>
                  </a:tcPr>
                </a:tc>
                <a:tc gridSpan="5">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                                            NO INDUSTRY DISTRICT 	</a:t>
                      </a:r>
                    </a:p>
                    <a:p>
                      <a:pPr algn="ctr"/>
                      <a:endParaRPr kumimoji="0" lang="en-US" sz="2000" kern="1200" baseline="0" dirty="0" smtClean="0">
                        <a:solidFill>
                          <a:schemeClr val="dk1"/>
                        </a:solidFill>
                        <a:latin typeface="+mn-lt"/>
                        <a:ea typeface="+mn-ea"/>
                        <a:cs typeface="+mn-cs"/>
                      </a:endParaRPr>
                    </a:p>
                  </a:txBody>
                  <a:tcPr>
                    <a:solidFill>
                      <a:schemeClr val="bg2">
                        <a:lumMod val="90000"/>
                      </a:schemeClr>
                    </a:solidFill>
                  </a:tcPr>
                </a:tc>
                <a:tc hMerge="1">
                  <a:txBody>
                    <a:bodyPr/>
                    <a:lstStyle/>
                    <a:p>
                      <a:endParaRPr lang="en-US" sz="2000" dirty="0"/>
                    </a:p>
                  </a:txBody>
                  <a:tcPr>
                    <a:solidFill>
                      <a:schemeClr val="accent5">
                        <a:lumMod val="75000"/>
                      </a:schemeClr>
                    </a:solidFill>
                  </a:tcPr>
                </a:tc>
                <a:tc hMerge="1">
                  <a:txBody>
                    <a:bodyPr/>
                    <a:lstStyle/>
                    <a:p>
                      <a:endParaRPr lang="en-US" sz="2000" dirty="0"/>
                    </a:p>
                  </a:txBody>
                  <a:tcPr>
                    <a:solidFill>
                      <a:schemeClr val="bg2">
                        <a:lumMod val="25000"/>
                      </a:schemeClr>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2000" kern="1200" baseline="0" dirty="0" smtClean="0">
                        <a:solidFill>
                          <a:schemeClr val="dk1"/>
                        </a:solidFill>
                        <a:latin typeface="+mn-lt"/>
                        <a:ea typeface="+mn-ea"/>
                        <a:cs typeface="+mn-cs"/>
                      </a:endParaRPr>
                    </a:p>
                  </a:txBody>
                  <a:tcPr>
                    <a:solidFill>
                      <a:schemeClr val="tx2">
                        <a:lumMod val="60000"/>
                        <a:lumOff val="40000"/>
                      </a:schemeClr>
                    </a:solidFill>
                  </a:tcPr>
                </a:tc>
                <a:tc hMerge="1">
                  <a:txBody>
                    <a:bodyPr/>
                    <a:lstStyle/>
                    <a:p>
                      <a:endParaRPr kumimoji="0" lang="en-US" sz="1800" kern="1200" baseline="0" dirty="0" smtClean="0">
                        <a:solidFill>
                          <a:schemeClr val="dk1"/>
                        </a:solidFill>
                        <a:latin typeface="+mn-lt"/>
                        <a:ea typeface="+mn-ea"/>
                        <a:cs typeface="+mn-cs"/>
                      </a:endParaRPr>
                    </a:p>
                  </a:txBody>
                  <a:tcPr>
                    <a:solidFill>
                      <a:srgbClr val="FF7C80"/>
                    </a:solidFill>
                  </a:tcPr>
                </a:tc>
              </a:tr>
              <a:tr h="381012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err="1" smtClean="0">
                          <a:solidFill>
                            <a:schemeClr val="dk1"/>
                          </a:solidFill>
                          <a:latin typeface="+mn-lt"/>
                          <a:ea typeface="+mn-ea"/>
                          <a:cs typeface="+mn-cs"/>
                        </a:rPr>
                        <a:t>Latur</a:t>
                      </a:r>
                      <a:r>
                        <a:rPr kumimoji="0" lang="en-US" sz="1800" kern="1200" baseline="0" dirty="0" smtClean="0">
                          <a:solidFill>
                            <a:schemeClr val="dk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2000" kern="1200" baseline="0" dirty="0" smtClean="0">
                        <a:solidFill>
                          <a:schemeClr val="dk1"/>
                        </a:solidFill>
                        <a:latin typeface="+mn-lt"/>
                        <a:ea typeface="+mn-ea"/>
                        <a:cs typeface="+mn-cs"/>
                      </a:endParaRPr>
                    </a:p>
                  </a:txBody>
                  <a:tcPr>
                    <a:solidFill>
                      <a:srgbClr val="FFC000"/>
                    </a:solidFill>
                  </a:tcPr>
                </a:tc>
                <a:tc>
                  <a:txBody>
                    <a:bodyPr/>
                    <a:lstStyle/>
                    <a:p>
                      <a:endParaRPr kumimoji="0" lang="en-US" sz="2000" kern="1200" baseline="0" dirty="0" smtClean="0">
                        <a:solidFill>
                          <a:schemeClr val="dk1"/>
                        </a:solidFill>
                        <a:latin typeface="+mn-lt"/>
                        <a:ea typeface="+mn-ea"/>
                        <a:cs typeface="+mn-cs"/>
                      </a:endParaRPr>
                    </a:p>
                  </a:txBody>
                  <a:tcPr>
                    <a:solidFill>
                      <a:srgbClr val="00B050"/>
                    </a:solidFill>
                  </a:tcPr>
                </a:tc>
                <a:tc>
                  <a:txBody>
                    <a:bodyPr/>
                    <a:lstStyle/>
                    <a:p>
                      <a:endParaRPr lang="en-US" sz="2000" dirty="0"/>
                    </a:p>
                  </a:txBody>
                  <a:tcPr>
                    <a:solidFill>
                      <a:schemeClr val="accent5">
                        <a:lumMod val="75000"/>
                      </a:schemeClr>
                    </a:solidFill>
                  </a:tcPr>
                </a:tc>
                <a:tc>
                  <a:txBody>
                    <a:bodyPr/>
                    <a:lstStyle/>
                    <a:p>
                      <a:endParaRPr lang="en-US" sz="2000" dirty="0"/>
                    </a:p>
                  </a:txBody>
                  <a:tcPr>
                    <a:solidFill>
                      <a:schemeClr val="bg2">
                        <a:lumMod val="2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2000" kern="1200" baseline="0" dirty="0" smtClean="0">
                        <a:solidFill>
                          <a:schemeClr val="dk1"/>
                        </a:solidFill>
                        <a:latin typeface="+mn-lt"/>
                        <a:ea typeface="+mn-ea"/>
                        <a:cs typeface="+mn-cs"/>
                      </a:endParaRPr>
                    </a:p>
                  </a:txBody>
                  <a:tcPr>
                    <a:solidFill>
                      <a:schemeClr val="tx2">
                        <a:lumMod val="60000"/>
                        <a:lumOff val="40000"/>
                      </a:schemeClr>
                    </a:solidFill>
                  </a:tcPr>
                </a:tc>
                <a:tc>
                  <a:txBody>
                    <a:bodyPr/>
                    <a:lstStyle/>
                    <a:p>
                      <a:r>
                        <a:rPr kumimoji="0" lang="en-US" sz="1800" kern="1200" baseline="0" dirty="0" err="1" smtClean="0">
                          <a:solidFill>
                            <a:schemeClr val="dk1"/>
                          </a:solidFill>
                          <a:latin typeface="+mn-lt"/>
                          <a:ea typeface="+mn-ea"/>
                          <a:cs typeface="+mn-cs"/>
                        </a:rPr>
                        <a:t>Latur</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Ahmedpur</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Udgir</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Nilanga</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Ausa</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Chakur</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Deoni</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Shirur-Anantpal</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Jalkot</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Renapur</a:t>
                      </a:r>
                      <a:r>
                        <a:rPr kumimoji="0" lang="en-US" sz="1800" kern="1200" baseline="0" dirty="0" smtClean="0">
                          <a:solidFill>
                            <a:schemeClr val="dk1"/>
                          </a:solidFill>
                          <a:latin typeface="+mn-lt"/>
                          <a:ea typeface="+mn-ea"/>
                          <a:cs typeface="+mn-cs"/>
                        </a:rPr>
                        <a:t> 	</a:t>
                      </a:r>
                    </a:p>
                    <a:p>
                      <a:endParaRPr kumimoji="0" lang="en-US" sz="1800" kern="1200" baseline="0" dirty="0" smtClean="0">
                        <a:solidFill>
                          <a:schemeClr val="dk1"/>
                        </a:solidFill>
                        <a:latin typeface="+mn-lt"/>
                        <a:ea typeface="+mn-ea"/>
                        <a:cs typeface="+mn-cs"/>
                      </a:endParaRPr>
                    </a:p>
                  </a:txBody>
                  <a:tcPr>
                    <a:solidFill>
                      <a:srgbClr val="FF7C80"/>
                    </a:solidFill>
                  </a:tcPr>
                </a:tc>
              </a:tr>
            </a:tbl>
          </a:graphicData>
        </a:graphic>
      </p:graphicFrame>
      <p:sp>
        <p:nvSpPr>
          <p:cNvPr id="4" name="Footer Placeholder 3"/>
          <p:cNvSpPr>
            <a:spLocks noGrp="1"/>
          </p:cNvSpPr>
          <p:nvPr>
            <p:ph type="ftr" sz="quarter" idx="11"/>
          </p:nvPr>
        </p:nvSpPr>
        <p:spPr/>
        <p:txBody>
          <a:bodyPr/>
          <a:lstStyle/>
          <a:p>
            <a:r>
              <a:rPr lang="en-US" smtClean="0"/>
              <a:t>      </a:t>
            </a:r>
            <a:endParaRPr lang="en-US"/>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1143000" y="0"/>
          <a:ext cx="12191998" cy="6858001"/>
        </p:xfrm>
        <a:graphic>
          <a:graphicData uri="http://schemas.openxmlformats.org/drawingml/2006/table">
            <a:tbl>
              <a:tblPr firstRow="1" bandRow="1">
                <a:tableStyleId>{5C22544A-7EE6-4342-B048-85BDC9FD1C3A}</a:tableStyleId>
              </a:tblPr>
              <a:tblGrid>
                <a:gridCol w="2259459"/>
                <a:gridCol w="1702941"/>
                <a:gridCol w="2057400"/>
                <a:gridCol w="2362200"/>
                <a:gridCol w="2057400"/>
                <a:gridCol w="1752598"/>
              </a:tblGrid>
              <a:tr h="1112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District 	</a:t>
                      </a:r>
                    </a:p>
                    <a:p>
                      <a:endParaRPr lang="en-US" sz="2000" dirty="0"/>
                    </a:p>
                  </a:txBody>
                  <a:tcPr>
                    <a:solidFill>
                      <a:srgbClr val="FFC00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smtClean="0">
                          <a:solidFill>
                            <a:schemeClr val="lt1"/>
                          </a:solidFill>
                          <a:latin typeface="+mn-lt"/>
                          <a:ea typeface="+mn-ea"/>
                          <a:cs typeface="+mn-cs"/>
                        </a:rPr>
                        <a:t>Group A 	</a:t>
                      </a:r>
                    </a:p>
                    <a:p>
                      <a:endParaRPr lang="en-US" sz="2000" dirty="0"/>
                    </a:p>
                  </a:txBody>
                  <a:tcPr>
                    <a:solidFill>
                      <a:srgbClr val="00B05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smtClean="0">
                          <a:solidFill>
                            <a:schemeClr val="lt1"/>
                          </a:solidFill>
                          <a:latin typeface="+mn-lt"/>
                          <a:ea typeface="+mn-ea"/>
                          <a:cs typeface="+mn-cs"/>
                        </a:rPr>
                        <a:t>Group B 	</a:t>
                      </a:r>
                    </a:p>
                    <a:p>
                      <a:endParaRPr lang="en-US" sz="2000" dirty="0"/>
                    </a:p>
                  </a:txBody>
                  <a:tcPr>
                    <a:solidFill>
                      <a:schemeClr val="accent5">
                        <a:lumMod val="7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smtClean="0">
                          <a:solidFill>
                            <a:schemeClr val="lt1"/>
                          </a:solidFill>
                          <a:latin typeface="+mn-lt"/>
                          <a:ea typeface="+mn-ea"/>
                          <a:cs typeface="+mn-cs"/>
                        </a:rPr>
                        <a:t>Group C 	</a:t>
                      </a:r>
                    </a:p>
                    <a:p>
                      <a:endParaRPr lang="en-US" sz="2000" dirty="0"/>
                    </a:p>
                  </a:txBody>
                  <a:tcPr>
                    <a:solidFill>
                      <a:schemeClr val="bg2">
                        <a:lumMod val="2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smtClean="0">
                          <a:solidFill>
                            <a:schemeClr val="lt1"/>
                          </a:solidFill>
                          <a:latin typeface="+mn-lt"/>
                          <a:ea typeface="+mn-ea"/>
                          <a:cs typeface="+mn-cs"/>
                        </a:rPr>
                        <a:t>Group D 	</a:t>
                      </a:r>
                    </a:p>
                    <a:p>
                      <a:endParaRPr lang="en-US" sz="2000" dirty="0"/>
                    </a:p>
                  </a:txBody>
                  <a:tcPr>
                    <a:solidFill>
                      <a:schemeClr val="tx2">
                        <a:lumMod val="60000"/>
                        <a:lumOff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smtClean="0">
                          <a:solidFill>
                            <a:schemeClr val="lt1"/>
                          </a:solidFill>
                          <a:latin typeface="+mn-lt"/>
                          <a:ea typeface="+mn-ea"/>
                          <a:cs typeface="+mn-cs"/>
                        </a:rPr>
                        <a:t>Group D 	</a:t>
                      </a:r>
                    </a:p>
                    <a:p>
                      <a:endParaRPr lang="en-US" sz="2000" dirty="0"/>
                    </a:p>
                  </a:txBody>
                  <a:tcPr>
                    <a:solidFill>
                      <a:srgbClr val="FF7C80"/>
                    </a:solidFill>
                  </a:tcPr>
                </a:tc>
              </a:tr>
              <a:tr h="488956">
                <a:tc gridSpan="6">
                  <a:txBody>
                    <a:bodyPr/>
                    <a:lstStyle/>
                    <a:p>
                      <a:r>
                        <a:rPr kumimoji="0" lang="en-US" sz="2000" b="1" kern="1200" baseline="0" dirty="0" smtClean="0">
                          <a:solidFill>
                            <a:schemeClr val="dk1"/>
                          </a:solidFill>
                          <a:latin typeface="+mn-lt"/>
                          <a:ea typeface="+mn-ea"/>
                          <a:cs typeface="+mn-cs"/>
                        </a:rPr>
                        <a:t>AURANGABAD DIVISION</a:t>
                      </a:r>
                    </a:p>
                  </a:txBody>
                  <a:tcPr>
                    <a:solidFill>
                      <a:srgbClr val="0070C0"/>
                    </a:solidFill>
                  </a:tcPr>
                </a:tc>
                <a:tc hMerge="1">
                  <a:txBody>
                    <a:bodyPr/>
                    <a:lstStyle/>
                    <a:p>
                      <a:endParaRPr lang="en-US" dirty="0"/>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525698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err="1" smtClean="0">
                          <a:solidFill>
                            <a:schemeClr val="dk1"/>
                          </a:solidFill>
                          <a:latin typeface="+mn-lt"/>
                          <a:ea typeface="+mn-ea"/>
                          <a:cs typeface="+mn-cs"/>
                        </a:rPr>
                        <a:t>Nanded</a:t>
                      </a:r>
                      <a:r>
                        <a:rPr kumimoji="0" lang="en-US" sz="1800" kern="1200" baseline="0" dirty="0" smtClean="0">
                          <a:solidFill>
                            <a:schemeClr val="dk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2000" kern="1200" baseline="0" dirty="0" smtClean="0">
                        <a:solidFill>
                          <a:schemeClr val="dk1"/>
                        </a:solidFill>
                        <a:latin typeface="+mn-lt"/>
                        <a:ea typeface="+mn-ea"/>
                        <a:cs typeface="+mn-cs"/>
                      </a:endParaRPr>
                    </a:p>
                  </a:txBody>
                  <a:tcPr>
                    <a:solidFill>
                      <a:srgbClr val="FFC000"/>
                    </a:solidFill>
                  </a:tcPr>
                </a:tc>
                <a:tc>
                  <a:txBody>
                    <a:bodyPr/>
                    <a:lstStyle/>
                    <a:p>
                      <a:endParaRPr kumimoji="0" lang="en-US" sz="2000" kern="1200" baseline="0" dirty="0" smtClean="0">
                        <a:solidFill>
                          <a:schemeClr val="dk1"/>
                        </a:solidFill>
                        <a:latin typeface="+mn-lt"/>
                        <a:ea typeface="+mn-ea"/>
                        <a:cs typeface="+mn-cs"/>
                      </a:endParaRPr>
                    </a:p>
                  </a:txBody>
                  <a:tcPr>
                    <a:solidFill>
                      <a:srgbClr val="00B050"/>
                    </a:solidFill>
                  </a:tcPr>
                </a:tc>
                <a:tc>
                  <a:txBody>
                    <a:bodyPr/>
                    <a:lstStyle/>
                    <a:p>
                      <a:endParaRPr lang="en-US" sz="2000" dirty="0"/>
                    </a:p>
                  </a:txBody>
                  <a:tcPr>
                    <a:solidFill>
                      <a:schemeClr val="accent5">
                        <a:lumMod val="75000"/>
                      </a:schemeClr>
                    </a:solidFill>
                  </a:tcPr>
                </a:tc>
                <a:tc>
                  <a:txBody>
                    <a:bodyPr/>
                    <a:lstStyle/>
                    <a:p>
                      <a:endParaRPr lang="en-US" sz="2000" dirty="0"/>
                    </a:p>
                  </a:txBody>
                  <a:tcPr>
                    <a:solidFill>
                      <a:schemeClr val="bg2">
                        <a:lumMod val="2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2000" kern="1200" baseline="0" dirty="0" smtClean="0">
                        <a:solidFill>
                          <a:schemeClr val="dk1"/>
                        </a:solidFill>
                        <a:latin typeface="+mn-lt"/>
                        <a:ea typeface="+mn-ea"/>
                        <a:cs typeface="+mn-cs"/>
                      </a:endParaRPr>
                    </a:p>
                  </a:txBody>
                  <a:tcPr>
                    <a:solidFill>
                      <a:schemeClr val="tx2">
                        <a:lumMod val="60000"/>
                        <a:lumOff val="40000"/>
                      </a:schemeClr>
                    </a:solidFill>
                  </a:tcPr>
                </a:tc>
                <a:tc>
                  <a:txBody>
                    <a:bodyPr/>
                    <a:lstStyle/>
                    <a:p>
                      <a:r>
                        <a:rPr kumimoji="0" lang="en-US" sz="1800" kern="1200" baseline="0" dirty="0" err="1" smtClean="0">
                          <a:solidFill>
                            <a:schemeClr val="dk1"/>
                          </a:solidFill>
                          <a:latin typeface="+mn-lt"/>
                          <a:ea typeface="+mn-ea"/>
                          <a:cs typeface="+mn-cs"/>
                        </a:rPr>
                        <a:t>Nanded</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Bhokar</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Hadgaon</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Kinwat</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Biloli</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Deglur</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Mukhed</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Kandhar</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Loha</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Mudkhed</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Ardhapur</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Naigaon</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Dharmabad</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Himayatnagar</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Umari</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Mahur</a:t>
                      </a:r>
                      <a:r>
                        <a:rPr kumimoji="0" lang="en-US" sz="1800" kern="1200" baseline="0" dirty="0" smtClean="0">
                          <a:solidFill>
                            <a:schemeClr val="dk1"/>
                          </a:solidFill>
                          <a:latin typeface="+mn-lt"/>
                          <a:ea typeface="+mn-ea"/>
                          <a:cs typeface="+mn-cs"/>
                        </a:rPr>
                        <a:t> 	</a:t>
                      </a:r>
                    </a:p>
                    <a:p>
                      <a:endParaRPr kumimoji="0" lang="en-US" sz="1800" kern="1200" baseline="0" dirty="0" smtClean="0">
                        <a:solidFill>
                          <a:schemeClr val="dk1"/>
                        </a:solidFill>
                        <a:latin typeface="+mn-lt"/>
                        <a:ea typeface="+mn-ea"/>
                        <a:cs typeface="+mn-cs"/>
                      </a:endParaRPr>
                    </a:p>
                  </a:txBody>
                  <a:tcPr>
                    <a:solidFill>
                      <a:srgbClr val="FF7C80"/>
                    </a:solidFill>
                  </a:tcPr>
                </a:tc>
              </a:tr>
            </a:tbl>
          </a:graphicData>
        </a:graphic>
      </p:graphicFrame>
      <p:sp>
        <p:nvSpPr>
          <p:cNvPr id="4" name="Footer Placeholder 3"/>
          <p:cNvSpPr>
            <a:spLocks noGrp="1"/>
          </p:cNvSpPr>
          <p:nvPr>
            <p:ph type="ftr" sz="quarter" idx="11"/>
          </p:nvPr>
        </p:nvSpPr>
        <p:spPr/>
        <p:txBody>
          <a:bodyPr/>
          <a:lstStyle/>
          <a:p>
            <a:r>
              <a:rPr lang="en-US" smtClean="0"/>
              <a:t>      </a:t>
            </a:r>
            <a:endParaRPr lang="en-US"/>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1143000" y="-320039"/>
          <a:ext cx="12191998" cy="7330439"/>
        </p:xfrm>
        <a:graphic>
          <a:graphicData uri="http://schemas.openxmlformats.org/drawingml/2006/table">
            <a:tbl>
              <a:tblPr firstRow="1" bandRow="1">
                <a:tableStyleId>{5C22544A-7EE6-4342-B048-85BDC9FD1C3A}</a:tableStyleId>
              </a:tblPr>
              <a:tblGrid>
                <a:gridCol w="2259459"/>
                <a:gridCol w="1702941"/>
                <a:gridCol w="2057400"/>
                <a:gridCol w="2362200"/>
                <a:gridCol w="2057400"/>
                <a:gridCol w="1752598"/>
              </a:tblGrid>
              <a:tr h="7772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District 	</a:t>
                      </a:r>
                    </a:p>
                    <a:p>
                      <a:endParaRPr lang="en-US" sz="2000" dirty="0"/>
                    </a:p>
                  </a:txBody>
                  <a:tcPr>
                    <a:solidFill>
                      <a:srgbClr val="FFC00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smtClean="0">
                          <a:solidFill>
                            <a:schemeClr val="lt1"/>
                          </a:solidFill>
                          <a:latin typeface="+mn-lt"/>
                          <a:ea typeface="+mn-ea"/>
                          <a:cs typeface="+mn-cs"/>
                        </a:rPr>
                        <a:t>Group A 	</a:t>
                      </a:r>
                    </a:p>
                    <a:p>
                      <a:endParaRPr lang="en-US" sz="2000" dirty="0"/>
                    </a:p>
                  </a:txBody>
                  <a:tcPr>
                    <a:solidFill>
                      <a:srgbClr val="00B05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B 	</a:t>
                      </a:r>
                    </a:p>
                    <a:p>
                      <a:endParaRPr lang="en-US" sz="2000" dirty="0"/>
                    </a:p>
                  </a:txBody>
                  <a:tcPr>
                    <a:solidFill>
                      <a:schemeClr val="accent5">
                        <a:lumMod val="7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smtClean="0">
                          <a:solidFill>
                            <a:schemeClr val="lt1"/>
                          </a:solidFill>
                          <a:latin typeface="+mn-lt"/>
                          <a:ea typeface="+mn-ea"/>
                          <a:cs typeface="+mn-cs"/>
                        </a:rPr>
                        <a:t>Group C 	</a:t>
                      </a:r>
                    </a:p>
                    <a:p>
                      <a:endParaRPr lang="en-US" sz="2000" dirty="0"/>
                    </a:p>
                  </a:txBody>
                  <a:tcPr>
                    <a:solidFill>
                      <a:schemeClr val="bg2">
                        <a:lumMod val="2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smtClean="0">
                          <a:solidFill>
                            <a:schemeClr val="lt1"/>
                          </a:solidFill>
                          <a:latin typeface="+mn-lt"/>
                          <a:ea typeface="+mn-ea"/>
                          <a:cs typeface="+mn-cs"/>
                        </a:rPr>
                        <a:t>Group D 	</a:t>
                      </a:r>
                    </a:p>
                    <a:p>
                      <a:endParaRPr lang="en-US" sz="2000" dirty="0"/>
                    </a:p>
                  </a:txBody>
                  <a:tcPr>
                    <a:solidFill>
                      <a:schemeClr val="tx2">
                        <a:lumMod val="60000"/>
                        <a:lumOff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smtClean="0">
                          <a:solidFill>
                            <a:schemeClr val="lt1"/>
                          </a:solidFill>
                          <a:latin typeface="+mn-lt"/>
                          <a:ea typeface="+mn-ea"/>
                          <a:cs typeface="+mn-cs"/>
                        </a:rPr>
                        <a:t>Group D 	</a:t>
                      </a:r>
                    </a:p>
                    <a:p>
                      <a:endParaRPr lang="en-US" sz="2000" dirty="0"/>
                    </a:p>
                  </a:txBody>
                  <a:tcPr>
                    <a:solidFill>
                      <a:srgbClr val="FF7C80"/>
                    </a:solidFill>
                  </a:tcPr>
                </a:tc>
              </a:tr>
              <a:tr h="441959">
                <a:tc gridSpan="6">
                  <a:txBody>
                    <a:bodyPr/>
                    <a:lstStyle/>
                    <a:p>
                      <a:r>
                        <a:rPr kumimoji="0" lang="en-US" sz="2000" b="1" kern="1200" baseline="0" dirty="0" smtClean="0">
                          <a:solidFill>
                            <a:schemeClr val="dk1"/>
                          </a:solidFill>
                          <a:latin typeface="+mn-lt"/>
                          <a:ea typeface="+mn-ea"/>
                          <a:cs typeface="+mn-cs"/>
                        </a:rPr>
                        <a:t>AMARAVATI DIVISION</a:t>
                      </a:r>
                    </a:p>
                  </a:txBody>
                  <a:tcPr>
                    <a:solidFill>
                      <a:srgbClr val="0070C0"/>
                    </a:solidFill>
                  </a:tcPr>
                </a:tc>
                <a:tc hMerge="1">
                  <a:txBody>
                    <a:bodyPr/>
                    <a:lstStyle/>
                    <a:p>
                      <a:endParaRPr lang="en-US" dirty="0"/>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55626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baseline="0" dirty="0" smtClean="0">
                          <a:solidFill>
                            <a:schemeClr val="dk1"/>
                          </a:solidFill>
                          <a:latin typeface="+mn-lt"/>
                          <a:ea typeface="+mn-ea"/>
                          <a:cs typeface="+mn-cs"/>
                        </a:rPr>
                        <a:t>Amravati 	</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2000" kern="1200" baseline="0" dirty="0" smtClean="0">
                        <a:solidFill>
                          <a:schemeClr val="dk1"/>
                        </a:solidFill>
                        <a:latin typeface="+mn-lt"/>
                        <a:ea typeface="+mn-ea"/>
                        <a:cs typeface="+mn-cs"/>
                      </a:endParaRPr>
                    </a:p>
                  </a:txBody>
                  <a:tcPr>
                    <a:solidFill>
                      <a:srgbClr val="FFC000"/>
                    </a:solidFill>
                  </a:tcPr>
                </a:tc>
                <a:tc>
                  <a:txBody>
                    <a:bodyPr/>
                    <a:lstStyle/>
                    <a:p>
                      <a:endParaRPr kumimoji="0" lang="en-US" sz="2000" kern="1200" baseline="0" dirty="0" smtClean="0">
                        <a:solidFill>
                          <a:schemeClr val="dk1"/>
                        </a:solidFill>
                        <a:latin typeface="+mn-lt"/>
                        <a:ea typeface="+mn-ea"/>
                        <a:cs typeface="+mn-cs"/>
                      </a:endParaRPr>
                    </a:p>
                  </a:txBody>
                  <a:tcPr>
                    <a:solidFill>
                      <a:srgbClr val="00B050"/>
                    </a:solidFill>
                  </a:tcPr>
                </a:tc>
                <a:tc>
                  <a:txBody>
                    <a:bodyPr/>
                    <a:lstStyle/>
                    <a:p>
                      <a:endParaRPr lang="en-US" sz="2000" dirty="0"/>
                    </a:p>
                  </a:txBody>
                  <a:tcPr>
                    <a:solidFill>
                      <a:schemeClr val="accent5">
                        <a:lumMod val="75000"/>
                      </a:schemeClr>
                    </a:solidFill>
                  </a:tcPr>
                </a:tc>
                <a:tc>
                  <a:txBody>
                    <a:bodyPr/>
                    <a:lstStyle/>
                    <a:p>
                      <a:endParaRPr lang="en-US" sz="2000" dirty="0"/>
                    </a:p>
                  </a:txBody>
                  <a:tcPr>
                    <a:solidFill>
                      <a:schemeClr val="bg2">
                        <a:lumMod val="2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2000" kern="1200" baseline="0" dirty="0" smtClean="0">
                        <a:solidFill>
                          <a:schemeClr val="dk1"/>
                        </a:solidFill>
                        <a:latin typeface="+mn-lt"/>
                        <a:ea typeface="+mn-ea"/>
                        <a:cs typeface="+mn-cs"/>
                      </a:endParaRPr>
                    </a:p>
                  </a:txBody>
                  <a:tcPr>
                    <a:solidFill>
                      <a:schemeClr val="tx2">
                        <a:lumMod val="60000"/>
                        <a:lumOff val="40000"/>
                      </a:schemeClr>
                    </a:solidFill>
                  </a:tcPr>
                </a:tc>
                <a:tc>
                  <a:txBody>
                    <a:bodyPr/>
                    <a:lstStyle/>
                    <a:p>
                      <a:r>
                        <a:rPr kumimoji="0" lang="en-US" sz="2000" kern="1200" baseline="0" dirty="0" smtClean="0">
                          <a:solidFill>
                            <a:schemeClr val="dk1"/>
                          </a:solidFill>
                          <a:latin typeface="+mn-lt"/>
                          <a:ea typeface="+mn-ea"/>
                          <a:cs typeface="+mn-cs"/>
                        </a:rPr>
                        <a:t>Amravati </a:t>
                      </a:r>
                    </a:p>
                    <a:p>
                      <a:r>
                        <a:rPr kumimoji="0" lang="en-US" sz="2000" kern="1200" baseline="0" dirty="0" err="1" smtClean="0">
                          <a:solidFill>
                            <a:schemeClr val="dk1"/>
                          </a:solidFill>
                          <a:latin typeface="+mn-lt"/>
                          <a:ea typeface="+mn-ea"/>
                          <a:cs typeface="+mn-cs"/>
                        </a:rPr>
                        <a:t>Achalpur</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Bhatkuli</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Nandgaon</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Khandeshwar</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Chandur</a:t>
                      </a:r>
                      <a:r>
                        <a:rPr kumimoji="0" lang="en-US" sz="2000" kern="1200" baseline="0" dirty="0" smtClean="0">
                          <a:solidFill>
                            <a:schemeClr val="dk1"/>
                          </a:solidFill>
                          <a:latin typeface="+mn-lt"/>
                          <a:ea typeface="+mn-ea"/>
                          <a:cs typeface="+mn-cs"/>
                        </a:rPr>
                        <a:t> </a:t>
                      </a:r>
                      <a:r>
                        <a:rPr kumimoji="0" lang="en-US" sz="2000" kern="1200" baseline="0" dirty="0" err="1" smtClean="0">
                          <a:solidFill>
                            <a:schemeClr val="dk1"/>
                          </a:solidFill>
                          <a:latin typeface="+mn-lt"/>
                          <a:ea typeface="+mn-ea"/>
                          <a:cs typeface="+mn-cs"/>
                        </a:rPr>
                        <a:t>Bazar</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Morshi</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Warud</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Chandur</a:t>
                      </a:r>
                      <a:r>
                        <a:rPr kumimoji="0" lang="en-US" sz="2000" kern="1200" baseline="0" dirty="0" smtClean="0">
                          <a:solidFill>
                            <a:schemeClr val="dk1"/>
                          </a:solidFill>
                          <a:latin typeface="+mn-lt"/>
                          <a:ea typeface="+mn-ea"/>
                          <a:cs typeface="+mn-cs"/>
                        </a:rPr>
                        <a:t> </a:t>
                      </a:r>
                      <a:r>
                        <a:rPr kumimoji="0" lang="en-US" sz="2000" kern="1200" baseline="0" dirty="0" err="1" smtClean="0">
                          <a:solidFill>
                            <a:schemeClr val="dk1"/>
                          </a:solidFill>
                          <a:latin typeface="+mn-lt"/>
                          <a:ea typeface="+mn-ea"/>
                          <a:cs typeface="+mn-cs"/>
                        </a:rPr>
                        <a:t>Rly</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Teosa</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Daryapur</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Anjangaon</a:t>
                      </a:r>
                      <a:r>
                        <a:rPr kumimoji="0" lang="en-US" sz="2000" kern="1200" baseline="0" dirty="0" smtClean="0">
                          <a:solidFill>
                            <a:schemeClr val="dk1"/>
                          </a:solidFill>
                          <a:latin typeface="+mn-lt"/>
                          <a:ea typeface="+mn-ea"/>
                          <a:cs typeface="+mn-cs"/>
                        </a:rPr>
                        <a:t> -</a:t>
                      </a:r>
                      <a:r>
                        <a:rPr kumimoji="0" lang="en-US" sz="2000" kern="1200" baseline="0" dirty="0" err="1" smtClean="0">
                          <a:solidFill>
                            <a:schemeClr val="dk1"/>
                          </a:solidFill>
                          <a:latin typeface="+mn-lt"/>
                          <a:ea typeface="+mn-ea"/>
                          <a:cs typeface="+mn-cs"/>
                        </a:rPr>
                        <a:t>Surji</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Chikhaldara</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Dharni</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Dhamangaon</a:t>
                      </a:r>
                      <a:r>
                        <a:rPr kumimoji="0" lang="en-US" sz="2000" kern="1200" baseline="0" dirty="0" smtClean="0">
                          <a:solidFill>
                            <a:schemeClr val="dk1"/>
                          </a:solidFill>
                          <a:latin typeface="+mn-lt"/>
                          <a:ea typeface="+mn-ea"/>
                          <a:cs typeface="+mn-cs"/>
                        </a:rPr>
                        <a:t>- </a:t>
                      </a:r>
                      <a:r>
                        <a:rPr kumimoji="0" lang="en-US" sz="2000" kern="1200" baseline="0" dirty="0" err="1" smtClean="0">
                          <a:solidFill>
                            <a:schemeClr val="dk1"/>
                          </a:solidFill>
                          <a:latin typeface="+mn-lt"/>
                          <a:ea typeface="+mn-ea"/>
                          <a:cs typeface="+mn-cs"/>
                        </a:rPr>
                        <a:t>Rly</a:t>
                      </a:r>
                      <a:r>
                        <a:rPr kumimoji="0" lang="en-US" sz="2000" kern="1200" baseline="0" dirty="0" smtClean="0">
                          <a:solidFill>
                            <a:schemeClr val="dk1"/>
                          </a:solidFill>
                          <a:latin typeface="+mn-lt"/>
                          <a:ea typeface="+mn-ea"/>
                          <a:cs typeface="+mn-cs"/>
                        </a:rPr>
                        <a:t>. 	</a:t>
                      </a:r>
                    </a:p>
                    <a:p>
                      <a:r>
                        <a:rPr kumimoji="0" lang="en-US" sz="2000" kern="1200" baseline="0" dirty="0" smtClean="0">
                          <a:solidFill>
                            <a:schemeClr val="dk1"/>
                          </a:solidFill>
                          <a:latin typeface="+mn-lt"/>
                          <a:ea typeface="+mn-ea"/>
                          <a:cs typeface="+mn-cs"/>
                        </a:rPr>
                        <a:t>Akola </a:t>
                      </a:r>
                    </a:p>
                  </a:txBody>
                  <a:tcPr>
                    <a:solidFill>
                      <a:srgbClr val="FF7C80"/>
                    </a:solidFill>
                  </a:tcPr>
                </a:tc>
              </a:tr>
            </a:tbl>
          </a:graphicData>
        </a:graphic>
      </p:graphicFrame>
      <p:sp>
        <p:nvSpPr>
          <p:cNvPr id="4" name="Footer Placeholder 3"/>
          <p:cNvSpPr>
            <a:spLocks noGrp="1"/>
          </p:cNvSpPr>
          <p:nvPr>
            <p:ph type="ftr" sz="quarter" idx="11"/>
          </p:nvPr>
        </p:nvSpPr>
        <p:spPr/>
        <p:txBody>
          <a:bodyPr/>
          <a:lstStyle/>
          <a:p>
            <a:r>
              <a:rPr lang="en-US" smtClean="0"/>
              <a:t>      </a:t>
            </a:r>
            <a:endParaRPr lang="en-US"/>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1524001" y="1"/>
          <a:ext cx="12725402" cy="7376160"/>
        </p:xfrm>
        <a:graphic>
          <a:graphicData uri="http://schemas.openxmlformats.org/drawingml/2006/table">
            <a:tbl>
              <a:tblPr firstRow="1" bandRow="1">
                <a:tableStyleId>{5C22544A-7EE6-4342-B048-85BDC9FD1C3A}</a:tableStyleId>
              </a:tblPr>
              <a:tblGrid>
                <a:gridCol w="2358311"/>
                <a:gridCol w="1777445"/>
                <a:gridCol w="2147412"/>
                <a:gridCol w="2465547"/>
                <a:gridCol w="1843086"/>
                <a:gridCol w="2133601"/>
              </a:tblGrid>
              <a:tr h="76199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District 	</a:t>
                      </a:r>
                    </a:p>
                    <a:p>
                      <a:endParaRPr lang="en-US" sz="2000" dirty="0"/>
                    </a:p>
                  </a:txBody>
                  <a:tcPr>
                    <a:solidFill>
                      <a:srgbClr val="FFC00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smtClean="0">
                          <a:solidFill>
                            <a:schemeClr val="lt1"/>
                          </a:solidFill>
                          <a:latin typeface="+mn-lt"/>
                          <a:ea typeface="+mn-ea"/>
                          <a:cs typeface="+mn-cs"/>
                        </a:rPr>
                        <a:t>Group A 	</a:t>
                      </a:r>
                    </a:p>
                    <a:p>
                      <a:endParaRPr lang="en-US" sz="2000" dirty="0"/>
                    </a:p>
                  </a:txBody>
                  <a:tcPr>
                    <a:solidFill>
                      <a:srgbClr val="00B05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smtClean="0">
                          <a:solidFill>
                            <a:schemeClr val="lt1"/>
                          </a:solidFill>
                          <a:latin typeface="+mn-lt"/>
                          <a:ea typeface="+mn-ea"/>
                          <a:cs typeface="+mn-cs"/>
                        </a:rPr>
                        <a:t>Group B 	</a:t>
                      </a:r>
                    </a:p>
                    <a:p>
                      <a:endParaRPr lang="en-US" sz="2000" dirty="0"/>
                    </a:p>
                  </a:txBody>
                  <a:tcPr>
                    <a:solidFill>
                      <a:schemeClr val="accent5">
                        <a:lumMod val="7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smtClean="0">
                          <a:solidFill>
                            <a:schemeClr val="lt1"/>
                          </a:solidFill>
                          <a:latin typeface="+mn-lt"/>
                          <a:ea typeface="+mn-ea"/>
                          <a:cs typeface="+mn-cs"/>
                        </a:rPr>
                        <a:t>Group C 	</a:t>
                      </a:r>
                    </a:p>
                    <a:p>
                      <a:endParaRPr lang="en-US" sz="2000" dirty="0"/>
                    </a:p>
                  </a:txBody>
                  <a:tcPr>
                    <a:solidFill>
                      <a:schemeClr val="bg2">
                        <a:lumMod val="2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smtClean="0">
                          <a:solidFill>
                            <a:schemeClr val="lt1"/>
                          </a:solidFill>
                          <a:latin typeface="+mn-lt"/>
                          <a:ea typeface="+mn-ea"/>
                          <a:cs typeface="+mn-cs"/>
                        </a:rPr>
                        <a:t>Group D 	</a:t>
                      </a:r>
                    </a:p>
                    <a:p>
                      <a:endParaRPr lang="en-US" sz="2000" dirty="0"/>
                    </a:p>
                  </a:txBody>
                  <a:tcPr>
                    <a:solidFill>
                      <a:schemeClr val="tx2">
                        <a:lumMod val="60000"/>
                        <a:lumOff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smtClean="0">
                          <a:solidFill>
                            <a:schemeClr val="lt1"/>
                          </a:solidFill>
                          <a:latin typeface="+mn-lt"/>
                          <a:ea typeface="+mn-ea"/>
                          <a:cs typeface="+mn-cs"/>
                        </a:rPr>
                        <a:t>Group D 	</a:t>
                      </a:r>
                    </a:p>
                    <a:p>
                      <a:endParaRPr lang="en-US" sz="2000" dirty="0"/>
                    </a:p>
                  </a:txBody>
                  <a:tcPr>
                    <a:solidFill>
                      <a:srgbClr val="FF7C80"/>
                    </a:solidFill>
                  </a:tcPr>
                </a:tc>
              </a:tr>
              <a:tr h="441959">
                <a:tc gridSpan="6">
                  <a:txBody>
                    <a:bodyPr/>
                    <a:lstStyle/>
                    <a:p>
                      <a:endParaRPr kumimoji="0" lang="en-US" sz="2000" kern="1200" baseline="0" dirty="0" smtClean="0">
                        <a:solidFill>
                          <a:schemeClr val="dk1"/>
                        </a:solidFill>
                        <a:latin typeface="+mn-lt"/>
                        <a:ea typeface="+mn-ea"/>
                        <a:cs typeface="+mn-cs"/>
                      </a:endParaRPr>
                    </a:p>
                    <a:p>
                      <a:r>
                        <a:rPr kumimoji="0" lang="en-US" sz="2000" b="1" kern="1200" baseline="0" dirty="0" smtClean="0">
                          <a:solidFill>
                            <a:schemeClr val="dk1"/>
                          </a:solidFill>
                          <a:latin typeface="+mn-lt"/>
                          <a:ea typeface="+mn-ea"/>
                          <a:cs typeface="+mn-cs"/>
                        </a:rPr>
                        <a:t>AMARAVATI DIVISION</a:t>
                      </a:r>
                    </a:p>
                  </a:txBody>
                  <a:tcPr>
                    <a:solidFill>
                      <a:srgbClr val="0070C0"/>
                    </a:solidFill>
                  </a:tcPr>
                </a:tc>
                <a:tc hMerge="1">
                  <a:txBody>
                    <a:bodyPr/>
                    <a:lstStyle/>
                    <a:p>
                      <a:endParaRPr lang="en-US" dirty="0"/>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95071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Akola 	</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2000" kern="1200" baseline="0" dirty="0" smtClean="0">
                        <a:solidFill>
                          <a:schemeClr val="dk1"/>
                        </a:solidFill>
                        <a:latin typeface="+mn-lt"/>
                        <a:ea typeface="+mn-ea"/>
                        <a:cs typeface="+mn-cs"/>
                      </a:endParaRPr>
                    </a:p>
                  </a:txBody>
                  <a:tcPr>
                    <a:solidFill>
                      <a:srgbClr val="FFC000"/>
                    </a:solidFill>
                  </a:tcPr>
                </a:tc>
                <a:tc>
                  <a:txBody>
                    <a:bodyPr/>
                    <a:lstStyle/>
                    <a:p>
                      <a:endParaRPr kumimoji="0" lang="en-US" sz="2000" kern="1200" baseline="0" dirty="0" smtClean="0">
                        <a:solidFill>
                          <a:schemeClr val="dk1"/>
                        </a:solidFill>
                        <a:latin typeface="+mn-lt"/>
                        <a:ea typeface="+mn-ea"/>
                        <a:cs typeface="+mn-cs"/>
                      </a:endParaRPr>
                    </a:p>
                  </a:txBody>
                  <a:tcPr>
                    <a:solidFill>
                      <a:srgbClr val="00B050"/>
                    </a:solidFill>
                  </a:tcPr>
                </a:tc>
                <a:tc>
                  <a:txBody>
                    <a:bodyPr/>
                    <a:lstStyle/>
                    <a:p>
                      <a:endParaRPr lang="en-US" sz="2000" dirty="0"/>
                    </a:p>
                  </a:txBody>
                  <a:tcPr>
                    <a:solidFill>
                      <a:schemeClr val="accent5">
                        <a:lumMod val="75000"/>
                      </a:schemeClr>
                    </a:solidFill>
                  </a:tcPr>
                </a:tc>
                <a:tc>
                  <a:txBody>
                    <a:bodyPr/>
                    <a:lstStyle/>
                    <a:p>
                      <a:endParaRPr lang="en-US" sz="2000" dirty="0"/>
                    </a:p>
                  </a:txBody>
                  <a:tcPr>
                    <a:solidFill>
                      <a:schemeClr val="bg2">
                        <a:lumMod val="2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2000" kern="1200" baseline="0" dirty="0" smtClean="0">
                        <a:solidFill>
                          <a:schemeClr val="dk1"/>
                        </a:solidFill>
                        <a:latin typeface="+mn-lt"/>
                        <a:ea typeface="+mn-ea"/>
                        <a:cs typeface="+mn-cs"/>
                      </a:endParaRPr>
                    </a:p>
                  </a:txBody>
                  <a:tcPr>
                    <a:solidFill>
                      <a:schemeClr val="tx2">
                        <a:lumMod val="60000"/>
                        <a:lumOff val="40000"/>
                      </a:schemeClr>
                    </a:solidFill>
                  </a:tcPr>
                </a:tc>
                <a:tc>
                  <a:txBody>
                    <a:bodyPr/>
                    <a:lstStyle/>
                    <a:p>
                      <a:r>
                        <a:rPr kumimoji="0" lang="en-US" sz="1800" kern="1200" baseline="0" dirty="0" smtClean="0">
                          <a:solidFill>
                            <a:schemeClr val="dk1"/>
                          </a:solidFill>
                          <a:latin typeface="+mn-lt"/>
                          <a:ea typeface="+mn-ea"/>
                          <a:cs typeface="+mn-cs"/>
                        </a:rPr>
                        <a:t>Akola </a:t>
                      </a:r>
                    </a:p>
                    <a:p>
                      <a:r>
                        <a:rPr kumimoji="0" lang="en-US" sz="1800" kern="1200" baseline="0" dirty="0" err="1" smtClean="0">
                          <a:solidFill>
                            <a:schemeClr val="dk1"/>
                          </a:solidFill>
                          <a:latin typeface="+mn-lt"/>
                          <a:ea typeface="+mn-ea"/>
                          <a:cs typeface="+mn-cs"/>
                        </a:rPr>
                        <a:t>Barshitakli</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Akot</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Telhara</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Balapur</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Patur</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Murtijapur</a:t>
                      </a:r>
                      <a:r>
                        <a:rPr kumimoji="0" lang="en-US" sz="1800" kern="1200" baseline="0" dirty="0" smtClean="0">
                          <a:solidFill>
                            <a:schemeClr val="dk1"/>
                          </a:solidFill>
                          <a:latin typeface="+mn-lt"/>
                          <a:ea typeface="+mn-ea"/>
                          <a:cs typeface="+mn-cs"/>
                        </a:rPr>
                        <a:t> </a:t>
                      </a:r>
                    </a:p>
                  </a:txBody>
                  <a:tcPr>
                    <a:solidFill>
                      <a:srgbClr val="FF7C80"/>
                    </a:solidFill>
                  </a:tcPr>
                </a:tc>
              </a:tr>
              <a:tr h="24183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err="1" smtClean="0">
                          <a:solidFill>
                            <a:schemeClr val="dk1"/>
                          </a:solidFill>
                          <a:latin typeface="+mn-lt"/>
                          <a:ea typeface="+mn-ea"/>
                          <a:cs typeface="+mn-cs"/>
                        </a:rPr>
                        <a:t>Washim</a:t>
                      </a:r>
                      <a:r>
                        <a:rPr kumimoji="0" lang="en-US" sz="1800" kern="1200" baseline="0" dirty="0" smtClean="0">
                          <a:solidFill>
                            <a:schemeClr val="dk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2000" kern="1200" baseline="0" dirty="0" smtClean="0">
                        <a:solidFill>
                          <a:schemeClr val="dk1"/>
                        </a:solidFill>
                        <a:latin typeface="+mn-lt"/>
                        <a:ea typeface="+mn-ea"/>
                        <a:cs typeface="+mn-cs"/>
                      </a:endParaRPr>
                    </a:p>
                  </a:txBody>
                  <a:tcPr>
                    <a:solidFill>
                      <a:srgbClr val="FFC000"/>
                    </a:solidFill>
                  </a:tcPr>
                </a:tc>
                <a:tc>
                  <a:txBody>
                    <a:bodyPr/>
                    <a:lstStyle/>
                    <a:p>
                      <a:endParaRPr kumimoji="0" lang="en-US" sz="2000" kern="1200" baseline="0" dirty="0" smtClean="0">
                        <a:solidFill>
                          <a:schemeClr val="dk1"/>
                        </a:solidFill>
                        <a:latin typeface="+mn-lt"/>
                        <a:ea typeface="+mn-ea"/>
                        <a:cs typeface="+mn-cs"/>
                      </a:endParaRPr>
                    </a:p>
                  </a:txBody>
                  <a:tcPr>
                    <a:solidFill>
                      <a:srgbClr val="00B050"/>
                    </a:solidFill>
                  </a:tcPr>
                </a:tc>
                <a:tc>
                  <a:txBody>
                    <a:bodyPr/>
                    <a:lstStyle/>
                    <a:p>
                      <a:endParaRPr lang="en-US" sz="2000" dirty="0"/>
                    </a:p>
                  </a:txBody>
                  <a:tcPr>
                    <a:solidFill>
                      <a:schemeClr val="accent5">
                        <a:lumMod val="75000"/>
                      </a:schemeClr>
                    </a:solidFill>
                  </a:tcPr>
                </a:tc>
                <a:tc>
                  <a:txBody>
                    <a:bodyPr/>
                    <a:lstStyle/>
                    <a:p>
                      <a:endParaRPr lang="en-US" sz="2000" dirty="0"/>
                    </a:p>
                  </a:txBody>
                  <a:tcPr>
                    <a:solidFill>
                      <a:schemeClr val="bg2">
                        <a:lumMod val="2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2000" kern="1200" baseline="0" dirty="0" smtClean="0">
                        <a:solidFill>
                          <a:schemeClr val="dk1"/>
                        </a:solidFill>
                        <a:latin typeface="+mn-lt"/>
                        <a:ea typeface="+mn-ea"/>
                        <a:cs typeface="+mn-cs"/>
                      </a:endParaRPr>
                    </a:p>
                  </a:txBody>
                  <a:tcPr>
                    <a:solidFill>
                      <a:schemeClr val="tx2">
                        <a:lumMod val="60000"/>
                        <a:lumOff val="40000"/>
                      </a:schemeClr>
                    </a:solidFill>
                  </a:tcPr>
                </a:tc>
                <a:tc>
                  <a:txBody>
                    <a:bodyPr/>
                    <a:lstStyle/>
                    <a:p>
                      <a:r>
                        <a:rPr kumimoji="0" lang="en-US" sz="1800" kern="1200" baseline="0" dirty="0" err="1" smtClean="0">
                          <a:solidFill>
                            <a:schemeClr val="dk1"/>
                          </a:solidFill>
                          <a:latin typeface="+mn-lt"/>
                          <a:ea typeface="+mn-ea"/>
                          <a:cs typeface="+mn-cs"/>
                        </a:rPr>
                        <a:t>Buldhana</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Chikhali</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Shegaon</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DeulgaonRaja</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Malkapur</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Motala</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Nandura</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Jalgaon</a:t>
                      </a:r>
                      <a:r>
                        <a:rPr kumimoji="0" lang="en-US" sz="1800" kern="1200" baseline="0" dirty="0" smtClean="0">
                          <a:solidFill>
                            <a:schemeClr val="dk1"/>
                          </a:solidFill>
                          <a:latin typeface="+mn-lt"/>
                          <a:ea typeface="+mn-ea"/>
                          <a:cs typeface="+mn-cs"/>
                        </a:rPr>
                        <a:t> </a:t>
                      </a:r>
                      <a:r>
                        <a:rPr kumimoji="0" lang="en-US" sz="1800" kern="1200" baseline="0" dirty="0" err="1" smtClean="0">
                          <a:solidFill>
                            <a:schemeClr val="dk1"/>
                          </a:solidFill>
                          <a:latin typeface="+mn-lt"/>
                          <a:ea typeface="+mn-ea"/>
                          <a:cs typeface="+mn-cs"/>
                        </a:rPr>
                        <a:t>Jamod</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Sangrampur</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Khamgaon</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Mehkar</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Sindakhed</a:t>
                      </a:r>
                      <a:r>
                        <a:rPr kumimoji="0" lang="en-US" sz="1800" kern="1200" baseline="0" dirty="0" smtClean="0">
                          <a:solidFill>
                            <a:schemeClr val="dk1"/>
                          </a:solidFill>
                          <a:latin typeface="+mn-lt"/>
                          <a:ea typeface="+mn-ea"/>
                          <a:cs typeface="+mn-cs"/>
                        </a:rPr>
                        <a:t> –Raja </a:t>
                      </a:r>
                    </a:p>
                    <a:p>
                      <a:r>
                        <a:rPr kumimoji="0" lang="en-US" sz="1800" kern="1200" baseline="0" dirty="0" err="1" smtClean="0">
                          <a:solidFill>
                            <a:schemeClr val="dk1"/>
                          </a:solidFill>
                          <a:latin typeface="+mn-lt"/>
                          <a:ea typeface="+mn-ea"/>
                          <a:cs typeface="+mn-cs"/>
                        </a:rPr>
                        <a:t>Lonar</a:t>
                      </a:r>
                      <a:r>
                        <a:rPr kumimoji="0" lang="en-US" sz="1800" kern="1200" baseline="0" dirty="0" smtClean="0">
                          <a:solidFill>
                            <a:schemeClr val="dk1"/>
                          </a:solidFill>
                          <a:latin typeface="+mn-lt"/>
                          <a:ea typeface="+mn-ea"/>
                          <a:cs typeface="+mn-cs"/>
                        </a:rPr>
                        <a:t> 	</a:t>
                      </a:r>
                    </a:p>
                  </a:txBody>
                  <a:tcPr>
                    <a:solidFill>
                      <a:srgbClr val="FF7C80"/>
                    </a:solidFill>
                  </a:tcPr>
                </a:tc>
              </a:tr>
            </a:tbl>
          </a:graphicData>
        </a:graphic>
      </p:graphicFrame>
      <p:sp>
        <p:nvSpPr>
          <p:cNvPr id="4" name="Footer Placeholder 3"/>
          <p:cNvSpPr>
            <a:spLocks noGrp="1"/>
          </p:cNvSpPr>
          <p:nvPr>
            <p:ph type="ftr" sz="quarter" idx="11"/>
          </p:nvPr>
        </p:nvSpPr>
        <p:spPr/>
        <p:txBody>
          <a:bodyPr/>
          <a:lstStyle/>
          <a:p>
            <a:r>
              <a:rPr lang="en-US" smtClean="0"/>
              <a:t>      </a:t>
            </a:r>
            <a:endParaRPr lang="en-US"/>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1524001" y="0"/>
          <a:ext cx="12725402" cy="6857999"/>
        </p:xfrm>
        <a:graphic>
          <a:graphicData uri="http://schemas.openxmlformats.org/drawingml/2006/table">
            <a:tbl>
              <a:tblPr firstRow="1" bandRow="1">
                <a:tableStyleId>{5C22544A-7EE6-4342-B048-85BDC9FD1C3A}</a:tableStyleId>
              </a:tblPr>
              <a:tblGrid>
                <a:gridCol w="2358311"/>
                <a:gridCol w="1777445"/>
                <a:gridCol w="2147412"/>
                <a:gridCol w="2465547"/>
                <a:gridCol w="1843086"/>
                <a:gridCol w="2133601"/>
              </a:tblGrid>
              <a:tr h="106751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District 	</a:t>
                      </a:r>
                    </a:p>
                    <a:p>
                      <a:endParaRPr lang="en-US" sz="2000" dirty="0"/>
                    </a:p>
                  </a:txBody>
                  <a:tcPr>
                    <a:solidFill>
                      <a:srgbClr val="FFC00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smtClean="0">
                          <a:solidFill>
                            <a:schemeClr val="lt1"/>
                          </a:solidFill>
                          <a:latin typeface="+mn-lt"/>
                          <a:ea typeface="+mn-ea"/>
                          <a:cs typeface="+mn-cs"/>
                        </a:rPr>
                        <a:t>Group A 	</a:t>
                      </a:r>
                    </a:p>
                    <a:p>
                      <a:endParaRPr lang="en-US" sz="2000" dirty="0"/>
                    </a:p>
                  </a:txBody>
                  <a:tcPr>
                    <a:solidFill>
                      <a:srgbClr val="00B05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smtClean="0">
                          <a:solidFill>
                            <a:schemeClr val="lt1"/>
                          </a:solidFill>
                          <a:latin typeface="+mn-lt"/>
                          <a:ea typeface="+mn-ea"/>
                          <a:cs typeface="+mn-cs"/>
                        </a:rPr>
                        <a:t>Group B 	</a:t>
                      </a:r>
                    </a:p>
                    <a:p>
                      <a:endParaRPr lang="en-US" sz="2000" dirty="0"/>
                    </a:p>
                  </a:txBody>
                  <a:tcPr>
                    <a:solidFill>
                      <a:schemeClr val="accent5">
                        <a:lumMod val="7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smtClean="0">
                          <a:solidFill>
                            <a:schemeClr val="lt1"/>
                          </a:solidFill>
                          <a:latin typeface="+mn-lt"/>
                          <a:ea typeface="+mn-ea"/>
                          <a:cs typeface="+mn-cs"/>
                        </a:rPr>
                        <a:t>Group C 	</a:t>
                      </a:r>
                    </a:p>
                    <a:p>
                      <a:endParaRPr lang="en-US" sz="2000" dirty="0"/>
                    </a:p>
                  </a:txBody>
                  <a:tcPr>
                    <a:solidFill>
                      <a:schemeClr val="bg2">
                        <a:lumMod val="2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smtClean="0">
                          <a:solidFill>
                            <a:schemeClr val="lt1"/>
                          </a:solidFill>
                          <a:latin typeface="+mn-lt"/>
                          <a:ea typeface="+mn-ea"/>
                          <a:cs typeface="+mn-cs"/>
                        </a:rPr>
                        <a:t>Group D 	</a:t>
                      </a:r>
                    </a:p>
                    <a:p>
                      <a:endParaRPr lang="en-US" sz="2000" dirty="0"/>
                    </a:p>
                  </a:txBody>
                  <a:tcPr>
                    <a:solidFill>
                      <a:schemeClr val="tx2">
                        <a:lumMod val="60000"/>
                        <a:lumOff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smtClean="0">
                          <a:solidFill>
                            <a:schemeClr val="lt1"/>
                          </a:solidFill>
                          <a:latin typeface="+mn-lt"/>
                          <a:ea typeface="+mn-ea"/>
                          <a:cs typeface="+mn-cs"/>
                        </a:rPr>
                        <a:t>Group D 	</a:t>
                      </a:r>
                    </a:p>
                    <a:p>
                      <a:endParaRPr lang="en-US" sz="2000" dirty="0"/>
                    </a:p>
                  </a:txBody>
                  <a:tcPr>
                    <a:solidFill>
                      <a:srgbClr val="FF7C80"/>
                    </a:solidFill>
                  </a:tcPr>
                </a:tc>
              </a:tr>
              <a:tr h="744028">
                <a:tc gridSpan="6">
                  <a:txBody>
                    <a:bodyPr/>
                    <a:lstStyle/>
                    <a:p>
                      <a:endParaRPr kumimoji="0" lang="en-US" sz="2000" kern="1200" baseline="0" dirty="0" smtClean="0">
                        <a:solidFill>
                          <a:schemeClr val="dk1"/>
                        </a:solidFill>
                        <a:latin typeface="+mn-lt"/>
                        <a:ea typeface="+mn-ea"/>
                        <a:cs typeface="+mn-cs"/>
                      </a:endParaRPr>
                    </a:p>
                    <a:p>
                      <a:r>
                        <a:rPr kumimoji="0" lang="en-US" sz="2000" b="1" kern="1200" baseline="0" dirty="0" smtClean="0">
                          <a:solidFill>
                            <a:schemeClr val="dk1"/>
                          </a:solidFill>
                          <a:latin typeface="+mn-lt"/>
                          <a:ea typeface="+mn-ea"/>
                          <a:cs typeface="+mn-cs"/>
                        </a:rPr>
                        <a:t>AMARAVATI DIVISION</a:t>
                      </a:r>
                    </a:p>
                  </a:txBody>
                  <a:tcPr>
                    <a:solidFill>
                      <a:srgbClr val="0070C0"/>
                    </a:solidFill>
                  </a:tcPr>
                </a:tc>
                <a:tc hMerge="1">
                  <a:txBody>
                    <a:bodyPr/>
                    <a:lstStyle/>
                    <a:p>
                      <a:endParaRPr lang="en-US" dirty="0"/>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50464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err="1" smtClean="0">
                          <a:solidFill>
                            <a:schemeClr val="dk1"/>
                          </a:solidFill>
                          <a:latin typeface="+mn-lt"/>
                          <a:ea typeface="+mn-ea"/>
                          <a:cs typeface="+mn-cs"/>
                        </a:rPr>
                        <a:t>Yavatmal</a:t>
                      </a:r>
                      <a:r>
                        <a:rPr kumimoji="0" lang="en-US" sz="1800" kern="1200" baseline="0" dirty="0" smtClean="0">
                          <a:solidFill>
                            <a:schemeClr val="dk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2000" kern="1200" baseline="0" dirty="0" smtClean="0">
                        <a:solidFill>
                          <a:schemeClr val="dk1"/>
                        </a:solidFill>
                        <a:latin typeface="+mn-lt"/>
                        <a:ea typeface="+mn-ea"/>
                        <a:cs typeface="+mn-cs"/>
                      </a:endParaRPr>
                    </a:p>
                  </a:txBody>
                  <a:tcPr>
                    <a:solidFill>
                      <a:srgbClr val="FFC000"/>
                    </a:solidFill>
                  </a:tcPr>
                </a:tc>
                <a:tc>
                  <a:txBody>
                    <a:bodyPr/>
                    <a:lstStyle/>
                    <a:p>
                      <a:endParaRPr kumimoji="0" lang="en-US" sz="2000" kern="1200" baseline="0" dirty="0" smtClean="0">
                        <a:solidFill>
                          <a:schemeClr val="dk1"/>
                        </a:solidFill>
                        <a:latin typeface="+mn-lt"/>
                        <a:ea typeface="+mn-ea"/>
                        <a:cs typeface="+mn-cs"/>
                      </a:endParaRPr>
                    </a:p>
                  </a:txBody>
                  <a:tcPr>
                    <a:solidFill>
                      <a:srgbClr val="00B050"/>
                    </a:solidFill>
                  </a:tcPr>
                </a:tc>
                <a:tc>
                  <a:txBody>
                    <a:bodyPr/>
                    <a:lstStyle/>
                    <a:p>
                      <a:endParaRPr lang="en-US" sz="2000" dirty="0"/>
                    </a:p>
                  </a:txBody>
                  <a:tcPr>
                    <a:solidFill>
                      <a:schemeClr val="accent5">
                        <a:lumMod val="75000"/>
                      </a:schemeClr>
                    </a:solidFill>
                  </a:tcPr>
                </a:tc>
                <a:tc>
                  <a:txBody>
                    <a:bodyPr/>
                    <a:lstStyle/>
                    <a:p>
                      <a:endParaRPr lang="en-US" sz="2000" dirty="0"/>
                    </a:p>
                  </a:txBody>
                  <a:tcPr>
                    <a:solidFill>
                      <a:schemeClr val="bg2">
                        <a:lumMod val="2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2000" kern="1200" baseline="0" dirty="0" smtClean="0">
                        <a:solidFill>
                          <a:schemeClr val="dk1"/>
                        </a:solidFill>
                        <a:latin typeface="+mn-lt"/>
                        <a:ea typeface="+mn-ea"/>
                        <a:cs typeface="+mn-cs"/>
                      </a:endParaRPr>
                    </a:p>
                  </a:txBody>
                  <a:tcPr>
                    <a:solidFill>
                      <a:schemeClr val="tx2">
                        <a:lumMod val="60000"/>
                        <a:lumOff val="40000"/>
                      </a:schemeClr>
                    </a:solidFill>
                  </a:tcPr>
                </a:tc>
                <a:tc>
                  <a:txBody>
                    <a:bodyPr/>
                    <a:lstStyle/>
                    <a:p>
                      <a:r>
                        <a:rPr kumimoji="0" lang="en-US" sz="1800" kern="1200" baseline="0" dirty="0" err="1" smtClean="0">
                          <a:solidFill>
                            <a:schemeClr val="dk1"/>
                          </a:solidFill>
                          <a:latin typeface="+mn-lt"/>
                          <a:ea typeface="+mn-ea"/>
                          <a:cs typeface="+mn-cs"/>
                        </a:rPr>
                        <a:t>Yavatmal</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Babhulgaon</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Kalamb</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Kelapur</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Ralegaon</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Ghatanji</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Wani</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Maregaon</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Pusad</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Mahagaon</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Umarkhed</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Darwaha</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Ner</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Digras</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Arni</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Zari-Jamdi</a:t>
                      </a:r>
                      <a:r>
                        <a:rPr kumimoji="0" lang="en-US" sz="1800" kern="1200" baseline="0" dirty="0" smtClean="0">
                          <a:solidFill>
                            <a:schemeClr val="dk1"/>
                          </a:solidFill>
                          <a:latin typeface="+mn-lt"/>
                          <a:ea typeface="+mn-ea"/>
                          <a:cs typeface="+mn-cs"/>
                        </a:rPr>
                        <a:t> 	</a:t>
                      </a:r>
                    </a:p>
                    <a:p>
                      <a:endParaRPr kumimoji="0" lang="en-US" sz="1800" kern="1200" baseline="0" dirty="0" smtClean="0">
                        <a:solidFill>
                          <a:schemeClr val="dk1"/>
                        </a:solidFill>
                        <a:latin typeface="+mn-lt"/>
                        <a:ea typeface="+mn-ea"/>
                        <a:cs typeface="+mn-cs"/>
                      </a:endParaRPr>
                    </a:p>
                  </a:txBody>
                  <a:tcPr>
                    <a:solidFill>
                      <a:srgbClr val="FF7C80"/>
                    </a:solidFill>
                  </a:tcPr>
                </a:tc>
              </a:tr>
            </a:tbl>
          </a:graphicData>
        </a:graphic>
      </p:graphicFrame>
      <p:sp>
        <p:nvSpPr>
          <p:cNvPr id="4" name="Footer Placeholder 3"/>
          <p:cNvSpPr>
            <a:spLocks noGrp="1"/>
          </p:cNvSpPr>
          <p:nvPr>
            <p:ph type="ftr" sz="quarter" idx="11"/>
          </p:nvPr>
        </p:nvSpPr>
        <p:spPr/>
        <p:txBody>
          <a:bodyPr/>
          <a:lstStyle/>
          <a:p>
            <a:r>
              <a:rPr lang="en-US" smtClean="0"/>
              <a:t>      </a:t>
            </a:r>
            <a:endParaRPr lang="en-US"/>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1905000" y="0"/>
          <a:ext cx="13182599" cy="7345680"/>
        </p:xfrm>
        <a:graphic>
          <a:graphicData uri="http://schemas.openxmlformats.org/drawingml/2006/table">
            <a:tbl>
              <a:tblPr firstRow="1" bandRow="1">
                <a:tableStyleId>{5C22544A-7EE6-4342-B048-85BDC9FD1C3A}</a:tableStyleId>
              </a:tblPr>
              <a:tblGrid>
                <a:gridCol w="2443040"/>
                <a:gridCol w="1841305"/>
                <a:gridCol w="2224564"/>
                <a:gridCol w="2554129"/>
                <a:gridCol w="1909304"/>
                <a:gridCol w="2210257"/>
              </a:tblGrid>
              <a:tr h="7620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District 	</a:t>
                      </a:r>
                    </a:p>
                    <a:p>
                      <a:endParaRPr lang="en-US" sz="2000" dirty="0"/>
                    </a:p>
                  </a:txBody>
                  <a:tcPr>
                    <a:solidFill>
                      <a:srgbClr val="FFC00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smtClean="0">
                          <a:solidFill>
                            <a:schemeClr val="lt1"/>
                          </a:solidFill>
                          <a:latin typeface="+mn-lt"/>
                          <a:ea typeface="+mn-ea"/>
                          <a:cs typeface="+mn-cs"/>
                        </a:rPr>
                        <a:t>Group A 	</a:t>
                      </a:r>
                    </a:p>
                    <a:p>
                      <a:endParaRPr lang="en-US" sz="2000" dirty="0"/>
                    </a:p>
                  </a:txBody>
                  <a:tcPr>
                    <a:solidFill>
                      <a:srgbClr val="00B05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B 	</a:t>
                      </a:r>
                    </a:p>
                    <a:p>
                      <a:endParaRPr lang="en-US" sz="2000" dirty="0"/>
                    </a:p>
                  </a:txBody>
                  <a:tcPr>
                    <a:solidFill>
                      <a:schemeClr val="accent5">
                        <a:lumMod val="7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smtClean="0">
                          <a:solidFill>
                            <a:schemeClr val="lt1"/>
                          </a:solidFill>
                          <a:latin typeface="+mn-lt"/>
                          <a:ea typeface="+mn-ea"/>
                          <a:cs typeface="+mn-cs"/>
                        </a:rPr>
                        <a:t>Group C 	</a:t>
                      </a:r>
                    </a:p>
                    <a:p>
                      <a:endParaRPr lang="en-US" sz="2000" dirty="0"/>
                    </a:p>
                  </a:txBody>
                  <a:tcPr>
                    <a:solidFill>
                      <a:schemeClr val="bg2">
                        <a:lumMod val="2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smtClean="0">
                          <a:solidFill>
                            <a:schemeClr val="lt1"/>
                          </a:solidFill>
                          <a:latin typeface="+mn-lt"/>
                          <a:ea typeface="+mn-ea"/>
                          <a:cs typeface="+mn-cs"/>
                        </a:rPr>
                        <a:t>Group D 	</a:t>
                      </a:r>
                    </a:p>
                    <a:p>
                      <a:endParaRPr lang="en-US" sz="2000" dirty="0"/>
                    </a:p>
                  </a:txBody>
                  <a:tcPr>
                    <a:solidFill>
                      <a:schemeClr val="tx2">
                        <a:lumMod val="60000"/>
                        <a:lumOff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smtClean="0">
                          <a:solidFill>
                            <a:schemeClr val="lt1"/>
                          </a:solidFill>
                          <a:latin typeface="+mn-lt"/>
                          <a:ea typeface="+mn-ea"/>
                          <a:cs typeface="+mn-cs"/>
                        </a:rPr>
                        <a:t>Group D 	</a:t>
                      </a:r>
                    </a:p>
                    <a:p>
                      <a:endParaRPr lang="en-US" sz="2000" dirty="0"/>
                    </a:p>
                  </a:txBody>
                  <a:tcPr>
                    <a:solidFill>
                      <a:srgbClr val="FF7C80"/>
                    </a:solidFill>
                  </a:tcPr>
                </a:tc>
              </a:tr>
              <a:tr h="609477">
                <a:tc gridSpan="6">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chemeClr val="dk1"/>
                          </a:solidFill>
                          <a:latin typeface="+mn-lt"/>
                          <a:ea typeface="+mn-ea"/>
                          <a:cs typeface="+mn-cs"/>
                        </a:rPr>
                        <a:t>NAGPUR DIVISION 	</a:t>
                      </a:r>
                    </a:p>
                    <a:p>
                      <a:endParaRPr kumimoji="0" lang="en-US" sz="2000" b="1" kern="1200" baseline="0" dirty="0" smtClean="0">
                        <a:solidFill>
                          <a:schemeClr val="dk1"/>
                        </a:solidFill>
                        <a:latin typeface="+mn-lt"/>
                        <a:ea typeface="+mn-ea"/>
                        <a:cs typeface="+mn-cs"/>
                      </a:endParaRPr>
                    </a:p>
                  </a:txBody>
                  <a:tcPr>
                    <a:solidFill>
                      <a:srgbClr val="0070C0"/>
                    </a:solidFill>
                  </a:tcPr>
                </a:tc>
                <a:tc hMerge="1">
                  <a:txBody>
                    <a:bodyPr/>
                    <a:lstStyle/>
                    <a:p>
                      <a:endParaRPr lang="en-US" dirty="0"/>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3244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Nagpur 	</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2000" kern="1200" baseline="0" dirty="0" smtClean="0">
                        <a:solidFill>
                          <a:schemeClr val="dk1"/>
                        </a:solidFill>
                        <a:latin typeface="+mn-lt"/>
                        <a:ea typeface="+mn-ea"/>
                        <a:cs typeface="+mn-cs"/>
                      </a:endParaRPr>
                    </a:p>
                  </a:txBody>
                  <a:tcPr>
                    <a:solidFill>
                      <a:srgbClr val="FFC000"/>
                    </a:solidFill>
                  </a:tcPr>
                </a:tc>
                <a:tc>
                  <a:txBody>
                    <a:bodyPr/>
                    <a:lstStyle/>
                    <a:p>
                      <a:endParaRPr kumimoji="0" lang="en-US" sz="2000" kern="1200" baseline="0" dirty="0" smtClean="0">
                        <a:solidFill>
                          <a:schemeClr val="dk1"/>
                        </a:solidFill>
                        <a:latin typeface="+mn-lt"/>
                        <a:ea typeface="+mn-ea"/>
                        <a:cs typeface="+mn-cs"/>
                      </a:endParaRPr>
                    </a:p>
                  </a:txBody>
                  <a:tcPr>
                    <a:solidFill>
                      <a:srgbClr val="00B050"/>
                    </a:solidFill>
                  </a:tcPr>
                </a:tc>
                <a:tc>
                  <a:txBody>
                    <a:bodyPr/>
                    <a:lstStyle/>
                    <a:p>
                      <a:endParaRPr lang="en-US" sz="2000" dirty="0"/>
                    </a:p>
                  </a:txBody>
                  <a:tcPr>
                    <a:solidFill>
                      <a:schemeClr val="accent5">
                        <a:lumMod val="75000"/>
                      </a:schemeClr>
                    </a:solidFill>
                  </a:tcPr>
                </a:tc>
                <a:tc>
                  <a:txBody>
                    <a:bodyPr/>
                    <a:lstStyle/>
                    <a:p>
                      <a:endParaRPr lang="en-US" sz="2000" dirty="0"/>
                    </a:p>
                  </a:txBody>
                  <a:tcPr>
                    <a:solidFill>
                      <a:schemeClr val="bg2">
                        <a:lumMod val="2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Nagpur City 	</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2000" kern="1200" baseline="0" dirty="0" smtClean="0">
                        <a:solidFill>
                          <a:schemeClr val="dk1"/>
                        </a:solidFill>
                        <a:latin typeface="+mn-lt"/>
                        <a:ea typeface="+mn-ea"/>
                        <a:cs typeface="+mn-cs"/>
                      </a:endParaRPr>
                    </a:p>
                  </a:txBody>
                  <a:tcPr>
                    <a:solidFill>
                      <a:schemeClr val="tx2">
                        <a:lumMod val="60000"/>
                        <a:lumOff val="40000"/>
                      </a:schemeClr>
                    </a:solidFill>
                  </a:tcPr>
                </a:tc>
                <a:tc>
                  <a:txBody>
                    <a:bodyPr/>
                    <a:lstStyle/>
                    <a:p>
                      <a:r>
                        <a:rPr kumimoji="0" lang="en-US" sz="1800" kern="1200" baseline="0" dirty="0" smtClean="0">
                          <a:solidFill>
                            <a:schemeClr val="dk1"/>
                          </a:solidFill>
                          <a:latin typeface="+mn-lt"/>
                          <a:ea typeface="+mn-ea"/>
                          <a:cs typeface="+mn-cs"/>
                        </a:rPr>
                        <a:t>Nagpur (R) </a:t>
                      </a:r>
                    </a:p>
                    <a:p>
                      <a:r>
                        <a:rPr kumimoji="0" lang="en-US" sz="1800" kern="1200" baseline="0" dirty="0" err="1" smtClean="0">
                          <a:solidFill>
                            <a:schemeClr val="dk1"/>
                          </a:solidFill>
                          <a:latin typeface="+mn-lt"/>
                          <a:ea typeface="+mn-ea"/>
                          <a:cs typeface="+mn-cs"/>
                        </a:rPr>
                        <a:t>Kamptee</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Hingana</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Katol</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Narkhed</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Savner</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Kalmeshwar</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Ramtek</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Parseoni</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Mauda</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Umred</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Bhiwapur</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Kuhi</a:t>
                      </a:r>
                      <a:r>
                        <a:rPr kumimoji="0" lang="en-US" sz="1800" kern="1200" baseline="0" dirty="0" smtClean="0">
                          <a:solidFill>
                            <a:schemeClr val="dk1"/>
                          </a:solidFill>
                          <a:latin typeface="+mn-lt"/>
                          <a:ea typeface="+mn-ea"/>
                          <a:cs typeface="+mn-cs"/>
                        </a:rPr>
                        <a:t> 	</a:t>
                      </a:r>
                    </a:p>
                  </a:txBody>
                  <a:tcPr>
                    <a:solidFill>
                      <a:srgbClr val="FF7C80"/>
                    </a:solidFill>
                  </a:tcPr>
                </a:tc>
              </a:tr>
              <a:tr h="199465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err="1" smtClean="0">
                          <a:solidFill>
                            <a:schemeClr val="dk1"/>
                          </a:solidFill>
                          <a:latin typeface="+mn-lt"/>
                          <a:ea typeface="+mn-ea"/>
                          <a:cs typeface="+mn-cs"/>
                        </a:rPr>
                        <a:t>Bhandara</a:t>
                      </a:r>
                      <a:r>
                        <a:rPr kumimoji="0" lang="en-US" sz="1800" kern="1200" baseline="0" dirty="0" smtClean="0">
                          <a:solidFill>
                            <a:schemeClr val="dk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2000" kern="1200" baseline="0" dirty="0" smtClean="0">
                        <a:solidFill>
                          <a:schemeClr val="dk1"/>
                        </a:solidFill>
                        <a:latin typeface="+mn-lt"/>
                        <a:ea typeface="+mn-ea"/>
                        <a:cs typeface="+mn-cs"/>
                      </a:endParaRPr>
                    </a:p>
                  </a:txBody>
                  <a:tcPr>
                    <a:solidFill>
                      <a:srgbClr val="FFC000"/>
                    </a:solidFill>
                  </a:tcPr>
                </a:tc>
                <a:tc>
                  <a:txBody>
                    <a:bodyPr/>
                    <a:lstStyle/>
                    <a:p>
                      <a:endParaRPr kumimoji="0" lang="en-US" sz="2000" kern="1200" baseline="0" dirty="0" smtClean="0">
                        <a:solidFill>
                          <a:schemeClr val="dk1"/>
                        </a:solidFill>
                        <a:latin typeface="+mn-lt"/>
                        <a:ea typeface="+mn-ea"/>
                        <a:cs typeface="+mn-cs"/>
                      </a:endParaRPr>
                    </a:p>
                  </a:txBody>
                  <a:tcPr>
                    <a:solidFill>
                      <a:srgbClr val="00B050"/>
                    </a:solidFill>
                  </a:tcPr>
                </a:tc>
                <a:tc>
                  <a:txBody>
                    <a:bodyPr/>
                    <a:lstStyle/>
                    <a:p>
                      <a:endParaRPr lang="en-US" sz="2000" dirty="0"/>
                    </a:p>
                  </a:txBody>
                  <a:tcPr>
                    <a:solidFill>
                      <a:schemeClr val="accent5">
                        <a:lumMod val="75000"/>
                      </a:schemeClr>
                    </a:solidFill>
                  </a:tcPr>
                </a:tc>
                <a:tc>
                  <a:txBody>
                    <a:bodyPr/>
                    <a:lstStyle/>
                    <a:p>
                      <a:endParaRPr lang="en-US" sz="2000" dirty="0"/>
                    </a:p>
                  </a:txBody>
                  <a:tcPr>
                    <a:solidFill>
                      <a:schemeClr val="bg2">
                        <a:lumMod val="2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2000" kern="1200" baseline="0" dirty="0" smtClean="0">
                        <a:solidFill>
                          <a:schemeClr val="dk1"/>
                        </a:solidFill>
                        <a:latin typeface="+mn-lt"/>
                        <a:ea typeface="+mn-ea"/>
                        <a:cs typeface="+mn-cs"/>
                      </a:endParaRPr>
                    </a:p>
                  </a:txBody>
                  <a:tcPr>
                    <a:solidFill>
                      <a:schemeClr val="tx2">
                        <a:lumMod val="60000"/>
                        <a:lumOff val="40000"/>
                      </a:schemeClr>
                    </a:solidFill>
                  </a:tcPr>
                </a:tc>
                <a:tc>
                  <a:txBody>
                    <a:bodyPr/>
                    <a:lstStyle/>
                    <a:p>
                      <a:r>
                        <a:rPr kumimoji="0" lang="en-US" sz="1800" kern="1200" baseline="0" dirty="0" err="1" smtClean="0">
                          <a:solidFill>
                            <a:schemeClr val="dk1"/>
                          </a:solidFill>
                          <a:latin typeface="+mn-lt"/>
                          <a:ea typeface="+mn-ea"/>
                          <a:cs typeface="+mn-cs"/>
                        </a:rPr>
                        <a:t>Bhandara</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Pauni</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Tumsar</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Mohadi</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Sakoli</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Lakhandur</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Lakhani</a:t>
                      </a:r>
                      <a:r>
                        <a:rPr kumimoji="0" lang="en-US" sz="1800" kern="1200" baseline="0" dirty="0" smtClean="0">
                          <a:solidFill>
                            <a:schemeClr val="dk1"/>
                          </a:solidFill>
                          <a:latin typeface="+mn-lt"/>
                          <a:ea typeface="+mn-ea"/>
                          <a:cs typeface="+mn-cs"/>
                        </a:rPr>
                        <a:t> </a:t>
                      </a:r>
                    </a:p>
                  </a:txBody>
                  <a:tcPr>
                    <a:solidFill>
                      <a:srgbClr val="FF7C80"/>
                    </a:solidFill>
                  </a:tcPr>
                </a:tc>
              </a:tr>
            </a:tbl>
          </a:graphicData>
        </a:graphic>
      </p:graphicFrame>
      <p:sp>
        <p:nvSpPr>
          <p:cNvPr id="4" name="Footer Placeholder 3"/>
          <p:cNvSpPr>
            <a:spLocks noGrp="1"/>
          </p:cNvSpPr>
          <p:nvPr>
            <p:ph type="ftr" sz="quarter" idx="11"/>
          </p:nvPr>
        </p:nvSpPr>
        <p:spPr/>
        <p:txBody>
          <a:bodyPr/>
          <a:lstStyle/>
          <a:p>
            <a:r>
              <a:rPr lang="en-US" smtClean="0"/>
              <a:t>      </a:t>
            </a:r>
            <a:endParaRPr lang="en-US"/>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1981200" y="-609600"/>
          <a:ext cx="13106400" cy="7467600"/>
        </p:xfrm>
        <a:graphic>
          <a:graphicData uri="http://schemas.openxmlformats.org/drawingml/2006/table">
            <a:tbl>
              <a:tblPr firstRow="1" bandRow="1">
                <a:tableStyleId>{5C22544A-7EE6-4342-B048-85BDC9FD1C3A}</a:tableStyleId>
              </a:tblPr>
              <a:tblGrid>
                <a:gridCol w="2428917"/>
                <a:gridCol w="1830663"/>
                <a:gridCol w="2211705"/>
                <a:gridCol w="2539365"/>
                <a:gridCol w="1898269"/>
                <a:gridCol w="2197481"/>
              </a:tblGrid>
              <a:tr h="97504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District 	</a:t>
                      </a:r>
                    </a:p>
                    <a:p>
                      <a:endParaRPr lang="en-US" sz="2000" dirty="0"/>
                    </a:p>
                  </a:txBody>
                  <a:tcPr>
                    <a:solidFill>
                      <a:srgbClr val="FFC00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smtClean="0">
                          <a:solidFill>
                            <a:schemeClr val="lt1"/>
                          </a:solidFill>
                          <a:latin typeface="+mn-lt"/>
                          <a:ea typeface="+mn-ea"/>
                          <a:cs typeface="+mn-cs"/>
                        </a:rPr>
                        <a:t>Group A 	</a:t>
                      </a:r>
                    </a:p>
                    <a:p>
                      <a:endParaRPr lang="en-US" sz="2000" dirty="0"/>
                    </a:p>
                  </a:txBody>
                  <a:tcPr>
                    <a:solidFill>
                      <a:srgbClr val="00B05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smtClean="0">
                          <a:solidFill>
                            <a:schemeClr val="lt1"/>
                          </a:solidFill>
                          <a:latin typeface="+mn-lt"/>
                          <a:ea typeface="+mn-ea"/>
                          <a:cs typeface="+mn-cs"/>
                        </a:rPr>
                        <a:t>Group B 	</a:t>
                      </a:r>
                    </a:p>
                    <a:p>
                      <a:endParaRPr lang="en-US" sz="2000" dirty="0"/>
                    </a:p>
                  </a:txBody>
                  <a:tcPr>
                    <a:solidFill>
                      <a:schemeClr val="accent5">
                        <a:lumMod val="7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smtClean="0">
                          <a:solidFill>
                            <a:schemeClr val="lt1"/>
                          </a:solidFill>
                          <a:latin typeface="+mn-lt"/>
                          <a:ea typeface="+mn-ea"/>
                          <a:cs typeface="+mn-cs"/>
                        </a:rPr>
                        <a:t>Group C 	</a:t>
                      </a:r>
                    </a:p>
                    <a:p>
                      <a:endParaRPr lang="en-US" sz="2000" dirty="0"/>
                    </a:p>
                  </a:txBody>
                  <a:tcPr>
                    <a:solidFill>
                      <a:schemeClr val="bg2">
                        <a:lumMod val="2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smtClean="0">
                          <a:solidFill>
                            <a:schemeClr val="lt1"/>
                          </a:solidFill>
                          <a:latin typeface="+mn-lt"/>
                          <a:ea typeface="+mn-ea"/>
                          <a:cs typeface="+mn-cs"/>
                        </a:rPr>
                        <a:t>Group D 	</a:t>
                      </a:r>
                    </a:p>
                    <a:p>
                      <a:endParaRPr lang="en-US" sz="2000" dirty="0"/>
                    </a:p>
                  </a:txBody>
                  <a:tcPr>
                    <a:solidFill>
                      <a:schemeClr val="tx2">
                        <a:lumMod val="60000"/>
                        <a:lumOff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smtClean="0">
                          <a:solidFill>
                            <a:schemeClr val="lt1"/>
                          </a:solidFill>
                          <a:latin typeface="+mn-lt"/>
                          <a:ea typeface="+mn-ea"/>
                          <a:cs typeface="+mn-cs"/>
                        </a:rPr>
                        <a:t>Group D 	</a:t>
                      </a:r>
                    </a:p>
                    <a:p>
                      <a:endParaRPr lang="en-US" sz="2000" dirty="0"/>
                    </a:p>
                  </a:txBody>
                  <a:tcPr>
                    <a:solidFill>
                      <a:srgbClr val="FF7C80"/>
                    </a:solidFill>
                  </a:tcPr>
                </a:tc>
              </a:tr>
              <a:tr h="650033">
                <a:tc gridSpan="6">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chemeClr val="dk1"/>
                          </a:solidFill>
                          <a:latin typeface="+mn-lt"/>
                          <a:ea typeface="+mn-ea"/>
                          <a:cs typeface="+mn-cs"/>
                        </a:rPr>
                        <a:t>NAGPUR DIVISION 	</a:t>
                      </a:r>
                    </a:p>
                    <a:p>
                      <a:endParaRPr kumimoji="0" lang="en-US" sz="2000" b="1" kern="1200" baseline="0" dirty="0" smtClean="0">
                        <a:solidFill>
                          <a:schemeClr val="dk1"/>
                        </a:solidFill>
                        <a:latin typeface="+mn-lt"/>
                        <a:ea typeface="+mn-ea"/>
                        <a:cs typeface="+mn-cs"/>
                      </a:endParaRPr>
                    </a:p>
                  </a:txBody>
                  <a:tcPr>
                    <a:solidFill>
                      <a:srgbClr val="0070C0"/>
                    </a:solidFill>
                  </a:tcPr>
                </a:tc>
                <a:tc hMerge="1">
                  <a:txBody>
                    <a:bodyPr/>
                    <a:lstStyle/>
                    <a:p>
                      <a:endParaRPr lang="en-US" dirty="0"/>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48194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err="1" smtClean="0">
                          <a:solidFill>
                            <a:schemeClr val="dk1"/>
                          </a:solidFill>
                          <a:latin typeface="+mn-lt"/>
                          <a:ea typeface="+mn-ea"/>
                          <a:cs typeface="+mn-cs"/>
                        </a:rPr>
                        <a:t>Gondia</a:t>
                      </a:r>
                      <a:r>
                        <a:rPr kumimoji="0" lang="en-US" sz="1800" kern="1200" baseline="0" dirty="0" smtClean="0">
                          <a:solidFill>
                            <a:schemeClr val="dk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2000" kern="1200" baseline="0" dirty="0" smtClean="0">
                        <a:solidFill>
                          <a:schemeClr val="dk1"/>
                        </a:solidFill>
                        <a:latin typeface="+mn-lt"/>
                        <a:ea typeface="+mn-ea"/>
                        <a:cs typeface="+mn-cs"/>
                      </a:endParaRPr>
                    </a:p>
                  </a:txBody>
                  <a:tcPr>
                    <a:solidFill>
                      <a:srgbClr val="FFC000"/>
                    </a:solidFill>
                  </a:tcPr>
                </a:tc>
                <a:tc>
                  <a:txBody>
                    <a:bodyPr/>
                    <a:lstStyle/>
                    <a:p>
                      <a:endParaRPr kumimoji="0" lang="en-US" sz="2000" kern="1200" baseline="0" dirty="0" smtClean="0">
                        <a:solidFill>
                          <a:schemeClr val="dk1"/>
                        </a:solidFill>
                        <a:latin typeface="+mn-lt"/>
                        <a:ea typeface="+mn-ea"/>
                        <a:cs typeface="+mn-cs"/>
                      </a:endParaRPr>
                    </a:p>
                  </a:txBody>
                  <a:tcPr>
                    <a:solidFill>
                      <a:srgbClr val="00B050"/>
                    </a:solidFill>
                  </a:tcPr>
                </a:tc>
                <a:tc>
                  <a:txBody>
                    <a:bodyPr/>
                    <a:lstStyle/>
                    <a:p>
                      <a:endParaRPr lang="en-US" sz="2000" dirty="0"/>
                    </a:p>
                  </a:txBody>
                  <a:tcPr>
                    <a:solidFill>
                      <a:schemeClr val="accent5">
                        <a:lumMod val="75000"/>
                      </a:schemeClr>
                    </a:solidFill>
                  </a:tcPr>
                </a:tc>
                <a:tc>
                  <a:txBody>
                    <a:bodyPr/>
                    <a:lstStyle/>
                    <a:p>
                      <a:endParaRPr lang="en-US" sz="2000" dirty="0"/>
                    </a:p>
                  </a:txBody>
                  <a:tcPr>
                    <a:solidFill>
                      <a:schemeClr val="bg2">
                        <a:lumMod val="2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2000" kern="1200" baseline="0" dirty="0" smtClean="0">
                        <a:solidFill>
                          <a:schemeClr val="dk1"/>
                        </a:solidFill>
                        <a:latin typeface="+mn-lt"/>
                        <a:ea typeface="+mn-ea"/>
                        <a:cs typeface="+mn-cs"/>
                      </a:endParaRPr>
                    </a:p>
                  </a:txBody>
                  <a:tcPr>
                    <a:solidFill>
                      <a:schemeClr val="tx2">
                        <a:lumMod val="60000"/>
                        <a:lumOff val="40000"/>
                      </a:schemeClr>
                    </a:solidFill>
                  </a:tcPr>
                </a:tc>
                <a:tc>
                  <a:txBody>
                    <a:bodyPr/>
                    <a:lstStyle/>
                    <a:p>
                      <a:r>
                        <a:rPr kumimoji="0" lang="en-US" sz="1800" kern="1200" baseline="0" dirty="0" err="1" smtClean="0">
                          <a:solidFill>
                            <a:schemeClr val="dk1"/>
                          </a:solidFill>
                          <a:latin typeface="+mn-lt"/>
                          <a:ea typeface="+mn-ea"/>
                          <a:cs typeface="+mn-cs"/>
                        </a:rPr>
                        <a:t>Gondia</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Goregaon</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Tirora</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Arjuni</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Morgaon</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Deori</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Sadakarjuni</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Amgaon</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Salekasa</a:t>
                      </a:r>
                      <a:r>
                        <a:rPr kumimoji="0" lang="en-US" sz="1800" kern="1200" baseline="0" dirty="0" smtClean="0">
                          <a:solidFill>
                            <a:schemeClr val="dk1"/>
                          </a:solidFill>
                          <a:latin typeface="+mn-lt"/>
                          <a:ea typeface="+mn-ea"/>
                          <a:cs typeface="+mn-cs"/>
                        </a:rPr>
                        <a:t> 	</a:t>
                      </a:r>
                    </a:p>
                  </a:txBody>
                  <a:tcPr>
                    <a:solidFill>
                      <a:srgbClr val="FF7C80"/>
                    </a:solidFill>
                  </a:tcPr>
                </a:tc>
              </a:tr>
              <a:tr h="248194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err="1" smtClean="0">
                          <a:solidFill>
                            <a:schemeClr val="dk1"/>
                          </a:solidFill>
                          <a:latin typeface="+mn-lt"/>
                          <a:ea typeface="+mn-ea"/>
                          <a:cs typeface="+mn-cs"/>
                        </a:rPr>
                        <a:t>Wardha</a:t>
                      </a:r>
                      <a:r>
                        <a:rPr kumimoji="0" lang="en-US" sz="1800" kern="1200" baseline="0" dirty="0" smtClean="0">
                          <a:solidFill>
                            <a:schemeClr val="dk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2000" kern="1200" baseline="0" dirty="0" smtClean="0">
                        <a:solidFill>
                          <a:schemeClr val="dk1"/>
                        </a:solidFill>
                        <a:latin typeface="+mn-lt"/>
                        <a:ea typeface="+mn-ea"/>
                        <a:cs typeface="+mn-cs"/>
                      </a:endParaRPr>
                    </a:p>
                  </a:txBody>
                  <a:tcPr>
                    <a:solidFill>
                      <a:srgbClr val="FFC000"/>
                    </a:solidFill>
                  </a:tcPr>
                </a:tc>
                <a:tc>
                  <a:txBody>
                    <a:bodyPr/>
                    <a:lstStyle/>
                    <a:p>
                      <a:endParaRPr kumimoji="0" lang="en-US" sz="2000" kern="1200" baseline="0" dirty="0" smtClean="0">
                        <a:solidFill>
                          <a:schemeClr val="dk1"/>
                        </a:solidFill>
                        <a:latin typeface="+mn-lt"/>
                        <a:ea typeface="+mn-ea"/>
                        <a:cs typeface="+mn-cs"/>
                      </a:endParaRPr>
                    </a:p>
                  </a:txBody>
                  <a:tcPr>
                    <a:solidFill>
                      <a:srgbClr val="00B050"/>
                    </a:solidFill>
                  </a:tcPr>
                </a:tc>
                <a:tc>
                  <a:txBody>
                    <a:bodyPr/>
                    <a:lstStyle/>
                    <a:p>
                      <a:endParaRPr lang="en-US" sz="2000" dirty="0"/>
                    </a:p>
                  </a:txBody>
                  <a:tcPr>
                    <a:solidFill>
                      <a:schemeClr val="accent5">
                        <a:lumMod val="75000"/>
                      </a:schemeClr>
                    </a:solidFill>
                  </a:tcPr>
                </a:tc>
                <a:tc>
                  <a:txBody>
                    <a:bodyPr/>
                    <a:lstStyle/>
                    <a:p>
                      <a:endParaRPr lang="en-US" sz="2000" dirty="0"/>
                    </a:p>
                  </a:txBody>
                  <a:tcPr>
                    <a:solidFill>
                      <a:schemeClr val="bg2">
                        <a:lumMod val="2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2000" kern="1200" baseline="0" dirty="0" smtClean="0">
                        <a:solidFill>
                          <a:schemeClr val="dk1"/>
                        </a:solidFill>
                        <a:latin typeface="+mn-lt"/>
                        <a:ea typeface="+mn-ea"/>
                        <a:cs typeface="+mn-cs"/>
                      </a:endParaRPr>
                    </a:p>
                  </a:txBody>
                  <a:tcPr>
                    <a:solidFill>
                      <a:schemeClr val="tx2">
                        <a:lumMod val="60000"/>
                        <a:lumOff val="40000"/>
                      </a:schemeClr>
                    </a:solidFill>
                  </a:tcPr>
                </a:tc>
                <a:tc>
                  <a:txBody>
                    <a:bodyPr/>
                    <a:lstStyle/>
                    <a:p>
                      <a:r>
                        <a:rPr kumimoji="0" lang="en-US" sz="1800" kern="1200" baseline="0" dirty="0" err="1" smtClean="0">
                          <a:solidFill>
                            <a:schemeClr val="dk1"/>
                          </a:solidFill>
                          <a:latin typeface="+mn-lt"/>
                          <a:ea typeface="+mn-ea"/>
                          <a:cs typeface="+mn-cs"/>
                        </a:rPr>
                        <a:t>Wardha</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Deoli</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Seloo</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Arvi</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Karanja</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Ashti</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Hinganghat</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Samudrapur</a:t>
                      </a:r>
                      <a:r>
                        <a:rPr kumimoji="0" lang="en-US" sz="1800" kern="1200" baseline="0" dirty="0" smtClean="0">
                          <a:solidFill>
                            <a:schemeClr val="dk1"/>
                          </a:solidFill>
                          <a:latin typeface="+mn-lt"/>
                          <a:ea typeface="+mn-ea"/>
                          <a:cs typeface="+mn-cs"/>
                        </a:rPr>
                        <a:t> 	</a:t>
                      </a:r>
                    </a:p>
                    <a:p>
                      <a:endParaRPr kumimoji="0" lang="en-US" sz="1800" kern="1200" baseline="0" dirty="0" smtClean="0">
                        <a:solidFill>
                          <a:schemeClr val="dk1"/>
                        </a:solidFill>
                        <a:latin typeface="+mn-lt"/>
                        <a:ea typeface="+mn-ea"/>
                        <a:cs typeface="+mn-cs"/>
                      </a:endParaRPr>
                    </a:p>
                  </a:txBody>
                  <a:tcPr>
                    <a:solidFill>
                      <a:srgbClr val="FF7C80"/>
                    </a:solidFill>
                  </a:tcPr>
                </a:tc>
              </a:tr>
              <a:tr h="65003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err="1" smtClean="0">
                          <a:solidFill>
                            <a:schemeClr val="dk1"/>
                          </a:solidFill>
                          <a:latin typeface="+mn-lt"/>
                          <a:ea typeface="+mn-ea"/>
                          <a:cs typeface="+mn-cs"/>
                        </a:rPr>
                        <a:t>Gadchiroli</a:t>
                      </a:r>
                      <a:r>
                        <a:rPr kumimoji="0" lang="en-US" sz="1800" kern="1200" baseline="0" dirty="0" smtClean="0">
                          <a:solidFill>
                            <a:schemeClr val="dk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2000" kern="1200" baseline="0" dirty="0" smtClean="0">
                        <a:solidFill>
                          <a:schemeClr val="dk1"/>
                        </a:solidFill>
                        <a:latin typeface="+mn-lt"/>
                        <a:ea typeface="+mn-ea"/>
                        <a:cs typeface="+mn-cs"/>
                      </a:endParaRPr>
                    </a:p>
                  </a:txBody>
                  <a:tcPr>
                    <a:solidFill>
                      <a:srgbClr val="FFC000"/>
                    </a:solidFill>
                  </a:tcPr>
                </a:tc>
                <a:tc gridSpan="5">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NO INDUSTRY DISTRICT 	</a:t>
                      </a:r>
                    </a:p>
                  </a:txBody>
                  <a:tcPr>
                    <a:solidFill>
                      <a:schemeClr val="bg2">
                        <a:lumMod val="90000"/>
                      </a:schemeClr>
                    </a:solidFill>
                  </a:tcPr>
                </a:tc>
                <a:tc hMerge="1">
                  <a:txBody>
                    <a:bodyPr/>
                    <a:lstStyle/>
                    <a:p>
                      <a:endParaRPr lang="en-US" sz="2000" dirty="0"/>
                    </a:p>
                  </a:txBody>
                  <a:tcPr>
                    <a:solidFill>
                      <a:schemeClr val="accent5">
                        <a:lumMod val="75000"/>
                      </a:schemeClr>
                    </a:solidFill>
                  </a:tcPr>
                </a:tc>
                <a:tc hMerge="1">
                  <a:txBody>
                    <a:bodyPr/>
                    <a:lstStyle/>
                    <a:p>
                      <a:endParaRPr lang="en-US" sz="2000" dirty="0"/>
                    </a:p>
                  </a:txBody>
                  <a:tcPr>
                    <a:solidFill>
                      <a:schemeClr val="bg2">
                        <a:lumMod val="25000"/>
                      </a:schemeClr>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2000" kern="1200" baseline="0" dirty="0" smtClean="0">
                        <a:solidFill>
                          <a:schemeClr val="dk1"/>
                        </a:solidFill>
                        <a:latin typeface="+mn-lt"/>
                        <a:ea typeface="+mn-ea"/>
                        <a:cs typeface="+mn-cs"/>
                      </a:endParaRPr>
                    </a:p>
                  </a:txBody>
                  <a:tcPr>
                    <a:solidFill>
                      <a:schemeClr val="tx2">
                        <a:lumMod val="60000"/>
                        <a:lumOff val="40000"/>
                      </a:schemeClr>
                    </a:solidFill>
                  </a:tcPr>
                </a:tc>
                <a:tc hMerge="1">
                  <a:txBody>
                    <a:bodyPr/>
                    <a:lstStyle/>
                    <a:p>
                      <a:endParaRPr kumimoji="0" lang="en-US" sz="1800" kern="1200" baseline="0" dirty="0" smtClean="0">
                        <a:solidFill>
                          <a:schemeClr val="dk1"/>
                        </a:solidFill>
                        <a:latin typeface="+mn-lt"/>
                        <a:ea typeface="+mn-ea"/>
                        <a:cs typeface="+mn-cs"/>
                      </a:endParaRPr>
                    </a:p>
                  </a:txBody>
                  <a:tcPr>
                    <a:solidFill>
                      <a:srgbClr val="FF7C80"/>
                    </a:solidFill>
                  </a:tcPr>
                </a:tc>
              </a:tr>
            </a:tbl>
          </a:graphicData>
        </a:graphic>
      </p:graphicFrame>
      <p:sp>
        <p:nvSpPr>
          <p:cNvPr id="4" name="Footer Placeholder 3"/>
          <p:cNvSpPr>
            <a:spLocks noGrp="1"/>
          </p:cNvSpPr>
          <p:nvPr>
            <p:ph type="ftr" sz="quarter" idx="11"/>
          </p:nvPr>
        </p:nvSpPr>
        <p:spPr/>
        <p:txBody>
          <a:bodyPr/>
          <a:lstStyle/>
          <a:p>
            <a:r>
              <a:rPr lang="en-US" smtClean="0"/>
              <a:t>      </a:t>
            </a:r>
            <a:endParaRPr lang="en-US"/>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1219200" y="1447800"/>
            <a:ext cx="7162800" cy="320040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err="1" smtClean="0"/>
              <a:t>Naxalism</a:t>
            </a:r>
            <a:r>
              <a:rPr lang="en-US" sz="3200" dirty="0" smtClean="0"/>
              <a:t> affected </a:t>
            </a:r>
            <a:r>
              <a:rPr lang="en-US" sz="3200" dirty="0" err="1" smtClean="0"/>
              <a:t>Talukas</a:t>
            </a:r>
            <a:r>
              <a:rPr lang="en-US" sz="3200" dirty="0" smtClean="0"/>
              <a:t> </a:t>
            </a:r>
            <a:endParaRPr lang="en-US" sz="3200" dirty="0"/>
          </a:p>
        </p:txBody>
      </p:sp>
      <p:sp>
        <p:nvSpPr>
          <p:cNvPr id="3" name="Footer Placeholder 2"/>
          <p:cNvSpPr>
            <a:spLocks noGrp="1"/>
          </p:cNvSpPr>
          <p:nvPr>
            <p:ph type="ftr" sz="quarter" idx="11"/>
          </p:nvPr>
        </p:nvSpPr>
        <p:spPr>
          <a:xfrm>
            <a:off x="0" y="6356350"/>
            <a:ext cx="9144000" cy="501650"/>
          </a:xfrm>
          <a:solidFill>
            <a:schemeClr val="accent2"/>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      </a:t>
            </a:r>
            <a:endParaRPr lang="en-US"/>
          </a:p>
        </p:txBody>
      </p:sp>
      <p:graphicFrame>
        <p:nvGraphicFramePr>
          <p:cNvPr id="3" name="Table 2"/>
          <p:cNvGraphicFramePr>
            <a:graphicFrameLocks noGrp="1"/>
          </p:cNvGraphicFramePr>
          <p:nvPr/>
        </p:nvGraphicFramePr>
        <p:xfrm>
          <a:off x="0" y="6"/>
          <a:ext cx="9144000" cy="7106652"/>
        </p:xfrm>
        <a:graphic>
          <a:graphicData uri="http://schemas.openxmlformats.org/drawingml/2006/table">
            <a:tbl>
              <a:tblPr firstRow="1" bandRow="1">
                <a:tableStyleId>{5C22544A-7EE6-4342-B048-85BDC9FD1C3A}</a:tableStyleId>
              </a:tblPr>
              <a:tblGrid>
                <a:gridCol w="2286000"/>
                <a:gridCol w="2286000"/>
                <a:gridCol w="2286000"/>
                <a:gridCol w="2286000"/>
              </a:tblGrid>
              <a:tr h="444366">
                <a:tc>
                  <a:txBody>
                    <a:bodyPr/>
                    <a:lstStyle/>
                    <a:p>
                      <a:pPr algn="ctr"/>
                      <a:r>
                        <a:rPr lang="en-US" dirty="0" smtClean="0"/>
                        <a:t>STATE</a:t>
                      </a:r>
                      <a:endParaRPr lang="en-US" dirty="0"/>
                    </a:p>
                  </a:txBody>
                  <a:tcPr/>
                </a:tc>
                <a:tc>
                  <a:txBody>
                    <a:bodyPr/>
                    <a:lstStyle/>
                    <a:p>
                      <a:pPr algn="ctr"/>
                      <a:r>
                        <a:rPr lang="en-US" dirty="0" smtClean="0"/>
                        <a:t>DISTRICT</a:t>
                      </a:r>
                      <a:endParaRPr lang="en-US" dirty="0"/>
                    </a:p>
                  </a:txBody>
                  <a:tcPr>
                    <a:solidFill>
                      <a:srgbClr val="00B0F0"/>
                    </a:solidFill>
                  </a:tcPr>
                </a:tc>
                <a:tc>
                  <a:txBody>
                    <a:bodyPr/>
                    <a:lstStyle/>
                    <a:p>
                      <a:pPr algn="ctr"/>
                      <a:r>
                        <a:rPr lang="en-US" dirty="0" smtClean="0"/>
                        <a:t>TALUKA</a:t>
                      </a:r>
                      <a:endParaRPr lang="en-US" dirty="0"/>
                    </a:p>
                  </a:txBody>
                  <a:tcPr>
                    <a:solidFill>
                      <a:srgbClr val="00B0F0"/>
                    </a:solidFill>
                  </a:tcPr>
                </a:tc>
                <a:tc>
                  <a:txBody>
                    <a:bodyPr/>
                    <a:lstStyle/>
                    <a:p>
                      <a:pPr algn="ctr"/>
                      <a:r>
                        <a:rPr lang="en-US" dirty="0" smtClean="0"/>
                        <a:t>AREA</a:t>
                      </a:r>
                      <a:endParaRPr lang="en-US" dirty="0"/>
                    </a:p>
                  </a:txBody>
                  <a:tcPr>
                    <a:solidFill>
                      <a:srgbClr val="00B0F0"/>
                    </a:solidFill>
                  </a:tcPr>
                </a:tc>
              </a:tr>
              <a:tr h="317628">
                <a:tc rowSpan="18">
                  <a:txBody>
                    <a:bodyPr/>
                    <a:lstStyle/>
                    <a:p>
                      <a:pPr algn="ctr"/>
                      <a:r>
                        <a:rPr lang="en-US" dirty="0" smtClean="0"/>
                        <a:t>MAHARASHTRA</a:t>
                      </a:r>
                      <a:r>
                        <a:rPr lang="en-US" baseline="0" dirty="0" smtClean="0"/>
                        <a:t> &amp; ANDHRAPRADESH</a:t>
                      </a:r>
                      <a:endParaRPr lang="en-US" dirty="0"/>
                    </a:p>
                  </a:txBody>
                  <a:tcPr anchor="ctr">
                    <a:solidFill>
                      <a:srgbClr val="00B0F0"/>
                    </a:solidFill>
                  </a:tcPr>
                </a:tc>
                <a:tc rowSpan="4">
                  <a:txBody>
                    <a:bodyPr/>
                    <a:lstStyle/>
                    <a:p>
                      <a:pPr algn="ctr"/>
                      <a:r>
                        <a:rPr lang="en-US" dirty="0" smtClean="0"/>
                        <a:t>GADCHIROLI</a:t>
                      </a:r>
                      <a:endParaRPr lang="en-US" dirty="0"/>
                    </a:p>
                  </a:txBody>
                  <a:tcPr anchor="ctr">
                    <a:solidFill>
                      <a:srgbClr val="FF9999"/>
                    </a:solidFill>
                  </a:tcPr>
                </a:tc>
                <a:tc>
                  <a:txBody>
                    <a:bodyPr/>
                    <a:lstStyle/>
                    <a:p>
                      <a:pPr algn="ctr"/>
                      <a:r>
                        <a:rPr lang="en-US" dirty="0" smtClean="0"/>
                        <a:t>SIRONCHA</a:t>
                      </a:r>
                      <a:endParaRPr lang="en-US" dirty="0"/>
                    </a:p>
                  </a:txBody>
                  <a:tcPr>
                    <a:solidFill>
                      <a:srgbClr val="FF9999"/>
                    </a:solidFill>
                  </a:tcPr>
                </a:tc>
                <a:tc rowSpan="4">
                  <a:txBody>
                    <a:bodyPr/>
                    <a:lstStyle/>
                    <a:p>
                      <a:pPr algn="ctr"/>
                      <a:r>
                        <a:rPr lang="en-US" dirty="0" smtClean="0"/>
                        <a:t>NO INDUSTRY AREA</a:t>
                      </a:r>
                      <a:endParaRPr lang="en-US" dirty="0"/>
                    </a:p>
                  </a:txBody>
                  <a:tcPr anchor="ctr">
                    <a:solidFill>
                      <a:srgbClr val="FF9999"/>
                    </a:solidFill>
                  </a:tcPr>
                </a:tc>
              </a:tr>
              <a:tr h="332868">
                <a:tc vMerge="1">
                  <a:txBody>
                    <a:bodyPr/>
                    <a:lstStyle/>
                    <a:p>
                      <a:endParaRPr lang="en-US" dirty="0"/>
                    </a:p>
                  </a:txBody>
                  <a:tcPr/>
                </a:tc>
                <a:tc vMerge="1">
                  <a:txBody>
                    <a:bodyPr/>
                    <a:lstStyle/>
                    <a:p>
                      <a:endParaRPr lang="en-US" dirty="0"/>
                    </a:p>
                  </a:txBody>
                  <a:tcPr/>
                </a:tc>
                <a:tc>
                  <a:txBody>
                    <a:bodyPr/>
                    <a:lstStyle/>
                    <a:p>
                      <a:pPr algn="ctr"/>
                      <a:r>
                        <a:rPr lang="en-US" dirty="0" smtClean="0"/>
                        <a:t>AHERI</a:t>
                      </a:r>
                      <a:endParaRPr lang="en-US" dirty="0"/>
                    </a:p>
                  </a:txBody>
                  <a:tcPr>
                    <a:solidFill>
                      <a:srgbClr val="FF9999"/>
                    </a:solidFill>
                  </a:tcPr>
                </a:tc>
                <a:tc vMerge="1">
                  <a:txBody>
                    <a:bodyPr/>
                    <a:lstStyle/>
                    <a:p>
                      <a:pPr algn="ctr"/>
                      <a:endParaRPr lang="en-US" dirty="0"/>
                    </a:p>
                  </a:txBody>
                  <a:tcPr>
                    <a:solidFill>
                      <a:srgbClr val="FF9999"/>
                    </a:solidFill>
                  </a:tcPr>
                </a:tc>
              </a:tr>
              <a:tr h="348108">
                <a:tc vMerge="1">
                  <a:txBody>
                    <a:bodyPr/>
                    <a:lstStyle/>
                    <a:p>
                      <a:endParaRPr lang="en-US" dirty="0"/>
                    </a:p>
                  </a:txBody>
                  <a:tcPr/>
                </a:tc>
                <a:tc vMerge="1">
                  <a:txBody>
                    <a:bodyPr/>
                    <a:lstStyle/>
                    <a:p>
                      <a:endParaRPr lang="en-US" dirty="0"/>
                    </a:p>
                  </a:txBody>
                  <a:tcPr/>
                </a:tc>
                <a:tc>
                  <a:txBody>
                    <a:bodyPr/>
                    <a:lstStyle/>
                    <a:p>
                      <a:pPr algn="ctr"/>
                      <a:r>
                        <a:rPr lang="en-US" dirty="0" smtClean="0"/>
                        <a:t>MULCHERA</a:t>
                      </a:r>
                      <a:endParaRPr lang="en-US" dirty="0"/>
                    </a:p>
                  </a:txBody>
                  <a:tcPr>
                    <a:solidFill>
                      <a:srgbClr val="FF9999"/>
                    </a:solidFill>
                  </a:tcPr>
                </a:tc>
                <a:tc vMerge="1">
                  <a:txBody>
                    <a:bodyPr/>
                    <a:lstStyle/>
                    <a:p>
                      <a:pPr algn="ctr"/>
                      <a:endParaRPr lang="en-US" dirty="0"/>
                    </a:p>
                  </a:txBody>
                  <a:tcPr>
                    <a:solidFill>
                      <a:srgbClr val="FF9999"/>
                    </a:solidFill>
                  </a:tcPr>
                </a:tc>
              </a:tr>
              <a:tr h="363348">
                <a:tc vMerge="1">
                  <a:txBody>
                    <a:bodyPr/>
                    <a:lstStyle/>
                    <a:p>
                      <a:endParaRPr lang="en-US" dirty="0"/>
                    </a:p>
                  </a:txBody>
                  <a:tcPr/>
                </a:tc>
                <a:tc vMerge="1">
                  <a:txBody>
                    <a:bodyPr/>
                    <a:lstStyle/>
                    <a:p>
                      <a:endParaRPr lang="en-US" dirty="0"/>
                    </a:p>
                  </a:txBody>
                  <a:tcPr/>
                </a:tc>
                <a:tc>
                  <a:txBody>
                    <a:bodyPr/>
                    <a:lstStyle/>
                    <a:p>
                      <a:pPr algn="ctr"/>
                      <a:r>
                        <a:rPr lang="en-US" dirty="0" smtClean="0"/>
                        <a:t>CHAMORSHI</a:t>
                      </a:r>
                      <a:endParaRPr lang="en-US" dirty="0"/>
                    </a:p>
                  </a:txBody>
                  <a:tcPr>
                    <a:solidFill>
                      <a:srgbClr val="FF9999"/>
                    </a:solidFill>
                  </a:tcPr>
                </a:tc>
                <a:tc vMerge="1">
                  <a:txBody>
                    <a:bodyPr/>
                    <a:lstStyle/>
                    <a:p>
                      <a:pPr algn="ctr"/>
                      <a:endParaRPr lang="en-US" dirty="0"/>
                    </a:p>
                  </a:txBody>
                  <a:tcPr>
                    <a:solidFill>
                      <a:srgbClr val="FF9999"/>
                    </a:solidFill>
                  </a:tcPr>
                </a:tc>
              </a:tr>
              <a:tr h="302388">
                <a:tc vMerge="1">
                  <a:txBody>
                    <a:bodyPr/>
                    <a:lstStyle/>
                    <a:p>
                      <a:endParaRPr lang="en-US" dirty="0"/>
                    </a:p>
                  </a:txBody>
                  <a:tcPr/>
                </a:tc>
                <a:tc rowSpan="5">
                  <a:txBody>
                    <a:bodyPr/>
                    <a:lstStyle/>
                    <a:p>
                      <a:pPr algn="ctr"/>
                      <a:r>
                        <a:rPr lang="en-US" dirty="0" smtClean="0"/>
                        <a:t>CHANDRAPUR</a:t>
                      </a:r>
                      <a:endParaRPr lang="en-US" dirty="0"/>
                    </a:p>
                  </a:txBody>
                  <a:tcPr anchor="ctr">
                    <a:solidFill>
                      <a:srgbClr val="9966FF"/>
                    </a:solidFill>
                  </a:tcPr>
                </a:tc>
                <a:tc>
                  <a:txBody>
                    <a:bodyPr/>
                    <a:lstStyle/>
                    <a:p>
                      <a:pPr algn="ctr"/>
                      <a:r>
                        <a:rPr lang="en-US" dirty="0" smtClean="0"/>
                        <a:t>CHANDUR</a:t>
                      </a:r>
                      <a:endParaRPr lang="en-US" dirty="0"/>
                    </a:p>
                  </a:txBody>
                  <a:tcPr>
                    <a:solidFill>
                      <a:srgbClr val="9966FF"/>
                    </a:solidFill>
                  </a:tcPr>
                </a:tc>
                <a:tc>
                  <a:txBody>
                    <a:bodyPr/>
                    <a:lstStyle/>
                    <a:p>
                      <a:pPr algn="ctr"/>
                      <a:r>
                        <a:rPr lang="en-US" dirty="0" smtClean="0"/>
                        <a:t>D+</a:t>
                      </a:r>
                      <a:endParaRPr lang="en-US" dirty="0"/>
                    </a:p>
                  </a:txBody>
                  <a:tcPr>
                    <a:solidFill>
                      <a:srgbClr val="9966FF"/>
                    </a:solidFill>
                  </a:tcPr>
                </a:tc>
              </a:tr>
              <a:tr h="317628">
                <a:tc vMerge="1">
                  <a:txBody>
                    <a:bodyPr/>
                    <a:lstStyle/>
                    <a:p>
                      <a:endParaRPr lang="en-US" dirty="0"/>
                    </a:p>
                  </a:txBody>
                  <a:tcPr/>
                </a:tc>
                <a:tc vMerge="1">
                  <a:txBody>
                    <a:bodyPr/>
                    <a:lstStyle/>
                    <a:p>
                      <a:endParaRPr lang="en-US" dirty="0"/>
                    </a:p>
                  </a:txBody>
                  <a:tcPr/>
                </a:tc>
                <a:tc>
                  <a:txBody>
                    <a:bodyPr/>
                    <a:lstStyle/>
                    <a:p>
                      <a:pPr algn="ctr"/>
                      <a:r>
                        <a:rPr lang="en-US" dirty="0" smtClean="0"/>
                        <a:t>RAJURA</a:t>
                      </a:r>
                      <a:endParaRPr lang="en-US" dirty="0"/>
                    </a:p>
                  </a:txBody>
                  <a:tcPr>
                    <a:solidFill>
                      <a:srgbClr val="9966FF"/>
                    </a:solidFill>
                  </a:tcPr>
                </a:tc>
                <a:tc>
                  <a:txBody>
                    <a:bodyPr/>
                    <a:lstStyle/>
                    <a:p>
                      <a:pPr algn="ctr"/>
                      <a:r>
                        <a:rPr lang="en-US" dirty="0" smtClean="0"/>
                        <a:t>D+</a:t>
                      </a:r>
                      <a:endParaRPr lang="en-US" dirty="0"/>
                    </a:p>
                  </a:txBody>
                  <a:tcPr>
                    <a:solidFill>
                      <a:srgbClr val="9966FF"/>
                    </a:solidFill>
                  </a:tcPr>
                </a:tc>
              </a:tr>
              <a:tr h="332868">
                <a:tc vMerge="1">
                  <a:txBody>
                    <a:bodyPr/>
                    <a:lstStyle/>
                    <a:p>
                      <a:endParaRPr lang="en-US" dirty="0"/>
                    </a:p>
                  </a:txBody>
                  <a:tcPr/>
                </a:tc>
                <a:tc vMerge="1">
                  <a:txBody>
                    <a:bodyPr/>
                    <a:lstStyle/>
                    <a:p>
                      <a:endParaRPr lang="en-US" dirty="0"/>
                    </a:p>
                  </a:txBody>
                  <a:tcPr/>
                </a:tc>
                <a:tc>
                  <a:txBody>
                    <a:bodyPr/>
                    <a:lstStyle/>
                    <a:p>
                      <a:pPr algn="ctr"/>
                      <a:r>
                        <a:rPr lang="en-US" dirty="0" smtClean="0"/>
                        <a:t>VIRUR</a:t>
                      </a:r>
                      <a:endParaRPr lang="en-US" dirty="0"/>
                    </a:p>
                  </a:txBody>
                  <a:tcPr>
                    <a:solidFill>
                      <a:srgbClr val="9966FF"/>
                    </a:solidFill>
                  </a:tcPr>
                </a:tc>
                <a:tc>
                  <a:txBody>
                    <a:bodyPr/>
                    <a:lstStyle/>
                    <a:p>
                      <a:pPr algn="ctr"/>
                      <a:r>
                        <a:rPr lang="en-US" dirty="0" smtClean="0"/>
                        <a:t>D+</a:t>
                      </a:r>
                      <a:endParaRPr lang="en-US" dirty="0"/>
                    </a:p>
                  </a:txBody>
                  <a:tcPr>
                    <a:solidFill>
                      <a:srgbClr val="9966FF"/>
                    </a:solidFill>
                  </a:tcPr>
                </a:tc>
              </a:tr>
              <a:tr h="348108">
                <a:tc vMerge="1">
                  <a:txBody>
                    <a:bodyPr/>
                    <a:lstStyle/>
                    <a:p>
                      <a:endParaRPr lang="en-US" dirty="0"/>
                    </a:p>
                  </a:txBody>
                  <a:tcPr/>
                </a:tc>
                <a:tc vMerge="1">
                  <a:txBody>
                    <a:bodyPr/>
                    <a:lstStyle/>
                    <a:p>
                      <a:endParaRPr lang="en-US" dirty="0"/>
                    </a:p>
                  </a:txBody>
                  <a:tcPr/>
                </a:tc>
                <a:tc>
                  <a:txBody>
                    <a:bodyPr/>
                    <a:lstStyle/>
                    <a:p>
                      <a:pPr algn="ctr"/>
                      <a:r>
                        <a:rPr lang="en-US" dirty="0" smtClean="0"/>
                        <a:t>DABHA</a:t>
                      </a:r>
                      <a:endParaRPr lang="en-US" dirty="0"/>
                    </a:p>
                  </a:txBody>
                  <a:tcPr>
                    <a:solidFill>
                      <a:srgbClr val="9966FF"/>
                    </a:solidFill>
                  </a:tcPr>
                </a:tc>
                <a:tc>
                  <a:txBody>
                    <a:bodyPr/>
                    <a:lstStyle/>
                    <a:p>
                      <a:pPr algn="ctr"/>
                      <a:r>
                        <a:rPr lang="en-US" dirty="0" smtClean="0"/>
                        <a:t>D+</a:t>
                      </a:r>
                      <a:endParaRPr lang="en-US" dirty="0"/>
                    </a:p>
                  </a:txBody>
                  <a:tcPr>
                    <a:solidFill>
                      <a:srgbClr val="9966FF"/>
                    </a:solidFill>
                  </a:tcPr>
                </a:tc>
              </a:tr>
              <a:tr h="363348">
                <a:tc vMerge="1">
                  <a:txBody>
                    <a:bodyPr/>
                    <a:lstStyle/>
                    <a:p>
                      <a:endParaRPr lang="en-US" dirty="0"/>
                    </a:p>
                  </a:txBody>
                  <a:tcPr/>
                </a:tc>
                <a:tc vMerge="1">
                  <a:txBody>
                    <a:bodyPr/>
                    <a:lstStyle/>
                    <a:p>
                      <a:endParaRPr lang="en-US" dirty="0"/>
                    </a:p>
                  </a:txBody>
                  <a:tcPr/>
                </a:tc>
                <a:tc>
                  <a:txBody>
                    <a:bodyPr/>
                    <a:lstStyle/>
                    <a:p>
                      <a:pPr algn="ctr"/>
                      <a:r>
                        <a:rPr lang="en-US" dirty="0" smtClean="0"/>
                        <a:t>GONDPIPARI</a:t>
                      </a:r>
                      <a:endParaRPr lang="en-US" dirty="0"/>
                    </a:p>
                  </a:txBody>
                  <a:tcPr>
                    <a:solidFill>
                      <a:srgbClr val="9966FF"/>
                    </a:solidFill>
                  </a:tcPr>
                </a:tc>
                <a:tc>
                  <a:txBody>
                    <a:bodyPr/>
                    <a:lstStyle/>
                    <a:p>
                      <a:pPr algn="ctr"/>
                      <a:r>
                        <a:rPr lang="en-US" dirty="0" smtClean="0"/>
                        <a:t>D+</a:t>
                      </a:r>
                      <a:endParaRPr lang="en-US" dirty="0"/>
                    </a:p>
                  </a:txBody>
                  <a:tcPr>
                    <a:solidFill>
                      <a:srgbClr val="9966FF"/>
                    </a:solidFill>
                  </a:tcPr>
                </a:tc>
              </a:tr>
              <a:tr h="302388">
                <a:tc vMerge="1">
                  <a:txBody>
                    <a:bodyPr/>
                    <a:lstStyle/>
                    <a:p>
                      <a:endParaRPr lang="en-US" dirty="0"/>
                    </a:p>
                  </a:txBody>
                  <a:tcPr/>
                </a:tc>
                <a:tc rowSpan="3">
                  <a:txBody>
                    <a:bodyPr/>
                    <a:lstStyle/>
                    <a:p>
                      <a:pPr algn="ctr"/>
                      <a:r>
                        <a:rPr lang="en-US" dirty="0" smtClean="0"/>
                        <a:t>YAVATMAL</a:t>
                      </a:r>
                      <a:endParaRPr lang="en-US" dirty="0"/>
                    </a:p>
                  </a:txBody>
                  <a:tcPr anchor="ctr">
                    <a:solidFill>
                      <a:srgbClr val="9999FF"/>
                    </a:solidFill>
                  </a:tcPr>
                </a:tc>
                <a:tc>
                  <a:txBody>
                    <a:bodyPr/>
                    <a:lstStyle/>
                    <a:p>
                      <a:pPr algn="ctr"/>
                      <a:r>
                        <a:rPr lang="en-US" dirty="0" smtClean="0"/>
                        <a:t>WANI</a:t>
                      </a:r>
                      <a:endParaRPr lang="en-US" dirty="0"/>
                    </a:p>
                  </a:txBody>
                  <a:tcPr>
                    <a:solidFill>
                      <a:srgbClr val="9999FF"/>
                    </a:solidFill>
                  </a:tcPr>
                </a:tc>
                <a:tc>
                  <a:txBody>
                    <a:bodyPr/>
                    <a:lstStyle/>
                    <a:p>
                      <a:pPr algn="ctr"/>
                      <a:r>
                        <a:rPr lang="en-US" dirty="0" smtClean="0"/>
                        <a:t>D+</a:t>
                      </a:r>
                      <a:endParaRPr lang="en-US" dirty="0"/>
                    </a:p>
                  </a:txBody>
                  <a:tcPr>
                    <a:solidFill>
                      <a:srgbClr val="9999FF"/>
                    </a:solidFill>
                  </a:tcPr>
                </a:tc>
              </a:tr>
              <a:tr h="317628">
                <a:tc vMerge="1">
                  <a:txBody>
                    <a:bodyPr/>
                    <a:lstStyle/>
                    <a:p>
                      <a:endParaRPr lang="en-US" dirty="0"/>
                    </a:p>
                  </a:txBody>
                  <a:tcPr/>
                </a:tc>
                <a:tc vMerge="1">
                  <a:txBody>
                    <a:bodyPr/>
                    <a:lstStyle/>
                    <a:p>
                      <a:endParaRPr lang="en-US" dirty="0"/>
                    </a:p>
                  </a:txBody>
                  <a:tcPr/>
                </a:tc>
                <a:tc>
                  <a:txBody>
                    <a:bodyPr/>
                    <a:lstStyle/>
                    <a:p>
                      <a:pPr algn="ctr"/>
                      <a:r>
                        <a:rPr lang="en-US" dirty="0" smtClean="0"/>
                        <a:t>KELAPUR</a:t>
                      </a:r>
                      <a:endParaRPr lang="en-US" dirty="0"/>
                    </a:p>
                  </a:txBody>
                  <a:tcPr>
                    <a:solidFill>
                      <a:srgbClr val="9999FF"/>
                    </a:solidFill>
                  </a:tcPr>
                </a:tc>
                <a:tc>
                  <a:txBody>
                    <a:bodyPr/>
                    <a:lstStyle/>
                    <a:p>
                      <a:pPr algn="ctr"/>
                      <a:r>
                        <a:rPr lang="en-US" dirty="0" smtClean="0"/>
                        <a:t>D+</a:t>
                      </a:r>
                      <a:endParaRPr lang="en-US" dirty="0"/>
                    </a:p>
                  </a:txBody>
                  <a:tcPr>
                    <a:solidFill>
                      <a:srgbClr val="9999FF"/>
                    </a:solidFill>
                  </a:tcPr>
                </a:tc>
              </a:tr>
              <a:tr h="332868">
                <a:tc vMerge="1">
                  <a:txBody>
                    <a:bodyPr/>
                    <a:lstStyle/>
                    <a:p>
                      <a:endParaRPr lang="en-US" dirty="0"/>
                    </a:p>
                  </a:txBody>
                  <a:tcPr/>
                </a:tc>
                <a:tc vMerge="1">
                  <a:txBody>
                    <a:bodyPr/>
                    <a:lstStyle/>
                    <a:p>
                      <a:endParaRPr lang="en-US" dirty="0"/>
                    </a:p>
                  </a:txBody>
                  <a:tcPr/>
                </a:tc>
                <a:tc>
                  <a:txBody>
                    <a:bodyPr/>
                    <a:lstStyle/>
                    <a:p>
                      <a:pPr algn="ctr"/>
                      <a:r>
                        <a:rPr lang="en-US" dirty="0" smtClean="0"/>
                        <a:t>PUSAD</a:t>
                      </a:r>
                      <a:endParaRPr lang="en-US" dirty="0"/>
                    </a:p>
                  </a:txBody>
                  <a:tcPr>
                    <a:solidFill>
                      <a:srgbClr val="9999FF"/>
                    </a:solidFill>
                  </a:tcPr>
                </a:tc>
                <a:tc>
                  <a:txBody>
                    <a:bodyPr/>
                    <a:lstStyle/>
                    <a:p>
                      <a:pPr algn="ctr"/>
                      <a:r>
                        <a:rPr lang="en-US" dirty="0" smtClean="0"/>
                        <a:t>D+</a:t>
                      </a:r>
                      <a:endParaRPr lang="en-US" dirty="0"/>
                    </a:p>
                  </a:txBody>
                  <a:tcPr>
                    <a:solidFill>
                      <a:srgbClr val="9999FF"/>
                    </a:solidFill>
                  </a:tcPr>
                </a:tc>
              </a:tr>
              <a:tr h="348108">
                <a:tc vMerge="1">
                  <a:txBody>
                    <a:bodyPr/>
                    <a:lstStyle/>
                    <a:p>
                      <a:endParaRPr lang="en-US" dirty="0"/>
                    </a:p>
                  </a:txBody>
                  <a:tcPr/>
                </a:tc>
                <a:tc rowSpan="6">
                  <a:txBody>
                    <a:bodyPr/>
                    <a:lstStyle/>
                    <a:p>
                      <a:pPr algn="ctr"/>
                      <a:r>
                        <a:rPr lang="en-US" dirty="0" smtClean="0"/>
                        <a:t>NANDED</a:t>
                      </a:r>
                      <a:endParaRPr lang="en-US" dirty="0"/>
                    </a:p>
                  </a:txBody>
                  <a:tcPr anchor="ctr">
                    <a:solidFill>
                      <a:srgbClr val="CC0099"/>
                    </a:solidFill>
                  </a:tcPr>
                </a:tc>
                <a:tc>
                  <a:txBody>
                    <a:bodyPr/>
                    <a:lstStyle/>
                    <a:p>
                      <a:pPr algn="ctr"/>
                      <a:r>
                        <a:rPr lang="en-US" dirty="0" smtClean="0"/>
                        <a:t>BHOKAR</a:t>
                      </a:r>
                      <a:endParaRPr lang="en-US" dirty="0"/>
                    </a:p>
                  </a:txBody>
                  <a:tcPr>
                    <a:solidFill>
                      <a:srgbClr val="CC0099"/>
                    </a:solidFill>
                  </a:tcPr>
                </a:tc>
                <a:tc>
                  <a:txBody>
                    <a:bodyPr/>
                    <a:lstStyle/>
                    <a:p>
                      <a:pPr algn="ctr"/>
                      <a:r>
                        <a:rPr lang="en-US" dirty="0" smtClean="0"/>
                        <a:t>D+</a:t>
                      </a:r>
                      <a:endParaRPr lang="en-US" dirty="0"/>
                    </a:p>
                  </a:txBody>
                  <a:tcPr>
                    <a:solidFill>
                      <a:srgbClr val="CC0099"/>
                    </a:solidFill>
                  </a:tcPr>
                </a:tc>
              </a:tr>
              <a:tr h="287148">
                <a:tc vMerge="1">
                  <a:txBody>
                    <a:bodyPr/>
                    <a:lstStyle/>
                    <a:p>
                      <a:endParaRPr lang="en-US" dirty="0"/>
                    </a:p>
                  </a:txBody>
                  <a:tcPr/>
                </a:tc>
                <a:tc vMerge="1">
                  <a:txBody>
                    <a:bodyPr/>
                    <a:lstStyle/>
                    <a:p>
                      <a:endParaRPr lang="en-US" dirty="0"/>
                    </a:p>
                  </a:txBody>
                  <a:tcPr/>
                </a:tc>
                <a:tc>
                  <a:txBody>
                    <a:bodyPr/>
                    <a:lstStyle/>
                    <a:p>
                      <a:pPr algn="ctr"/>
                      <a:r>
                        <a:rPr lang="en-US" dirty="0" smtClean="0"/>
                        <a:t>UMARI</a:t>
                      </a:r>
                      <a:endParaRPr lang="en-US" dirty="0"/>
                    </a:p>
                  </a:txBody>
                  <a:tcPr>
                    <a:solidFill>
                      <a:srgbClr val="CC0099"/>
                    </a:solidFill>
                  </a:tcPr>
                </a:tc>
                <a:tc>
                  <a:txBody>
                    <a:bodyPr/>
                    <a:lstStyle/>
                    <a:p>
                      <a:pPr algn="ctr"/>
                      <a:r>
                        <a:rPr lang="en-US" dirty="0" smtClean="0"/>
                        <a:t>D+</a:t>
                      </a:r>
                      <a:endParaRPr lang="en-US" dirty="0"/>
                    </a:p>
                  </a:txBody>
                  <a:tcPr>
                    <a:solidFill>
                      <a:srgbClr val="CC0099"/>
                    </a:solidFill>
                  </a:tcPr>
                </a:tc>
              </a:tr>
              <a:tr h="302388">
                <a:tc vMerge="1">
                  <a:txBody>
                    <a:bodyPr/>
                    <a:lstStyle/>
                    <a:p>
                      <a:endParaRPr lang="en-US" dirty="0"/>
                    </a:p>
                  </a:txBody>
                  <a:tcPr/>
                </a:tc>
                <a:tc vMerge="1">
                  <a:txBody>
                    <a:bodyPr/>
                    <a:lstStyle/>
                    <a:p>
                      <a:endParaRPr lang="en-US" dirty="0"/>
                    </a:p>
                  </a:txBody>
                  <a:tcPr/>
                </a:tc>
                <a:tc>
                  <a:txBody>
                    <a:bodyPr/>
                    <a:lstStyle/>
                    <a:p>
                      <a:pPr algn="ctr"/>
                      <a:r>
                        <a:rPr lang="en-US" dirty="0" smtClean="0"/>
                        <a:t>DHARMABAD</a:t>
                      </a:r>
                      <a:endParaRPr lang="en-US" dirty="0"/>
                    </a:p>
                  </a:txBody>
                  <a:tcPr>
                    <a:solidFill>
                      <a:srgbClr val="CC0099"/>
                    </a:solidFill>
                  </a:tcPr>
                </a:tc>
                <a:tc>
                  <a:txBody>
                    <a:bodyPr/>
                    <a:lstStyle/>
                    <a:p>
                      <a:pPr algn="ctr"/>
                      <a:r>
                        <a:rPr lang="en-US" dirty="0" smtClean="0"/>
                        <a:t>D+</a:t>
                      </a:r>
                      <a:endParaRPr lang="en-US" dirty="0"/>
                    </a:p>
                  </a:txBody>
                  <a:tcPr>
                    <a:solidFill>
                      <a:srgbClr val="CC0099"/>
                    </a:solidFill>
                  </a:tcPr>
                </a:tc>
              </a:tr>
              <a:tr h="317628">
                <a:tc vMerge="1">
                  <a:txBody>
                    <a:bodyPr/>
                    <a:lstStyle/>
                    <a:p>
                      <a:endParaRPr lang="en-US" dirty="0"/>
                    </a:p>
                  </a:txBody>
                  <a:tcPr/>
                </a:tc>
                <a:tc vMerge="1">
                  <a:txBody>
                    <a:bodyPr/>
                    <a:lstStyle/>
                    <a:p>
                      <a:endParaRPr lang="en-US" dirty="0"/>
                    </a:p>
                  </a:txBody>
                  <a:tcPr/>
                </a:tc>
                <a:tc>
                  <a:txBody>
                    <a:bodyPr/>
                    <a:lstStyle/>
                    <a:p>
                      <a:pPr algn="ctr"/>
                      <a:r>
                        <a:rPr lang="en-US" dirty="0" smtClean="0"/>
                        <a:t>BILOLI</a:t>
                      </a:r>
                      <a:endParaRPr lang="en-US" dirty="0"/>
                    </a:p>
                  </a:txBody>
                  <a:tcPr>
                    <a:solidFill>
                      <a:srgbClr val="CC0099"/>
                    </a:solidFill>
                  </a:tcPr>
                </a:tc>
                <a:tc>
                  <a:txBody>
                    <a:bodyPr/>
                    <a:lstStyle/>
                    <a:p>
                      <a:pPr algn="ctr"/>
                      <a:r>
                        <a:rPr lang="en-US" dirty="0" smtClean="0"/>
                        <a:t>D+</a:t>
                      </a:r>
                      <a:endParaRPr lang="en-US" dirty="0"/>
                    </a:p>
                  </a:txBody>
                  <a:tcPr>
                    <a:solidFill>
                      <a:srgbClr val="CC0099"/>
                    </a:solidFill>
                  </a:tcPr>
                </a:tc>
              </a:tr>
              <a:tr h="332868">
                <a:tc vMerge="1">
                  <a:txBody>
                    <a:bodyPr/>
                    <a:lstStyle/>
                    <a:p>
                      <a:endParaRPr lang="en-US" dirty="0"/>
                    </a:p>
                  </a:txBody>
                  <a:tcPr/>
                </a:tc>
                <a:tc vMerge="1">
                  <a:txBody>
                    <a:bodyPr/>
                    <a:lstStyle/>
                    <a:p>
                      <a:endParaRPr lang="en-US" dirty="0"/>
                    </a:p>
                  </a:txBody>
                  <a:tcPr/>
                </a:tc>
                <a:tc>
                  <a:txBody>
                    <a:bodyPr/>
                    <a:lstStyle/>
                    <a:p>
                      <a:pPr algn="ctr"/>
                      <a:r>
                        <a:rPr lang="en-US" dirty="0" smtClean="0"/>
                        <a:t>DEGLUR</a:t>
                      </a:r>
                      <a:endParaRPr lang="en-US" dirty="0"/>
                    </a:p>
                  </a:txBody>
                  <a:tcPr>
                    <a:solidFill>
                      <a:srgbClr val="CC0099"/>
                    </a:solidFill>
                  </a:tcPr>
                </a:tc>
                <a:tc>
                  <a:txBody>
                    <a:bodyPr/>
                    <a:lstStyle/>
                    <a:p>
                      <a:pPr algn="ctr"/>
                      <a:r>
                        <a:rPr lang="en-US" dirty="0" smtClean="0"/>
                        <a:t>D+</a:t>
                      </a:r>
                      <a:endParaRPr lang="en-US" dirty="0"/>
                    </a:p>
                  </a:txBody>
                  <a:tcPr>
                    <a:solidFill>
                      <a:srgbClr val="CC0099"/>
                    </a:solidFill>
                  </a:tcPr>
                </a:tc>
              </a:tr>
              <a:tr h="444366">
                <a:tc vMerge="1">
                  <a:txBody>
                    <a:bodyPr/>
                    <a:lstStyle/>
                    <a:p>
                      <a:endParaRPr lang="en-US" dirty="0"/>
                    </a:p>
                  </a:txBody>
                  <a:tcPr/>
                </a:tc>
                <a:tc vMerge="1">
                  <a:txBody>
                    <a:bodyPr/>
                    <a:lstStyle/>
                    <a:p>
                      <a:endParaRPr lang="en-US" dirty="0"/>
                    </a:p>
                  </a:txBody>
                  <a:tcPr/>
                </a:tc>
                <a:tc>
                  <a:txBody>
                    <a:bodyPr/>
                    <a:lstStyle/>
                    <a:p>
                      <a:pPr algn="ctr"/>
                      <a:r>
                        <a:rPr lang="en-US" dirty="0" smtClean="0"/>
                        <a:t>KINWAT</a:t>
                      </a:r>
                      <a:endParaRPr lang="en-US" dirty="0"/>
                    </a:p>
                  </a:txBody>
                  <a:tcPr>
                    <a:solidFill>
                      <a:srgbClr val="CC0099"/>
                    </a:solidFill>
                  </a:tcPr>
                </a:tc>
                <a:tc>
                  <a:txBody>
                    <a:bodyPr/>
                    <a:lstStyle/>
                    <a:p>
                      <a:pPr algn="ctr"/>
                      <a:r>
                        <a:rPr lang="en-US" dirty="0" smtClean="0"/>
                        <a:t>D+</a:t>
                      </a:r>
                      <a:endParaRPr lang="en-US" dirty="0"/>
                    </a:p>
                  </a:txBody>
                  <a:tcPr>
                    <a:solidFill>
                      <a:srgbClr val="CC0099"/>
                    </a:solidFill>
                  </a:tcPr>
                </a:tc>
              </a:tr>
            </a:tbl>
          </a:graphicData>
        </a:graphic>
      </p:graphicFrame>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      </a:t>
            </a:r>
            <a:endParaRPr lang="en-US"/>
          </a:p>
        </p:txBody>
      </p:sp>
      <p:graphicFrame>
        <p:nvGraphicFramePr>
          <p:cNvPr id="3" name="Table 2"/>
          <p:cNvGraphicFramePr>
            <a:graphicFrameLocks noGrp="1"/>
          </p:cNvGraphicFramePr>
          <p:nvPr/>
        </p:nvGraphicFramePr>
        <p:xfrm>
          <a:off x="-838200" y="-1"/>
          <a:ext cx="11582400" cy="6888274"/>
        </p:xfrm>
        <a:graphic>
          <a:graphicData uri="http://schemas.openxmlformats.org/drawingml/2006/table">
            <a:tbl>
              <a:tblPr firstRow="1" bandRow="1">
                <a:tableStyleId>{5C22544A-7EE6-4342-B048-85BDC9FD1C3A}</a:tableStyleId>
              </a:tblPr>
              <a:tblGrid>
                <a:gridCol w="990600"/>
                <a:gridCol w="2743200"/>
                <a:gridCol w="7848600"/>
              </a:tblGrid>
              <a:tr h="89432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chemeClr val="lt1"/>
                          </a:solidFill>
                          <a:latin typeface="+mn-lt"/>
                          <a:ea typeface="+mn-ea"/>
                          <a:cs typeface="+mn-cs"/>
                        </a:rPr>
                        <a:t>Sr. 	</a:t>
                      </a:r>
                    </a:p>
                    <a:p>
                      <a:pPr algn="l"/>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chemeClr val="lt1"/>
                          </a:solidFill>
                          <a:latin typeface="+mn-lt"/>
                          <a:ea typeface="+mn-ea"/>
                          <a:cs typeface="+mn-cs"/>
                        </a:rPr>
                        <a:t>District 	</a:t>
                      </a:r>
                    </a:p>
                    <a:p>
                      <a:pPr algn="l"/>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err="1" smtClean="0">
                          <a:solidFill>
                            <a:schemeClr val="lt1"/>
                          </a:solidFill>
                          <a:latin typeface="+mn-lt"/>
                          <a:ea typeface="+mn-ea"/>
                          <a:cs typeface="+mn-cs"/>
                        </a:rPr>
                        <a:t>Talukas</a:t>
                      </a:r>
                      <a:r>
                        <a:rPr kumimoji="0" lang="en-US" sz="1800" b="1" kern="1200" baseline="0" dirty="0" smtClean="0">
                          <a:solidFill>
                            <a:schemeClr val="lt1"/>
                          </a:solidFill>
                          <a:latin typeface="+mn-lt"/>
                          <a:ea typeface="+mn-ea"/>
                          <a:cs typeface="+mn-cs"/>
                        </a:rPr>
                        <a:t> 	</a:t>
                      </a:r>
                    </a:p>
                    <a:p>
                      <a:pPr algn="l"/>
                      <a:endParaRPr lang="en-US" dirty="0"/>
                    </a:p>
                  </a:txBody>
                  <a:tcPr/>
                </a:tc>
              </a:tr>
              <a:tr h="746732">
                <a:tc>
                  <a:txBody>
                    <a:bodyPr/>
                    <a:lstStyle/>
                    <a:p>
                      <a:pPr algn="l"/>
                      <a:r>
                        <a:rPr lang="en-US" dirty="0" smtClean="0"/>
                        <a:t>1.</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err="1" smtClean="0">
                          <a:solidFill>
                            <a:schemeClr val="dk1"/>
                          </a:solidFill>
                          <a:latin typeface="+mn-lt"/>
                          <a:ea typeface="+mn-ea"/>
                          <a:cs typeface="+mn-cs"/>
                        </a:rPr>
                        <a:t>Gadchiroli</a:t>
                      </a:r>
                      <a:r>
                        <a:rPr kumimoji="0" lang="en-US" sz="1800" kern="1200" baseline="0" dirty="0" smtClean="0">
                          <a:solidFill>
                            <a:schemeClr val="dk1"/>
                          </a:solidFill>
                          <a:latin typeface="+mn-lt"/>
                          <a:ea typeface="+mn-ea"/>
                          <a:cs typeface="+mn-cs"/>
                        </a:rPr>
                        <a:t> 	</a:t>
                      </a:r>
                    </a:p>
                    <a:p>
                      <a:pPr algn="l"/>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All </a:t>
                      </a:r>
                      <a:r>
                        <a:rPr kumimoji="0" lang="en-US" sz="1800" kern="1200" baseline="0" dirty="0" err="1" smtClean="0">
                          <a:solidFill>
                            <a:schemeClr val="dk1"/>
                          </a:solidFill>
                          <a:latin typeface="+mn-lt"/>
                          <a:ea typeface="+mn-ea"/>
                          <a:cs typeface="+mn-cs"/>
                        </a:rPr>
                        <a:t>Talukas</a:t>
                      </a:r>
                      <a:r>
                        <a:rPr kumimoji="0" lang="en-US" sz="1800" kern="1200" baseline="0" dirty="0" smtClean="0">
                          <a:solidFill>
                            <a:schemeClr val="dk1"/>
                          </a:solidFill>
                          <a:latin typeface="+mn-lt"/>
                          <a:ea typeface="+mn-ea"/>
                          <a:cs typeface="+mn-cs"/>
                        </a:rPr>
                        <a:t> 	</a:t>
                      </a:r>
                    </a:p>
                    <a:p>
                      <a:pPr algn="l"/>
                      <a:endParaRPr lang="en-US" dirty="0"/>
                    </a:p>
                  </a:txBody>
                  <a:tcPr/>
                </a:tc>
              </a:tr>
              <a:tr h="746732">
                <a:tc>
                  <a:txBody>
                    <a:bodyPr/>
                    <a:lstStyle/>
                    <a:p>
                      <a:pPr algn="l"/>
                      <a:r>
                        <a:rPr lang="en-US" dirty="0" smtClean="0"/>
                        <a:t>2.</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err="1" smtClean="0">
                          <a:solidFill>
                            <a:schemeClr val="dk1"/>
                          </a:solidFill>
                          <a:latin typeface="+mn-lt"/>
                          <a:ea typeface="+mn-ea"/>
                          <a:cs typeface="+mn-cs"/>
                        </a:rPr>
                        <a:t>Gondiya</a:t>
                      </a:r>
                      <a:r>
                        <a:rPr kumimoji="0" lang="en-US" sz="1800" kern="1200" baseline="0" dirty="0" smtClean="0">
                          <a:solidFill>
                            <a:schemeClr val="dk1"/>
                          </a:solidFill>
                          <a:latin typeface="+mn-lt"/>
                          <a:ea typeface="+mn-ea"/>
                          <a:cs typeface="+mn-cs"/>
                        </a:rPr>
                        <a:t> 	</a:t>
                      </a:r>
                    </a:p>
                    <a:p>
                      <a:pPr algn="l"/>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All </a:t>
                      </a:r>
                      <a:r>
                        <a:rPr kumimoji="0" lang="en-US" sz="1800" kern="1200" baseline="0" dirty="0" err="1" smtClean="0">
                          <a:solidFill>
                            <a:schemeClr val="dk1"/>
                          </a:solidFill>
                          <a:latin typeface="+mn-lt"/>
                          <a:ea typeface="+mn-ea"/>
                          <a:cs typeface="+mn-cs"/>
                        </a:rPr>
                        <a:t>talukas</a:t>
                      </a:r>
                      <a:r>
                        <a:rPr kumimoji="0" lang="en-US" sz="1800" kern="1200" baseline="0" dirty="0" smtClean="0">
                          <a:solidFill>
                            <a:schemeClr val="dk1"/>
                          </a:solidFill>
                          <a:latin typeface="+mn-lt"/>
                          <a:ea typeface="+mn-ea"/>
                          <a:cs typeface="+mn-cs"/>
                        </a:rPr>
                        <a:t> 	</a:t>
                      </a:r>
                    </a:p>
                    <a:p>
                      <a:pPr algn="l"/>
                      <a:endParaRPr lang="en-US" dirty="0"/>
                    </a:p>
                  </a:txBody>
                  <a:tcPr/>
                </a:tc>
              </a:tr>
              <a:tr h="1706814">
                <a:tc>
                  <a:txBody>
                    <a:bodyPr/>
                    <a:lstStyle/>
                    <a:p>
                      <a:pPr algn="l"/>
                      <a:r>
                        <a:rPr lang="en-US" dirty="0" smtClean="0"/>
                        <a:t>3.</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err="1" smtClean="0">
                          <a:solidFill>
                            <a:schemeClr val="dk1"/>
                          </a:solidFill>
                          <a:latin typeface="+mn-lt"/>
                          <a:ea typeface="+mn-ea"/>
                          <a:cs typeface="+mn-cs"/>
                        </a:rPr>
                        <a:t>Chanrapur</a:t>
                      </a:r>
                      <a:r>
                        <a:rPr kumimoji="0" lang="en-US" sz="1800" kern="1200" baseline="0" dirty="0" smtClean="0">
                          <a:solidFill>
                            <a:schemeClr val="dk1"/>
                          </a:solidFill>
                          <a:latin typeface="+mn-lt"/>
                          <a:ea typeface="+mn-ea"/>
                          <a:cs typeface="+mn-cs"/>
                        </a:rPr>
                        <a:t> 	</a:t>
                      </a:r>
                    </a:p>
                    <a:p>
                      <a:pPr algn="l"/>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err="1" smtClean="0">
                          <a:solidFill>
                            <a:schemeClr val="dk1"/>
                          </a:solidFill>
                          <a:latin typeface="+mn-lt"/>
                          <a:ea typeface="+mn-ea"/>
                          <a:cs typeface="+mn-cs"/>
                        </a:rPr>
                        <a:t>Chandrapur</a:t>
                      </a:r>
                      <a:r>
                        <a:rPr kumimoji="0" lang="en-US" sz="1800" kern="1200" baseline="0" dirty="0" smtClean="0">
                          <a:solidFill>
                            <a:schemeClr val="dk1"/>
                          </a:solidFill>
                          <a:latin typeface="+mn-lt"/>
                          <a:ea typeface="+mn-ea"/>
                          <a:cs typeface="+mn-cs"/>
                        </a:rPr>
                        <a:t>, </a:t>
                      </a:r>
                      <a:r>
                        <a:rPr kumimoji="0" lang="en-US" sz="1800" kern="1200" baseline="0" dirty="0" err="1" smtClean="0">
                          <a:solidFill>
                            <a:schemeClr val="dk1"/>
                          </a:solidFill>
                          <a:latin typeface="+mn-lt"/>
                          <a:ea typeface="+mn-ea"/>
                          <a:cs typeface="+mn-cs"/>
                        </a:rPr>
                        <a:t>Gondpipri</a:t>
                      </a:r>
                      <a:r>
                        <a:rPr kumimoji="0" lang="en-US" sz="1800" kern="1200" baseline="0" dirty="0" smtClean="0">
                          <a:solidFill>
                            <a:schemeClr val="dk1"/>
                          </a:solidFill>
                          <a:latin typeface="+mn-lt"/>
                          <a:ea typeface="+mn-ea"/>
                          <a:cs typeface="+mn-cs"/>
                        </a:rPr>
                        <a:t>, </a:t>
                      </a:r>
                      <a:r>
                        <a:rPr kumimoji="0" lang="en-US" sz="1800" kern="1200" baseline="0" dirty="0" err="1" smtClean="0">
                          <a:solidFill>
                            <a:schemeClr val="dk1"/>
                          </a:solidFill>
                          <a:latin typeface="+mn-lt"/>
                          <a:ea typeface="+mn-ea"/>
                          <a:cs typeface="+mn-cs"/>
                        </a:rPr>
                        <a:t>Rajura</a:t>
                      </a:r>
                      <a:r>
                        <a:rPr kumimoji="0" lang="en-US" sz="1800" kern="1200" baseline="0" dirty="0" smtClean="0">
                          <a:solidFill>
                            <a:schemeClr val="dk1"/>
                          </a:solidFill>
                          <a:latin typeface="+mn-lt"/>
                          <a:ea typeface="+mn-ea"/>
                          <a:cs typeface="+mn-cs"/>
                        </a:rPr>
                        <a:t>, </a:t>
                      </a:r>
                      <a:r>
                        <a:rPr kumimoji="0" lang="en-US" sz="1800" kern="1200" baseline="0" dirty="0" err="1" smtClean="0">
                          <a:solidFill>
                            <a:schemeClr val="dk1"/>
                          </a:solidFill>
                          <a:latin typeface="+mn-lt"/>
                          <a:ea typeface="+mn-ea"/>
                          <a:cs typeface="+mn-cs"/>
                        </a:rPr>
                        <a:t>Korpana</a:t>
                      </a:r>
                      <a:r>
                        <a:rPr kumimoji="0" lang="en-US" sz="1800" kern="1200" baseline="0" dirty="0" smtClean="0">
                          <a:solidFill>
                            <a:schemeClr val="dk1"/>
                          </a:solidFill>
                          <a:latin typeface="+mn-lt"/>
                          <a:ea typeface="+mn-ea"/>
                          <a:cs typeface="+mn-cs"/>
                        </a:rPr>
                        <a:t>, </a:t>
                      </a:r>
                      <a:r>
                        <a:rPr kumimoji="0" lang="en-US" sz="1800" kern="1200" baseline="0" dirty="0" err="1" smtClean="0">
                          <a:solidFill>
                            <a:schemeClr val="dk1"/>
                          </a:solidFill>
                          <a:latin typeface="+mn-lt"/>
                          <a:ea typeface="+mn-ea"/>
                          <a:cs typeface="+mn-cs"/>
                        </a:rPr>
                        <a:t>Jiwati</a:t>
                      </a:r>
                      <a:r>
                        <a:rPr kumimoji="0" lang="en-US" sz="1800" kern="1200" baseline="0" dirty="0" smtClean="0">
                          <a:solidFill>
                            <a:schemeClr val="dk1"/>
                          </a:solidFill>
                          <a:latin typeface="+mn-lt"/>
                          <a:ea typeface="+mn-ea"/>
                          <a:cs typeface="+mn-cs"/>
                        </a:rPr>
                        <a:t>, </a:t>
                      </a:r>
                      <a:r>
                        <a:rPr kumimoji="0" lang="en-US" sz="1800" kern="1200" baseline="0" dirty="0" err="1" smtClean="0">
                          <a:solidFill>
                            <a:schemeClr val="dk1"/>
                          </a:solidFill>
                          <a:latin typeface="+mn-lt"/>
                          <a:ea typeface="+mn-ea"/>
                          <a:cs typeface="+mn-cs"/>
                        </a:rPr>
                        <a:t>Ballarsha</a:t>
                      </a:r>
                      <a:r>
                        <a:rPr kumimoji="0" lang="en-US" sz="1800" kern="1200" baseline="0" dirty="0" smtClean="0">
                          <a:solidFill>
                            <a:schemeClr val="dk1"/>
                          </a:solidFill>
                          <a:latin typeface="+mn-lt"/>
                          <a:ea typeface="+mn-ea"/>
                          <a:cs typeface="+mn-cs"/>
                        </a:rPr>
                        <a:t>, </a:t>
                      </a:r>
                      <a:r>
                        <a:rPr kumimoji="0" lang="en-US" sz="1800" kern="1200" baseline="0" dirty="0" err="1" smtClean="0">
                          <a:solidFill>
                            <a:schemeClr val="dk1"/>
                          </a:solidFill>
                          <a:latin typeface="+mn-lt"/>
                          <a:ea typeface="+mn-ea"/>
                          <a:cs typeface="+mn-cs"/>
                        </a:rPr>
                        <a:t>Pobhurna</a:t>
                      </a:r>
                      <a:r>
                        <a:rPr kumimoji="0" lang="en-US" sz="1800" kern="1200" baseline="0" dirty="0" smtClean="0">
                          <a:solidFill>
                            <a:schemeClr val="dk1"/>
                          </a:solidFill>
                          <a:latin typeface="+mn-lt"/>
                          <a:ea typeface="+mn-ea"/>
                          <a:cs typeface="+mn-cs"/>
                        </a:rPr>
                        <a:t>, </a:t>
                      </a:r>
                      <a:r>
                        <a:rPr kumimoji="0" lang="en-US" sz="1800" kern="1200" baseline="0" dirty="0" err="1" smtClean="0">
                          <a:solidFill>
                            <a:schemeClr val="dk1"/>
                          </a:solidFill>
                          <a:latin typeface="+mn-lt"/>
                          <a:ea typeface="+mn-ea"/>
                          <a:cs typeface="+mn-cs"/>
                        </a:rPr>
                        <a:t>Mul</a:t>
                      </a:r>
                      <a:r>
                        <a:rPr kumimoji="0" lang="en-US" sz="1800" kern="1200" baseline="0" dirty="0" smtClean="0">
                          <a:solidFill>
                            <a:schemeClr val="dk1"/>
                          </a:solidFill>
                          <a:latin typeface="+mn-lt"/>
                          <a:ea typeface="+mn-ea"/>
                          <a:cs typeface="+mn-cs"/>
                        </a:rPr>
                        <a:t>, </a:t>
                      </a:r>
                      <a:r>
                        <a:rPr kumimoji="0" lang="en-US" sz="1800" kern="1200" baseline="0" dirty="0" err="1" smtClean="0">
                          <a:solidFill>
                            <a:schemeClr val="dk1"/>
                          </a:solidFill>
                          <a:latin typeface="+mn-lt"/>
                          <a:ea typeface="+mn-ea"/>
                          <a:cs typeface="+mn-cs"/>
                        </a:rPr>
                        <a:t>Sawali</a:t>
                      </a:r>
                      <a:r>
                        <a:rPr kumimoji="0" lang="en-US" sz="1800" kern="1200" baseline="0" dirty="0" smtClean="0">
                          <a:solidFill>
                            <a:schemeClr val="dk1"/>
                          </a:solidFill>
                          <a:latin typeface="+mn-lt"/>
                          <a:ea typeface="+mn-ea"/>
                          <a:cs typeface="+mn-cs"/>
                        </a:rPr>
                        <a:t> 	</a:t>
                      </a:r>
                    </a:p>
                    <a:p>
                      <a:pPr algn="l"/>
                      <a:endParaRPr lang="en-US" dirty="0"/>
                    </a:p>
                  </a:txBody>
                  <a:tcPr/>
                </a:tc>
              </a:tr>
              <a:tr h="1066758">
                <a:tc>
                  <a:txBody>
                    <a:bodyPr/>
                    <a:lstStyle/>
                    <a:p>
                      <a:pPr algn="l"/>
                      <a:r>
                        <a:rPr lang="en-US" dirty="0" smtClean="0"/>
                        <a:t>4.</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err="1" smtClean="0">
                          <a:solidFill>
                            <a:schemeClr val="dk1"/>
                          </a:solidFill>
                          <a:latin typeface="+mn-lt"/>
                          <a:ea typeface="+mn-ea"/>
                          <a:cs typeface="+mn-cs"/>
                        </a:rPr>
                        <a:t>Bhandra</a:t>
                      </a:r>
                      <a:r>
                        <a:rPr kumimoji="0" lang="en-US" sz="1800" kern="1200" baseline="0" dirty="0" smtClean="0">
                          <a:solidFill>
                            <a:schemeClr val="dk1"/>
                          </a:solidFill>
                          <a:latin typeface="+mn-lt"/>
                          <a:ea typeface="+mn-ea"/>
                          <a:cs typeface="+mn-cs"/>
                        </a:rPr>
                        <a:t> 	</a:t>
                      </a:r>
                    </a:p>
                    <a:p>
                      <a:pPr algn="l"/>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err="1" smtClean="0">
                          <a:solidFill>
                            <a:schemeClr val="dk1"/>
                          </a:solidFill>
                          <a:latin typeface="+mn-lt"/>
                          <a:ea typeface="+mn-ea"/>
                          <a:cs typeface="+mn-cs"/>
                        </a:rPr>
                        <a:t>Sakoli</a:t>
                      </a:r>
                      <a:r>
                        <a:rPr kumimoji="0" lang="en-US" sz="1800" kern="1200" baseline="0" dirty="0" smtClean="0">
                          <a:solidFill>
                            <a:schemeClr val="dk1"/>
                          </a:solidFill>
                          <a:latin typeface="+mn-lt"/>
                          <a:ea typeface="+mn-ea"/>
                          <a:cs typeface="+mn-cs"/>
                        </a:rPr>
                        <a:t>, </a:t>
                      </a:r>
                      <a:r>
                        <a:rPr kumimoji="0" lang="en-US" sz="1800" kern="1200" baseline="0" dirty="0" err="1" smtClean="0">
                          <a:solidFill>
                            <a:schemeClr val="dk1"/>
                          </a:solidFill>
                          <a:latin typeface="+mn-lt"/>
                          <a:ea typeface="+mn-ea"/>
                          <a:cs typeface="+mn-cs"/>
                        </a:rPr>
                        <a:t>Lakhandur</a:t>
                      </a:r>
                      <a:r>
                        <a:rPr kumimoji="0" lang="en-US" sz="1800" kern="1200" baseline="0" dirty="0" smtClean="0">
                          <a:solidFill>
                            <a:schemeClr val="dk1"/>
                          </a:solidFill>
                          <a:latin typeface="+mn-lt"/>
                          <a:ea typeface="+mn-ea"/>
                          <a:cs typeface="+mn-cs"/>
                        </a:rPr>
                        <a:t>, </a:t>
                      </a:r>
                      <a:r>
                        <a:rPr kumimoji="0" lang="en-US" sz="1800" kern="1200" baseline="0" dirty="0" err="1" smtClean="0">
                          <a:solidFill>
                            <a:schemeClr val="dk1"/>
                          </a:solidFill>
                          <a:latin typeface="+mn-lt"/>
                          <a:ea typeface="+mn-ea"/>
                          <a:cs typeface="+mn-cs"/>
                        </a:rPr>
                        <a:t>Lakhani</a:t>
                      </a:r>
                      <a:r>
                        <a:rPr kumimoji="0" lang="en-US" sz="1800" kern="1200" baseline="0" dirty="0" smtClean="0">
                          <a:solidFill>
                            <a:schemeClr val="dk1"/>
                          </a:solidFill>
                          <a:latin typeface="+mn-lt"/>
                          <a:ea typeface="+mn-ea"/>
                          <a:cs typeface="+mn-cs"/>
                        </a:rPr>
                        <a:t> 	</a:t>
                      </a:r>
                    </a:p>
                    <a:p>
                      <a:pPr algn="l"/>
                      <a:endParaRPr lang="en-US" dirty="0"/>
                    </a:p>
                  </a:txBody>
                  <a:tcPr/>
                </a:tc>
              </a:tr>
              <a:tr h="1066758">
                <a:tc>
                  <a:txBody>
                    <a:bodyPr/>
                    <a:lstStyle/>
                    <a:p>
                      <a:pPr algn="l"/>
                      <a:r>
                        <a:rPr lang="en-US" dirty="0" smtClean="0"/>
                        <a:t>5.</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err="1" smtClean="0">
                          <a:solidFill>
                            <a:schemeClr val="dk1"/>
                          </a:solidFill>
                          <a:latin typeface="+mn-lt"/>
                          <a:ea typeface="+mn-ea"/>
                          <a:cs typeface="+mn-cs"/>
                        </a:rPr>
                        <a:t>Yavatmal</a:t>
                      </a:r>
                      <a:r>
                        <a:rPr kumimoji="0" lang="en-US" sz="1800" kern="1200" baseline="0" dirty="0" smtClean="0">
                          <a:solidFill>
                            <a:schemeClr val="dk1"/>
                          </a:solidFill>
                          <a:latin typeface="+mn-lt"/>
                          <a:ea typeface="+mn-ea"/>
                          <a:cs typeface="+mn-cs"/>
                        </a:rPr>
                        <a:t> 	</a:t>
                      </a:r>
                    </a:p>
                    <a:p>
                      <a:pPr algn="l"/>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err="1" smtClean="0">
                          <a:solidFill>
                            <a:schemeClr val="dk1"/>
                          </a:solidFill>
                          <a:latin typeface="+mn-lt"/>
                          <a:ea typeface="+mn-ea"/>
                          <a:cs typeface="+mn-cs"/>
                        </a:rPr>
                        <a:t>Pandharkawda</a:t>
                      </a:r>
                      <a:r>
                        <a:rPr kumimoji="0" lang="en-US" sz="1800" kern="1200" baseline="0" dirty="0" smtClean="0">
                          <a:solidFill>
                            <a:schemeClr val="dk1"/>
                          </a:solidFill>
                          <a:latin typeface="+mn-lt"/>
                          <a:ea typeface="+mn-ea"/>
                          <a:cs typeface="+mn-cs"/>
                        </a:rPr>
                        <a:t>, </a:t>
                      </a:r>
                      <a:r>
                        <a:rPr kumimoji="0" lang="en-US" sz="1800" kern="1200" baseline="0" dirty="0" err="1" smtClean="0">
                          <a:solidFill>
                            <a:schemeClr val="dk1"/>
                          </a:solidFill>
                          <a:latin typeface="+mn-lt"/>
                          <a:ea typeface="+mn-ea"/>
                          <a:cs typeface="+mn-cs"/>
                        </a:rPr>
                        <a:t>Wani</a:t>
                      </a:r>
                      <a:r>
                        <a:rPr kumimoji="0" lang="en-US" sz="1800" kern="1200" baseline="0" dirty="0" smtClean="0">
                          <a:solidFill>
                            <a:schemeClr val="dk1"/>
                          </a:solidFill>
                          <a:latin typeface="+mn-lt"/>
                          <a:ea typeface="+mn-ea"/>
                          <a:cs typeface="+mn-cs"/>
                        </a:rPr>
                        <a:t>, </a:t>
                      </a:r>
                      <a:r>
                        <a:rPr kumimoji="0" lang="en-US" sz="1800" kern="1200" baseline="0" dirty="0" err="1" smtClean="0">
                          <a:solidFill>
                            <a:schemeClr val="dk1"/>
                          </a:solidFill>
                          <a:latin typeface="+mn-lt"/>
                          <a:ea typeface="+mn-ea"/>
                          <a:cs typeface="+mn-cs"/>
                        </a:rPr>
                        <a:t>Zari-Jamdi</a:t>
                      </a:r>
                      <a:r>
                        <a:rPr kumimoji="0" lang="en-US" sz="1800" kern="1200" baseline="0" dirty="0" smtClean="0">
                          <a:solidFill>
                            <a:schemeClr val="dk1"/>
                          </a:solidFill>
                          <a:latin typeface="+mn-lt"/>
                          <a:ea typeface="+mn-ea"/>
                          <a:cs typeface="+mn-cs"/>
                        </a:rPr>
                        <a:t>, </a:t>
                      </a:r>
                      <a:r>
                        <a:rPr kumimoji="0" lang="en-US" sz="1800" kern="1200" baseline="0" dirty="0" err="1" smtClean="0">
                          <a:solidFill>
                            <a:schemeClr val="dk1"/>
                          </a:solidFill>
                          <a:latin typeface="+mn-lt"/>
                          <a:ea typeface="+mn-ea"/>
                          <a:cs typeface="+mn-cs"/>
                        </a:rPr>
                        <a:t>Ghatanji</a:t>
                      </a:r>
                      <a:r>
                        <a:rPr kumimoji="0" lang="en-US" sz="1800" kern="1200" baseline="0" dirty="0" smtClean="0">
                          <a:solidFill>
                            <a:schemeClr val="dk1"/>
                          </a:solidFill>
                          <a:latin typeface="+mn-lt"/>
                          <a:ea typeface="+mn-ea"/>
                          <a:cs typeface="+mn-cs"/>
                        </a:rPr>
                        <a:t>, </a:t>
                      </a:r>
                      <a:r>
                        <a:rPr kumimoji="0" lang="en-US" sz="1800" kern="1200" baseline="0" dirty="0" err="1" smtClean="0">
                          <a:solidFill>
                            <a:schemeClr val="dk1"/>
                          </a:solidFill>
                          <a:latin typeface="+mn-lt"/>
                          <a:ea typeface="+mn-ea"/>
                          <a:cs typeface="+mn-cs"/>
                        </a:rPr>
                        <a:t>Arni</a:t>
                      </a:r>
                      <a:r>
                        <a:rPr kumimoji="0" lang="en-US" sz="1800" kern="1200" baseline="0" dirty="0" smtClean="0">
                          <a:solidFill>
                            <a:schemeClr val="dk1"/>
                          </a:solidFill>
                          <a:latin typeface="+mn-lt"/>
                          <a:ea typeface="+mn-ea"/>
                          <a:cs typeface="+mn-cs"/>
                        </a:rPr>
                        <a:t> 	</a:t>
                      </a:r>
                    </a:p>
                    <a:p>
                      <a:pPr algn="l"/>
                      <a:endParaRPr lang="en-US" dirty="0"/>
                    </a:p>
                  </a:txBody>
                  <a:tcPr/>
                </a:tc>
              </a:tr>
              <a:tr h="629881">
                <a:tc>
                  <a:txBody>
                    <a:bodyPr/>
                    <a:lstStyle/>
                    <a:p>
                      <a:pPr algn="l"/>
                      <a:r>
                        <a:rPr lang="en-US" dirty="0" smtClean="0"/>
                        <a:t>6.</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err="1" smtClean="0">
                          <a:solidFill>
                            <a:schemeClr val="dk1"/>
                          </a:solidFill>
                          <a:latin typeface="+mn-lt"/>
                          <a:ea typeface="+mn-ea"/>
                          <a:cs typeface="+mn-cs"/>
                        </a:rPr>
                        <a:t>Nanded</a:t>
                      </a:r>
                      <a:r>
                        <a:rPr kumimoji="0" lang="en-US" sz="1800" kern="1200" baseline="0" dirty="0" smtClean="0">
                          <a:solidFill>
                            <a:schemeClr val="dk1"/>
                          </a:solidFill>
                          <a:latin typeface="+mn-lt"/>
                          <a:ea typeface="+mn-ea"/>
                          <a:cs typeface="+mn-cs"/>
                        </a:rPr>
                        <a:t> 	</a:t>
                      </a:r>
                    </a:p>
                    <a:p>
                      <a:pPr algn="l"/>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err="1" smtClean="0">
                          <a:solidFill>
                            <a:schemeClr val="dk1"/>
                          </a:solidFill>
                          <a:latin typeface="+mn-lt"/>
                          <a:ea typeface="+mn-ea"/>
                          <a:cs typeface="+mn-cs"/>
                        </a:rPr>
                        <a:t>Kinwat</a:t>
                      </a:r>
                      <a:r>
                        <a:rPr kumimoji="0" lang="en-US" sz="1800" kern="1200" baseline="0" dirty="0" smtClean="0">
                          <a:solidFill>
                            <a:schemeClr val="dk1"/>
                          </a:solidFill>
                          <a:latin typeface="+mn-lt"/>
                          <a:ea typeface="+mn-ea"/>
                          <a:cs typeface="+mn-cs"/>
                        </a:rPr>
                        <a:t> 	</a:t>
                      </a:r>
                    </a:p>
                    <a:p>
                      <a:pPr algn="l"/>
                      <a:endParaRPr lang="en-US" dirty="0"/>
                    </a:p>
                  </a:txBody>
                  <a:tcPr/>
                </a:tc>
              </a:tr>
            </a:tbl>
          </a:graphicData>
        </a:graphic>
      </p:graphicFrame>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1447800" y="990600"/>
            <a:ext cx="6019800" cy="381000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fontAlgn="ctr"/>
            <a:r>
              <a:rPr lang="en-US" sz="3200" b="1" dirty="0" smtClean="0">
                <a:solidFill>
                  <a:srgbClr val="000000"/>
                </a:solidFill>
                <a:latin typeface="Calibri"/>
              </a:rPr>
              <a:t>DIVISIONAL / DISTRICT WISE CLASSIFICATION OF GROUPS</a:t>
            </a:r>
            <a:endParaRPr lang="en-US" sz="3200" b="1" dirty="0">
              <a:solidFill>
                <a:srgbClr val="000000"/>
              </a:solidFill>
              <a:latin typeface="Calibri"/>
            </a:endParaRPr>
          </a:p>
        </p:txBody>
      </p:sp>
      <p:sp>
        <p:nvSpPr>
          <p:cNvPr id="4" name="Footer Placeholder 3"/>
          <p:cNvSpPr>
            <a:spLocks noGrp="1"/>
          </p:cNvSpPr>
          <p:nvPr>
            <p:ph type="ftr" sz="quarter" idx="11"/>
          </p:nvPr>
        </p:nvSpPr>
        <p:spPr>
          <a:xfrm>
            <a:off x="0" y="6356350"/>
            <a:ext cx="9144000" cy="501650"/>
          </a:xfrm>
          <a:solidFill>
            <a:schemeClr val="accent2"/>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smtClean="0"/>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1" y="7"/>
          <a:ext cx="9143998" cy="6857986"/>
        </p:xfrm>
        <a:graphic>
          <a:graphicData uri="http://schemas.openxmlformats.org/drawingml/2006/table">
            <a:tbl>
              <a:tblPr/>
              <a:tblGrid>
                <a:gridCol w="1831576"/>
                <a:gridCol w="1984206"/>
                <a:gridCol w="888036"/>
                <a:gridCol w="888036"/>
                <a:gridCol w="888036"/>
                <a:gridCol w="888036"/>
                <a:gridCol w="888036"/>
                <a:gridCol w="888036"/>
              </a:tblGrid>
              <a:tr h="321971">
                <a:tc gridSpan="8">
                  <a:txBody>
                    <a:bodyPr/>
                    <a:lstStyle/>
                    <a:p>
                      <a:pPr algn="ctr" fontAlgn="b"/>
                      <a:r>
                        <a:rPr lang="en-US" sz="1800" b="0" i="0" u="none" strike="noStrike" dirty="0">
                          <a:solidFill>
                            <a:srgbClr val="000000"/>
                          </a:solidFill>
                          <a:latin typeface="Calibri"/>
                        </a:rPr>
                        <a:t>DIVISIONAL / DISTRICT WISE CLASSIFICATION OF GROUPS UNDER PSI 1993</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998114">
                <a:tc>
                  <a:txBody>
                    <a:bodyPr/>
                    <a:lstStyle/>
                    <a:p>
                      <a:pPr algn="ctr" fontAlgn="b"/>
                      <a:r>
                        <a:rPr lang="en-US" sz="1800" b="0" i="0" u="none" strike="noStrike" dirty="0">
                          <a:solidFill>
                            <a:srgbClr val="000000"/>
                          </a:solidFill>
                          <a:latin typeface="Calibri"/>
                        </a:rPr>
                        <a:t>DIVISION </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dirty="0">
                          <a:solidFill>
                            <a:srgbClr val="000000"/>
                          </a:solidFill>
                          <a:latin typeface="Calibri"/>
                        </a:rPr>
                        <a:t>DISTRICT</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dirty="0">
                          <a:solidFill>
                            <a:srgbClr val="000000"/>
                          </a:solidFill>
                          <a:latin typeface="Calibri"/>
                        </a:rPr>
                        <a:t>A</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dirty="0">
                          <a:solidFill>
                            <a:srgbClr val="000000"/>
                          </a:solidFill>
                          <a:latin typeface="Calibri"/>
                        </a:rPr>
                        <a:t>B</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dirty="0">
                          <a:solidFill>
                            <a:srgbClr val="000000"/>
                          </a:solidFill>
                          <a:latin typeface="Calibri"/>
                        </a:rPr>
                        <a:t>C</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dirty="0">
                          <a:solidFill>
                            <a:srgbClr val="000000"/>
                          </a:solidFill>
                          <a:latin typeface="Calibri"/>
                        </a:rPr>
                        <a:t>D</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dirty="0">
                          <a:solidFill>
                            <a:srgbClr val="000000"/>
                          </a:solidFill>
                          <a:latin typeface="Calibri"/>
                        </a:rPr>
                        <a:t>D+</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dirty="0">
                          <a:solidFill>
                            <a:srgbClr val="000000"/>
                          </a:solidFill>
                          <a:latin typeface="Calibri"/>
                        </a:rPr>
                        <a:t>TOTAL</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1971">
                <a:tc rowSpan="5">
                  <a:txBody>
                    <a:bodyPr/>
                    <a:lstStyle/>
                    <a:p>
                      <a:pPr algn="ctr" fontAlgn="ctr"/>
                      <a:r>
                        <a:rPr lang="en-US" sz="1800" b="0" i="0" u="none" strike="noStrike">
                          <a:solidFill>
                            <a:srgbClr val="000000"/>
                          </a:solidFill>
                          <a:latin typeface="Calibri"/>
                        </a:rPr>
                        <a:t>KOKAN</a:t>
                      </a:r>
                    </a:p>
                  </a:txBody>
                  <a:tcPr marL="9255" marR="9255" marT="92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dirty="0">
                          <a:solidFill>
                            <a:srgbClr val="000000"/>
                          </a:solidFill>
                          <a:latin typeface="Calibri"/>
                        </a:rPr>
                        <a:t>GREATER BOMBAY</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1971">
                <a:tc vMerge="1">
                  <a:txBody>
                    <a:bodyPr/>
                    <a:lstStyle/>
                    <a:p>
                      <a:endParaRPr lang="en-US"/>
                    </a:p>
                  </a:txBody>
                  <a:tcPr/>
                </a:tc>
                <a:tc>
                  <a:txBody>
                    <a:bodyPr/>
                    <a:lstStyle/>
                    <a:p>
                      <a:pPr algn="ctr" fontAlgn="b"/>
                      <a:r>
                        <a:rPr lang="en-US" sz="1800" b="0" i="0" u="none" strike="noStrike">
                          <a:solidFill>
                            <a:srgbClr val="000000"/>
                          </a:solidFill>
                          <a:latin typeface="Calibri"/>
                        </a:rPr>
                        <a:t>THANE</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5</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2</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2</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4</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13</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1971">
                <a:tc vMerge="1">
                  <a:txBody>
                    <a:bodyPr/>
                    <a:lstStyle/>
                    <a:p>
                      <a:endParaRPr lang="en-US"/>
                    </a:p>
                  </a:txBody>
                  <a:tcPr/>
                </a:tc>
                <a:tc>
                  <a:txBody>
                    <a:bodyPr/>
                    <a:lstStyle/>
                    <a:p>
                      <a:pPr algn="ctr" fontAlgn="b"/>
                      <a:r>
                        <a:rPr lang="en-US" sz="1800" b="0" i="0" u="none" strike="noStrike">
                          <a:solidFill>
                            <a:srgbClr val="000000"/>
                          </a:solidFill>
                          <a:latin typeface="Calibri"/>
                        </a:rPr>
                        <a:t>RAIGAD</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6</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6</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6</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19</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1971">
                <a:tc vMerge="1">
                  <a:txBody>
                    <a:bodyPr/>
                    <a:lstStyle/>
                    <a:p>
                      <a:endParaRPr lang="en-US"/>
                    </a:p>
                  </a:txBody>
                  <a:tcPr/>
                </a:tc>
                <a:tc>
                  <a:txBody>
                    <a:bodyPr/>
                    <a:lstStyle/>
                    <a:p>
                      <a:pPr algn="ctr" fontAlgn="b"/>
                      <a:r>
                        <a:rPr lang="en-US" sz="1800" b="0" i="0" u="none" strike="noStrike">
                          <a:solidFill>
                            <a:srgbClr val="000000"/>
                          </a:solidFill>
                          <a:latin typeface="Calibri"/>
                        </a:rPr>
                        <a:t>RATNAGIRI</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3</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5</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9</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1971">
                <a:tc vMerge="1">
                  <a:txBody>
                    <a:bodyPr/>
                    <a:lstStyle/>
                    <a:p>
                      <a:endParaRPr lang="en-US"/>
                    </a:p>
                  </a:txBody>
                  <a:tcPr/>
                </a:tc>
                <a:tc>
                  <a:txBody>
                    <a:bodyPr/>
                    <a:lstStyle/>
                    <a:p>
                      <a:pPr algn="ctr" fontAlgn="b"/>
                      <a:r>
                        <a:rPr lang="en-US" sz="1800" b="0" i="0" u="none" strike="noStrike">
                          <a:solidFill>
                            <a:srgbClr val="000000"/>
                          </a:solidFill>
                          <a:latin typeface="Calibri"/>
                        </a:rPr>
                        <a:t>SINDHUDURG</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6</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7</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6365">
                <a:tc gridSpan="2">
                  <a:txBody>
                    <a:bodyPr/>
                    <a:lstStyle/>
                    <a:p>
                      <a:pPr algn="ctr" fontAlgn="ctr"/>
                      <a:r>
                        <a:rPr lang="en-US" sz="1800" b="1" i="0" u="none" strike="noStrike">
                          <a:solidFill>
                            <a:srgbClr val="000000"/>
                          </a:solidFill>
                          <a:latin typeface="Calibri"/>
                        </a:rPr>
                        <a:t>TOTAL</a:t>
                      </a:r>
                    </a:p>
                  </a:txBody>
                  <a:tcPr marL="9255" marR="9255" marT="92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hMerge="1">
                  <a:txBody>
                    <a:bodyPr/>
                    <a:lstStyle/>
                    <a:p>
                      <a:endParaRPr lang="en-US"/>
                    </a:p>
                  </a:txBody>
                  <a:tcPr/>
                </a:tc>
                <a:tc>
                  <a:txBody>
                    <a:bodyPr/>
                    <a:lstStyle/>
                    <a:p>
                      <a:pPr algn="ctr" fontAlgn="b"/>
                      <a:r>
                        <a:rPr lang="en-US" sz="1800" b="1" i="0" u="none" strike="noStrike">
                          <a:solidFill>
                            <a:srgbClr val="000000"/>
                          </a:solidFill>
                          <a:latin typeface="Calibri"/>
                        </a:rPr>
                        <a:t>12</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8</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9</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9</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11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49</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r>
              <a:tr h="321971">
                <a:tc rowSpan="5">
                  <a:txBody>
                    <a:bodyPr/>
                    <a:lstStyle/>
                    <a:p>
                      <a:pPr algn="ctr" fontAlgn="ctr"/>
                      <a:r>
                        <a:rPr lang="en-US" sz="1800" b="0" i="0" u="none" strike="noStrike">
                          <a:solidFill>
                            <a:srgbClr val="000000"/>
                          </a:solidFill>
                          <a:latin typeface="Calibri"/>
                        </a:rPr>
                        <a:t>PUNE</a:t>
                      </a:r>
                    </a:p>
                  </a:txBody>
                  <a:tcPr marL="9255" marR="9255" marT="92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PUNE</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5</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5</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7</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18</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1971">
                <a:tc vMerge="1">
                  <a:txBody>
                    <a:bodyPr/>
                    <a:lstStyle/>
                    <a:p>
                      <a:endParaRPr lang="en-US"/>
                    </a:p>
                  </a:txBody>
                  <a:tcPr/>
                </a:tc>
                <a:tc>
                  <a:txBody>
                    <a:bodyPr/>
                    <a:lstStyle/>
                    <a:p>
                      <a:pPr algn="ctr" fontAlgn="b"/>
                      <a:r>
                        <a:rPr lang="en-US" sz="1800" b="0" i="0" u="none" strike="noStrike">
                          <a:solidFill>
                            <a:srgbClr val="000000"/>
                          </a:solidFill>
                          <a:latin typeface="Calibri"/>
                        </a:rPr>
                        <a:t>SOLAPUR</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2</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7</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4</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13</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1971">
                <a:tc vMerge="1">
                  <a:txBody>
                    <a:bodyPr/>
                    <a:lstStyle/>
                    <a:p>
                      <a:endParaRPr lang="en-US"/>
                    </a:p>
                  </a:txBody>
                  <a:tcPr/>
                </a:tc>
                <a:tc>
                  <a:txBody>
                    <a:bodyPr/>
                    <a:lstStyle/>
                    <a:p>
                      <a:pPr algn="ctr" fontAlgn="b"/>
                      <a:r>
                        <a:rPr lang="en-US" sz="1800" b="0" i="0" u="none" strike="noStrike">
                          <a:solidFill>
                            <a:srgbClr val="000000"/>
                          </a:solidFill>
                          <a:latin typeface="Calibri"/>
                        </a:rPr>
                        <a:t>SATARA</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5</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4</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2</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11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1971">
                <a:tc vMerge="1">
                  <a:txBody>
                    <a:bodyPr/>
                    <a:lstStyle/>
                    <a:p>
                      <a:endParaRPr lang="en-US"/>
                    </a:p>
                  </a:txBody>
                  <a:tcPr/>
                </a:tc>
                <a:tc>
                  <a:txBody>
                    <a:bodyPr/>
                    <a:lstStyle/>
                    <a:p>
                      <a:pPr algn="ctr" fontAlgn="b"/>
                      <a:r>
                        <a:rPr lang="en-US" sz="1800" b="0" i="0" u="none" strike="noStrike">
                          <a:solidFill>
                            <a:srgbClr val="000000"/>
                          </a:solidFill>
                          <a:latin typeface="Calibri"/>
                        </a:rPr>
                        <a:t>SANGLI</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2</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7</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10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1971">
                <a:tc vMerge="1">
                  <a:txBody>
                    <a:bodyPr/>
                    <a:lstStyle/>
                    <a:p>
                      <a:endParaRPr lang="en-US"/>
                    </a:p>
                  </a:txBody>
                  <a:tcPr/>
                </a:tc>
                <a:tc>
                  <a:txBody>
                    <a:bodyPr/>
                    <a:lstStyle/>
                    <a:p>
                      <a:pPr algn="ctr" fontAlgn="b"/>
                      <a:r>
                        <a:rPr lang="en-US" sz="1800" b="0" i="0" u="none" strike="noStrike">
                          <a:solidFill>
                            <a:srgbClr val="000000"/>
                          </a:solidFill>
                          <a:latin typeface="Calibri"/>
                        </a:rPr>
                        <a:t>KOLHAPUR</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2</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7</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3</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12</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1971">
                <a:tc gridSpan="2">
                  <a:txBody>
                    <a:bodyPr/>
                    <a:lstStyle/>
                    <a:p>
                      <a:pPr algn="ctr" fontAlgn="b"/>
                      <a:r>
                        <a:rPr lang="en-US" sz="1800" b="1" i="0" u="none" strike="noStrike">
                          <a:solidFill>
                            <a:srgbClr val="000000"/>
                          </a:solidFill>
                          <a:latin typeface="Calibri"/>
                        </a:rPr>
                        <a:t>TOTAL</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hMerge="1">
                  <a:txBody>
                    <a:bodyPr/>
                    <a:lstStyle/>
                    <a:p>
                      <a:endParaRPr lang="en-US"/>
                    </a:p>
                  </a:txBody>
                  <a:tcPr/>
                </a:tc>
                <a:tc>
                  <a:txBody>
                    <a:bodyPr/>
                    <a:lstStyle/>
                    <a:p>
                      <a:pPr algn="ctr" fontAlgn="b"/>
                      <a:r>
                        <a:rPr lang="en-US" sz="1800" b="1" i="0" u="none" strike="noStrike">
                          <a:solidFill>
                            <a:srgbClr val="000000"/>
                          </a:solidFill>
                          <a:latin typeface="Calibri"/>
                        </a:rPr>
                        <a:t>5</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5</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18</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25</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11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64</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r>
              <a:tr h="321971">
                <a:tc rowSpan="4">
                  <a:txBody>
                    <a:bodyPr/>
                    <a:lstStyle/>
                    <a:p>
                      <a:pPr algn="ctr" fontAlgn="ctr"/>
                      <a:r>
                        <a:rPr lang="en-US" sz="1800" b="0" i="0" u="none" strike="noStrike">
                          <a:solidFill>
                            <a:srgbClr val="000000"/>
                          </a:solidFill>
                          <a:latin typeface="Calibri"/>
                        </a:rPr>
                        <a:t>NASIK</a:t>
                      </a:r>
                    </a:p>
                  </a:txBody>
                  <a:tcPr marL="9255" marR="9255" marT="92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NASIK</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2</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4</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2</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5</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13</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1971">
                <a:tc vMerge="1">
                  <a:txBody>
                    <a:bodyPr/>
                    <a:lstStyle/>
                    <a:p>
                      <a:endParaRPr lang="en-US"/>
                    </a:p>
                  </a:txBody>
                  <a:tcPr/>
                </a:tc>
                <a:tc>
                  <a:txBody>
                    <a:bodyPr/>
                    <a:lstStyle/>
                    <a:p>
                      <a:pPr algn="ctr" fontAlgn="b"/>
                      <a:r>
                        <a:rPr lang="en-US" sz="1800" b="0" i="0" u="none" strike="noStrike">
                          <a:solidFill>
                            <a:srgbClr val="000000"/>
                          </a:solidFill>
                          <a:latin typeface="Calibri"/>
                        </a:rPr>
                        <a:t>AHMEDNAGAR</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4</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2</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4</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3</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13</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1971">
                <a:tc vMerge="1">
                  <a:txBody>
                    <a:bodyPr/>
                    <a:lstStyle/>
                    <a:p>
                      <a:endParaRPr lang="en-US"/>
                    </a:p>
                  </a:txBody>
                  <a:tcPr/>
                </a:tc>
                <a:tc>
                  <a:txBody>
                    <a:bodyPr/>
                    <a:lstStyle/>
                    <a:p>
                      <a:pPr algn="ctr" fontAlgn="b"/>
                      <a:r>
                        <a:rPr lang="en-US" sz="1800" b="0" i="0" u="none" strike="noStrike">
                          <a:solidFill>
                            <a:srgbClr val="000000"/>
                          </a:solidFill>
                          <a:latin typeface="Calibri"/>
                        </a:rPr>
                        <a:t>DHULE</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6</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4</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10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1971">
                <a:tc vMerge="1">
                  <a:txBody>
                    <a:bodyPr/>
                    <a:lstStyle/>
                    <a:p>
                      <a:endParaRPr lang="en-US"/>
                    </a:p>
                  </a:txBody>
                  <a:tcPr/>
                </a:tc>
                <a:tc>
                  <a:txBody>
                    <a:bodyPr/>
                    <a:lstStyle/>
                    <a:p>
                      <a:pPr algn="ctr" fontAlgn="b"/>
                      <a:r>
                        <a:rPr lang="en-US" sz="1800" b="0" i="0" u="none" strike="noStrike">
                          <a:solidFill>
                            <a:srgbClr val="000000"/>
                          </a:solidFill>
                          <a:latin typeface="Calibri"/>
                        </a:rPr>
                        <a:t>JALGAON</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9</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4</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13</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1971">
                <a:tc gridSpan="2">
                  <a:txBody>
                    <a:bodyPr/>
                    <a:lstStyle/>
                    <a:p>
                      <a:pPr algn="ctr" fontAlgn="b"/>
                      <a:r>
                        <a:rPr lang="en-US" sz="1800" b="1" i="0" u="none" strike="noStrike">
                          <a:solidFill>
                            <a:srgbClr val="000000"/>
                          </a:solidFill>
                          <a:latin typeface="Calibri"/>
                        </a:rPr>
                        <a:t>TOTAL</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hMerge="1">
                  <a:txBody>
                    <a:bodyPr/>
                    <a:lstStyle/>
                    <a:p>
                      <a:endParaRPr lang="en-US"/>
                    </a:p>
                  </a:txBody>
                  <a:tcPr/>
                </a:tc>
                <a:tc>
                  <a:txBody>
                    <a:bodyPr/>
                    <a:lstStyle/>
                    <a:p>
                      <a:pPr algn="ctr" fontAlgn="b"/>
                      <a:r>
                        <a:rPr lang="en-US" sz="1800" b="1"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6</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6</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21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16</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dirty="0">
                          <a:solidFill>
                            <a:srgbClr val="000000"/>
                          </a:solidFill>
                          <a:latin typeface="Calibri"/>
                        </a:rPr>
                        <a:t>49</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r>
            </a:tbl>
          </a:graphicData>
        </a:graphic>
      </p:graphicFrame>
      <p:sp>
        <p:nvSpPr>
          <p:cNvPr id="4" name="Footer Placeholder 3"/>
          <p:cNvSpPr>
            <a:spLocks noGrp="1"/>
          </p:cNvSpPr>
          <p:nvPr>
            <p:ph type="ftr" sz="quarter" idx="11"/>
          </p:nvPr>
        </p:nvSpPr>
        <p:spPr/>
        <p:txBody>
          <a:bodyPr/>
          <a:lstStyle/>
          <a:p>
            <a:r>
              <a:rPr lang="en-US" smtClean="0"/>
              <a:t>      </a:t>
            </a:r>
            <a:endParaRPr lang="en-US"/>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1" y="1470074"/>
          <a:ext cx="9143998" cy="5387925"/>
        </p:xfrm>
        <a:graphic>
          <a:graphicData uri="http://schemas.openxmlformats.org/drawingml/2006/table">
            <a:tbl>
              <a:tblPr/>
              <a:tblGrid>
                <a:gridCol w="1831576"/>
                <a:gridCol w="1984206"/>
                <a:gridCol w="888036"/>
                <a:gridCol w="888036"/>
                <a:gridCol w="888036"/>
                <a:gridCol w="888036"/>
                <a:gridCol w="888036"/>
                <a:gridCol w="888036"/>
              </a:tblGrid>
              <a:tr h="272716">
                <a:tc rowSpan="7">
                  <a:txBody>
                    <a:bodyPr/>
                    <a:lstStyle/>
                    <a:p>
                      <a:pPr algn="ctr" fontAlgn="ctr"/>
                      <a:r>
                        <a:rPr lang="en-US" sz="1800" b="0" i="0" u="none" strike="noStrike" dirty="0">
                          <a:solidFill>
                            <a:srgbClr val="000000"/>
                          </a:solidFill>
                          <a:latin typeface="Calibri"/>
                        </a:rPr>
                        <a:t>AURANGABAD</a:t>
                      </a:r>
                    </a:p>
                  </a:txBody>
                  <a:tcPr marL="9255" marR="9255" marT="92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AURANGABAD</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9</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5</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3</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17</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2716">
                <a:tc vMerge="1">
                  <a:txBody>
                    <a:bodyPr/>
                    <a:lstStyle/>
                    <a:p>
                      <a:endParaRPr lang="en-US"/>
                    </a:p>
                  </a:txBody>
                  <a:tcPr/>
                </a:tc>
                <a:tc>
                  <a:txBody>
                    <a:bodyPr/>
                    <a:lstStyle/>
                    <a:p>
                      <a:pPr algn="ctr" fontAlgn="b"/>
                      <a:r>
                        <a:rPr lang="en-US" sz="1800" b="0" i="0" u="none" strike="noStrike">
                          <a:solidFill>
                            <a:srgbClr val="000000"/>
                          </a:solidFill>
                          <a:latin typeface="Calibri"/>
                        </a:rPr>
                        <a:t>JALNA</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dirty="0">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7</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8</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2716">
                <a:tc vMerge="1">
                  <a:txBody>
                    <a:bodyPr/>
                    <a:lstStyle/>
                    <a:p>
                      <a:endParaRPr lang="en-US"/>
                    </a:p>
                  </a:txBody>
                  <a:tcPr/>
                </a:tc>
                <a:tc>
                  <a:txBody>
                    <a:bodyPr/>
                    <a:lstStyle/>
                    <a:p>
                      <a:pPr algn="ctr" fontAlgn="b"/>
                      <a:r>
                        <a:rPr lang="en-US" sz="1800" b="0" i="0" u="none" strike="noStrike">
                          <a:solidFill>
                            <a:srgbClr val="000000"/>
                          </a:solidFill>
                          <a:latin typeface="Calibri"/>
                        </a:rPr>
                        <a:t>BEED</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8</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3</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11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2716">
                <a:tc vMerge="1">
                  <a:txBody>
                    <a:bodyPr/>
                    <a:lstStyle/>
                    <a:p>
                      <a:endParaRPr lang="en-US"/>
                    </a:p>
                  </a:txBody>
                  <a:tcPr/>
                </a:tc>
                <a:tc>
                  <a:txBody>
                    <a:bodyPr/>
                    <a:lstStyle/>
                    <a:p>
                      <a:pPr algn="ctr" fontAlgn="b"/>
                      <a:r>
                        <a:rPr lang="en-US" sz="1800" b="0" i="0" u="none" strike="noStrike">
                          <a:solidFill>
                            <a:srgbClr val="000000"/>
                          </a:solidFill>
                          <a:latin typeface="Calibri"/>
                        </a:rPr>
                        <a:t>OSMANABAD</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6</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2</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8</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2716">
                <a:tc vMerge="1">
                  <a:txBody>
                    <a:bodyPr/>
                    <a:lstStyle/>
                    <a:p>
                      <a:endParaRPr lang="en-US"/>
                    </a:p>
                  </a:txBody>
                  <a:tcPr/>
                </a:tc>
                <a:tc>
                  <a:txBody>
                    <a:bodyPr/>
                    <a:lstStyle/>
                    <a:p>
                      <a:pPr algn="ctr" fontAlgn="b"/>
                      <a:r>
                        <a:rPr lang="en-US" sz="1800" b="0" i="0" u="none" strike="noStrike">
                          <a:solidFill>
                            <a:srgbClr val="000000"/>
                          </a:solidFill>
                          <a:latin typeface="Calibri"/>
                        </a:rPr>
                        <a:t>PARBHANI</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12</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2</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14</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2716">
                <a:tc vMerge="1">
                  <a:txBody>
                    <a:bodyPr/>
                    <a:lstStyle/>
                    <a:p>
                      <a:endParaRPr lang="en-US"/>
                    </a:p>
                  </a:txBody>
                  <a:tcPr/>
                </a:tc>
                <a:tc>
                  <a:txBody>
                    <a:bodyPr/>
                    <a:lstStyle/>
                    <a:p>
                      <a:pPr algn="ctr" fontAlgn="b"/>
                      <a:r>
                        <a:rPr lang="en-US" sz="1800" b="0" i="0" u="none" strike="noStrike" dirty="0">
                          <a:solidFill>
                            <a:srgbClr val="000000"/>
                          </a:solidFill>
                          <a:latin typeface="Calibri"/>
                        </a:rPr>
                        <a:t>LATUR</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7</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3</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10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2716">
                <a:tc vMerge="1">
                  <a:txBody>
                    <a:bodyPr/>
                    <a:lstStyle/>
                    <a:p>
                      <a:endParaRPr lang="en-US"/>
                    </a:p>
                  </a:txBody>
                  <a:tcPr/>
                </a:tc>
                <a:tc>
                  <a:txBody>
                    <a:bodyPr/>
                    <a:lstStyle/>
                    <a:p>
                      <a:pPr algn="ctr" fontAlgn="b"/>
                      <a:r>
                        <a:rPr lang="en-US" sz="1800" b="0" i="0" u="none" strike="noStrike">
                          <a:solidFill>
                            <a:srgbClr val="000000"/>
                          </a:solidFill>
                          <a:latin typeface="Calibri"/>
                        </a:rPr>
                        <a:t>NANDED</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11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5</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16</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2716">
                <a:tc gridSpan="2">
                  <a:txBody>
                    <a:bodyPr/>
                    <a:lstStyle/>
                    <a:p>
                      <a:pPr algn="ctr" fontAlgn="b"/>
                      <a:r>
                        <a:rPr lang="en-US" sz="1800" b="1" i="0" u="none" strike="noStrike">
                          <a:solidFill>
                            <a:srgbClr val="000000"/>
                          </a:solidFill>
                          <a:latin typeface="Calibri"/>
                        </a:rPr>
                        <a:t>TOTAL</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hMerge="1">
                  <a:txBody>
                    <a:bodyPr/>
                    <a:lstStyle/>
                    <a:p>
                      <a:endParaRPr lang="en-US"/>
                    </a:p>
                  </a:txBody>
                  <a:tcPr/>
                </a:tc>
                <a:tc>
                  <a:txBody>
                    <a:bodyPr/>
                    <a:lstStyle/>
                    <a:p>
                      <a:pPr algn="ctr" fontAlgn="b"/>
                      <a:r>
                        <a:rPr lang="en-US" sz="1800" b="1"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9</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50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25</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84</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r>
              <a:tr h="272716">
                <a:tc rowSpan="4">
                  <a:txBody>
                    <a:bodyPr/>
                    <a:lstStyle/>
                    <a:p>
                      <a:pPr algn="ctr" fontAlgn="ctr"/>
                      <a:r>
                        <a:rPr lang="en-US" sz="1800" b="0" i="0" u="none" strike="noStrike">
                          <a:solidFill>
                            <a:srgbClr val="000000"/>
                          </a:solidFill>
                          <a:latin typeface="Calibri"/>
                        </a:rPr>
                        <a:t>AMARAVATI</a:t>
                      </a:r>
                    </a:p>
                  </a:txBody>
                  <a:tcPr marL="9255" marR="9255" marT="92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AMARAVATI</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15</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4</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20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2716">
                <a:tc vMerge="1">
                  <a:txBody>
                    <a:bodyPr/>
                    <a:lstStyle/>
                    <a:p>
                      <a:endParaRPr lang="en-US"/>
                    </a:p>
                  </a:txBody>
                  <a:tcPr/>
                </a:tc>
                <a:tc>
                  <a:txBody>
                    <a:bodyPr/>
                    <a:lstStyle/>
                    <a:p>
                      <a:pPr algn="ctr" fontAlgn="b"/>
                      <a:r>
                        <a:rPr lang="en-US" sz="1800" b="0" i="0" u="none" strike="noStrike">
                          <a:solidFill>
                            <a:srgbClr val="000000"/>
                          </a:solidFill>
                          <a:latin typeface="Calibri"/>
                        </a:rPr>
                        <a:t>AKLOLA</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5</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2</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7</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2716">
                <a:tc vMerge="1">
                  <a:txBody>
                    <a:bodyPr/>
                    <a:lstStyle/>
                    <a:p>
                      <a:endParaRPr lang="en-US"/>
                    </a:p>
                  </a:txBody>
                  <a:tcPr/>
                </a:tc>
                <a:tc>
                  <a:txBody>
                    <a:bodyPr/>
                    <a:lstStyle/>
                    <a:p>
                      <a:pPr algn="ctr" fontAlgn="b"/>
                      <a:r>
                        <a:rPr lang="en-US" sz="1800" b="0" i="0" u="none" strike="noStrike">
                          <a:solidFill>
                            <a:srgbClr val="000000"/>
                          </a:solidFill>
                          <a:latin typeface="Calibri"/>
                        </a:rPr>
                        <a:t>BULDHANA</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11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2</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13</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2716">
                <a:tc vMerge="1">
                  <a:txBody>
                    <a:bodyPr/>
                    <a:lstStyle/>
                    <a:p>
                      <a:endParaRPr lang="en-US"/>
                    </a:p>
                  </a:txBody>
                  <a:tcPr/>
                </a:tc>
                <a:tc>
                  <a:txBody>
                    <a:bodyPr/>
                    <a:lstStyle/>
                    <a:p>
                      <a:pPr algn="ctr" fontAlgn="b"/>
                      <a:r>
                        <a:rPr lang="en-US" sz="1800" b="0" i="0" u="none" strike="noStrike">
                          <a:solidFill>
                            <a:srgbClr val="000000"/>
                          </a:solidFill>
                          <a:latin typeface="Calibri"/>
                        </a:rPr>
                        <a:t>YAVATMAL</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13</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3</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16</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2716">
                <a:tc gridSpan="2">
                  <a:txBody>
                    <a:bodyPr/>
                    <a:lstStyle/>
                    <a:p>
                      <a:pPr algn="ctr" fontAlgn="b"/>
                      <a:r>
                        <a:rPr lang="en-US" sz="1800" b="1" i="0" u="none" strike="noStrike">
                          <a:solidFill>
                            <a:srgbClr val="000000"/>
                          </a:solidFill>
                          <a:latin typeface="Calibri"/>
                        </a:rPr>
                        <a:t>TOTAL</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hMerge="1">
                  <a:txBody>
                    <a:bodyPr/>
                    <a:lstStyle/>
                    <a:p>
                      <a:endParaRPr lang="en-US"/>
                    </a:p>
                  </a:txBody>
                  <a:tcPr/>
                </a:tc>
                <a:tc>
                  <a:txBody>
                    <a:bodyPr/>
                    <a:lstStyle/>
                    <a:p>
                      <a:pPr algn="ctr" fontAlgn="b"/>
                      <a:r>
                        <a:rPr lang="en-US" sz="1800" b="1"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44</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11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56</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r>
              <a:tr h="272716">
                <a:tc rowSpan="5">
                  <a:txBody>
                    <a:bodyPr/>
                    <a:lstStyle/>
                    <a:p>
                      <a:pPr algn="ctr" fontAlgn="ctr"/>
                      <a:r>
                        <a:rPr lang="en-US" sz="1800" b="0" i="0" u="none" strike="noStrike">
                          <a:solidFill>
                            <a:srgbClr val="000000"/>
                          </a:solidFill>
                          <a:latin typeface="Calibri"/>
                        </a:rPr>
                        <a:t>NAGPUR</a:t>
                      </a:r>
                    </a:p>
                  </a:txBody>
                  <a:tcPr marL="9255" marR="9255" marT="92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NAGPUR</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10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3</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14</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2716">
                <a:tc vMerge="1">
                  <a:txBody>
                    <a:bodyPr/>
                    <a:lstStyle/>
                    <a:p>
                      <a:endParaRPr lang="en-US"/>
                    </a:p>
                  </a:txBody>
                  <a:tcPr/>
                </a:tc>
                <a:tc>
                  <a:txBody>
                    <a:bodyPr/>
                    <a:lstStyle/>
                    <a:p>
                      <a:pPr algn="ctr" fontAlgn="b"/>
                      <a:r>
                        <a:rPr lang="en-US" sz="1800" b="0" i="0" u="none" strike="noStrike">
                          <a:solidFill>
                            <a:srgbClr val="000000"/>
                          </a:solidFill>
                          <a:latin typeface="Calibri"/>
                        </a:rPr>
                        <a:t>BHANDARA</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5</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2</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7</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2716">
                <a:tc vMerge="1">
                  <a:txBody>
                    <a:bodyPr/>
                    <a:lstStyle/>
                    <a:p>
                      <a:endParaRPr lang="en-US"/>
                    </a:p>
                  </a:txBody>
                  <a:tcPr/>
                </a:tc>
                <a:tc>
                  <a:txBody>
                    <a:bodyPr/>
                    <a:lstStyle/>
                    <a:p>
                      <a:pPr algn="ctr" fontAlgn="b"/>
                      <a:r>
                        <a:rPr lang="en-US" sz="1800" b="0" i="0" u="none" strike="noStrike">
                          <a:solidFill>
                            <a:srgbClr val="000000"/>
                          </a:solidFill>
                          <a:latin typeface="Calibri"/>
                        </a:rPr>
                        <a:t>WARDHA</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7</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8</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2716">
                <a:tc vMerge="1">
                  <a:txBody>
                    <a:bodyPr/>
                    <a:lstStyle/>
                    <a:p>
                      <a:endParaRPr lang="en-US"/>
                    </a:p>
                  </a:txBody>
                  <a:tcPr/>
                </a:tc>
                <a:tc>
                  <a:txBody>
                    <a:bodyPr/>
                    <a:lstStyle/>
                    <a:p>
                      <a:pPr algn="ctr" fontAlgn="b"/>
                      <a:r>
                        <a:rPr lang="en-US" sz="1800" b="0" i="0" u="none" strike="noStrike">
                          <a:solidFill>
                            <a:srgbClr val="000000"/>
                          </a:solidFill>
                          <a:latin typeface="Calibri"/>
                        </a:rPr>
                        <a:t>CHANDRAPUR</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12</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3</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15</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2716">
                <a:tc vMerge="1">
                  <a:txBody>
                    <a:bodyPr/>
                    <a:lstStyle/>
                    <a:p>
                      <a:endParaRPr lang="en-US"/>
                    </a:p>
                  </a:txBody>
                  <a:tcPr/>
                </a:tc>
                <a:tc>
                  <a:txBody>
                    <a:bodyPr/>
                    <a:lstStyle/>
                    <a:p>
                      <a:pPr algn="ctr" fontAlgn="b"/>
                      <a:r>
                        <a:rPr lang="en-US" sz="1800" b="0" i="0" u="none" strike="noStrike">
                          <a:solidFill>
                            <a:srgbClr val="000000"/>
                          </a:solidFill>
                          <a:latin typeface="Calibri"/>
                        </a:rPr>
                        <a:t>GADCHIROLI</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20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20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2716">
                <a:tc gridSpan="2">
                  <a:txBody>
                    <a:bodyPr/>
                    <a:lstStyle/>
                    <a:p>
                      <a:pPr algn="ctr" fontAlgn="b"/>
                      <a:r>
                        <a:rPr lang="en-US" sz="1800" b="1" i="0" u="none" strike="noStrike">
                          <a:solidFill>
                            <a:srgbClr val="000000"/>
                          </a:solidFill>
                          <a:latin typeface="Calibri"/>
                        </a:rPr>
                        <a:t>TOTAL</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hMerge="1">
                  <a:txBody>
                    <a:bodyPr/>
                    <a:lstStyle/>
                    <a:p>
                      <a:endParaRPr lang="en-US"/>
                    </a:p>
                  </a:txBody>
                  <a:tcPr/>
                </a:tc>
                <a:tc>
                  <a:txBody>
                    <a:bodyPr/>
                    <a:lstStyle/>
                    <a:p>
                      <a:pPr algn="ctr" fontAlgn="b"/>
                      <a:r>
                        <a:rPr lang="en-US" sz="1800" b="1"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34</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29</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dirty="0">
                          <a:solidFill>
                            <a:srgbClr val="000000"/>
                          </a:solidFill>
                          <a:latin typeface="Calibri"/>
                        </a:rPr>
                        <a:t>64</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r>
            </a:tbl>
          </a:graphicData>
        </a:graphic>
      </p:graphicFrame>
      <p:graphicFrame>
        <p:nvGraphicFramePr>
          <p:cNvPr id="4" name="Table 3"/>
          <p:cNvGraphicFramePr>
            <a:graphicFrameLocks noGrp="1"/>
          </p:cNvGraphicFramePr>
          <p:nvPr/>
        </p:nvGraphicFramePr>
        <p:xfrm>
          <a:off x="2" y="0"/>
          <a:ext cx="9143998" cy="1447800"/>
        </p:xfrm>
        <a:graphic>
          <a:graphicData uri="http://schemas.openxmlformats.org/drawingml/2006/table">
            <a:tbl>
              <a:tblPr/>
              <a:tblGrid>
                <a:gridCol w="1831576"/>
                <a:gridCol w="1984206"/>
                <a:gridCol w="888036"/>
                <a:gridCol w="888036"/>
                <a:gridCol w="888036"/>
                <a:gridCol w="888036"/>
                <a:gridCol w="888036"/>
                <a:gridCol w="888036"/>
              </a:tblGrid>
              <a:tr h="353121">
                <a:tc gridSpan="8">
                  <a:txBody>
                    <a:bodyPr/>
                    <a:lstStyle/>
                    <a:p>
                      <a:pPr algn="ctr" fontAlgn="b"/>
                      <a:r>
                        <a:rPr lang="en-US" sz="1800" b="0" i="0" u="none" strike="noStrike" dirty="0">
                          <a:solidFill>
                            <a:srgbClr val="000000"/>
                          </a:solidFill>
                          <a:latin typeface="Calibri"/>
                        </a:rPr>
                        <a:t>DIVISIONAL / DISTRICT WISE CLASSIFICATION OF GROUPS UNDER PSI 1993</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094679">
                <a:tc>
                  <a:txBody>
                    <a:bodyPr/>
                    <a:lstStyle/>
                    <a:p>
                      <a:pPr algn="ctr" fontAlgn="b"/>
                      <a:r>
                        <a:rPr lang="en-US" sz="1800" b="0" i="0" u="none" strike="noStrike" dirty="0">
                          <a:solidFill>
                            <a:srgbClr val="000000"/>
                          </a:solidFill>
                          <a:latin typeface="Calibri"/>
                        </a:rPr>
                        <a:t>DIVISION </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dirty="0">
                          <a:solidFill>
                            <a:srgbClr val="000000"/>
                          </a:solidFill>
                          <a:latin typeface="Calibri"/>
                        </a:rPr>
                        <a:t>DISTRICT</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dirty="0">
                          <a:solidFill>
                            <a:srgbClr val="000000"/>
                          </a:solidFill>
                          <a:latin typeface="Calibri"/>
                        </a:rPr>
                        <a:t>A</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dirty="0">
                          <a:solidFill>
                            <a:srgbClr val="000000"/>
                          </a:solidFill>
                          <a:latin typeface="Calibri"/>
                        </a:rPr>
                        <a:t>B</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dirty="0">
                          <a:solidFill>
                            <a:srgbClr val="000000"/>
                          </a:solidFill>
                          <a:latin typeface="Calibri"/>
                        </a:rPr>
                        <a:t>C</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dirty="0">
                          <a:solidFill>
                            <a:srgbClr val="000000"/>
                          </a:solidFill>
                          <a:latin typeface="Calibri"/>
                        </a:rPr>
                        <a:t>D</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dirty="0">
                          <a:solidFill>
                            <a:srgbClr val="000000"/>
                          </a:solidFill>
                          <a:latin typeface="Calibri"/>
                        </a:rPr>
                        <a:t>D+</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dirty="0">
                          <a:solidFill>
                            <a:srgbClr val="000000"/>
                          </a:solidFill>
                          <a:latin typeface="Calibri"/>
                        </a:rPr>
                        <a:t>TOTAL</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5" name="Footer Placeholder 4"/>
          <p:cNvSpPr>
            <a:spLocks noGrp="1"/>
          </p:cNvSpPr>
          <p:nvPr>
            <p:ph type="ftr" sz="quarter" idx="11"/>
          </p:nvPr>
        </p:nvSpPr>
        <p:spPr/>
        <p:txBody>
          <a:bodyPr/>
          <a:lstStyle/>
          <a:p>
            <a:r>
              <a:rPr lang="en-US" smtClean="0"/>
              <a:t>      </a:t>
            </a:r>
            <a:endParaRPr lang="en-US"/>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0" y="0"/>
          <a:ext cx="9144000" cy="6858000"/>
        </p:xfrm>
        <a:graphic>
          <a:graphicData uri="http://schemas.openxmlformats.org/drawingml/2006/table">
            <a:tbl>
              <a:tblPr/>
              <a:tblGrid>
                <a:gridCol w="1558819"/>
                <a:gridCol w="1028499"/>
                <a:gridCol w="964219"/>
                <a:gridCol w="1028499"/>
                <a:gridCol w="1028499"/>
                <a:gridCol w="1028499"/>
                <a:gridCol w="1478467"/>
                <a:gridCol w="1028499"/>
              </a:tblGrid>
              <a:tr h="685800">
                <a:tc gridSpan="8">
                  <a:txBody>
                    <a:bodyPr/>
                    <a:lstStyle/>
                    <a:p>
                      <a:pPr algn="ctr" fontAlgn="b"/>
                      <a:r>
                        <a:rPr lang="en-US" sz="1800" b="0" i="0" u="none" strike="noStrike" dirty="0">
                          <a:solidFill>
                            <a:srgbClr val="000000"/>
                          </a:solidFill>
                          <a:latin typeface="Calibri"/>
                        </a:rPr>
                        <a:t>DIVISIONAL WISE CLASSIFICATION OF </a:t>
                      </a:r>
                      <a:r>
                        <a:rPr lang="en-US" sz="1800" b="0" i="0" u="none" strike="noStrike" dirty="0" smtClean="0">
                          <a:solidFill>
                            <a:srgbClr val="000000"/>
                          </a:solidFill>
                          <a:latin typeface="Calibri"/>
                        </a:rPr>
                        <a:t>GROUPS FOR</a:t>
                      </a:r>
                      <a:r>
                        <a:rPr lang="en-US" sz="1800" b="0" i="0" u="none" strike="noStrike" baseline="0" dirty="0" smtClean="0">
                          <a:solidFill>
                            <a:srgbClr val="000000"/>
                          </a:solidFill>
                          <a:latin typeface="Calibri"/>
                        </a:rPr>
                        <a:t> PSI-1993</a:t>
                      </a:r>
                      <a:endParaRPr lang="en-US" sz="1800" b="0"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685800">
                <a:tc>
                  <a:txBody>
                    <a:bodyPr/>
                    <a:lstStyle/>
                    <a:p>
                      <a:pPr algn="ctr" fontAlgn="b"/>
                      <a:r>
                        <a:rPr lang="en-US" sz="1800" b="0" i="0" u="none" strike="noStrike">
                          <a:solidFill>
                            <a:srgbClr val="000000"/>
                          </a:solidFill>
                          <a:latin typeface="Calibri"/>
                        </a:rPr>
                        <a:t>DIVISION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6FF"/>
                    </a:solidFill>
                  </a:tcPr>
                </a:tc>
                <a:tc>
                  <a:txBody>
                    <a:bodyPr/>
                    <a:lstStyle/>
                    <a:p>
                      <a:pPr algn="ctr" fontAlgn="b"/>
                      <a:r>
                        <a:rPr lang="en-US" sz="1800" b="0" i="0" u="none" strike="noStrike">
                          <a:solidFill>
                            <a:srgbClr val="000000"/>
                          </a:solidFill>
                          <a:latin typeface="Calibri"/>
                        </a:rPr>
                        <a:t>B</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US" sz="1800" b="0" i="0" u="none" strike="noStrike">
                          <a:solidFill>
                            <a:srgbClr val="000000"/>
                          </a:solidFill>
                          <a:latin typeface="Calibri"/>
                        </a:rPr>
                        <a:t>C</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800" b="0" i="0" u="none" strike="noStrike">
                          <a:solidFill>
                            <a:srgbClr val="000000"/>
                          </a:solidFill>
                          <a:latin typeface="Calibri"/>
                        </a:rPr>
                        <a:t>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b"/>
                      <a:r>
                        <a:rPr lang="en-US" sz="1800" b="0" i="0" u="none" strike="noStrike">
                          <a:solidFill>
                            <a:srgbClr val="000000"/>
                          </a:solidFill>
                          <a:latin typeface="Calibri"/>
                        </a:rPr>
                        <a:t>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NO INDUSTRY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800" b="0" i="0" u="none" strike="noStrike">
                          <a:solidFill>
                            <a:srgbClr val="000000"/>
                          </a:solidFill>
                          <a:latin typeface="Calibri"/>
                        </a:rPr>
                        <a:t>TOTAL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85800">
                <a:tc>
                  <a:txBody>
                    <a:bodyPr/>
                    <a:lstStyle/>
                    <a:p>
                      <a:pPr algn="ctr" fontAlgn="b"/>
                      <a:r>
                        <a:rPr lang="en-US" sz="1800" b="0" i="0" u="none" strike="noStrike">
                          <a:solidFill>
                            <a:srgbClr val="000000"/>
                          </a:solidFill>
                          <a:latin typeface="Calibri"/>
                        </a:rPr>
                        <a:t>KOKAN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6FF"/>
                    </a:solidFill>
                  </a:tcPr>
                </a:tc>
                <a:tc>
                  <a:txBody>
                    <a:bodyPr/>
                    <a:lstStyle/>
                    <a:p>
                      <a:pPr algn="ctr" fontAlgn="b"/>
                      <a:r>
                        <a:rPr lang="en-US" sz="1800" b="0" i="0" u="none" strike="noStrike">
                          <a:solidFill>
                            <a:srgbClr val="000000"/>
                          </a:solidFill>
                          <a:latin typeface="Calibri"/>
                        </a:rPr>
                        <a:t>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US" sz="1800" b="0" i="0" u="none" strike="noStrike">
                          <a:solidFill>
                            <a:srgbClr val="000000"/>
                          </a:solidFill>
                          <a:latin typeface="Calibri"/>
                        </a:rPr>
                        <a:t>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800" b="0" i="0" u="none" strike="noStrike">
                          <a:solidFill>
                            <a:srgbClr val="000000"/>
                          </a:solidFill>
                          <a:latin typeface="Calibri"/>
                        </a:rPr>
                        <a:t>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b"/>
                      <a:r>
                        <a:rPr lang="en-US" sz="1800" b="0" i="0" u="none" strike="noStrike">
                          <a:solidFill>
                            <a:srgbClr val="000000"/>
                          </a:solidFill>
                          <a:latin typeface="Calibri"/>
                        </a:rPr>
                        <a:t>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800" b="0" i="0" u="none" strike="noStrike">
                          <a:solidFill>
                            <a:srgbClr val="000000"/>
                          </a:solidFill>
                          <a:latin typeface="Calibri"/>
                        </a:rPr>
                        <a:t>49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85800">
                <a:tc>
                  <a:txBody>
                    <a:bodyPr/>
                    <a:lstStyle/>
                    <a:p>
                      <a:pPr algn="ctr" fontAlgn="b"/>
                      <a:r>
                        <a:rPr lang="en-US" sz="1800" b="0" i="0" u="none" strike="noStrike">
                          <a:solidFill>
                            <a:srgbClr val="000000"/>
                          </a:solidFill>
                          <a:latin typeface="Calibri"/>
                        </a:rPr>
                        <a:t>PUNE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6FF"/>
                    </a:solidFill>
                  </a:tcPr>
                </a:tc>
                <a:tc>
                  <a:txBody>
                    <a:bodyPr/>
                    <a:lstStyle/>
                    <a:p>
                      <a:pPr algn="ctr" fontAlgn="b"/>
                      <a:r>
                        <a:rPr lang="en-US" sz="1800" b="0" i="0" u="none" strike="noStrike">
                          <a:solidFill>
                            <a:srgbClr val="000000"/>
                          </a:solidFill>
                          <a:latin typeface="Calibri"/>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US" sz="1800" b="0" i="0" u="none" strike="noStrike">
                          <a:solidFill>
                            <a:srgbClr val="000000"/>
                          </a:solidFill>
                          <a:latin typeface="Calibri"/>
                        </a:rPr>
                        <a:t>18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800" b="0" i="0" u="none" strike="noStrike">
                          <a:solidFill>
                            <a:srgbClr val="000000"/>
                          </a:solidFill>
                          <a:latin typeface="Calibri"/>
                        </a:rPr>
                        <a:t>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b"/>
                      <a:r>
                        <a:rPr lang="en-US" sz="1800" b="0" i="0" u="none" strike="noStrike">
                          <a:solidFill>
                            <a:srgbClr val="000000"/>
                          </a:solidFill>
                          <a:latin typeface="Calibri"/>
                        </a:rPr>
                        <a:t>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800" b="0" i="0" u="none" strike="noStrike">
                          <a:solidFill>
                            <a:srgbClr val="000000"/>
                          </a:solidFill>
                          <a:latin typeface="Calibri"/>
                        </a:rPr>
                        <a:t>64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85800">
                <a:tc>
                  <a:txBody>
                    <a:bodyPr/>
                    <a:lstStyle/>
                    <a:p>
                      <a:pPr algn="ctr" fontAlgn="b"/>
                      <a:r>
                        <a:rPr lang="en-US" sz="1800" b="0" i="0" u="none" strike="noStrike">
                          <a:solidFill>
                            <a:srgbClr val="000000"/>
                          </a:solidFill>
                          <a:latin typeface="Calibri"/>
                        </a:rPr>
                        <a:t>NASIK</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6FF"/>
                    </a:solidFill>
                  </a:tcPr>
                </a:tc>
                <a:tc>
                  <a:txBody>
                    <a:bodyPr/>
                    <a:lstStyle/>
                    <a:p>
                      <a:pPr algn="ctr" fontAlgn="b"/>
                      <a:r>
                        <a:rPr lang="en-US" sz="1800" b="0" i="0" u="none" strike="noStrike">
                          <a:solidFill>
                            <a:srgbClr val="000000"/>
                          </a:solidFill>
                          <a:latin typeface="Calibri"/>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US" sz="1800" b="0" i="0" u="none" strike="noStrike">
                          <a:solidFill>
                            <a:srgbClr val="000000"/>
                          </a:solidFill>
                          <a:latin typeface="Calibri"/>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800" b="0" i="0" u="none" strike="noStrike">
                          <a:solidFill>
                            <a:srgbClr val="000000"/>
                          </a:solidFill>
                          <a:latin typeface="Calibri"/>
                        </a:rPr>
                        <a:t>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b"/>
                      <a:r>
                        <a:rPr lang="en-US" sz="1800" b="0" i="0" u="none" strike="noStrike">
                          <a:solidFill>
                            <a:srgbClr val="000000"/>
                          </a:solidFill>
                          <a:latin typeface="Calibri"/>
                        </a:rPr>
                        <a:t>16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800" b="0" i="0" u="none" strike="noStrike">
                          <a:solidFill>
                            <a:srgbClr val="000000"/>
                          </a:solidFill>
                          <a:latin typeface="Calibri"/>
                        </a:rPr>
                        <a:t>49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85800">
                <a:tc>
                  <a:txBody>
                    <a:bodyPr/>
                    <a:lstStyle/>
                    <a:p>
                      <a:pPr algn="ctr" fontAlgn="b"/>
                      <a:r>
                        <a:rPr lang="en-US" sz="1800" b="0" i="0" u="none" strike="noStrike">
                          <a:solidFill>
                            <a:srgbClr val="000000"/>
                          </a:solidFill>
                          <a:latin typeface="Calibri"/>
                        </a:rPr>
                        <a:t>AURANGABAD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6FF"/>
                    </a:solidFill>
                  </a:tcPr>
                </a:tc>
                <a:tc>
                  <a:txBody>
                    <a:bodyPr/>
                    <a:lstStyle/>
                    <a:p>
                      <a:pPr algn="ctr" fontAlgn="b"/>
                      <a:r>
                        <a:rPr lang="en-US" sz="1800" b="0" i="0" u="none" strike="noStrike">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US" sz="1800" b="0" i="0" u="none" strike="noStrike">
                          <a:solidFill>
                            <a:srgbClr val="000000"/>
                          </a:solidFill>
                          <a:latin typeface="Calibri"/>
                        </a:rPr>
                        <a:t>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800" b="0" i="0" u="none" strike="noStrike">
                          <a:solidFill>
                            <a:srgbClr val="000000"/>
                          </a:solidFill>
                          <a:latin typeface="Calibri"/>
                        </a:rPr>
                        <a:t>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b"/>
                      <a:r>
                        <a:rPr lang="en-US" sz="1800" b="0" i="0" u="none" strike="noStrike">
                          <a:solidFill>
                            <a:srgbClr val="000000"/>
                          </a:solidFill>
                          <a:latin typeface="Calibri"/>
                        </a:rPr>
                        <a:t>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800" b="0" i="0" u="none" strike="noStrike">
                          <a:solidFill>
                            <a:srgbClr val="000000"/>
                          </a:solidFill>
                          <a:latin typeface="Calibri"/>
                        </a:rPr>
                        <a:t>85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85800">
                <a:tc>
                  <a:txBody>
                    <a:bodyPr/>
                    <a:lstStyle/>
                    <a:p>
                      <a:pPr algn="ctr" fontAlgn="b"/>
                      <a:r>
                        <a:rPr lang="en-US" sz="1800" b="0" i="0" u="none" strike="noStrike">
                          <a:solidFill>
                            <a:srgbClr val="000000"/>
                          </a:solidFill>
                          <a:latin typeface="Calibri"/>
                        </a:rPr>
                        <a:t>AMARAVATI</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6FF"/>
                    </a:solidFill>
                  </a:tcPr>
                </a:tc>
                <a:tc>
                  <a:txBody>
                    <a:bodyPr/>
                    <a:lstStyle/>
                    <a:p>
                      <a:pPr algn="ctr" fontAlgn="b"/>
                      <a:r>
                        <a:rPr lang="en-US" sz="1800" b="0" i="0" u="none" strike="noStrike">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US" sz="1800" b="0" i="0" u="none" strike="noStrike">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800" b="0" i="0" u="none" strike="noStrike">
                          <a:solidFill>
                            <a:srgbClr val="000000"/>
                          </a:solidFill>
                          <a:latin typeface="Calibri"/>
                        </a:rPr>
                        <a:t>44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b"/>
                      <a:r>
                        <a:rPr lang="en-US" sz="1800" b="0" i="0" u="none" strike="noStrike">
                          <a:solidFill>
                            <a:srgbClr val="000000"/>
                          </a:solidFill>
                          <a:latin typeface="Calibri"/>
                        </a:rPr>
                        <a:t>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800" b="0" i="0" u="none" strike="noStrike">
                          <a:solidFill>
                            <a:srgbClr val="000000"/>
                          </a:solidFill>
                          <a:latin typeface="Calibri"/>
                        </a:rPr>
                        <a:t>56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85800">
                <a:tc>
                  <a:txBody>
                    <a:bodyPr/>
                    <a:lstStyle/>
                    <a:p>
                      <a:pPr algn="ctr" fontAlgn="b"/>
                      <a:r>
                        <a:rPr lang="en-US" sz="1800" b="0" i="0" u="none" strike="noStrike">
                          <a:solidFill>
                            <a:srgbClr val="000000"/>
                          </a:solidFill>
                          <a:latin typeface="Calibri"/>
                        </a:rPr>
                        <a:t>NAGPUR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6FF"/>
                    </a:solidFill>
                  </a:tcPr>
                </a:tc>
                <a:tc>
                  <a:txBody>
                    <a:bodyPr/>
                    <a:lstStyle/>
                    <a:p>
                      <a:pPr algn="ctr" fontAlgn="b"/>
                      <a:r>
                        <a:rPr lang="en-US" sz="1800" b="0" i="0" u="none" strike="noStrike">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US" sz="1800" b="0" i="0" u="none" strike="noStrike">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800" b="0" i="0" u="none" strike="noStrike">
                          <a:solidFill>
                            <a:srgbClr val="000000"/>
                          </a:solidFill>
                          <a:latin typeface="Calibri"/>
                        </a:rPr>
                        <a:t>34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b"/>
                      <a:r>
                        <a:rPr lang="en-US" sz="1800" b="0" i="0" u="none" strike="noStrike">
                          <a:solidFill>
                            <a:srgbClr val="000000"/>
                          </a:solidFill>
                          <a:latin typeface="Calibri"/>
                        </a:rPr>
                        <a:t>29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800" b="0" i="0" u="none" strike="noStrike">
                          <a:solidFill>
                            <a:srgbClr val="000000"/>
                          </a:solidFill>
                          <a:latin typeface="Calibri"/>
                        </a:rPr>
                        <a:t>65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85800">
                <a:tc>
                  <a:txBody>
                    <a:bodyPr/>
                    <a:lstStyle/>
                    <a:p>
                      <a:pPr algn="ctr" fontAlgn="b"/>
                      <a:r>
                        <a:rPr lang="en-US" sz="1800" b="1" i="0" u="none" strike="noStrike">
                          <a:solidFill>
                            <a:srgbClr val="000000"/>
                          </a:solidFill>
                          <a:latin typeface="Calibri"/>
                        </a:rPr>
                        <a:t>TOTAL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1" i="0" u="none" strike="noStrike">
                          <a:solidFill>
                            <a:srgbClr val="000000"/>
                          </a:solidFill>
                          <a:latin typeface="Calibri"/>
                        </a:rPr>
                        <a:t>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6FF"/>
                    </a:solidFill>
                  </a:tcPr>
                </a:tc>
                <a:tc>
                  <a:txBody>
                    <a:bodyPr/>
                    <a:lstStyle/>
                    <a:p>
                      <a:pPr algn="ctr" fontAlgn="b"/>
                      <a:r>
                        <a:rPr lang="en-US" sz="1800" b="1" i="0" u="none" strike="noStrike">
                          <a:solidFill>
                            <a:srgbClr val="000000"/>
                          </a:solidFill>
                          <a:latin typeface="Calibri"/>
                        </a:rPr>
                        <a:t>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US" sz="1800" b="1" i="0" u="none" strike="noStrike">
                          <a:solidFill>
                            <a:srgbClr val="000000"/>
                          </a:solidFill>
                          <a:latin typeface="Calibri"/>
                        </a:rPr>
                        <a:t>44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800" b="1" i="0" u="none" strike="noStrike">
                          <a:solidFill>
                            <a:srgbClr val="000000"/>
                          </a:solidFill>
                          <a:latin typeface="Calibri"/>
                        </a:rPr>
                        <a:t>183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b"/>
                      <a:r>
                        <a:rPr lang="en-US" sz="1800" b="1" i="0" u="none" strike="noStrike">
                          <a:solidFill>
                            <a:srgbClr val="000000"/>
                          </a:solidFill>
                          <a:latin typeface="Calibri"/>
                        </a:rPr>
                        <a:t>103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1" i="0" u="none" strike="noStrike">
                          <a:solidFill>
                            <a:srgbClr val="000000"/>
                          </a:solidFill>
                          <a:latin typeface="Calibri"/>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800" b="1" i="0" u="none" strike="noStrike">
                          <a:solidFill>
                            <a:srgbClr val="000000"/>
                          </a:solidFill>
                          <a:latin typeface="Calibri"/>
                        </a:rPr>
                        <a:t>368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85800">
                <a:tc>
                  <a:txBody>
                    <a:bodyPr/>
                    <a:lstStyle/>
                    <a:p>
                      <a:pPr algn="ctr" fontAlgn="b"/>
                      <a:r>
                        <a:rPr lang="en-US" sz="1800" b="1" i="0" u="none" strike="noStrike">
                          <a:solidFill>
                            <a:srgbClr val="000000"/>
                          </a:solidFill>
                          <a:latin typeface="Calibri"/>
                        </a:rPr>
                        <a:t>PERCENTAGE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1" i="0" u="none" strike="noStrike">
                          <a:solidFill>
                            <a:srgbClr val="000000"/>
                          </a:solidFill>
                          <a:latin typeface="Calibri"/>
                        </a:rPr>
                        <a:t>4.62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6FF"/>
                    </a:solidFill>
                  </a:tcPr>
                </a:tc>
                <a:tc>
                  <a:txBody>
                    <a:bodyPr/>
                    <a:lstStyle/>
                    <a:p>
                      <a:pPr algn="ctr" fontAlgn="b"/>
                      <a:r>
                        <a:rPr lang="en-US" sz="1800" b="1" i="0" u="none" strike="noStrike">
                          <a:solidFill>
                            <a:srgbClr val="000000"/>
                          </a:solidFill>
                          <a:latin typeface="Calibri"/>
                        </a:rPr>
                        <a:t>5.16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US" sz="1800" b="1" i="0" u="none" strike="noStrike">
                          <a:solidFill>
                            <a:srgbClr val="000000"/>
                          </a:solidFill>
                          <a:latin typeface="Calibri"/>
                        </a:rPr>
                        <a:t>11.96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800" b="1" i="0" u="none" strike="noStrike">
                          <a:solidFill>
                            <a:srgbClr val="000000"/>
                          </a:solidFill>
                          <a:latin typeface="Calibri"/>
                        </a:rPr>
                        <a:t>49.73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b"/>
                      <a:r>
                        <a:rPr lang="en-US" sz="1800" b="1" i="0" u="none" strike="noStrike">
                          <a:solidFill>
                            <a:srgbClr val="000000"/>
                          </a:solidFill>
                          <a:latin typeface="Calibri"/>
                        </a:rPr>
                        <a:t>27.99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1" i="0" u="none" strike="noStrike">
                          <a:solidFill>
                            <a:srgbClr val="000000"/>
                          </a:solidFill>
                          <a:latin typeface="Calibri"/>
                        </a:rPr>
                        <a:t>0.54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800" b="1" i="0" u="none" strike="noStrike" dirty="0">
                          <a:solidFill>
                            <a:srgbClr val="000000"/>
                          </a:solidFill>
                          <a:latin typeface="Calibri"/>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4" name="Footer Placeholder 3"/>
          <p:cNvSpPr>
            <a:spLocks noGrp="1"/>
          </p:cNvSpPr>
          <p:nvPr>
            <p:ph type="ftr" sz="quarter" idx="11"/>
          </p:nvPr>
        </p:nvSpPr>
        <p:spPr/>
        <p:txBody>
          <a:bodyPr/>
          <a:lstStyle/>
          <a:p>
            <a:r>
              <a:rPr lang="en-US" smtClean="0"/>
              <a:t>      </a:t>
            </a:r>
            <a:endParaRPr lang="en-US"/>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0" y="0"/>
          <a:ext cx="9144001" cy="6858000"/>
        </p:xfrm>
        <a:graphic>
          <a:graphicData uri="http://schemas.openxmlformats.org/drawingml/2006/table">
            <a:tbl>
              <a:tblPr/>
              <a:tblGrid>
                <a:gridCol w="3753853"/>
                <a:gridCol w="3048000"/>
                <a:gridCol w="1315453"/>
                <a:gridCol w="1026695"/>
              </a:tblGrid>
              <a:tr h="544605">
                <a:tc gridSpan="4">
                  <a:txBody>
                    <a:bodyPr/>
                    <a:lstStyle/>
                    <a:p>
                      <a:pPr algn="ctr" fontAlgn="b"/>
                      <a:r>
                        <a:rPr lang="en-US" sz="1800" b="1" i="0" u="none" strike="noStrike" dirty="0">
                          <a:solidFill>
                            <a:srgbClr val="000000"/>
                          </a:solidFill>
                          <a:latin typeface="Calibri"/>
                        </a:rPr>
                        <a:t>CLASSIFICATION OF AREAS UNDER </a:t>
                      </a:r>
                      <a:r>
                        <a:rPr lang="en-US" sz="1800" b="1" i="0" u="none" strike="noStrike" dirty="0" smtClean="0">
                          <a:solidFill>
                            <a:srgbClr val="000000"/>
                          </a:solidFill>
                          <a:latin typeface="Calibri"/>
                        </a:rPr>
                        <a:t>PSI-1993</a:t>
                      </a:r>
                      <a:endParaRPr lang="en-US" sz="1800" b="1" i="0" u="none" strike="noStrike" dirty="0">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r>
              <a:tr h="806824">
                <a:tc>
                  <a:txBody>
                    <a:bodyPr/>
                    <a:lstStyle/>
                    <a:p>
                      <a:pPr algn="ctr" fontAlgn="b"/>
                      <a:r>
                        <a:rPr lang="en-US" sz="1800" b="1" i="0" u="none" strike="noStrike">
                          <a:solidFill>
                            <a:srgbClr val="000000"/>
                          </a:solidFill>
                          <a:latin typeface="Calibri"/>
                        </a:rPr>
                        <a:t>GROUP</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1" i="0" u="none" strike="noStrike">
                          <a:solidFill>
                            <a:srgbClr val="000000"/>
                          </a:solidFill>
                          <a:latin typeface="Calibri"/>
                        </a:rPr>
                        <a:t>PARTICULAR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1" i="0" u="none" strike="noStrike">
                          <a:solidFill>
                            <a:srgbClr val="000000"/>
                          </a:solidFill>
                          <a:latin typeface="Calibri"/>
                        </a:rPr>
                        <a:t>TOTAL AREA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1" i="0" u="none" strike="noStrike">
                          <a:solidFill>
                            <a:srgbClr val="000000"/>
                          </a:solidFill>
                          <a:latin typeface="Calibri"/>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84947">
                <a:tc>
                  <a:txBody>
                    <a:bodyPr/>
                    <a:lstStyle/>
                    <a:p>
                      <a:pPr algn="ctr" fontAlgn="b"/>
                      <a:r>
                        <a:rPr lang="en-US" sz="1800" b="0" i="0" u="none" strike="noStrike">
                          <a:solidFill>
                            <a:srgbClr val="000000"/>
                          </a:solidFill>
                          <a:latin typeface="Calibri"/>
                        </a:rPr>
                        <a:t>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6FF"/>
                    </a:solidFill>
                  </a:tcPr>
                </a:tc>
                <a:tc>
                  <a:txBody>
                    <a:bodyPr/>
                    <a:lstStyle/>
                    <a:p>
                      <a:pPr algn="ctr" fontAlgn="b"/>
                      <a:r>
                        <a:rPr lang="en-US" sz="1800" b="0" i="0" u="none" strike="noStrike">
                          <a:solidFill>
                            <a:srgbClr val="000000"/>
                          </a:solidFill>
                          <a:latin typeface="Calibri"/>
                        </a:rPr>
                        <a:t>DEVELOPED AREA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6FF"/>
                    </a:solidFill>
                  </a:tcPr>
                </a:tc>
                <a:tc>
                  <a:txBody>
                    <a:bodyPr/>
                    <a:lstStyle/>
                    <a:p>
                      <a:pPr algn="ctr" fontAlgn="b"/>
                      <a:r>
                        <a:rPr lang="en-US" sz="1800" b="0" i="0" u="none" strike="noStrike" dirty="0">
                          <a:solidFill>
                            <a:srgbClr val="000000"/>
                          </a:solidFill>
                          <a:latin typeface="Calibri"/>
                        </a:rPr>
                        <a:t>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6FF"/>
                    </a:solidFill>
                  </a:tcPr>
                </a:tc>
                <a:tc>
                  <a:txBody>
                    <a:bodyPr/>
                    <a:lstStyle/>
                    <a:p>
                      <a:pPr algn="ctr" fontAlgn="b"/>
                      <a:r>
                        <a:rPr lang="en-US" sz="1800" b="0" i="0" u="none" strike="noStrike">
                          <a:solidFill>
                            <a:srgbClr val="000000"/>
                          </a:solidFill>
                          <a:latin typeface="Calibri"/>
                        </a:rPr>
                        <a:t>4.62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6FF"/>
                    </a:solidFill>
                  </a:tcPr>
                </a:tc>
              </a:tr>
              <a:tr h="584947">
                <a:tc>
                  <a:txBody>
                    <a:bodyPr/>
                    <a:lstStyle/>
                    <a:p>
                      <a:pPr algn="ctr" fontAlgn="b"/>
                      <a:r>
                        <a:rPr lang="en-US" sz="1800" b="0" i="0" u="none" strike="noStrike">
                          <a:solidFill>
                            <a:srgbClr val="000000"/>
                          </a:solidFill>
                          <a:latin typeface="Calibri"/>
                        </a:rPr>
                        <a:t>B</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US" sz="1800" b="0" i="0" u="none" strike="noStrike" dirty="0">
                          <a:solidFill>
                            <a:srgbClr val="000000"/>
                          </a:solidFill>
                          <a:latin typeface="Calibri"/>
                        </a:rPr>
                        <a:t>UNDER DEVELOPED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US" sz="1800" b="0" i="0" u="none" strike="noStrike" dirty="0">
                          <a:solidFill>
                            <a:srgbClr val="000000"/>
                          </a:solidFill>
                          <a:latin typeface="Calibri"/>
                        </a:rPr>
                        <a:t>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US" sz="1800" b="0" i="0" u="none" strike="noStrike">
                          <a:solidFill>
                            <a:srgbClr val="000000"/>
                          </a:solidFill>
                          <a:latin typeface="Calibri"/>
                        </a:rPr>
                        <a:t>5.16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r>
              <a:tr h="746311">
                <a:tc>
                  <a:txBody>
                    <a:bodyPr/>
                    <a:lstStyle/>
                    <a:p>
                      <a:pPr algn="ctr" fontAlgn="b"/>
                      <a:r>
                        <a:rPr lang="en-US" sz="1800" b="0" i="0" u="none" strike="noStrike">
                          <a:solidFill>
                            <a:srgbClr val="000000"/>
                          </a:solidFill>
                          <a:latin typeface="Calibri"/>
                        </a:rPr>
                        <a:t>C</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800" b="0" i="0" u="none" strike="noStrike">
                          <a:solidFill>
                            <a:srgbClr val="000000"/>
                          </a:solidFill>
                          <a:latin typeface="Calibri"/>
                        </a:rPr>
                        <a:t>LESS DEVELOPED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800" b="0" i="0" u="none" strike="noStrike" dirty="0">
                          <a:solidFill>
                            <a:srgbClr val="000000"/>
                          </a:solidFill>
                          <a:latin typeface="Calibri"/>
                        </a:rPr>
                        <a:t>44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800" b="0" i="0" u="none" strike="noStrike" dirty="0">
                          <a:solidFill>
                            <a:srgbClr val="000000"/>
                          </a:solidFill>
                          <a:latin typeface="Calibri"/>
                        </a:rPr>
                        <a:t>11.96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r>
              <a:tr h="806824">
                <a:tc>
                  <a:txBody>
                    <a:bodyPr/>
                    <a:lstStyle/>
                    <a:p>
                      <a:pPr algn="ctr" fontAlgn="b"/>
                      <a:r>
                        <a:rPr lang="en-US" sz="1800" b="0" i="0" u="none" strike="noStrike" dirty="0">
                          <a:solidFill>
                            <a:srgbClr val="000000"/>
                          </a:solidFill>
                          <a:latin typeface="Calibri"/>
                        </a:rPr>
                        <a:t>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b"/>
                      <a:r>
                        <a:rPr lang="en-US" sz="1800" b="0" i="0" u="none" strike="noStrike" dirty="0">
                          <a:solidFill>
                            <a:srgbClr val="000000"/>
                          </a:solidFill>
                          <a:latin typeface="Calibri"/>
                        </a:rPr>
                        <a:t>LESSER DEVELOPED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b"/>
                      <a:r>
                        <a:rPr lang="en-US" sz="1800" b="0" i="0" u="none" strike="noStrike">
                          <a:solidFill>
                            <a:srgbClr val="000000"/>
                          </a:solidFill>
                          <a:latin typeface="Calibri"/>
                        </a:rPr>
                        <a:t>183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b"/>
                      <a:r>
                        <a:rPr lang="en-US" sz="1800" b="0" i="0" u="none" strike="noStrike" dirty="0">
                          <a:solidFill>
                            <a:srgbClr val="000000"/>
                          </a:solidFill>
                          <a:latin typeface="Calibri"/>
                        </a:rPr>
                        <a:t>49.73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r>
              <a:tr h="766482">
                <a:tc>
                  <a:txBody>
                    <a:bodyPr/>
                    <a:lstStyle/>
                    <a:p>
                      <a:pPr algn="ctr" fontAlgn="b"/>
                      <a:r>
                        <a:rPr lang="en-US" sz="1800" b="0" i="0" u="none" strike="noStrike">
                          <a:solidFill>
                            <a:srgbClr val="000000"/>
                          </a:solidFill>
                          <a:latin typeface="Calibri"/>
                        </a:rPr>
                        <a:t>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LEAST DEVELOPED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103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dirty="0">
                          <a:solidFill>
                            <a:srgbClr val="000000"/>
                          </a:solidFill>
                          <a:latin typeface="Calibri"/>
                        </a:rPr>
                        <a:t>27.99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r>
              <a:tr h="1008530">
                <a:tc>
                  <a:txBody>
                    <a:bodyPr/>
                    <a:lstStyle/>
                    <a:p>
                      <a:pPr algn="ctr" fontAlgn="b"/>
                      <a:r>
                        <a:rPr lang="en-US" sz="1800" b="0" i="0" u="none" strike="noStrike">
                          <a:solidFill>
                            <a:srgbClr val="000000"/>
                          </a:solidFill>
                          <a:latin typeface="Calibri"/>
                        </a:rPr>
                        <a:t>NO INDUSTRY DISTRICT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800" b="0" i="0" u="none" strike="noStrike">
                          <a:solidFill>
                            <a:srgbClr val="000000"/>
                          </a:solidFill>
                          <a:latin typeface="Calibri"/>
                        </a:rPr>
                        <a:t>NO INDUSTRIES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800" b="0" i="0" u="none" strike="noStrike">
                          <a:solidFill>
                            <a:srgbClr val="000000"/>
                          </a:solidFill>
                          <a:latin typeface="Calibri"/>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800" b="0" i="0" u="none" strike="noStrike" dirty="0">
                          <a:solidFill>
                            <a:srgbClr val="000000"/>
                          </a:solidFill>
                          <a:latin typeface="Calibri"/>
                        </a:rPr>
                        <a:t>0.54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r>
              <a:tr h="1008530">
                <a:tc>
                  <a:txBody>
                    <a:bodyPr/>
                    <a:lstStyle/>
                    <a:p>
                      <a:pPr algn="ctr" fontAlgn="b"/>
                      <a:r>
                        <a:rPr lang="en-US" sz="1800" b="1" i="0" u="none" strike="noStrike">
                          <a:solidFill>
                            <a:srgbClr val="000000"/>
                          </a:solidFill>
                          <a:latin typeface="Calibri"/>
                        </a:rPr>
                        <a:t>TOTAL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1" i="0" u="none" strike="noStrike">
                          <a:solidFill>
                            <a:srgbClr val="000000"/>
                          </a:solidFill>
                          <a:latin typeface="Calibri"/>
                        </a:rPr>
                        <a:t>368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1" i="0" u="none" strike="noStrike" dirty="0">
                          <a:solidFill>
                            <a:srgbClr val="000000"/>
                          </a:solidFill>
                          <a:latin typeface="Calibri"/>
                        </a:rPr>
                        <a:t>100.00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4" name="Footer Placeholder 3"/>
          <p:cNvSpPr>
            <a:spLocks noGrp="1"/>
          </p:cNvSpPr>
          <p:nvPr>
            <p:ph type="ftr" sz="quarter" idx="11"/>
          </p:nvPr>
        </p:nvSpPr>
        <p:spPr/>
        <p:txBody>
          <a:bodyPr/>
          <a:lstStyle/>
          <a:p>
            <a:r>
              <a:rPr lang="en-US" smtClean="0"/>
              <a:t>      </a:t>
            </a:r>
            <a:endParaRPr lang="en-US"/>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nvGraphicFramePr>
        <p:xfrm>
          <a:off x="0" y="0"/>
          <a:ext cx="9144000" cy="6858000"/>
        </p:xfrm>
        <a:graphic>
          <a:graphicData uri="http://schemas.openxmlformats.org/drawingml/2006/chart">
            <c:chart xmlns:c="http://schemas.openxmlformats.org/drawingml/2006/chart" xmlns:r="http://schemas.openxmlformats.org/officeDocument/2006/relationships" r:id="rId2"/>
          </a:graphicData>
        </a:graphic>
      </p:graphicFrame>
      <p:sp>
        <p:nvSpPr>
          <p:cNvPr id="3" name="Footer Placeholder 2"/>
          <p:cNvSpPr>
            <a:spLocks noGrp="1"/>
          </p:cNvSpPr>
          <p:nvPr>
            <p:ph type="ftr" sz="quarter" idx="11"/>
          </p:nvPr>
        </p:nvSpPr>
        <p:spPr/>
        <p:txBody>
          <a:bodyPr/>
          <a:lstStyle/>
          <a:p>
            <a:r>
              <a:rPr lang="en-US" smtClean="0"/>
              <a:t>      </a:t>
            </a:r>
            <a:endParaRPr lang="en-US"/>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1" y="7"/>
          <a:ext cx="9143998" cy="6857986"/>
        </p:xfrm>
        <a:graphic>
          <a:graphicData uri="http://schemas.openxmlformats.org/drawingml/2006/table">
            <a:tbl>
              <a:tblPr/>
              <a:tblGrid>
                <a:gridCol w="1831576"/>
                <a:gridCol w="1984206"/>
                <a:gridCol w="888036"/>
                <a:gridCol w="888036"/>
                <a:gridCol w="888036"/>
                <a:gridCol w="888036"/>
                <a:gridCol w="888036"/>
                <a:gridCol w="888036"/>
              </a:tblGrid>
              <a:tr h="321971">
                <a:tc gridSpan="8">
                  <a:txBody>
                    <a:bodyPr/>
                    <a:lstStyle/>
                    <a:p>
                      <a:pPr algn="ctr" fontAlgn="b"/>
                      <a:r>
                        <a:rPr lang="en-US" sz="1800" b="0" i="0" u="none" strike="noStrike" dirty="0">
                          <a:solidFill>
                            <a:srgbClr val="000000"/>
                          </a:solidFill>
                          <a:latin typeface="Calibri"/>
                        </a:rPr>
                        <a:t>DIVISIONAL / DISTRICT WISE CLASSIFICATION OF GROUPS UNDER PSI 2001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998114">
                <a:tc>
                  <a:txBody>
                    <a:bodyPr/>
                    <a:lstStyle/>
                    <a:p>
                      <a:pPr algn="ctr" fontAlgn="b"/>
                      <a:r>
                        <a:rPr lang="en-US" sz="1800" b="0" i="0" u="none" strike="noStrike" dirty="0">
                          <a:solidFill>
                            <a:srgbClr val="000000"/>
                          </a:solidFill>
                          <a:latin typeface="Calibri"/>
                        </a:rPr>
                        <a:t>DIVISION </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dirty="0">
                          <a:solidFill>
                            <a:srgbClr val="000000"/>
                          </a:solidFill>
                          <a:latin typeface="Calibri"/>
                        </a:rPr>
                        <a:t>DISTRICT</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A</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B</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C</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D</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D+</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TOTAL</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1971">
                <a:tc rowSpan="5">
                  <a:txBody>
                    <a:bodyPr/>
                    <a:lstStyle/>
                    <a:p>
                      <a:pPr algn="ctr" fontAlgn="ctr"/>
                      <a:r>
                        <a:rPr lang="en-US" sz="1800" b="0" i="0" u="none" strike="noStrike">
                          <a:solidFill>
                            <a:srgbClr val="000000"/>
                          </a:solidFill>
                          <a:latin typeface="Calibri"/>
                        </a:rPr>
                        <a:t>KOKAN</a:t>
                      </a:r>
                    </a:p>
                  </a:txBody>
                  <a:tcPr marL="9255" marR="9255" marT="92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GREATER MUMBAI</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1971">
                <a:tc vMerge="1">
                  <a:txBody>
                    <a:bodyPr/>
                    <a:lstStyle/>
                    <a:p>
                      <a:endParaRPr lang="en-US"/>
                    </a:p>
                  </a:txBody>
                  <a:tcPr/>
                </a:tc>
                <a:tc>
                  <a:txBody>
                    <a:bodyPr/>
                    <a:lstStyle/>
                    <a:p>
                      <a:pPr algn="ctr" fontAlgn="b"/>
                      <a:r>
                        <a:rPr lang="en-US" sz="1800" b="0" i="0" u="none" strike="noStrike">
                          <a:solidFill>
                            <a:srgbClr val="000000"/>
                          </a:solidFill>
                          <a:latin typeface="Calibri"/>
                        </a:rPr>
                        <a:t>THANE</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5</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2</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2</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4</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13</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1971">
                <a:tc vMerge="1">
                  <a:txBody>
                    <a:bodyPr/>
                    <a:lstStyle/>
                    <a:p>
                      <a:endParaRPr lang="en-US"/>
                    </a:p>
                  </a:txBody>
                  <a:tcPr/>
                </a:tc>
                <a:tc>
                  <a:txBody>
                    <a:bodyPr/>
                    <a:lstStyle/>
                    <a:p>
                      <a:pPr algn="ctr" fontAlgn="b"/>
                      <a:r>
                        <a:rPr lang="en-US" sz="1800" b="0" i="0" u="none" strike="noStrike">
                          <a:solidFill>
                            <a:srgbClr val="000000"/>
                          </a:solidFill>
                          <a:latin typeface="Calibri"/>
                        </a:rPr>
                        <a:t>RAIGAD</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6</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6</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6</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19</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1971">
                <a:tc vMerge="1">
                  <a:txBody>
                    <a:bodyPr/>
                    <a:lstStyle/>
                    <a:p>
                      <a:endParaRPr lang="en-US"/>
                    </a:p>
                  </a:txBody>
                  <a:tcPr/>
                </a:tc>
                <a:tc>
                  <a:txBody>
                    <a:bodyPr/>
                    <a:lstStyle/>
                    <a:p>
                      <a:pPr algn="ctr" fontAlgn="b"/>
                      <a:r>
                        <a:rPr lang="en-US" sz="1800" b="0" i="0" u="none" strike="noStrike">
                          <a:solidFill>
                            <a:srgbClr val="000000"/>
                          </a:solidFill>
                          <a:latin typeface="Calibri"/>
                        </a:rPr>
                        <a:t>RATNAGIRI</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3</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5</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9</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1971">
                <a:tc vMerge="1">
                  <a:txBody>
                    <a:bodyPr/>
                    <a:lstStyle/>
                    <a:p>
                      <a:endParaRPr lang="en-US"/>
                    </a:p>
                  </a:txBody>
                  <a:tcPr/>
                </a:tc>
                <a:tc>
                  <a:txBody>
                    <a:bodyPr/>
                    <a:lstStyle/>
                    <a:p>
                      <a:pPr algn="ctr" fontAlgn="b"/>
                      <a:r>
                        <a:rPr lang="en-US" sz="1800" b="0" i="0" u="none" strike="noStrike">
                          <a:solidFill>
                            <a:srgbClr val="000000"/>
                          </a:solidFill>
                          <a:latin typeface="Calibri"/>
                        </a:rPr>
                        <a:t>SINDHUDURG</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6</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7</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6365">
                <a:tc gridSpan="2">
                  <a:txBody>
                    <a:bodyPr/>
                    <a:lstStyle/>
                    <a:p>
                      <a:pPr algn="ctr" fontAlgn="ctr"/>
                      <a:r>
                        <a:rPr lang="en-US" sz="1800" b="1" i="0" u="none" strike="noStrike">
                          <a:solidFill>
                            <a:srgbClr val="000000"/>
                          </a:solidFill>
                          <a:latin typeface="Calibri"/>
                        </a:rPr>
                        <a:t>TOTAL</a:t>
                      </a:r>
                    </a:p>
                  </a:txBody>
                  <a:tcPr marL="9255" marR="9255" marT="92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hMerge="1">
                  <a:txBody>
                    <a:bodyPr/>
                    <a:lstStyle/>
                    <a:p>
                      <a:endParaRPr lang="en-US"/>
                    </a:p>
                  </a:txBody>
                  <a:tcPr/>
                </a:tc>
                <a:tc>
                  <a:txBody>
                    <a:bodyPr/>
                    <a:lstStyle/>
                    <a:p>
                      <a:pPr algn="ctr" fontAlgn="b"/>
                      <a:r>
                        <a:rPr lang="en-US" sz="1800" b="1" i="0" u="none" strike="noStrike">
                          <a:solidFill>
                            <a:srgbClr val="000000"/>
                          </a:solidFill>
                          <a:latin typeface="Calibri"/>
                        </a:rPr>
                        <a:t>12</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8</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9</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9</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11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49</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r>
              <a:tr h="321971">
                <a:tc rowSpan="5">
                  <a:txBody>
                    <a:bodyPr/>
                    <a:lstStyle/>
                    <a:p>
                      <a:pPr algn="ctr" fontAlgn="ctr"/>
                      <a:r>
                        <a:rPr lang="en-US" sz="1800" b="0" i="0" u="none" strike="noStrike">
                          <a:solidFill>
                            <a:srgbClr val="000000"/>
                          </a:solidFill>
                          <a:latin typeface="Calibri"/>
                        </a:rPr>
                        <a:t>PUNE</a:t>
                      </a:r>
                    </a:p>
                  </a:txBody>
                  <a:tcPr marL="9255" marR="9255" marT="92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PUNE</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5</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5</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7</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18</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1971">
                <a:tc vMerge="1">
                  <a:txBody>
                    <a:bodyPr/>
                    <a:lstStyle/>
                    <a:p>
                      <a:endParaRPr lang="en-US"/>
                    </a:p>
                  </a:txBody>
                  <a:tcPr/>
                </a:tc>
                <a:tc>
                  <a:txBody>
                    <a:bodyPr/>
                    <a:lstStyle/>
                    <a:p>
                      <a:pPr algn="ctr" fontAlgn="b"/>
                      <a:r>
                        <a:rPr lang="en-US" sz="1800" b="0" i="0" u="none" strike="noStrike">
                          <a:solidFill>
                            <a:srgbClr val="000000"/>
                          </a:solidFill>
                          <a:latin typeface="Calibri"/>
                        </a:rPr>
                        <a:t>SOLAPUR</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2</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7</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4</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13</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1971">
                <a:tc vMerge="1">
                  <a:txBody>
                    <a:bodyPr/>
                    <a:lstStyle/>
                    <a:p>
                      <a:endParaRPr lang="en-US"/>
                    </a:p>
                  </a:txBody>
                  <a:tcPr/>
                </a:tc>
                <a:tc>
                  <a:txBody>
                    <a:bodyPr/>
                    <a:lstStyle/>
                    <a:p>
                      <a:pPr algn="ctr" fontAlgn="b"/>
                      <a:r>
                        <a:rPr lang="en-US" sz="1800" b="0" i="0" u="none" strike="noStrike">
                          <a:solidFill>
                            <a:srgbClr val="000000"/>
                          </a:solidFill>
                          <a:latin typeface="Calibri"/>
                        </a:rPr>
                        <a:t>SATARA</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5</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4</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2</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11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1971">
                <a:tc vMerge="1">
                  <a:txBody>
                    <a:bodyPr/>
                    <a:lstStyle/>
                    <a:p>
                      <a:endParaRPr lang="en-US"/>
                    </a:p>
                  </a:txBody>
                  <a:tcPr/>
                </a:tc>
                <a:tc>
                  <a:txBody>
                    <a:bodyPr/>
                    <a:lstStyle/>
                    <a:p>
                      <a:pPr algn="ctr" fontAlgn="b"/>
                      <a:r>
                        <a:rPr lang="en-US" sz="1800" b="0" i="0" u="none" strike="noStrike">
                          <a:solidFill>
                            <a:srgbClr val="000000"/>
                          </a:solidFill>
                          <a:latin typeface="Calibri"/>
                        </a:rPr>
                        <a:t>SANGLI</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2</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7</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10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1971">
                <a:tc vMerge="1">
                  <a:txBody>
                    <a:bodyPr/>
                    <a:lstStyle/>
                    <a:p>
                      <a:endParaRPr lang="en-US"/>
                    </a:p>
                  </a:txBody>
                  <a:tcPr/>
                </a:tc>
                <a:tc>
                  <a:txBody>
                    <a:bodyPr/>
                    <a:lstStyle/>
                    <a:p>
                      <a:pPr algn="ctr" fontAlgn="b"/>
                      <a:r>
                        <a:rPr lang="en-US" sz="1800" b="0" i="0" u="none" strike="noStrike">
                          <a:solidFill>
                            <a:srgbClr val="000000"/>
                          </a:solidFill>
                          <a:latin typeface="Calibri"/>
                        </a:rPr>
                        <a:t>KOLHAPUR</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2</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7</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3</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12</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1971">
                <a:tc gridSpan="2">
                  <a:txBody>
                    <a:bodyPr/>
                    <a:lstStyle/>
                    <a:p>
                      <a:pPr algn="ctr" fontAlgn="b"/>
                      <a:r>
                        <a:rPr lang="en-US" sz="1800" b="1" i="0" u="none" strike="noStrike">
                          <a:solidFill>
                            <a:srgbClr val="000000"/>
                          </a:solidFill>
                          <a:latin typeface="Calibri"/>
                        </a:rPr>
                        <a:t>TOTAL</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hMerge="1">
                  <a:txBody>
                    <a:bodyPr/>
                    <a:lstStyle/>
                    <a:p>
                      <a:endParaRPr lang="en-US"/>
                    </a:p>
                  </a:txBody>
                  <a:tcPr/>
                </a:tc>
                <a:tc>
                  <a:txBody>
                    <a:bodyPr/>
                    <a:lstStyle/>
                    <a:p>
                      <a:pPr algn="ctr" fontAlgn="b"/>
                      <a:r>
                        <a:rPr lang="en-US" sz="1800" b="1" i="0" u="none" strike="noStrike">
                          <a:solidFill>
                            <a:srgbClr val="000000"/>
                          </a:solidFill>
                          <a:latin typeface="Calibri"/>
                        </a:rPr>
                        <a:t>5</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5</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18</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25</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11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64</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r>
              <a:tr h="321971">
                <a:tc>
                  <a:txBody>
                    <a:bodyPr/>
                    <a:lstStyle/>
                    <a:p>
                      <a:pPr algn="l" fontAlgn="ctr"/>
                      <a:r>
                        <a:rPr lang="en-US" sz="1800" b="0" i="0" u="none" strike="noStrike">
                          <a:solidFill>
                            <a:srgbClr val="000000"/>
                          </a:solidFill>
                          <a:latin typeface="Calibri"/>
                        </a:rPr>
                        <a:t>NASIK</a:t>
                      </a:r>
                    </a:p>
                  </a:txBody>
                  <a:tcPr marL="9255" marR="9255" marT="92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n-US" sz="1800" b="0" i="0" u="none" strike="noStrike">
                          <a:solidFill>
                            <a:srgbClr val="000000"/>
                          </a:solidFill>
                          <a:latin typeface="Calibri"/>
                        </a:rPr>
                        <a:t>NASIK</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2</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4</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2</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5</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13</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1971">
                <a:tc>
                  <a:txBody>
                    <a:bodyPr/>
                    <a:lstStyle/>
                    <a:p>
                      <a:pPr algn="l" fontAlgn="ctr"/>
                      <a:r>
                        <a:rPr lang="en-US" sz="1800" b="0" i="0" u="none" strike="noStrike">
                          <a:solidFill>
                            <a:srgbClr val="000000"/>
                          </a:solidFill>
                          <a:latin typeface="Calibri"/>
                        </a:rPr>
                        <a:t> </a:t>
                      </a:r>
                    </a:p>
                  </a:txBody>
                  <a:tcPr marL="9255" marR="9255" marT="92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800" b="0" i="0" u="none" strike="noStrike">
                          <a:solidFill>
                            <a:srgbClr val="000000"/>
                          </a:solidFill>
                          <a:latin typeface="Calibri"/>
                        </a:rPr>
                        <a:t>AHMEDNAGAR</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4</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2</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4</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3</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13</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1971">
                <a:tc>
                  <a:txBody>
                    <a:bodyPr/>
                    <a:lstStyle/>
                    <a:p>
                      <a:pPr algn="l" fontAlgn="ctr"/>
                      <a:r>
                        <a:rPr lang="en-US" sz="1800" b="0" i="0" u="none" strike="noStrike">
                          <a:solidFill>
                            <a:srgbClr val="000000"/>
                          </a:solidFill>
                          <a:latin typeface="Calibri"/>
                        </a:rPr>
                        <a:t> </a:t>
                      </a:r>
                    </a:p>
                  </a:txBody>
                  <a:tcPr marL="9255" marR="9255" marT="92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800" b="0" i="0" u="none" strike="noStrike">
                          <a:solidFill>
                            <a:srgbClr val="000000"/>
                          </a:solidFill>
                          <a:latin typeface="Calibri"/>
                        </a:rPr>
                        <a:t>DHULE</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6</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4</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10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1971">
                <a:tc>
                  <a:txBody>
                    <a:bodyPr/>
                    <a:lstStyle/>
                    <a:p>
                      <a:pPr algn="l" fontAlgn="ctr"/>
                      <a:r>
                        <a:rPr lang="en-US" sz="1800" b="0" i="0" u="none" strike="noStrike">
                          <a:solidFill>
                            <a:srgbClr val="000000"/>
                          </a:solidFill>
                          <a:latin typeface="Calibri"/>
                        </a:rPr>
                        <a:t> </a:t>
                      </a:r>
                    </a:p>
                  </a:txBody>
                  <a:tcPr marL="9255" marR="9255" marT="92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JALGAON</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9</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4</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13</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1971">
                <a:tc gridSpan="2">
                  <a:txBody>
                    <a:bodyPr/>
                    <a:lstStyle/>
                    <a:p>
                      <a:pPr algn="ctr" fontAlgn="b"/>
                      <a:r>
                        <a:rPr lang="en-US" sz="1800" b="1" i="0" u="none" strike="noStrike">
                          <a:solidFill>
                            <a:srgbClr val="000000"/>
                          </a:solidFill>
                          <a:latin typeface="Calibri"/>
                        </a:rPr>
                        <a:t>TOTAL</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hMerge="1">
                  <a:txBody>
                    <a:bodyPr/>
                    <a:lstStyle/>
                    <a:p>
                      <a:endParaRPr lang="en-US"/>
                    </a:p>
                  </a:txBody>
                  <a:tcPr/>
                </a:tc>
                <a:tc>
                  <a:txBody>
                    <a:bodyPr/>
                    <a:lstStyle/>
                    <a:p>
                      <a:pPr algn="ctr" fontAlgn="b"/>
                      <a:r>
                        <a:rPr lang="en-US" sz="1800" b="1"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6</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6</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21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16</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dirty="0">
                          <a:solidFill>
                            <a:srgbClr val="000000"/>
                          </a:solidFill>
                          <a:latin typeface="Calibri"/>
                        </a:rPr>
                        <a:t>49</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r>
            </a:tbl>
          </a:graphicData>
        </a:graphic>
      </p:graphicFrame>
      <p:sp>
        <p:nvSpPr>
          <p:cNvPr id="4" name="Footer Placeholder 3"/>
          <p:cNvSpPr>
            <a:spLocks noGrp="1"/>
          </p:cNvSpPr>
          <p:nvPr>
            <p:ph type="ftr" sz="quarter" idx="11"/>
          </p:nvPr>
        </p:nvSpPr>
        <p:spPr/>
        <p:txBody>
          <a:bodyPr/>
          <a:lstStyle/>
          <a:p>
            <a:r>
              <a:rPr lang="en-US" smtClean="0"/>
              <a:t>      </a:t>
            </a:r>
            <a:endParaRPr lang="en-US"/>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3" y="0"/>
          <a:ext cx="9143998" cy="857389"/>
        </p:xfrm>
        <a:graphic>
          <a:graphicData uri="http://schemas.openxmlformats.org/drawingml/2006/table">
            <a:tbl>
              <a:tblPr/>
              <a:tblGrid>
                <a:gridCol w="1831575"/>
                <a:gridCol w="1984207"/>
                <a:gridCol w="888036"/>
                <a:gridCol w="888036"/>
                <a:gridCol w="888036"/>
                <a:gridCol w="888036"/>
                <a:gridCol w="888036"/>
                <a:gridCol w="888036"/>
              </a:tblGrid>
              <a:tr h="185101">
                <a:tc gridSpan="8">
                  <a:txBody>
                    <a:bodyPr/>
                    <a:lstStyle/>
                    <a:p>
                      <a:pPr algn="ctr" fontAlgn="b"/>
                      <a:r>
                        <a:rPr lang="en-US" sz="1800" b="0" i="0" u="none" strike="noStrike" dirty="0">
                          <a:solidFill>
                            <a:srgbClr val="000000"/>
                          </a:solidFill>
                          <a:latin typeface="Calibri"/>
                        </a:rPr>
                        <a:t>DIVISIONAL / DISTRICT WISE CLASSIFICATION OF GROUPS UNDER PSI 2001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573814">
                <a:tc>
                  <a:txBody>
                    <a:bodyPr/>
                    <a:lstStyle/>
                    <a:p>
                      <a:pPr algn="ctr" fontAlgn="b"/>
                      <a:r>
                        <a:rPr lang="en-US" sz="1800" b="0" i="0" u="none" strike="noStrike" dirty="0">
                          <a:solidFill>
                            <a:srgbClr val="000000"/>
                          </a:solidFill>
                          <a:latin typeface="Calibri"/>
                        </a:rPr>
                        <a:t>DIVISION </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DISTRICT</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A</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B</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C</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D</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D+</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dirty="0">
                          <a:solidFill>
                            <a:srgbClr val="000000"/>
                          </a:solidFill>
                          <a:latin typeface="Calibri"/>
                        </a:rPr>
                        <a:t>TOTAL</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4" name="Table 3"/>
          <p:cNvGraphicFramePr>
            <a:graphicFrameLocks noGrp="1"/>
          </p:cNvGraphicFramePr>
          <p:nvPr/>
        </p:nvGraphicFramePr>
        <p:xfrm>
          <a:off x="3" y="838191"/>
          <a:ext cx="9143998" cy="6019808"/>
        </p:xfrm>
        <a:graphic>
          <a:graphicData uri="http://schemas.openxmlformats.org/drawingml/2006/table">
            <a:tbl>
              <a:tblPr/>
              <a:tblGrid>
                <a:gridCol w="1831575"/>
                <a:gridCol w="1984207"/>
                <a:gridCol w="888036"/>
                <a:gridCol w="888036"/>
                <a:gridCol w="888036"/>
                <a:gridCol w="888036"/>
                <a:gridCol w="888036"/>
                <a:gridCol w="888036"/>
              </a:tblGrid>
              <a:tr h="316832">
                <a:tc rowSpan="7">
                  <a:txBody>
                    <a:bodyPr/>
                    <a:lstStyle/>
                    <a:p>
                      <a:pPr algn="ctr" fontAlgn="ctr"/>
                      <a:r>
                        <a:rPr lang="en-US" sz="1800" b="0" i="0" u="none" strike="noStrike" dirty="0">
                          <a:solidFill>
                            <a:srgbClr val="000000"/>
                          </a:solidFill>
                          <a:latin typeface="Calibri"/>
                        </a:rPr>
                        <a:t>AURANGABAD</a:t>
                      </a:r>
                    </a:p>
                  </a:txBody>
                  <a:tcPr marL="9255" marR="9255" marT="92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AURANGABAD</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9</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5</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3</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17</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6832">
                <a:tc vMerge="1">
                  <a:txBody>
                    <a:bodyPr/>
                    <a:lstStyle/>
                    <a:p>
                      <a:endParaRPr lang="en-US"/>
                    </a:p>
                  </a:txBody>
                  <a:tcPr/>
                </a:tc>
                <a:tc>
                  <a:txBody>
                    <a:bodyPr/>
                    <a:lstStyle/>
                    <a:p>
                      <a:pPr algn="ctr" fontAlgn="b"/>
                      <a:r>
                        <a:rPr lang="en-US" sz="1800" b="0" i="0" u="none" strike="noStrike">
                          <a:solidFill>
                            <a:srgbClr val="000000"/>
                          </a:solidFill>
                          <a:latin typeface="Calibri"/>
                        </a:rPr>
                        <a:t>JALNA</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7</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8</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6832">
                <a:tc vMerge="1">
                  <a:txBody>
                    <a:bodyPr/>
                    <a:lstStyle/>
                    <a:p>
                      <a:endParaRPr lang="en-US"/>
                    </a:p>
                  </a:txBody>
                  <a:tcPr/>
                </a:tc>
                <a:tc>
                  <a:txBody>
                    <a:bodyPr/>
                    <a:lstStyle/>
                    <a:p>
                      <a:pPr algn="ctr" fontAlgn="b"/>
                      <a:r>
                        <a:rPr lang="en-US" sz="1800" b="0" i="0" u="none" strike="noStrike">
                          <a:solidFill>
                            <a:srgbClr val="000000"/>
                          </a:solidFill>
                          <a:latin typeface="Calibri"/>
                        </a:rPr>
                        <a:t>BEED</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8</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3</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11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6832">
                <a:tc vMerge="1">
                  <a:txBody>
                    <a:bodyPr/>
                    <a:lstStyle/>
                    <a:p>
                      <a:endParaRPr lang="en-US"/>
                    </a:p>
                  </a:txBody>
                  <a:tcPr/>
                </a:tc>
                <a:tc>
                  <a:txBody>
                    <a:bodyPr/>
                    <a:lstStyle/>
                    <a:p>
                      <a:pPr algn="ctr" fontAlgn="b"/>
                      <a:r>
                        <a:rPr lang="en-US" sz="1800" b="0" i="0" u="none" strike="noStrike">
                          <a:solidFill>
                            <a:srgbClr val="000000"/>
                          </a:solidFill>
                          <a:latin typeface="Calibri"/>
                        </a:rPr>
                        <a:t>OSMANABAD</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6</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2</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8</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6832">
                <a:tc vMerge="1">
                  <a:txBody>
                    <a:bodyPr/>
                    <a:lstStyle/>
                    <a:p>
                      <a:endParaRPr lang="en-US"/>
                    </a:p>
                  </a:txBody>
                  <a:tcPr/>
                </a:tc>
                <a:tc>
                  <a:txBody>
                    <a:bodyPr/>
                    <a:lstStyle/>
                    <a:p>
                      <a:pPr algn="ctr" fontAlgn="b"/>
                      <a:r>
                        <a:rPr lang="en-US" sz="1800" b="0" i="0" u="none" strike="noStrike">
                          <a:solidFill>
                            <a:srgbClr val="000000"/>
                          </a:solidFill>
                          <a:latin typeface="Calibri"/>
                        </a:rPr>
                        <a:t>PARBHANI</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12</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2</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14</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6832">
                <a:tc vMerge="1">
                  <a:txBody>
                    <a:bodyPr/>
                    <a:lstStyle/>
                    <a:p>
                      <a:endParaRPr lang="en-US"/>
                    </a:p>
                  </a:txBody>
                  <a:tcPr/>
                </a:tc>
                <a:tc>
                  <a:txBody>
                    <a:bodyPr/>
                    <a:lstStyle/>
                    <a:p>
                      <a:pPr algn="ctr" fontAlgn="b"/>
                      <a:r>
                        <a:rPr lang="en-US" sz="1800" b="0" i="0" u="none" strike="noStrike">
                          <a:solidFill>
                            <a:srgbClr val="000000"/>
                          </a:solidFill>
                          <a:latin typeface="Calibri"/>
                        </a:rPr>
                        <a:t>LATUR</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7</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3</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10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6832">
                <a:tc vMerge="1">
                  <a:txBody>
                    <a:bodyPr/>
                    <a:lstStyle/>
                    <a:p>
                      <a:endParaRPr lang="en-US"/>
                    </a:p>
                  </a:txBody>
                  <a:tcPr/>
                </a:tc>
                <a:tc>
                  <a:txBody>
                    <a:bodyPr/>
                    <a:lstStyle/>
                    <a:p>
                      <a:pPr algn="ctr" fontAlgn="b"/>
                      <a:r>
                        <a:rPr lang="en-US" sz="1800" b="0" i="0" u="none" strike="noStrike">
                          <a:solidFill>
                            <a:srgbClr val="000000"/>
                          </a:solidFill>
                          <a:latin typeface="Calibri"/>
                        </a:rPr>
                        <a:t>NANDED</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11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5</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16</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6832">
                <a:tc gridSpan="2">
                  <a:txBody>
                    <a:bodyPr/>
                    <a:lstStyle/>
                    <a:p>
                      <a:pPr algn="ctr" fontAlgn="b"/>
                      <a:r>
                        <a:rPr lang="en-US" sz="1800" b="1" i="0" u="none" strike="noStrike">
                          <a:solidFill>
                            <a:srgbClr val="000000"/>
                          </a:solidFill>
                          <a:latin typeface="Calibri"/>
                        </a:rPr>
                        <a:t>TOTAL</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hMerge="1">
                  <a:txBody>
                    <a:bodyPr/>
                    <a:lstStyle/>
                    <a:p>
                      <a:endParaRPr lang="en-US"/>
                    </a:p>
                  </a:txBody>
                  <a:tcPr/>
                </a:tc>
                <a:tc>
                  <a:txBody>
                    <a:bodyPr/>
                    <a:lstStyle/>
                    <a:p>
                      <a:pPr algn="ctr" fontAlgn="b"/>
                      <a:r>
                        <a:rPr lang="en-US" sz="1800" b="1"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9</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50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25</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84</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r>
              <a:tr h="316832">
                <a:tc rowSpan="4">
                  <a:txBody>
                    <a:bodyPr/>
                    <a:lstStyle/>
                    <a:p>
                      <a:pPr algn="ctr" fontAlgn="ctr"/>
                      <a:r>
                        <a:rPr lang="en-US" sz="1800" b="0" i="0" u="none" strike="noStrike">
                          <a:solidFill>
                            <a:srgbClr val="000000"/>
                          </a:solidFill>
                          <a:latin typeface="Calibri"/>
                        </a:rPr>
                        <a:t>AMARAVATI</a:t>
                      </a:r>
                    </a:p>
                  </a:txBody>
                  <a:tcPr marL="9255" marR="9255" marT="92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AMARAVATI</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15</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4</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20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6832">
                <a:tc vMerge="1">
                  <a:txBody>
                    <a:bodyPr/>
                    <a:lstStyle/>
                    <a:p>
                      <a:endParaRPr lang="en-US"/>
                    </a:p>
                  </a:txBody>
                  <a:tcPr/>
                </a:tc>
                <a:tc>
                  <a:txBody>
                    <a:bodyPr/>
                    <a:lstStyle/>
                    <a:p>
                      <a:pPr algn="ctr" fontAlgn="b"/>
                      <a:r>
                        <a:rPr lang="en-US" sz="1800" b="0" i="0" u="none" strike="noStrike">
                          <a:solidFill>
                            <a:srgbClr val="000000"/>
                          </a:solidFill>
                          <a:latin typeface="Calibri"/>
                        </a:rPr>
                        <a:t>AKLOLA</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5</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2</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7</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6832">
                <a:tc vMerge="1">
                  <a:txBody>
                    <a:bodyPr/>
                    <a:lstStyle/>
                    <a:p>
                      <a:endParaRPr lang="en-US"/>
                    </a:p>
                  </a:txBody>
                  <a:tcPr/>
                </a:tc>
                <a:tc>
                  <a:txBody>
                    <a:bodyPr/>
                    <a:lstStyle/>
                    <a:p>
                      <a:pPr algn="ctr" fontAlgn="b"/>
                      <a:r>
                        <a:rPr lang="en-US" sz="1800" b="0" i="0" u="none" strike="noStrike">
                          <a:solidFill>
                            <a:srgbClr val="000000"/>
                          </a:solidFill>
                          <a:latin typeface="Calibri"/>
                        </a:rPr>
                        <a:t>BULDHANA</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11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2</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13</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6832">
                <a:tc vMerge="1">
                  <a:txBody>
                    <a:bodyPr/>
                    <a:lstStyle/>
                    <a:p>
                      <a:endParaRPr lang="en-US"/>
                    </a:p>
                  </a:txBody>
                  <a:tcPr/>
                </a:tc>
                <a:tc>
                  <a:txBody>
                    <a:bodyPr/>
                    <a:lstStyle/>
                    <a:p>
                      <a:pPr algn="ctr" fontAlgn="b"/>
                      <a:r>
                        <a:rPr lang="en-US" sz="1800" b="0" i="0" u="none" strike="noStrike">
                          <a:solidFill>
                            <a:srgbClr val="000000"/>
                          </a:solidFill>
                          <a:latin typeface="Calibri"/>
                        </a:rPr>
                        <a:t>YAVATMAL</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13</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3</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16</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6832">
                <a:tc gridSpan="2">
                  <a:txBody>
                    <a:bodyPr/>
                    <a:lstStyle/>
                    <a:p>
                      <a:pPr algn="ctr" fontAlgn="b"/>
                      <a:r>
                        <a:rPr lang="en-US" sz="1800" b="1" i="0" u="none" strike="noStrike">
                          <a:solidFill>
                            <a:srgbClr val="000000"/>
                          </a:solidFill>
                          <a:latin typeface="Calibri"/>
                        </a:rPr>
                        <a:t>TOTAL</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hMerge="1">
                  <a:txBody>
                    <a:bodyPr/>
                    <a:lstStyle/>
                    <a:p>
                      <a:endParaRPr lang="en-US"/>
                    </a:p>
                  </a:txBody>
                  <a:tcPr/>
                </a:tc>
                <a:tc>
                  <a:txBody>
                    <a:bodyPr/>
                    <a:lstStyle/>
                    <a:p>
                      <a:pPr algn="ctr" fontAlgn="b"/>
                      <a:r>
                        <a:rPr lang="en-US" sz="1800" b="1"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44</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11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56</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r>
              <a:tr h="316832">
                <a:tc rowSpan="5">
                  <a:txBody>
                    <a:bodyPr/>
                    <a:lstStyle/>
                    <a:p>
                      <a:pPr algn="ctr" fontAlgn="ctr"/>
                      <a:r>
                        <a:rPr lang="en-US" sz="1800" b="0" i="0" u="none" strike="noStrike">
                          <a:solidFill>
                            <a:srgbClr val="000000"/>
                          </a:solidFill>
                          <a:latin typeface="Calibri"/>
                        </a:rPr>
                        <a:t>NAGPUR</a:t>
                      </a:r>
                    </a:p>
                  </a:txBody>
                  <a:tcPr marL="9255" marR="9255" marT="92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NAGPUR</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10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3</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14</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6832">
                <a:tc vMerge="1">
                  <a:txBody>
                    <a:bodyPr/>
                    <a:lstStyle/>
                    <a:p>
                      <a:endParaRPr lang="en-US"/>
                    </a:p>
                  </a:txBody>
                  <a:tcPr/>
                </a:tc>
                <a:tc>
                  <a:txBody>
                    <a:bodyPr/>
                    <a:lstStyle/>
                    <a:p>
                      <a:pPr algn="ctr" fontAlgn="b"/>
                      <a:r>
                        <a:rPr lang="en-US" sz="1800" b="0" i="0" u="none" strike="noStrike">
                          <a:solidFill>
                            <a:srgbClr val="000000"/>
                          </a:solidFill>
                          <a:latin typeface="Calibri"/>
                        </a:rPr>
                        <a:t>BHANDARA</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5</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2</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7</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6832">
                <a:tc vMerge="1">
                  <a:txBody>
                    <a:bodyPr/>
                    <a:lstStyle/>
                    <a:p>
                      <a:endParaRPr lang="en-US"/>
                    </a:p>
                  </a:txBody>
                  <a:tcPr/>
                </a:tc>
                <a:tc>
                  <a:txBody>
                    <a:bodyPr/>
                    <a:lstStyle/>
                    <a:p>
                      <a:pPr algn="ctr" fontAlgn="b"/>
                      <a:r>
                        <a:rPr lang="en-US" sz="1800" b="0" i="0" u="none" strike="noStrike">
                          <a:solidFill>
                            <a:srgbClr val="000000"/>
                          </a:solidFill>
                          <a:latin typeface="Calibri"/>
                        </a:rPr>
                        <a:t>WARDHA</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7</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8</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6832">
                <a:tc vMerge="1">
                  <a:txBody>
                    <a:bodyPr/>
                    <a:lstStyle/>
                    <a:p>
                      <a:endParaRPr lang="en-US"/>
                    </a:p>
                  </a:txBody>
                  <a:tcPr/>
                </a:tc>
                <a:tc>
                  <a:txBody>
                    <a:bodyPr/>
                    <a:lstStyle/>
                    <a:p>
                      <a:pPr algn="ctr" fontAlgn="b"/>
                      <a:r>
                        <a:rPr lang="en-US" sz="1800" b="0" i="0" u="none" strike="noStrike">
                          <a:solidFill>
                            <a:srgbClr val="000000"/>
                          </a:solidFill>
                          <a:latin typeface="Calibri"/>
                        </a:rPr>
                        <a:t>CHANDRAPUR</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12</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3</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15</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6832">
                <a:tc vMerge="1">
                  <a:txBody>
                    <a:bodyPr/>
                    <a:lstStyle/>
                    <a:p>
                      <a:endParaRPr lang="en-US"/>
                    </a:p>
                  </a:txBody>
                  <a:tcPr/>
                </a:tc>
                <a:tc>
                  <a:txBody>
                    <a:bodyPr/>
                    <a:lstStyle/>
                    <a:p>
                      <a:pPr algn="ctr" fontAlgn="b"/>
                      <a:r>
                        <a:rPr lang="en-US" sz="1800" b="0" i="0" u="none" strike="noStrike">
                          <a:solidFill>
                            <a:srgbClr val="000000"/>
                          </a:solidFill>
                          <a:latin typeface="Calibri"/>
                        </a:rPr>
                        <a:t>GADCHIROLI</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800" b="0"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800" b="0" i="0" u="none" strike="noStrike">
                          <a:solidFill>
                            <a:srgbClr val="000000"/>
                          </a:solidFill>
                          <a:latin typeface="Calibri"/>
                        </a:rPr>
                        <a:t>20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800" b="0" i="0" u="none" strike="noStrike">
                          <a:solidFill>
                            <a:srgbClr val="000000"/>
                          </a:solidFill>
                          <a:latin typeface="Calibri"/>
                        </a:rPr>
                        <a:t>20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6832">
                <a:tc gridSpan="2">
                  <a:txBody>
                    <a:bodyPr/>
                    <a:lstStyle/>
                    <a:p>
                      <a:pPr algn="ctr" fontAlgn="b"/>
                      <a:r>
                        <a:rPr lang="en-US" sz="1800" b="1" i="0" u="none" strike="noStrike">
                          <a:solidFill>
                            <a:srgbClr val="000000"/>
                          </a:solidFill>
                          <a:latin typeface="Calibri"/>
                        </a:rPr>
                        <a:t>TOTAL</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hMerge="1">
                  <a:txBody>
                    <a:bodyPr/>
                    <a:lstStyle/>
                    <a:p>
                      <a:endParaRPr lang="en-US"/>
                    </a:p>
                  </a:txBody>
                  <a:tcPr/>
                </a:tc>
                <a:tc>
                  <a:txBody>
                    <a:bodyPr/>
                    <a:lstStyle/>
                    <a:p>
                      <a:pPr algn="ctr" fontAlgn="b"/>
                      <a:r>
                        <a:rPr lang="en-US" sz="1800" b="1"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0</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1</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34</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a:solidFill>
                            <a:srgbClr val="000000"/>
                          </a:solidFill>
                          <a:latin typeface="Calibri"/>
                        </a:rPr>
                        <a:t>29</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800" b="1" i="0" u="none" strike="noStrike" dirty="0">
                          <a:solidFill>
                            <a:srgbClr val="000000"/>
                          </a:solidFill>
                          <a:latin typeface="Calibri"/>
                        </a:rPr>
                        <a:t>64</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r>
            </a:tbl>
          </a:graphicData>
        </a:graphic>
      </p:graphicFrame>
      <p:sp>
        <p:nvSpPr>
          <p:cNvPr id="5" name="Footer Placeholder 4"/>
          <p:cNvSpPr>
            <a:spLocks noGrp="1"/>
          </p:cNvSpPr>
          <p:nvPr>
            <p:ph type="ftr" sz="quarter" idx="11"/>
          </p:nvPr>
        </p:nvSpPr>
        <p:spPr/>
        <p:txBody>
          <a:bodyPr/>
          <a:lstStyle/>
          <a:p>
            <a:r>
              <a:rPr lang="en-US" smtClean="0"/>
              <a:t>      </a:t>
            </a:r>
            <a:endParaRPr lang="en-US"/>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0" y="0"/>
          <a:ext cx="9144000" cy="6858000"/>
        </p:xfrm>
        <a:graphic>
          <a:graphicData uri="http://schemas.openxmlformats.org/drawingml/2006/table">
            <a:tbl>
              <a:tblPr/>
              <a:tblGrid>
                <a:gridCol w="1558819"/>
                <a:gridCol w="1028499"/>
                <a:gridCol w="964219"/>
                <a:gridCol w="1028499"/>
                <a:gridCol w="1028499"/>
                <a:gridCol w="1028499"/>
                <a:gridCol w="1478467"/>
                <a:gridCol w="1028499"/>
              </a:tblGrid>
              <a:tr h="685800">
                <a:tc gridSpan="8">
                  <a:txBody>
                    <a:bodyPr/>
                    <a:lstStyle/>
                    <a:p>
                      <a:pPr algn="ctr" fontAlgn="b"/>
                      <a:r>
                        <a:rPr lang="en-US" sz="1800" b="0" i="0" u="none" strike="noStrike" dirty="0">
                          <a:solidFill>
                            <a:srgbClr val="000000"/>
                          </a:solidFill>
                          <a:latin typeface="Calibri"/>
                        </a:rPr>
                        <a:t>DIVISIONAL WISE CLASSIFICATION OF GROUPS FOR PSI-2001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685800">
                <a:tc>
                  <a:txBody>
                    <a:bodyPr/>
                    <a:lstStyle/>
                    <a:p>
                      <a:pPr algn="ctr" fontAlgn="b"/>
                      <a:r>
                        <a:rPr lang="en-US" sz="1800" b="0" i="0" u="none" strike="noStrike">
                          <a:solidFill>
                            <a:srgbClr val="000000"/>
                          </a:solidFill>
                          <a:latin typeface="Calibri"/>
                        </a:rPr>
                        <a:t>DIVISION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6FF"/>
                    </a:solidFill>
                  </a:tcPr>
                </a:tc>
                <a:tc>
                  <a:txBody>
                    <a:bodyPr/>
                    <a:lstStyle/>
                    <a:p>
                      <a:pPr algn="ctr" fontAlgn="b"/>
                      <a:r>
                        <a:rPr lang="en-US" sz="1800" b="0" i="0" u="none" strike="noStrike">
                          <a:solidFill>
                            <a:srgbClr val="000000"/>
                          </a:solidFill>
                          <a:latin typeface="Calibri"/>
                        </a:rPr>
                        <a:t>B</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US" sz="1800" b="0" i="0" u="none" strike="noStrike">
                          <a:solidFill>
                            <a:srgbClr val="000000"/>
                          </a:solidFill>
                          <a:latin typeface="Calibri"/>
                        </a:rPr>
                        <a:t>C</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800" b="0" i="0" u="none" strike="noStrike">
                          <a:solidFill>
                            <a:srgbClr val="000000"/>
                          </a:solidFill>
                          <a:latin typeface="Calibri"/>
                        </a:rPr>
                        <a:t>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b"/>
                      <a:r>
                        <a:rPr lang="en-US" sz="1800" b="0" i="0" u="none" strike="noStrike">
                          <a:solidFill>
                            <a:srgbClr val="000000"/>
                          </a:solidFill>
                          <a:latin typeface="Calibri"/>
                        </a:rPr>
                        <a:t>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NO INDUSTRY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800" b="0" i="0" u="none" strike="noStrike" dirty="0">
                          <a:solidFill>
                            <a:srgbClr val="000000"/>
                          </a:solidFill>
                          <a:latin typeface="Calibri"/>
                        </a:rPr>
                        <a:t>TOTAL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85800">
                <a:tc>
                  <a:txBody>
                    <a:bodyPr/>
                    <a:lstStyle/>
                    <a:p>
                      <a:pPr algn="ctr" fontAlgn="b"/>
                      <a:r>
                        <a:rPr lang="en-US" sz="1800" b="0" i="0" u="none" strike="noStrike">
                          <a:solidFill>
                            <a:srgbClr val="000000"/>
                          </a:solidFill>
                          <a:latin typeface="Calibri"/>
                        </a:rPr>
                        <a:t>KOKAN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6FF"/>
                    </a:solidFill>
                  </a:tcPr>
                </a:tc>
                <a:tc>
                  <a:txBody>
                    <a:bodyPr/>
                    <a:lstStyle/>
                    <a:p>
                      <a:pPr algn="ctr" fontAlgn="b"/>
                      <a:r>
                        <a:rPr lang="en-US" sz="1800" b="0" i="0" u="none" strike="noStrike">
                          <a:solidFill>
                            <a:srgbClr val="000000"/>
                          </a:solidFill>
                          <a:latin typeface="Calibri"/>
                        </a:rPr>
                        <a:t>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US" sz="1800" b="0" i="0" u="none" strike="noStrike">
                          <a:solidFill>
                            <a:srgbClr val="000000"/>
                          </a:solidFill>
                          <a:latin typeface="Calibri"/>
                        </a:rPr>
                        <a:t>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800" b="0" i="0" u="none" strike="noStrike" dirty="0">
                          <a:solidFill>
                            <a:srgbClr val="000000"/>
                          </a:solidFill>
                          <a:latin typeface="Calibri"/>
                        </a:rPr>
                        <a:t>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b"/>
                      <a:r>
                        <a:rPr lang="en-US" sz="1800" b="0" i="0" u="none" strike="noStrike">
                          <a:solidFill>
                            <a:srgbClr val="000000"/>
                          </a:solidFill>
                          <a:latin typeface="Calibri"/>
                        </a:rPr>
                        <a:t>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800" b="0" i="0" u="none" strike="noStrike">
                          <a:solidFill>
                            <a:srgbClr val="000000"/>
                          </a:solidFill>
                          <a:latin typeface="Calibri"/>
                        </a:rPr>
                        <a:t>49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85800">
                <a:tc>
                  <a:txBody>
                    <a:bodyPr/>
                    <a:lstStyle/>
                    <a:p>
                      <a:pPr algn="ctr" fontAlgn="b"/>
                      <a:r>
                        <a:rPr lang="en-US" sz="1800" b="0" i="0" u="none" strike="noStrike">
                          <a:solidFill>
                            <a:srgbClr val="000000"/>
                          </a:solidFill>
                          <a:latin typeface="Calibri"/>
                        </a:rPr>
                        <a:t>PUNE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6FF"/>
                    </a:solidFill>
                  </a:tcPr>
                </a:tc>
                <a:tc>
                  <a:txBody>
                    <a:bodyPr/>
                    <a:lstStyle/>
                    <a:p>
                      <a:pPr algn="ctr" fontAlgn="b"/>
                      <a:r>
                        <a:rPr lang="en-US" sz="1800" b="0" i="0" u="none" strike="noStrike">
                          <a:solidFill>
                            <a:srgbClr val="000000"/>
                          </a:solidFill>
                          <a:latin typeface="Calibri"/>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US" sz="1800" b="0" i="0" u="none" strike="noStrike" dirty="0">
                          <a:solidFill>
                            <a:srgbClr val="000000"/>
                          </a:solidFill>
                          <a:latin typeface="Calibri"/>
                        </a:rPr>
                        <a:t>18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800" b="0" i="0" u="none" strike="noStrike">
                          <a:solidFill>
                            <a:srgbClr val="000000"/>
                          </a:solidFill>
                          <a:latin typeface="Calibri"/>
                        </a:rPr>
                        <a:t>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b"/>
                      <a:r>
                        <a:rPr lang="en-US" sz="1800" b="0" i="0" u="none" strike="noStrike">
                          <a:solidFill>
                            <a:srgbClr val="000000"/>
                          </a:solidFill>
                          <a:latin typeface="Calibri"/>
                        </a:rPr>
                        <a:t>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800" b="0" i="0" u="none" strike="noStrike">
                          <a:solidFill>
                            <a:srgbClr val="000000"/>
                          </a:solidFill>
                          <a:latin typeface="Calibri"/>
                        </a:rPr>
                        <a:t>64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85800">
                <a:tc>
                  <a:txBody>
                    <a:bodyPr/>
                    <a:lstStyle/>
                    <a:p>
                      <a:pPr algn="ctr" fontAlgn="b"/>
                      <a:r>
                        <a:rPr lang="en-US" sz="1800" b="0" i="0" u="none" strike="noStrike">
                          <a:solidFill>
                            <a:srgbClr val="000000"/>
                          </a:solidFill>
                          <a:latin typeface="Calibri"/>
                        </a:rPr>
                        <a:t>NASIK</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6FF"/>
                    </a:solidFill>
                  </a:tcPr>
                </a:tc>
                <a:tc>
                  <a:txBody>
                    <a:bodyPr/>
                    <a:lstStyle/>
                    <a:p>
                      <a:pPr algn="ctr" fontAlgn="b"/>
                      <a:r>
                        <a:rPr lang="en-US" sz="1800" b="0" i="0" u="none" strike="noStrike">
                          <a:solidFill>
                            <a:srgbClr val="000000"/>
                          </a:solidFill>
                          <a:latin typeface="Calibri"/>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US" sz="1800" b="0" i="0" u="none" strike="noStrike">
                          <a:solidFill>
                            <a:srgbClr val="000000"/>
                          </a:solidFill>
                          <a:latin typeface="Calibri"/>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800" b="0" i="0" u="none" strike="noStrike">
                          <a:solidFill>
                            <a:srgbClr val="000000"/>
                          </a:solidFill>
                          <a:latin typeface="Calibri"/>
                        </a:rPr>
                        <a:t>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b"/>
                      <a:r>
                        <a:rPr lang="en-US" sz="1800" b="0" i="0" u="none" strike="noStrike">
                          <a:solidFill>
                            <a:srgbClr val="000000"/>
                          </a:solidFill>
                          <a:latin typeface="Calibri"/>
                        </a:rPr>
                        <a:t>16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800" b="0" i="0" u="none" strike="noStrike">
                          <a:solidFill>
                            <a:srgbClr val="000000"/>
                          </a:solidFill>
                          <a:latin typeface="Calibri"/>
                        </a:rPr>
                        <a:t>49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85800">
                <a:tc>
                  <a:txBody>
                    <a:bodyPr/>
                    <a:lstStyle/>
                    <a:p>
                      <a:pPr algn="ctr" fontAlgn="b"/>
                      <a:r>
                        <a:rPr lang="en-US" sz="1800" b="0" i="0" u="none" strike="noStrike">
                          <a:solidFill>
                            <a:srgbClr val="000000"/>
                          </a:solidFill>
                          <a:latin typeface="Calibri"/>
                        </a:rPr>
                        <a:t>AURANGABAD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6FF"/>
                    </a:solidFill>
                  </a:tcPr>
                </a:tc>
                <a:tc>
                  <a:txBody>
                    <a:bodyPr/>
                    <a:lstStyle/>
                    <a:p>
                      <a:pPr algn="ctr" fontAlgn="b"/>
                      <a:r>
                        <a:rPr lang="en-US" sz="1800" b="0" i="0" u="none" strike="noStrike">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US" sz="1800" b="0" i="0" u="none" strike="noStrike">
                          <a:solidFill>
                            <a:srgbClr val="000000"/>
                          </a:solidFill>
                          <a:latin typeface="Calibri"/>
                        </a:rPr>
                        <a:t>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800" b="0" i="0" u="none" strike="noStrike">
                          <a:solidFill>
                            <a:srgbClr val="000000"/>
                          </a:solidFill>
                          <a:latin typeface="Calibri"/>
                        </a:rPr>
                        <a:t>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b"/>
                      <a:r>
                        <a:rPr lang="en-US" sz="1800" b="0" i="0" u="none" strike="noStrike">
                          <a:solidFill>
                            <a:srgbClr val="000000"/>
                          </a:solidFill>
                          <a:latin typeface="Calibri"/>
                        </a:rPr>
                        <a:t>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800" b="0" i="0" u="none" strike="noStrike">
                          <a:solidFill>
                            <a:srgbClr val="000000"/>
                          </a:solidFill>
                          <a:latin typeface="Calibri"/>
                        </a:rPr>
                        <a:t>85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85800">
                <a:tc>
                  <a:txBody>
                    <a:bodyPr/>
                    <a:lstStyle/>
                    <a:p>
                      <a:pPr algn="ctr" fontAlgn="b"/>
                      <a:r>
                        <a:rPr lang="en-US" sz="1800" b="0" i="0" u="none" strike="noStrike">
                          <a:solidFill>
                            <a:srgbClr val="000000"/>
                          </a:solidFill>
                          <a:latin typeface="Calibri"/>
                        </a:rPr>
                        <a:t>AMARAVATI</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6FF"/>
                    </a:solidFill>
                  </a:tcPr>
                </a:tc>
                <a:tc>
                  <a:txBody>
                    <a:bodyPr/>
                    <a:lstStyle/>
                    <a:p>
                      <a:pPr algn="ctr" fontAlgn="b"/>
                      <a:r>
                        <a:rPr lang="en-US" sz="1800" b="0" i="0" u="none" strike="noStrike">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US" sz="1800" b="0" i="0" u="none" strike="noStrike">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800" b="0" i="0" u="none" strike="noStrike">
                          <a:solidFill>
                            <a:srgbClr val="000000"/>
                          </a:solidFill>
                          <a:latin typeface="Calibri"/>
                        </a:rPr>
                        <a:t>44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b"/>
                      <a:r>
                        <a:rPr lang="en-US" sz="1800" b="0" i="0" u="none" strike="noStrike">
                          <a:solidFill>
                            <a:srgbClr val="000000"/>
                          </a:solidFill>
                          <a:latin typeface="Calibri"/>
                        </a:rPr>
                        <a:t>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800" b="0" i="0" u="none" strike="noStrike">
                          <a:solidFill>
                            <a:srgbClr val="000000"/>
                          </a:solidFill>
                          <a:latin typeface="Calibri"/>
                        </a:rPr>
                        <a:t>56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85800">
                <a:tc>
                  <a:txBody>
                    <a:bodyPr/>
                    <a:lstStyle/>
                    <a:p>
                      <a:pPr algn="ctr" fontAlgn="b"/>
                      <a:r>
                        <a:rPr lang="en-US" sz="1800" b="0" i="0" u="none" strike="noStrike">
                          <a:solidFill>
                            <a:srgbClr val="000000"/>
                          </a:solidFill>
                          <a:latin typeface="Calibri"/>
                        </a:rPr>
                        <a:t>NAGPUR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6FF"/>
                    </a:solidFill>
                  </a:tcPr>
                </a:tc>
                <a:tc>
                  <a:txBody>
                    <a:bodyPr/>
                    <a:lstStyle/>
                    <a:p>
                      <a:pPr algn="ctr" fontAlgn="b"/>
                      <a:r>
                        <a:rPr lang="en-US" sz="1800" b="0" i="0" u="none" strike="noStrike">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US" sz="1800" b="0" i="0" u="none" strike="noStrike">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800" b="0" i="0" u="none" strike="noStrike">
                          <a:solidFill>
                            <a:srgbClr val="000000"/>
                          </a:solidFill>
                          <a:latin typeface="Calibri"/>
                        </a:rPr>
                        <a:t>34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b"/>
                      <a:r>
                        <a:rPr lang="en-US" sz="1800" b="0" i="0" u="none" strike="noStrike">
                          <a:solidFill>
                            <a:srgbClr val="000000"/>
                          </a:solidFill>
                          <a:latin typeface="Calibri"/>
                        </a:rPr>
                        <a:t>29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800" b="0" i="0" u="none" strike="noStrike">
                          <a:solidFill>
                            <a:srgbClr val="000000"/>
                          </a:solidFill>
                          <a:latin typeface="Calibri"/>
                        </a:rPr>
                        <a:t>65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85800">
                <a:tc>
                  <a:txBody>
                    <a:bodyPr/>
                    <a:lstStyle/>
                    <a:p>
                      <a:pPr algn="ctr" fontAlgn="b"/>
                      <a:r>
                        <a:rPr lang="en-US" sz="1800" b="1" i="0" u="none" strike="noStrike">
                          <a:solidFill>
                            <a:srgbClr val="000000"/>
                          </a:solidFill>
                          <a:latin typeface="Calibri"/>
                        </a:rPr>
                        <a:t>TOTAL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1" i="0" u="none" strike="noStrike">
                          <a:solidFill>
                            <a:srgbClr val="000000"/>
                          </a:solidFill>
                          <a:latin typeface="Calibri"/>
                        </a:rPr>
                        <a:t>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6FF"/>
                    </a:solidFill>
                  </a:tcPr>
                </a:tc>
                <a:tc>
                  <a:txBody>
                    <a:bodyPr/>
                    <a:lstStyle/>
                    <a:p>
                      <a:pPr algn="ctr" fontAlgn="b"/>
                      <a:r>
                        <a:rPr lang="en-US" sz="1800" b="1" i="0" u="none" strike="noStrike">
                          <a:solidFill>
                            <a:srgbClr val="000000"/>
                          </a:solidFill>
                          <a:latin typeface="Calibri"/>
                        </a:rPr>
                        <a:t>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US" sz="1800" b="1" i="0" u="none" strike="noStrike">
                          <a:solidFill>
                            <a:srgbClr val="000000"/>
                          </a:solidFill>
                          <a:latin typeface="Calibri"/>
                        </a:rPr>
                        <a:t>44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800" b="1" i="0" u="none" strike="noStrike">
                          <a:solidFill>
                            <a:srgbClr val="000000"/>
                          </a:solidFill>
                          <a:latin typeface="Calibri"/>
                        </a:rPr>
                        <a:t>183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b"/>
                      <a:r>
                        <a:rPr lang="en-US" sz="1800" b="1" i="0" u="none" strike="noStrike">
                          <a:solidFill>
                            <a:srgbClr val="000000"/>
                          </a:solidFill>
                          <a:latin typeface="Calibri"/>
                        </a:rPr>
                        <a:t>103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1" i="0" u="none" strike="noStrike">
                          <a:solidFill>
                            <a:srgbClr val="000000"/>
                          </a:solidFill>
                          <a:latin typeface="Calibri"/>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800" b="1" i="0" u="none" strike="noStrike">
                          <a:solidFill>
                            <a:srgbClr val="000000"/>
                          </a:solidFill>
                          <a:latin typeface="Calibri"/>
                        </a:rPr>
                        <a:t>368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85800">
                <a:tc>
                  <a:txBody>
                    <a:bodyPr/>
                    <a:lstStyle/>
                    <a:p>
                      <a:pPr algn="ctr" fontAlgn="b"/>
                      <a:r>
                        <a:rPr lang="en-US" sz="1800" b="1" i="0" u="none" strike="noStrike">
                          <a:solidFill>
                            <a:srgbClr val="000000"/>
                          </a:solidFill>
                          <a:latin typeface="Calibri"/>
                        </a:rPr>
                        <a:t>PERCENTAGE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1" i="0" u="none" strike="noStrike">
                          <a:solidFill>
                            <a:srgbClr val="000000"/>
                          </a:solidFill>
                          <a:latin typeface="Calibri"/>
                        </a:rPr>
                        <a:t>4.62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6FF"/>
                    </a:solidFill>
                  </a:tcPr>
                </a:tc>
                <a:tc>
                  <a:txBody>
                    <a:bodyPr/>
                    <a:lstStyle/>
                    <a:p>
                      <a:pPr algn="ctr" fontAlgn="b"/>
                      <a:r>
                        <a:rPr lang="en-US" sz="1800" b="1" i="0" u="none" strike="noStrike">
                          <a:solidFill>
                            <a:srgbClr val="000000"/>
                          </a:solidFill>
                          <a:latin typeface="Calibri"/>
                        </a:rPr>
                        <a:t>5.16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US" sz="1800" b="1" i="0" u="none" strike="noStrike">
                          <a:solidFill>
                            <a:srgbClr val="000000"/>
                          </a:solidFill>
                          <a:latin typeface="Calibri"/>
                        </a:rPr>
                        <a:t>11.96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800" b="1" i="0" u="none" strike="noStrike">
                          <a:solidFill>
                            <a:srgbClr val="000000"/>
                          </a:solidFill>
                          <a:latin typeface="Calibri"/>
                        </a:rPr>
                        <a:t>49.73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b"/>
                      <a:r>
                        <a:rPr lang="en-US" sz="1800" b="1" i="0" u="none" strike="noStrike">
                          <a:solidFill>
                            <a:srgbClr val="000000"/>
                          </a:solidFill>
                          <a:latin typeface="Calibri"/>
                        </a:rPr>
                        <a:t>27.99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1" i="0" u="none" strike="noStrike">
                          <a:solidFill>
                            <a:srgbClr val="000000"/>
                          </a:solidFill>
                          <a:latin typeface="Calibri"/>
                        </a:rPr>
                        <a:t>0.54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800" b="1" i="0" u="none" strike="noStrike" dirty="0">
                          <a:solidFill>
                            <a:srgbClr val="000000"/>
                          </a:solidFill>
                          <a:latin typeface="Calibri"/>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4" name="Footer Placeholder 3"/>
          <p:cNvSpPr>
            <a:spLocks noGrp="1"/>
          </p:cNvSpPr>
          <p:nvPr>
            <p:ph type="ftr" sz="quarter" idx="11"/>
          </p:nvPr>
        </p:nvSpPr>
        <p:spPr/>
        <p:txBody>
          <a:bodyPr/>
          <a:lstStyle/>
          <a:p>
            <a:r>
              <a:rPr lang="en-US" smtClean="0"/>
              <a:t>      </a:t>
            </a:r>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      </a:t>
            </a:r>
            <a:endParaRPr lang="en-US"/>
          </a:p>
        </p:txBody>
      </p:sp>
      <p:graphicFrame>
        <p:nvGraphicFramePr>
          <p:cNvPr id="3" name="Table 2"/>
          <p:cNvGraphicFramePr>
            <a:graphicFrameLocks noGrp="1"/>
          </p:cNvGraphicFramePr>
          <p:nvPr/>
        </p:nvGraphicFramePr>
        <p:xfrm>
          <a:off x="0" y="-9"/>
          <a:ext cx="9144000" cy="6858008"/>
        </p:xfrm>
        <a:graphic>
          <a:graphicData uri="http://schemas.openxmlformats.org/drawingml/2006/table">
            <a:tbl>
              <a:tblPr firstRow="1" bandRow="1">
                <a:tableStyleId>{5C22544A-7EE6-4342-B048-85BDC9FD1C3A}</a:tableStyleId>
              </a:tblPr>
              <a:tblGrid>
                <a:gridCol w="2286000"/>
                <a:gridCol w="2286000"/>
                <a:gridCol w="2667000"/>
                <a:gridCol w="1905000"/>
              </a:tblGrid>
              <a:tr h="470545">
                <a:tc>
                  <a:txBody>
                    <a:bodyPr/>
                    <a:lstStyle/>
                    <a:p>
                      <a:pPr algn="ctr"/>
                      <a:r>
                        <a:rPr lang="en-US" dirty="0" smtClean="0"/>
                        <a:t>STATE</a:t>
                      </a:r>
                      <a:endParaRPr lang="en-US" dirty="0"/>
                    </a:p>
                  </a:txBody>
                  <a:tcPr/>
                </a:tc>
                <a:tc>
                  <a:txBody>
                    <a:bodyPr/>
                    <a:lstStyle/>
                    <a:p>
                      <a:pPr algn="ctr"/>
                      <a:r>
                        <a:rPr lang="en-US" dirty="0" smtClean="0"/>
                        <a:t>DISTRICT</a:t>
                      </a:r>
                      <a:endParaRPr lang="en-US" dirty="0"/>
                    </a:p>
                  </a:txBody>
                  <a:tcPr/>
                </a:tc>
                <a:tc>
                  <a:txBody>
                    <a:bodyPr/>
                    <a:lstStyle/>
                    <a:p>
                      <a:pPr algn="ctr"/>
                      <a:r>
                        <a:rPr lang="en-US" dirty="0" smtClean="0"/>
                        <a:t>TALUKA</a:t>
                      </a:r>
                      <a:endParaRPr lang="en-US" dirty="0"/>
                    </a:p>
                  </a:txBody>
                  <a:tcPr/>
                </a:tc>
                <a:tc>
                  <a:txBody>
                    <a:bodyPr/>
                    <a:lstStyle/>
                    <a:p>
                      <a:pPr algn="ctr"/>
                      <a:r>
                        <a:rPr lang="en-US" dirty="0" smtClean="0"/>
                        <a:t>AREA</a:t>
                      </a:r>
                      <a:endParaRPr lang="en-US" dirty="0"/>
                    </a:p>
                  </a:txBody>
                  <a:tcPr/>
                </a:tc>
              </a:tr>
              <a:tr h="382756">
                <a:tc rowSpan="16">
                  <a:txBody>
                    <a:bodyPr/>
                    <a:lstStyle/>
                    <a:p>
                      <a:pPr algn="ctr"/>
                      <a:r>
                        <a:rPr lang="en-US" dirty="0" smtClean="0"/>
                        <a:t>MAHARASHTRA &amp;KARNATAKA</a:t>
                      </a:r>
                      <a:endParaRPr lang="en-US" dirty="0"/>
                    </a:p>
                  </a:txBody>
                  <a:tcPr anchor="ctr">
                    <a:solidFill>
                      <a:srgbClr val="FF6600"/>
                    </a:solidFill>
                  </a:tcPr>
                </a:tc>
                <a:tc rowSpan="2">
                  <a:txBody>
                    <a:bodyPr/>
                    <a:lstStyle/>
                    <a:p>
                      <a:pPr algn="ctr"/>
                      <a:r>
                        <a:rPr lang="en-US" dirty="0" smtClean="0"/>
                        <a:t>NANDED</a:t>
                      </a:r>
                      <a:endParaRPr lang="en-US" dirty="0"/>
                    </a:p>
                  </a:txBody>
                  <a:tcPr anchor="ctr">
                    <a:solidFill>
                      <a:srgbClr val="FF9999"/>
                    </a:solidFill>
                  </a:tcPr>
                </a:tc>
                <a:tc>
                  <a:txBody>
                    <a:bodyPr/>
                    <a:lstStyle/>
                    <a:p>
                      <a:pPr algn="ctr"/>
                      <a:r>
                        <a:rPr lang="en-US" dirty="0" smtClean="0"/>
                        <a:t>DEGLUR</a:t>
                      </a:r>
                      <a:endParaRPr lang="en-US" dirty="0"/>
                    </a:p>
                  </a:txBody>
                  <a:tcPr>
                    <a:solidFill>
                      <a:srgbClr val="FF9999"/>
                    </a:solidFill>
                  </a:tcPr>
                </a:tc>
                <a:tc>
                  <a:txBody>
                    <a:bodyPr/>
                    <a:lstStyle/>
                    <a:p>
                      <a:pPr algn="ctr"/>
                      <a:r>
                        <a:rPr lang="en-US" dirty="0" smtClean="0"/>
                        <a:t>D+</a:t>
                      </a:r>
                      <a:endParaRPr lang="en-US" dirty="0"/>
                    </a:p>
                  </a:txBody>
                  <a:tcPr>
                    <a:solidFill>
                      <a:srgbClr val="FF9999"/>
                    </a:solidFill>
                  </a:tcPr>
                </a:tc>
              </a:tr>
              <a:tr h="382756">
                <a:tc vMerge="1">
                  <a:txBody>
                    <a:bodyPr/>
                    <a:lstStyle/>
                    <a:p>
                      <a:endParaRPr lang="en-US" dirty="0"/>
                    </a:p>
                  </a:txBody>
                  <a:tcPr/>
                </a:tc>
                <a:tc vMerge="1">
                  <a:txBody>
                    <a:bodyPr/>
                    <a:lstStyle/>
                    <a:p>
                      <a:endParaRPr lang="en-US" dirty="0"/>
                    </a:p>
                  </a:txBody>
                  <a:tcPr/>
                </a:tc>
                <a:tc>
                  <a:txBody>
                    <a:bodyPr/>
                    <a:lstStyle/>
                    <a:p>
                      <a:pPr algn="ctr"/>
                      <a:r>
                        <a:rPr lang="en-US" dirty="0" smtClean="0"/>
                        <a:t>MUKHED</a:t>
                      </a:r>
                      <a:endParaRPr lang="en-US" dirty="0"/>
                    </a:p>
                  </a:txBody>
                  <a:tcPr>
                    <a:solidFill>
                      <a:srgbClr val="FF9999"/>
                    </a:solidFill>
                  </a:tcPr>
                </a:tc>
                <a:tc>
                  <a:txBody>
                    <a:bodyPr/>
                    <a:lstStyle/>
                    <a:p>
                      <a:pPr algn="ctr"/>
                      <a:r>
                        <a:rPr lang="en-US" dirty="0" smtClean="0"/>
                        <a:t>D+</a:t>
                      </a:r>
                      <a:endParaRPr lang="en-US" dirty="0"/>
                    </a:p>
                  </a:txBody>
                  <a:tcPr>
                    <a:solidFill>
                      <a:srgbClr val="FF9999"/>
                    </a:solidFill>
                  </a:tcPr>
                </a:tc>
              </a:tr>
              <a:tr h="382756">
                <a:tc vMerge="1">
                  <a:txBody>
                    <a:bodyPr/>
                    <a:lstStyle/>
                    <a:p>
                      <a:endParaRPr lang="en-US" dirty="0"/>
                    </a:p>
                  </a:txBody>
                  <a:tcPr/>
                </a:tc>
                <a:tc rowSpan="4">
                  <a:txBody>
                    <a:bodyPr/>
                    <a:lstStyle/>
                    <a:p>
                      <a:pPr algn="ctr"/>
                      <a:r>
                        <a:rPr lang="en-US" dirty="0" smtClean="0"/>
                        <a:t>KOLHAPUR</a:t>
                      </a:r>
                      <a:endParaRPr lang="en-US" dirty="0"/>
                    </a:p>
                  </a:txBody>
                  <a:tcPr anchor="ctr">
                    <a:solidFill>
                      <a:srgbClr val="9999FF"/>
                    </a:solidFill>
                  </a:tcPr>
                </a:tc>
                <a:tc>
                  <a:txBody>
                    <a:bodyPr/>
                    <a:lstStyle/>
                    <a:p>
                      <a:pPr algn="ctr"/>
                      <a:r>
                        <a:rPr lang="en-US" dirty="0" smtClean="0"/>
                        <a:t>SHIROL</a:t>
                      </a:r>
                      <a:endParaRPr lang="en-US" dirty="0"/>
                    </a:p>
                  </a:txBody>
                  <a:tcPr>
                    <a:solidFill>
                      <a:srgbClr val="9999FF"/>
                    </a:solidFill>
                  </a:tcPr>
                </a:tc>
                <a:tc>
                  <a:txBody>
                    <a:bodyPr/>
                    <a:lstStyle/>
                    <a:p>
                      <a:pPr algn="ctr"/>
                      <a:r>
                        <a:rPr lang="en-US" dirty="0" smtClean="0"/>
                        <a:t>D</a:t>
                      </a:r>
                      <a:endParaRPr lang="en-US" dirty="0"/>
                    </a:p>
                  </a:txBody>
                  <a:tcPr>
                    <a:solidFill>
                      <a:srgbClr val="9999FF"/>
                    </a:solidFill>
                  </a:tcPr>
                </a:tc>
              </a:tr>
              <a:tr h="382756">
                <a:tc vMerge="1">
                  <a:txBody>
                    <a:bodyPr/>
                    <a:lstStyle/>
                    <a:p>
                      <a:endParaRPr lang="en-US" dirty="0"/>
                    </a:p>
                  </a:txBody>
                  <a:tcPr/>
                </a:tc>
                <a:tc vMerge="1">
                  <a:txBody>
                    <a:bodyPr/>
                    <a:lstStyle/>
                    <a:p>
                      <a:endParaRPr lang="en-US" dirty="0"/>
                    </a:p>
                  </a:txBody>
                  <a:tcPr/>
                </a:tc>
                <a:tc>
                  <a:txBody>
                    <a:bodyPr/>
                    <a:lstStyle/>
                    <a:p>
                      <a:pPr algn="ctr"/>
                      <a:r>
                        <a:rPr lang="en-US" dirty="0" smtClean="0"/>
                        <a:t>KAGAL</a:t>
                      </a:r>
                      <a:endParaRPr lang="en-US" dirty="0"/>
                    </a:p>
                  </a:txBody>
                  <a:tcPr>
                    <a:solidFill>
                      <a:srgbClr val="9999FF"/>
                    </a:solidFill>
                  </a:tcPr>
                </a:tc>
                <a:tc>
                  <a:txBody>
                    <a:bodyPr/>
                    <a:lstStyle/>
                    <a:p>
                      <a:pPr algn="ctr"/>
                      <a:r>
                        <a:rPr lang="en-US" smtClean="0"/>
                        <a:t>D+</a:t>
                      </a:r>
                      <a:endParaRPr lang="en-US" dirty="0"/>
                    </a:p>
                  </a:txBody>
                  <a:tcPr>
                    <a:solidFill>
                      <a:srgbClr val="9999FF"/>
                    </a:solidFill>
                  </a:tcPr>
                </a:tc>
              </a:tr>
              <a:tr h="382756">
                <a:tc vMerge="1">
                  <a:txBody>
                    <a:bodyPr/>
                    <a:lstStyle/>
                    <a:p>
                      <a:endParaRPr lang="en-US" dirty="0"/>
                    </a:p>
                  </a:txBody>
                  <a:tcPr/>
                </a:tc>
                <a:tc vMerge="1">
                  <a:txBody>
                    <a:bodyPr/>
                    <a:lstStyle/>
                    <a:p>
                      <a:endParaRPr lang="en-US" dirty="0"/>
                    </a:p>
                  </a:txBody>
                  <a:tcPr/>
                </a:tc>
                <a:tc>
                  <a:txBody>
                    <a:bodyPr/>
                    <a:lstStyle/>
                    <a:p>
                      <a:pPr algn="ctr"/>
                      <a:r>
                        <a:rPr lang="en-US" dirty="0" smtClean="0"/>
                        <a:t>BHUDARGAD</a:t>
                      </a:r>
                      <a:endParaRPr lang="en-US" dirty="0"/>
                    </a:p>
                  </a:txBody>
                  <a:tcPr>
                    <a:solidFill>
                      <a:srgbClr val="9999FF"/>
                    </a:solidFill>
                  </a:tcPr>
                </a:tc>
                <a:tc>
                  <a:txBody>
                    <a:bodyPr/>
                    <a:lstStyle/>
                    <a:p>
                      <a:pPr algn="ctr"/>
                      <a:r>
                        <a:rPr lang="en-US" smtClean="0"/>
                        <a:t>D+</a:t>
                      </a:r>
                      <a:endParaRPr lang="en-US" dirty="0"/>
                    </a:p>
                  </a:txBody>
                  <a:tcPr>
                    <a:solidFill>
                      <a:srgbClr val="9999FF"/>
                    </a:solidFill>
                  </a:tcPr>
                </a:tc>
              </a:tr>
              <a:tr h="382756">
                <a:tc vMerge="1">
                  <a:txBody>
                    <a:bodyPr/>
                    <a:lstStyle/>
                    <a:p>
                      <a:endParaRPr lang="en-US" dirty="0"/>
                    </a:p>
                  </a:txBody>
                  <a:tcPr/>
                </a:tc>
                <a:tc vMerge="1">
                  <a:txBody>
                    <a:bodyPr/>
                    <a:lstStyle/>
                    <a:p>
                      <a:endParaRPr lang="en-US" dirty="0"/>
                    </a:p>
                  </a:txBody>
                  <a:tcPr/>
                </a:tc>
                <a:tc>
                  <a:txBody>
                    <a:bodyPr/>
                    <a:lstStyle/>
                    <a:p>
                      <a:pPr algn="ctr"/>
                      <a:r>
                        <a:rPr lang="en-US" dirty="0" smtClean="0"/>
                        <a:t>CHANDGAD</a:t>
                      </a:r>
                      <a:endParaRPr lang="en-US" dirty="0"/>
                    </a:p>
                  </a:txBody>
                  <a:tcPr>
                    <a:solidFill>
                      <a:srgbClr val="9999FF"/>
                    </a:solidFill>
                  </a:tcPr>
                </a:tc>
                <a:tc>
                  <a:txBody>
                    <a:bodyPr/>
                    <a:lstStyle/>
                    <a:p>
                      <a:pPr algn="ctr"/>
                      <a:r>
                        <a:rPr lang="en-US" smtClean="0"/>
                        <a:t>D+</a:t>
                      </a:r>
                      <a:endParaRPr lang="en-US" dirty="0"/>
                    </a:p>
                  </a:txBody>
                  <a:tcPr>
                    <a:solidFill>
                      <a:srgbClr val="9999FF"/>
                    </a:solidFill>
                  </a:tcPr>
                </a:tc>
              </a:tr>
              <a:tr h="382756">
                <a:tc vMerge="1">
                  <a:txBody>
                    <a:bodyPr/>
                    <a:lstStyle/>
                    <a:p>
                      <a:endParaRPr lang="en-US" dirty="0"/>
                    </a:p>
                  </a:txBody>
                  <a:tcPr/>
                </a:tc>
                <a:tc rowSpan="3">
                  <a:txBody>
                    <a:bodyPr/>
                    <a:lstStyle/>
                    <a:p>
                      <a:pPr algn="ctr"/>
                      <a:r>
                        <a:rPr lang="en-US" dirty="0" smtClean="0"/>
                        <a:t>SANGALI</a:t>
                      </a:r>
                      <a:endParaRPr lang="en-US" dirty="0"/>
                    </a:p>
                  </a:txBody>
                  <a:tcPr anchor="ctr">
                    <a:solidFill>
                      <a:srgbClr val="FF66FF"/>
                    </a:solidFill>
                  </a:tcPr>
                </a:tc>
                <a:tc>
                  <a:txBody>
                    <a:bodyPr/>
                    <a:lstStyle/>
                    <a:p>
                      <a:pPr algn="ctr"/>
                      <a:r>
                        <a:rPr lang="en-US" dirty="0" smtClean="0"/>
                        <a:t>JAT</a:t>
                      </a:r>
                      <a:endParaRPr lang="en-US" dirty="0"/>
                    </a:p>
                  </a:txBody>
                  <a:tcPr>
                    <a:solidFill>
                      <a:srgbClr val="FF66FF"/>
                    </a:solidFill>
                  </a:tcPr>
                </a:tc>
                <a:tc>
                  <a:txBody>
                    <a:bodyPr/>
                    <a:lstStyle/>
                    <a:p>
                      <a:pPr algn="ctr"/>
                      <a:r>
                        <a:rPr lang="en-US" smtClean="0"/>
                        <a:t>D+</a:t>
                      </a:r>
                      <a:endParaRPr lang="en-US" dirty="0"/>
                    </a:p>
                  </a:txBody>
                  <a:tcPr>
                    <a:solidFill>
                      <a:srgbClr val="FF66FF"/>
                    </a:solidFill>
                  </a:tcPr>
                </a:tc>
              </a:tr>
              <a:tr h="382756">
                <a:tc vMerge="1">
                  <a:txBody>
                    <a:bodyPr/>
                    <a:lstStyle/>
                    <a:p>
                      <a:endParaRPr lang="en-US" dirty="0"/>
                    </a:p>
                  </a:txBody>
                  <a:tcPr/>
                </a:tc>
                <a:tc vMerge="1">
                  <a:txBody>
                    <a:bodyPr/>
                    <a:lstStyle/>
                    <a:p>
                      <a:endParaRPr lang="en-US" dirty="0"/>
                    </a:p>
                  </a:txBody>
                  <a:tcPr/>
                </a:tc>
                <a:tc>
                  <a:txBody>
                    <a:bodyPr/>
                    <a:lstStyle/>
                    <a:p>
                      <a:pPr algn="ctr"/>
                      <a:r>
                        <a:rPr lang="en-US" dirty="0" smtClean="0"/>
                        <a:t>KAVATHEMAHAANKAL</a:t>
                      </a:r>
                      <a:endParaRPr lang="en-US" dirty="0"/>
                    </a:p>
                  </a:txBody>
                  <a:tcPr>
                    <a:solidFill>
                      <a:srgbClr val="FF66FF"/>
                    </a:solidFill>
                  </a:tcPr>
                </a:tc>
                <a:tc>
                  <a:txBody>
                    <a:bodyPr/>
                    <a:lstStyle/>
                    <a:p>
                      <a:pPr algn="ctr"/>
                      <a:r>
                        <a:rPr lang="en-US" smtClean="0"/>
                        <a:t>D+</a:t>
                      </a:r>
                      <a:endParaRPr lang="en-US" dirty="0"/>
                    </a:p>
                  </a:txBody>
                  <a:tcPr>
                    <a:solidFill>
                      <a:srgbClr val="FF66FF"/>
                    </a:solidFill>
                  </a:tcPr>
                </a:tc>
              </a:tr>
              <a:tr h="382756">
                <a:tc vMerge="1">
                  <a:txBody>
                    <a:bodyPr/>
                    <a:lstStyle/>
                    <a:p>
                      <a:endParaRPr lang="en-US" dirty="0"/>
                    </a:p>
                  </a:txBody>
                  <a:tcPr/>
                </a:tc>
                <a:tc vMerge="1">
                  <a:txBody>
                    <a:bodyPr/>
                    <a:lstStyle/>
                    <a:p>
                      <a:endParaRPr lang="en-US" dirty="0"/>
                    </a:p>
                  </a:txBody>
                  <a:tcPr/>
                </a:tc>
                <a:tc>
                  <a:txBody>
                    <a:bodyPr/>
                    <a:lstStyle/>
                    <a:p>
                      <a:pPr algn="ctr"/>
                      <a:r>
                        <a:rPr lang="en-US" dirty="0" smtClean="0"/>
                        <a:t>MIRAJ</a:t>
                      </a:r>
                      <a:endParaRPr lang="en-US" dirty="0"/>
                    </a:p>
                  </a:txBody>
                  <a:tcPr>
                    <a:solidFill>
                      <a:srgbClr val="FF66FF"/>
                    </a:solidFill>
                  </a:tcPr>
                </a:tc>
                <a:tc>
                  <a:txBody>
                    <a:bodyPr/>
                    <a:lstStyle/>
                    <a:p>
                      <a:pPr algn="ctr"/>
                      <a:r>
                        <a:rPr lang="en-US" dirty="0" smtClean="0"/>
                        <a:t>D</a:t>
                      </a:r>
                      <a:endParaRPr lang="en-US" dirty="0"/>
                    </a:p>
                  </a:txBody>
                  <a:tcPr>
                    <a:solidFill>
                      <a:srgbClr val="FF66FF"/>
                    </a:solidFill>
                  </a:tcPr>
                </a:tc>
              </a:tr>
              <a:tr h="382756">
                <a:tc vMerge="1">
                  <a:txBody>
                    <a:bodyPr/>
                    <a:lstStyle/>
                    <a:p>
                      <a:endParaRPr lang="en-US" dirty="0"/>
                    </a:p>
                  </a:txBody>
                  <a:tcPr/>
                </a:tc>
                <a:tc rowSpan="3">
                  <a:txBody>
                    <a:bodyPr/>
                    <a:lstStyle/>
                    <a:p>
                      <a:pPr algn="ctr"/>
                      <a:r>
                        <a:rPr lang="en-US" dirty="0" smtClean="0"/>
                        <a:t>LATUR</a:t>
                      </a:r>
                      <a:endParaRPr lang="en-US" dirty="0"/>
                    </a:p>
                  </a:txBody>
                  <a:tcPr anchor="ctr">
                    <a:solidFill>
                      <a:srgbClr val="FFCC00"/>
                    </a:solidFill>
                  </a:tcPr>
                </a:tc>
                <a:tc>
                  <a:txBody>
                    <a:bodyPr/>
                    <a:lstStyle/>
                    <a:p>
                      <a:pPr algn="ctr"/>
                      <a:r>
                        <a:rPr lang="en-US" dirty="0" smtClean="0"/>
                        <a:t>UDGIR</a:t>
                      </a:r>
                      <a:endParaRPr lang="en-US" dirty="0"/>
                    </a:p>
                  </a:txBody>
                  <a:tcPr>
                    <a:solidFill>
                      <a:srgbClr val="FFCC00"/>
                    </a:solidFill>
                  </a:tcPr>
                </a:tc>
                <a:tc>
                  <a:txBody>
                    <a:bodyPr/>
                    <a:lstStyle/>
                    <a:p>
                      <a:pPr algn="ctr"/>
                      <a:r>
                        <a:rPr lang="en-US" smtClean="0"/>
                        <a:t>D+</a:t>
                      </a:r>
                      <a:endParaRPr lang="en-US" dirty="0"/>
                    </a:p>
                  </a:txBody>
                  <a:tcPr>
                    <a:solidFill>
                      <a:srgbClr val="FFCC00"/>
                    </a:solidFill>
                  </a:tcPr>
                </a:tc>
              </a:tr>
              <a:tr h="382756">
                <a:tc vMerge="1">
                  <a:txBody>
                    <a:bodyPr/>
                    <a:lstStyle/>
                    <a:p>
                      <a:endParaRPr lang="en-US" dirty="0"/>
                    </a:p>
                  </a:txBody>
                  <a:tcPr/>
                </a:tc>
                <a:tc vMerge="1">
                  <a:txBody>
                    <a:bodyPr/>
                    <a:lstStyle/>
                    <a:p>
                      <a:endParaRPr lang="en-US" dirty="0"/>
                    </a:p>
                  </a:txBody>
                  <a:tcPr/>
                </a:tc>
                <a:tc>
                  <a:txBody>
                    <a:bodyPr/>
                    <a:lstStyle/>
                    <a:p>
                      <a:pPr algn="ctr"/>
                      <a:r>
                        <a:rPr lang="en-US" dirty="0" smtClean="0"/>
                        <a:t>DEONI</a:t>
                      </a:r>
                      <a:endParaRPr lang="en-US" dirty="0"/>
                    </a:p>
                  </a:txBody>
                  <a:tcPr>
                    <a:solidFill>
                      <a:srgbClr val="FFCC00"/>
                    </a:solidFill>
                  </a:tcPr>
                </a:tc>
                <a:tc>
                  <a:txBody>
                    <a:bodyPr/>
                    <a:lstStyle/>
                    <a:p>
                      <a:pPr algn="ctr"/>
                      <a:r>
                        <a:rPr lang="en-US" smtClean="0"/>
                        <a:t>D+</a:t>
                      </a:r>
                      <a:endParaRPr lang="en-US" dirty="0"/>
                    </a:p>
                  </a:txBody>
                  <a:tcPr>
                    <a:solidFill>
                      <a:srgbClr val="FFCC00"/>
                    </a:solidFill>
                  </a:tcPr>
                </a:tc>
              </a:tr>
              <a:tr h="382756">
                <a:tc vMerge="1">
                  <a:txBody>
                    <a:bodyPr/>
                    <a:lstStyle/>
                    <a:p>
                      <a:endParaRPr lang="en-US" dirty="0"/>
                    </a:p>
                  </a:txBody>
                  <a:tcPr/>
                </a:tc>
                <a:tc vMerge="1">
                  <a:txBody>
                    <a:bodyPr/>
                    <a:lstStyle/>
                    <a:p>
                      <a:endParaRPr lang="en-US" dirty="0"/>
                    </a:p>
                  </a:txBody>
                  <a:tcPr/>
                </a:tc>
                <a:tc>
                  <a:txBody>
                    <a:bodyPr/>
                    <a:lstStyle/>
                    <a:p>
                      <a:pPr algn="ctr"/>
                      <a:r>
                        <a:rPr lang="en-US" dirty="0" smtClean="0"/>
                        <a:t>NILANGA</a:t>
                      </a:r>
                      <a:endParaRPr lang="en-US" dirty="0"/>
                    </a:p>
                  </a:txBody>
                  <a:tcPr>
                    <a:solidFill>
                      <a:srgbClr val="FFCC00"/>
                    </a:solidFill>
                  </a:tcPr>
                </a:tc>
                <a:tc>
                  <a:txBody>
                    <a:bodyPr/>
                    <a:lstStyle/>
                    <a:p>
                      <a:pPr algn="ctr"/>
                      <a:r>
                        <a:rPr lang="en-US" smtClean="0"/>
                        <a:t>D+</a:t>
                      </a:r>
                      <a:endParaRPr lang="en-US" dirty="0"/>
                    </a:p>
                  </a:txBody>
                  <a:tcPr>
                    <a:solidFill>
                      <a:srgbClr val="FFCC00"/>
                    </a:solidFill>
                  </a:tcPr>
                </a:tc>
              </a:tr>
              <a:tr h="382756">
                <a:tc vMerge="1">
                  <a:txBody>
                    <a:bodyPr/>
                    <a:lstStyle/>
                    <a:p>
                      <a:endParaRPr lang="en-US" dirty="0"/>
                    </a:p>
                  </a:txBody>
                  <a:tcPr/>
                </a:tc>
                <a:tc rowSpan="3">
                  <a:txBody>
                    <a:bodyPr/>
                    <a:lstStyle/>
                    <a:p>
                      <a:pPr algn="ctr"/>
                      <a:r>
                        <a:rPr lang="en-US" dirty="0" smtClean="0"/>
                        <a:t>SOLAPUR</a:t>
                      </a:r>
                      <a:endParaRPr lang="en-US" dirty="0"/>
                    </a:p>
                  </a:txBody>
                  <a:tcPr anchor="ctr">
                    <a:solidFill>
                      <a:srgbClr val="99FF66"/>
                    </a:solidFill>
                  </a:tcPr>
                </a:tc>
                <a:tc>
                  <a:txBody>
                    <a:bodyPr/>
                    <a:lstStyle/>
                    <a:p>
                      <a:pPr algn="ctr"/>
                      <a:r>
                        <a:rPr lang="en-US" dirty="0" smtClean="0"/>
                        <a:t>AKKALKOT</a:t>
                      </a:r>
                      <a:endParaRPr lang="en-US" dirty="0"/>
                    </a:p>
                  </a:txBody>
                  <a:tcPr>
                    <a:solidFill>
                      <a:srgbClr val="99FF66"/>
                    </a:solidFill>
                  </a:tcPr>
                </a:tc>
                <a:tc>
                  <a:txBody>
                    <a:bodyPr/>
                    <a:lstStyle/>
                    <a:p>
                      <a:pPr algn="ctr"/>
                      <a:r>
                        <a:rPr lang="en-US" smtClean="0"/>
                        <a:t>D+</a:t>
                      </a:r>
                      <a:endParaRPr lang="en-US" dirty="0"/>
                    </a:p>
                  </a:txBody>
                  <a:tcPr>
                    <a:solidFill>
                      <a:srgbClr val="99FF66"/>
                    </a:solidFill>
                  </a:tcPr>
                </a:tc>
              </a:tr>
              <a:tr h="470545">
                <a:tc vMerge="1">
                  <a:txBody>
                    <a:bodyPr/>
                    <a:lstStyle/>
                    <a:p>
                      <a:endParaRPr lang="en-US" dirty="0"/>
                    </a:p>
                  </a:txBody>
                  <a:tcPr/>
                </a:tc>
                <a:tc vMerge="1">
                  <a:txBody>
                    <a:bodyPr/>
                    <a:lstStyle/>
                    <a:p>
                      <a:endParaRPr lang="en-US" dirty="0"/>
                    </a:p>
                  </a:txBody>
                  <a:tcPr/>
                </a:tc>
                <a:tc>
                  <a:txBody>
                    <a:bodyPr/>
                    <a:lstStyle/>
                    <a:p>
                      <a:pPr algn="ctr"/>
                      <a:r>
                        <a:rPr lang="en-US" dirty="0" smtClean="0"/>
                        <a:t>SOLAPUR (SAUTH)</a:t>
                      </a:r>
                      <a:endParaRPr lang="en-US" dirty="0"/>
                    </a:p>
                  </a:txBody>
                  <a:tcPr>
                    <a:solidFill>
                      <a:srgbClr val="99FF66"/>
                    </a:solidFill>
                  </a:tcPr>
                </a:tc>
                <a:tc>
                  <a:txBody>
                    <a:bodyPr/>
                    <a:lstStyle/>
                    <a:p>
                      <a:pPr algn="ctr"/>
                      <a:r>
                        <a:rPr lang="en-US" smtClean="0"/>
                        <a:t>D+</a:t>
                      </a:r>
                      <a:endParaRPr lang="en-US" dirty="0"/>
                    </a:p>
                  </a:txBody>
                  <a:tcPr>
                    <a:solidFill>
                      <a:srgbClr val="99FF66"/>
                    </a:solidFill>
                  </a:tcPr>
                </a:tc>
              </a:tr>
              <a:tr h="470545">
                <a:tc vMerge="1">
                  <a:txBody>
                    <a:bodyPr/>
                    <a:lstStyle/>
                    <a:p>
                      <a:endParaRPr lang="en-US" dirty="0"/>
                    </a:p>
                  </a:txBody>
                  <a:tcPr/>
                </a:tc>
                <a:tc vMerge="1">
                  <a:txBody>
                    <a:bodyPr/>
                    <a:lstStyle/>
                    <a:p>
                      <a:endParaRPr lang="en-US" dirty="0"/>
                    </a:p>
                  </a:txBody>
                  <a:tcPr/>
                </a:tc>
                <a:tc>
                  <a:txBody>
                    <a:bodyPr/>
                    <a:lstStyle/>
                    <a:p>
                      <a:pPr algn="ctr"/>
                      <a:r>
                        <a:rPr lang="en-US" dirty="0" smtClean="0"/>
                        <a:t>MANGALVADHE</a:t>
                      </a:r>
                      <a:endParaRPr lang="en-US" dirty="0"/>
                    </a:p>
                  </a:txBody>
                  <a:tcPr>
                    <a:solidFill>
                      <a:srgbClr val="99FF66"/>
                    </a:solidFill>
                  </a:tcPr>
                </a:tc>
                <a:tc>
                  <a:txBody>
                    <a:bodyPr/>
                    <a:lstStyle/>
                    <a:p>
                      <a:pPr algn="ctr"/>
                      <a:r>
                        <a:rPr lang="en-US" smtClean="0"/>
                        <a:t>D+</a:t>
                      </a:r>
                      <a:endParaRPr lang="en-US" dirty="0"/>
                    </a:p>
                  </a:txBody>
                  <a:tcPr>
                    <a:solidFill>
                      <a:srgbClr val="99FF66"/>
                    </a:solidFill>
                  </a:tcPr>
                </a:tc>
              </a:tr>
              <a:tr h="470545">
                <a:tc vMerge="1">
                  <a:txBody>
                    <a:bodyPr/>
                    <a:lstStyle/>
                    <a:p>
                      <a:endParaRPr lang="en-US" dirty="0"/>
                    </a:p>
                  </a:txBody>
                  <a:tcPr/>
                </a:tc>
                <a:tc>
                  <a:txBody>
                    <a:bodyPr/>
                    <a:lstStyle/>
                    <a:p>
                      <a:pPr algn="ctr"/>
                      <a:r>
                        <a:rPr lang="en-US" dirty="0" smtClean="0"/>
                        <a:t>OSMANABAD</a:t>
                      </a:r>
                      <a:endParaRPr lang="en-US" dirty="0"/>
                    </a:p>
                  </a:txBody>
                  <a:tcPr>
                    <a:solidFill>
                      <a:srgbClr val="99FF66"/>
                    </a:solidFill>
                  </a:tcPr>
                </a:tc>
                <a:tc>
                  <a:txBody>
                    <a:bodyPr/>
                    <a:lstStyle/>
                    <a:p>
                      <a:pPr algn="ctr"/>
                      <a:r>
                        <a:rPr lang="en-US" dirty="0" smtClean="0"/>
                        <a:t>UMARGA</a:t>
                      </a:r>
                      <a:endParaRPr lang="en-US" dirty="0"/>
                    </a:p>
                  </a:txBody>
                  <a:tcPr>
                    <a:solidFill>
                      <a:srgbClr val="99FF66"/>
                    </a:solidFill>
                  </a:tcPr>
                </a:tc>
                <a:tc>
                  <a:txBody>
                    <a:bodyPr/>
                    <a:lstStyle/>
                    <a:p>
                      <a:pPr algn="ctr"/>
                      <a:r>
                        <a:rPr lang="en-US" dirty="0" smtClean="0"/>
                        <a:t>D+</a:t>
                      </a:r>
                      <a:endParaRPr lang="en-US" dirty="0"/>
                    </a:p>
                  </a:txBody>
                  <a:tcPr>
                    <a:solidFill>
                      <a:srgbClr val="99FF66"/>
                    </a:solidFill>
                  </a:tcPr>
                </a:tc>
              </a:tr>
            </a:tbl>
          </a:graphicData>
        </a:graphic>
      </p:graphicFrame>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0" y="0"/>
          <a:ext cx="9144001" cy="6858000"/>
        </p:xfrm>
        <a:graphic>
          <a:graphicData uri="http://schemas.openxmlformats.org/drawingml/2006/table">
            <a:tbl>
              <a:tblPr/>
              <a:tblGrid>
                <a:gridCol w="3753853"/>
                <a:gridCol w="3048000"/>
                <a:gridCol w="1315453"/>
                <a:gridCol w="1026695"/>
              </a:tblGrid>
              <a:tr h="544605">
                <a:tc gridSpan="4">
                  <a:txBody>
                    <a:bodyPr/>
                    <a:lstStyle/>
                    <a:p>
                      <a:pPr algn="ctr" fontAlgn="b"/>
                      <a:r>
                        <a:rPr lang="en-US" sz="1800" b="1" i="0" u="none" strike="noStrike" dirty="0">
                          <a:solidFill>
                            <a:srgbClr val="000000"/>
                          </a:solidFill>
                          <a:latin typeface="Calibri"/>
                        </a:rPr>
                        <a:t>CLASSIFICTION OF AREAS UNDER PSI-2001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r>
              <a:tr h="806824">
                <a:tc>
                  <a:txBody>
                    <a:bodyPr/>
                    <a:lstStyle/>
                    <a:p>
                      <a:pPr algn="ctr" fontAlgn="b"/>
                      <a:r>
                        <a:rPr lang="en-US" sz="1800" b="1" i="0" u="none" strike="noStrike">
                          <a:solidFill>
                            <a:srgbClr val="000000"/>
                          </a:solidFill>
                          <a:latin typeface="Calibri"/>
                        </a:rPr>
                        <a:t>GROUP</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1" i="0" u="none" strike="noStrike">
                          <a:solidFill>
                            <a:srgbClr val="000000"/>
                          </a:solidFill>
                          <a:latin typeface="Calibri"/>
                        </a:rPr>
                        <a:t>PARTICULAR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1" i="0" u="none" strike="noStrike">
                          <a:solidFill>
                            <a:srgbClr val="000000"/>
                          </a:solidFill>
                          <a:latin typeface="Calibri"/>
                        </a:rPr>
                        <a:t>TOTAL AREA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1" i="0" u="none" strike="noStrike">
                          <a:solidFill>
                            <a:srgbClr val="000000"/>
                          </a:solidFill>
                          <a:latin typeface="Calibri"/>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84947">
                <a:tc>
                  <a:txBody>
                    <a:bodyPr/>
                    <a:lstStyle/>
                    <a:p>
                      <a:pPr algn="ctr" fontAlgn="b"/>
                      <a:r>
                        <a:rPr lang="en-US" sz="1800" b="0" i="0" u="none" strike="noStrike">
                          <a:solidFill>
                            <a:srgbClr val="000000"/>
                          </a:solidFill>
                          <a:latin typeface="Calibri"/>
                        </a:rPr>
                        <a:t>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6FF"/>
                    </a:solidFill>
                  </a:tcPr>
                </a:tc>
                <a:tc>
                  <a:txBody>
                    <a:bodyPr/>
                    <a:lstStyle/>
                    <a:p>
                      <a:pPr algn="ctr" fontAlgn="b"/>
                      <a:r>
                        <a:rPr lang="en-US" sz="1800" b="0" i="0" u="none" strike="noStrike">
                          <a:solidFill>
                            <a:srgbClr val="000000"/>
                          </a:solidFill>
                          <a:latin typeface="Calibri"/>
                        </a:rPr>
                        <a:t>DEVELOPED AREA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6FF"/>
                    </a:solidFill>
                  </a:tcPr>
                </a:tc>
                <a:tc>
                  <a:txBody>
                    <a:bodyPr/>
                    <a:lstStyle/>
                    <a:p>
                      <a:pPr algn="ctr" fontAlgn="b"/>
                      <a:r>
                        <a:rPr lang="en-US" sz="1800" b="0" i="0" u="none" strike="noStrike" dirty="0">
                          <a:solidFill>
                            <a:srgbClr val="000000"/>
                          </a:solidFill>
                          <a:latin typeface="Calibri"/>
                        </a:rPr>
                        <a:t>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6FF"/>
                    </a:solidFill>
                  </a:tcPr>
                </a:tc>
                <a:tc>
                  <a:txBody>
                    <a:bodyPr/>
                    <a:lstStyle/>
                    <a:p>
                      <a:pPr algn="ctr" fontAlgn="b"/>
                      <a:r>
                        <a:rPr lang="en-US" sz="1800" b="0" i="0" u="none" strike="noStrike">
                          <a:solidFill>
                            <a:srgbClr val="000000"/>
                          </a:solidFill>
                          <a:latin typeface="Calibri"/>
                        </a:rPr>
                        <a:t>4.62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6FF"/>
                    </a:solidFill>
                  </a:tcPr>
                </a:tc>
              </a:tr>
              <a:tr h="584947">
                <a:tc>
                  <a:txBody>
                    <a:bodyPr/>
                    <a:lstStyle/>
                    <a:p>
                      <a:pPr algn="ctr" fontAlgn="b"/>
                      <a:r>
                        <a:rPr lang="en-US" sz="1800" b="0" i="0" u="none" strike="noStrike">
                          <a:solidFill>
                            <a:srgbClr val="000000"/>
                          </a:solidFill>
                          <a:latin typeface="Calibri"/>
                        </a:rPr>
                        <a:t>B</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US" sz="1800" b="0" i="0" u="none" strike="noStrike">
                          <a:solidFill>
                            <a:srgbClr val="000000"/>
                          </a:solidFill>
                          <a:latin typeface="Calibri"/>
                        </a:rPr>
                        <a:t>UNDER DEVELOPED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US" sz="1800" b="0" i="0" u="none" strike="noStrike" dirty="0">
                          <a:solidFill>
                            <a:srgbClr val="000000"/>
                          </a:solidFill>
                          <a:latin typeface="Calibri"/>
                        </a:rPr>
                        <a:t>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US" sz="1800" b="0" i="0" u="none" strike="noStrike">
                          <a:solidFill>
                            <a:srgbClr val="000000"/>
                          </a:solidFill>
                          <a:latin typeface="Calibri"/>
                        </a:rPr>
                        <a:t>5.16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r>
              <a:tr h="746311">
                <a:tc>
                  <a:txBody>
                    <a:bodyPr/>
                    <a:lstStyle/>
                    <a:p>
                      <a:pPr algn="ctr" fontAlgn="b"/>
                      <a:r>
                        <a:rPr lang="en-US" sz="1800" b="0" i="0" u="none" strike="noStrike">
                          <a:solidFill>
                            <a:srgbClr val="000000"/>
                          </a:solidFill>
                          <a:latin typeface="Calibri"/>
                        </a:rPr>
                        <a:t>C</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800" b="0" i="0" u="none" strike="noStrike" dirty="0">
                          <a:solidFill>
                            <a:srgbClr val="000000"/>
                          </a:solidFill>
                          <a:latin typeface="Calibri"/>
                        </a:rPr>
                        <a:t>LESS DEVELOPED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800" b="0" i="0" u="none" strike="noStrike" dirty="0">
                          <a:solidFill>
                            <a:srgbClr val="000000"/>
                          </a:solidFill>
                          <a:latin typeface="Calibri"/>
                        </a:rPr>
                        <a:t>44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800" b="0" i="0" u="none" strike="noStrike" dirty="0">
                          <a:solidFill>
                            <a:srgbClr val="000000"/>
                          </a:solidFill>
                          <a:latin typeface="Calibri"/>
                        </a:rPr>
                        <a:t>11.96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r>
              <a:tr h="806824">
                <a:tc>
                  <a:txBody>
                    <a:bodyPr/>
                    <a:lstStyle/>
                    <a:p>
                      <a:pPr algn="ctr" fontAlgn="b"/>
                      <a:r>
                        <a:rPr lang="en-US" sz="1800" b="0" i="0" u="none" strike="noStrike">
                          <a:solidFill>
                            <a:srgbClr val="000000"/>
                          </a:solidFill>
                          <a:latin typeface="Calibri"/>
                        </a:rPr>
                        <a:t>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b"/>
                      <a:r>
                        <a:rPr lang="en-US" sz="1800" b="0" i="0" u="none" strike="noStrike" dirty="0">
                          <a:solidFill>
                            <a:srgbClr val="000000"/>
                          </a:solidFill>
                          <a:latin typeface="Calibri"/>
                        </a:rPr>
                        <a:t>LESSER DEVELOPED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b"/>
                      <a:r>
                        <a:rPr lang="en-US" sz="1800" b="0" i="0" u="none" strike="noStrike">
                          <a:solidFill>
                            <a:srgbClr val="000000"/>
                          </a:solidFill>
                          <a:latin typeface="Calibri"/>
                        </a:rPr>
                        <a:t>183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b"/>
                      <a:r>
                        <a:rPr lang="en-US" sz="1800" b="0" i="0" u="none" strike="noStrike" dirty="0">
                          <a:solidFill>
                            <a:srgbClr val="000000"/>
                          </a:solidFill>
                          <a:latin typeface="Calibri"/>
                        </a:rPr>
                        <a:t>49.73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r>
              <a:tr h="766482">
                <a:tc>
                  <a:txBody>
                    <a:bodyPr/>
                    <a:lstStyle/>
                    <a:p>
                      <a:pPr algn="ctr" fontAlgn="b"/>
                      <a:r>
                        <a:rPr lang="en-US" sz="1800" b="0" i="0" u="none" strike="noStrike">
                          <a:solidFill>
                            <a:srgbClr val="000000"/>
                          </a:solidFill>
                          <a:latin typeface="Calibri"/>
                        </a:rPr>
                        <a:t>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LEAST DEVELOPED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103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dirty="0">
                          <a:solidFill>
                            <a:srgbClr val="000000"/>
                          </a:solidFill>
                          <a:latin typeface="Calibri"/>
                        </a:rPr>
                        <a:t>27.99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r>
              <a:tr h="1008530">
                <a:tc>
                  <a:txBody>
                    <a:bodyPr/>
                    <a:lstStyle/>
                    <a:p>
                      <a:pPr algn="ctr" fontAlgn="b"/>
                      <a:r>
                        <a:rPr lang="en-US" sz="1800" b="0" i="0" u="none" strike="noStrike">
                          <a:solidFill>
                            <a:srgbClr val="000000"/>
                          </a:solidFill>
                          <a:latin typeface="Calibri"/>
                        </a:rPr>
                        <a:t>NO INDUSTRY DISTRICT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800" b="0" i="0" u="none" strike="noStrike">
                          <a:solidFill>
                            <a:srgbClr val="000000"/>
                          </a:solidFill>
                          <a:latin typeface="Calibri"/>
                        </a:rPr>
                        <a:t>NO INDUSTRIES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800" b="0" i="0" u="none" strike="noStrike">
                          <a:solidFill>
                            <a:srgbClr val="000000"/>
                          </a:solidFill>
                          <a:latin typeface="Calibri"/>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800" b="0" i="0" u="none" strike="noStrike" dirty="0">
                          <a:solidFill>
                            <a:srgbClr val="000000"/>
                          </a:solidFill>
                          <a:latin typeface="Calibri"/>
                        </a:rPr>
                        <a:t>0.54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r>
              <a:tr h="1008530">
                <a:tc>
                  <a:txBody>
                    <a:bodyPr/>
                    <a:lstStyle/>
                    <a:p>
                      <a:pPr algn="ctr" fontAlgn="b"/>
                      <a:r>
                        <a:rPr lang="en-US" sz="1800" b="1" i="0" u="none" strike="noStrike">
                          <a:solidFill>
                            <a:srgbClr val="000000"/>
                          </a:solidFill>
                          <a:latin typeface="Calibri"/>
                        </a:rPr>
                        <a:t>TOTAL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1" i="0" u="none" strike="noStrike">
                          <a:solidFill>
                            <a:srgbClr val="000000"/>
                          </a:solidFill>
                          <a:latin typeface="Calibri"/>
                        </a:rPr>
                        <a:t>368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1" i="0" u="none" strike="noStrike" dirty="0">
                          <a:solidFill>
                            <a:srgbClr val="000000"/>
                          </a:solidFill>
                          <a:latin typeface="Calibri"/>
                        </a:rPr>
                        <a:t>100.00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4" name="Footer Placeholder 3"/>
          <p:cNvSpPr>
            <a:spLocks noGrp="1"/>
          </p:cNvSpPr>
          <p:nvPr>
            <p:ph type="ftr" sz="quarter" idx="11"/>
          </p:nvPr>
        </p:nvSpPr>
        <p:spPr/>
        <p:txBody>
          <a:bodyPr/>
          <a:lstStyle/>
          <a:p>
            <a:r>
              <a:rPr lang="en-US" smtClean="0"/>
              <a:t>      </a:t>
            </a:r>
            <a:endParaRPr lang="en-US"/>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nvGraphicFramePr>
        <p:xfrm>
          <a:off x="0" y="0"/>
          <a:ext cx="9906000" cy="6858000"/>
        </p:xfrm>
        <a:graphic>
          <a:graphicData uri="http://schemas.openxmlformats.org/drawingml/2006/chart">
            <c:chart xmlns:c="http://schemas.openxmlformats.org/drawingml/2006/chart" xmlns:r="http://schemas.openxmlformats.org/officeDocument/2006/relationships" r:id="rId2"/>
          </a:graphicData>
        </a:graphic>
      </p:graphicFrame>
      <p:sp>
        <p:nvSpPr>
          <p:cNvPr id="4" name="Footer Placeholder 3"/>
          <p:cNvSpPr>
            <a:spLocks noGrp="1"/>
          </p:cNvSpPr>
          <p:nvPr>
            <p:ph type="ftr" sz="quarter" idx="11"/>
          </p:nvPr>
        </p:nvSpPr>
        <p:spPr/>
        <p:txBody>
          <a:bodyPr/>
          <a:lstStyle/>
          <a:p>
            <a:r>
              <a:rPr lang="en-US" smtClean="0"/>
              <a:t>      </a:t>
            </a:r>
            <a:endParaRPr lang="en-US"/>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1" y="-4"/>
          <a:ext cx="9143998" cy="6858008"/>
        </p:xfrm>
        <a:graphic>
          <a:graphicData uri="http://schemas.openxmlformats.org/drawingml/2006/table">
            <a:tbl>
              <a:tblPr/>
              <a:tblGrid>
                <a:gridCol w="1831576"/>
                <a:gridCol w="1984206"/>
                <a:gridCol w="888036"/>
                <a:gridCol w="888036"/>
                <a:gridCol w="888036"/>
                <a:gridCol w="888036"/>
                <a:gridCol w="888036"/>
                <a:gridCol w="888036"/>
              </a:tblGrid>
              <a:tr h="307534">
                <a:tc gridSpan="8">
                  <a:txBody>
                    <a:bodyPr/>
                    <a:lstStyle/>
                    <a:p>
                      <a:pPr algn="ctr" fontAlgn="b"/>
                      <a:r>
                        <a:rPr lang="en-US" sz="1600" b="1" i="0" u="none" strike="noStrike" dirty="0">
                          <a:solidFill>
                            <a:srgbClr val="000000"/>
                          </a:solidFill>
                          <a:latin typeface="Calibri"/>
                        </a:rPr>
                        <a:t>DIVISIONAL / DISTRICT WISE CLASSIFICATION OF GROUPS UNDER PSI 2007</a:t>
                      </a:r>
                      <a:r>
                        <a:rPr lang="en-US" sz="1600" b="0" i="0" u="none" strike="noStrike" dirty="0">
                          <a:solidFill>
                            <a:srgbClr val="000000"/>
                          </a:solidFill>
                          <a:latin typeface="Calibri"/>
                        </a:rPr>
                        <a:t> </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953355">
                <a:tc>
                  <a:txBody>
                    <a:bodyPr/>
                    <a:lstStyle/>
                    <a:p>
                      <a:pPr algn="ctr" fontAlgn="b"/>
                      <a:r>
                        <a:rPr lang="en-US" sz="1600" b="1" i="0" u="none" strike="noStrike">
                          <a:solidFill>
                            <a:srgbClr val="000000"/>
                          </a:solidFill>
                          <a:latin typeface="Calibri"/>
                        </a:rPr>
                        <a:t>DIVISION </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1" i="0" u="none" strike="noStrike">
                          <a:solidFill>
                            <a:srgbClr val="000000"/>
                          </a:solidFill>
                          <a:latin typeface="Calibri"/>
                        </a:rPr>
                        <a:t>DISTRICT</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1" i="0" u="none" strike="noStrike">
                          <a:solidFill>
                            <a:srgbClr val="000000"/>
                          </a:solidFill>
                          <a:latin typeface="Calibri"/>
                        </a:rPr>
                        <a:t>A</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600" b="1" i="0" u="none" strike="noStrike">
                          <a:solidFill>
                            <a:srgbClr val="000000"/>
                          </a:solidFill>
                          <a:latin typeface="Calibri"/>
                        </a:rPr>
                        <a:t>B</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600" b="1" i="0" u="none" strike="noStrike">
                          <a:solidFill>
                            <a:srgbClr val="000000"/>
                          </a:solidFill>
                          <a:latin typeface="Calibri"/>
                        </a:rPr>
                        <a:t>C</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600" b="1" i="0" u="none" strike="noStrike">
                          <a:solidFill>
                            <a:srgbClr val="000000"/>
                          </a:solidFill>
                          <a:latin typeface="Calibri"/>
                        </a:rPr>
                        <a:t>D</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600" b="1" i="0" u="none" strike="noStrike">
                          <a:solidFill>
                            <a:srgbClr val="000000"/>
                          </a:solidFill>
                          <a:latin typeface="Calibri"/>
                        </a:rPr>
                        <a:t>D+</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600" b="1" i="0" u="none" strike="noStrike" dirty="0">
                          <a:solidFill>
                            <a:srgbClr val="000000"/>
                          </a:solidFill>
                          <a:latin typeface="Calibri"/>
                        </a:rPr>
                        <a:t>TOTAL</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7534">
                <a:tc rowSpan="5">
                  <a:txBody>
                    <a:bodyPr/>
                    <a:lstStyle/>
                    <a:p>
                      <a:pPr algn="ctr" fontAlgn="ctr"/>
                      <a:r>
                        <a:rPr lang="en-US" sz="1600" b="0" i="0" u="none" strike="noStrike">
                          <a:solidFill>
                            <a:srgbClr val="000000"/>
                          </a:solidFill>
                          <a:latin typeface="Calibri"/>
                        </a:rPr>
                        <a:t>KOKAN</a:t>
                      </a:r>
                    </a:p>
                  </a:txBody>
                  <a:tcPr marL="9112" marR="9112" marT="9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MUMBAI</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dirty="0">
                          <a:solidFill>
                            <a:srgbClr val="000000"/>
                          </a:solidFill>
                          <a:latin typeface="Calibri"/>
                        </a:rPr>
                        <a:t>1</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600" b="0" i="0" u="none" strike="noStrike">
                          <a:solidFill>
                            <a:srgbClr val="000000"/>
                          </a:solidFill>
                          <a:latin typeface="Calibri"/>
                        </a:rPr>
                        <a:t>0</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600" b="0" i="0" u="none" strike="noStrike">
                          <a:solidFill>
                            <a:srgbClr val="000000"/>
                          </a:solidFill>
                          <a:latin typeface="Calibri"/>
                        </a:rPr>
                        <a:t>0</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600" b="0" i="0" u="none" strike="noStrike">
                          <a:solidFill>
                            <a:srgbClr val="000000"/>
                          </a:solidFill>
                          <a:latin typeface="Calibri"/>
                        </a:rPr>
                        <a:t>0</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600" b="0" i="0" u="none" strike="noStrike">
                          <a:solidFill>
                            <a:srgbClr val="000000"/>
                          </a:solidFill>
                          <a:latin typeface="Calibri"/>
                        </a:rPr>
                        <a:t>0</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600" b="0" i="0" u="none" strike="noStrike">
                          <a:solidFill>
                            <a:srgbClr val="000000"/>
                          </a:solidFill>
                          <a:latin typeface="Calibri"/>
                        </a:rPr>
                        <a:t>1</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7534">
                <a:tc vMerge="1">
                  <a:txBody>
                    <a:bodyPr/>
                    <a:lstStyle/>
                    <a:p>
                      <a:endParaRPr lang="en-US"/>
                    </a:p>
                  </a:txBody>
                  <a:tcPr/>
                </a:tc>
                <a:tc>
                  <a:txBody>
                    <a:bodyPr/>
                    <a:lstStyle/>
                    <a:p>
                      <a:pPr algn="ctr" fontAlgn="b"/>
                      <a:r>
                        <a:rPr lang="en-US" sz="1600" b="0" i="0" u="none" strike="noStrike">
                          <a:solidFill>
                            <a:srgbClr val="000000"/>
                          </a:solidFill>
                          <a:latin typeface="Calibri"/>
                        </a:rPr>
                        <a:t>THANE</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6</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600" b="0" i="0" u="none" strike="noStrike">
                          <a:solidFill>
                            <a:srgbClr val="000000"/>
                          </a:solidFill>
                          <a:latin typeface="Calibri"/>
                        </a:rPr>
                        <a:t>2</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600" b="0" i="0" u="none" strike="noStrike">
                          <a:solidFill>
                            <a:srgbClr val="000000"/>
                          </a:solidFill>
                          <a:latin typeface="Calibri"/>
                        </a:rPr>
                        <a:t>2</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600" b="0" i="0" u="none" strike="noStrike">
                          <a:solidFill>
                            <a:srgbClr val="000000"/>
                          </a:solidFill>
                          <a:latin typeface="Calibri"/>
                        </a:rPr>
                        <a:t>0</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600" b="0" i="0" u="none" strike="noStrike">
                          <a:solidFill>
                            <a:srgbClr val="000000"/>
                          </a:solidFill>
                          <a:latin typeface="Calibri"/>
                        </a:rPr>
                        <a:t>5</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600" b="0" i="0" u="none" strike="noStrike">
                          <a:solidFill>
                            <a:srgbClr val="000000"/>
                          </a:solidFill>
                          <a:latin typeface="Calibri"/>
                        </a:rPr>
                        <a:t>15</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7534">
                <a:tc vMerge="1">
                  <a:txBody>
                    <a:bodyPr/>
                    <a:lstStyle/>
                    <a:p>
                      <a:endParaRPr lang="en-US"/>
                    </a:p>
                  </a:txBody>
                  <a:tcPr/>
                </a:tc>
                <a:tc>
                  <a:txBody>
                    <a:bodyPr/>
                    <a:lstStyle/>
                    <a:p>
                      <a:pPr algn="ctr" fontAlgn="b"/>
                      <a:r>
                        <a:rPr lang="en-US" sz="1600" b="0" i="0" u="none" strike="noStrike">
                          <a:solidFill>
                            <a:srgbClr val="000000"/>
                          </a:solidFill>
                          <a:latin typeface="Calibri"/>
                        </a:rPr>
                        <a:t>RAIGAD</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7</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600" b="0" i="0" u="none" strike="noStrike">
                          <a:solidFill>
                            <a:srgbClr val="000000"/>
                          </a:solidFill>
                          <a:latin typeface="Calibri"/>
                        </a:rPr>
                        <a:t>3</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600" b="0" i="0" u="none" strike="noStrike">
                          <a:solidFill>
                            <a:srgbClr val="000000"/>
                          </a:solidFill>
                          <a:latin typeface="Calibri"/>
                        </a:rPr>
                        <a:t>4</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600" b="0" i="0" u="none" strike="noStrike">
                          <a:solidFill>
                            <a:srgbClr val="000000"/>
                          </a:solidFill>
                          <a:latin typeface="Calibri"/>
                        </a:rPr>
                        <a:t>1</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600" b="0" i="0" u="none" strike="noStrike">
                          <a:solidFill>
                            <a:srgbClr val="000000"/>
                          </a:solidFill>
                          <a:latin typeface="Calibri"/>
                        </a:rPr>
                        <a:t>3</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600" b="0" i="0" u="none" strike="noStrike">
                          <a:solidFill>
                            <a:srgbClr val="000000"/>
                          </a:solidFill>
                          <a:latin typeface="Calibri"/>
                        </a:rPr>
                        <a:t>18</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7534">
                <a:tc vMerge="1">
                  <a:txBody>
                    <a:bodyPr/>
                    <a:lstStyle/>
                    <a:p>
                      <a:endParaRPr lang="en-US"/>
                    </a:p>
                  </a:txBody>
                  <a:tcPr/>
                </a:tc>
                <a:tc>
                  <a:txBody>
                    <a:bodyPr/>
                    <a:lstStyle/>
                    <a:p>
                      <a:pPr algn="ctr" fontAlgn="b"/>
                      <a:r>
                        <a:rPr lang="en-US" sz="1600" b="0" i="0" u="none" strike="noStrike">
                          <a:solidFill>
                            <a:srgbClr val="000000"/>
                          </a:solidFill>
                          <a:latin typeface="Calibri"/>
                        </a:rPr>
                        <a:t>RATNAGIRI</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0</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600" b="0" i="0" u="none" strike="noStrike">
                          <a:solidFill>
                            <a:srgbClr val="000000"/>
                          </a:solidFill>
                          <a:latin typeface="Calibri"/>
                        </a:rPr>
                        <a:t>0</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600" b="0" i="0" u="none" strike="noStrike">
                          <a:solidFill>
                            <a:srgbClr val="000000"/>
                          </a:solidFill>
                          <a:latin typeface="Calibri"/>
                        </a:rPr>
                        <a:t>2</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600" b="0" i="0" u="none" strike="noStrike">
                          <a:solidFill>
                            <a:srgbClr val="000000"/>
                          </a:solidFill>
                          <a:latin typeface="Calibri"/>
                        </a:rPr>
                        <a:t>1</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600" b="0" i="0" u="none" strike="noStrike">
                          <a:solidFill>
                            <a:srgbClr val="000000"/>
                          </a:solidFill>
                          <a:latin typeface="Calibri"/>
                        </a:rPr>
                        <a:t>6</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600" b="0" i="0" u="none" strike="noStrike">
                          <a:solidFill>
                            <a:srgbClr val="000000"/>
                          </a:solidFill>
                          <a:latin typeface="Calibri"/>
                        </a:rPr>
                        <a:t>9</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7534">
                <a:tc vMerge="1">
                  <a:txBody>
                    <a:bodyPr/>
                    <a:lstStyle/>
                    <a:p>
                      <a:endParaRPr lang="en-US"/>
                    </a:p>
                  </a:txBody>
                  <a:tcPr/>
                </a:tc>
                <a:tc>
                  <a:txBody>
                    <a:bodyPr/>
                    <a:lstStyle/>
                    <a:p>
                      <a:pPr algn="ctr" fontAlgn="b"/>
                      <a:r>
                        <a:rPr lang="en-US" sz="1600" b="0" i="0" u="none" strike="noStrike">
                          <a:solidFill>
                            <a:srgbClr val="000000"/>
                          </a:solidFill>
                          <a:latin typeface="Calibri"/>
                        </a:rPr>
                        <a:t>SINDHUDURG</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0</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600" b="0" i="0" u="none" strike="noStrike">
                          <a:solidFill>
                            <a:srgbClr val="000000"/>
                          </a:solidFill>
                          <a:latin typeface="Calibri"/>
                        </a:rPr>
                        <a:t>0</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600" b="0" i="0" u="none" strike="noStrike">
                          <a:solidFill>
                            <a:srgbClr val="000000"/>
                          </a:solidFill>
                          <a:latin typeface="Calibri"/>
                        </a:rPr>
                        <a:t>0</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600" b="0" i="0" u="none" strike="noStrike">
                          <a:solidFill>
                            <a:srgbClr val="000000"/>
                          </a:solidFill>
                          <a:latin typeface="Calibri"/>
                        </a:rPr>
                        <a:t>1</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600" b="0" i="0" u="none" strike="noStrike">
                          <a:solidFill>
                            <a:srgbClr val="000000"/>
                          </a:solidFill>
                          <a:latin typeface="Calibri"/>
                        </a:rPr>
                        <a:t>7</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600" b="0" i="0" u="none" strike="noStrike">
                          <a:solidFill>
                            <a:srgbClr val="000000"/>
                          </a:solidFill>
                          <a:latin typeface="Calibri"/>
                        </a:rPr>
                        <a:t>8</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69041">
                <a:tc gridSpan="2">
                  <a:txBody>
                    <a:bodyPr/>
                    <a:lstStyle/>
                    <a:p>
                      <a:pPr algn="ctr" fontAlgn="ctr"/>
                      <a:r>
                        <a:rPr lang="en-US" sz="1600" b="1" i="0" u="none" strike="noStrike">
                          <a:solidFill>
                            <a:srgbClr val="000000"/>
                          </a:solidFill>
                          <a:latin typeface="Calibri"/>
                        </a:rPr>
                        <a:t>TOTAL</a:t>
                      </a:r>
                    </a:p>
                  </a:txBody>
                  <a:tcPr marL="9112" marR="9112" marT="9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hMerge="1">
                  <a:txBody>
                    <a:bodyPr/>
                    <a:lstStyle/>
                    <a:p>
                      <a:endParaRPr lang="en-US"/>
                    </a:p>
                  </a:txBody>
                  <a:tcPr/>
                </a:tc>
                <a:tc>
                  <a:txBody>
                    <a:bodyPr/>
                    <a:lstStyle/>
                    <a:p>
                      <a:pPr algn="ctr" fontAlgn="b"/>
                      <a:r>
                        <a:rPr lang="en-US" sz="1600" b="1" i="0" u="none" strike="noStrike">
                          <a:solidFill>
                            <a:srgbClr val="000000"/>
                          </a:solidFill>
                          <a:latin typeface="Calibri"/>
                        </a:rPr>
                        <a:t>14</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600" b="1" i="0" u="none" strike="noStrike">
                          <a:solidFill>
                            <a:srgbClr val="000000"/>
                          </a:solidFill>
                          <a:latin typeface="Calibri"/>
                        </a:rPr>
                        <a:t>5</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600" b="1" i="0" u="none" strike="noStrike">
                          <a:solidFill>
                            <a:srgbClr val="000000"/>
                          </a:solidFill>
                          <a:latin typeface="Calibri"/>
                        </a:rPr>
                        <a:t>8</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600" b="1" i="0" u="none" strike="noStrike">
                          <a:solidFill>
                            <a:srgbClr val="000000"/>
                          </a:solidFill>
                          <a:latin typeface="Calibri"/>
                        </a:rPr>
                        <a:t>3</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600" b="1" i="0" u="none" strike="noStrike">
                          <a:solidFill>
                            <a:srgbClr val="000000"/>
                          </a:solidFill>
                          <a:latin typeface="Calibri"/>
                        </a:rPr>
                        <a:t>21</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600" b="1" i="0" u="none" strike="noStrike">
                          <a:solidFill>
                            <a:srgbClr val="000000"/>
                          </a:solidFill>
                          <a:latin typeface="Calibri"/>
                        </a:rPr>
                        <a:t>51</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r>
              <a:tr h="307534">
                <a:tc rowSpan="5">
                  <a:txBody>
                    <a:bodyPr/>
                    <a:lstStyle/>
                    <a:p>
                      <a:pPr algn="ctr" fontAlgn="ctr"/>
                      <a:r>
                        <a:rPr lang="en-US" sz="1600" b="0" i="0" u="none" strike="noStrike">
                          <a:solidFill>
                            <a:srgbClr val="000000"/>
                          </a:solidFill>
                          <a:latin typeface="Calibri"/>
                        </a:rPr>
                        <a:t>PUNE</a:t>
                      </a:r>
                    </a:p>
                  </a:txBody>
                  <a:tcPr marL="9112" marR="9112" marT="9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PUNE</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5</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600" b="0" i="0" u="none" strike="noStrike">
                          <a:solidFill>
                            <a:srgbClr val="000000"/>
                          </a:solidFill>
                          <a:latin typeface="Calibri"/>
                        </a:rPr>
                        <a:t>3</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600" b="0" i="0" u="none" strike="noStrike">
                          <a:solidFill>
                            <a:srgbClr val="000000"/>
                          </a:solidFill>
                          <a:latin typeface="Calibri"/>
                        </a:rPr>
                        <a:t>7</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600" b="0" i="0" u="none" strike="noStrike">
                          <a:solidFill>
                            <a:srgbClr val="000000"/>
                          </a:solidFill>
                          <a:latin typeface="Calibri"/>
                        </a:rPr>
                        <a:t>2</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600" b="0" i="0" u="none" strike="noStrike">
                          <a:solidFill>
                            <a:srgbClr val="000000"/>
                          </a:solidFill>
                          <a:latin typeface="Calibri"/>
                        </a:rPr>
                        <a:t>1</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600" b="0" i="0" u="none" strike="noStrike">
                          <a:solidFill>
                            <a:srgbClr val="000000"/>
                          </a:solidFill>
                          <a:latin typeface="Calibri"/>
                        </a:rPr>
                        <a:t>18</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7534">
                <a:tc vMerge="1">
                  <a:txBody>
                    <a:bodyPr/>
                    <a:lstStyle/>
                    <a:p>
                      <a:endParaRPr lang="en-US"/>
                    </a:p>
                  </a:txBody>
                  <a:tcPr/>
                </a:tc>
                <a:tc>
                  <a:txBody>
                    <a:bodyPr/>
                    <a:lstStyle/>
                    <a:p>
                      <a:pPr algn="ctr" fontAlgn="b"/>
                      <a:r>
                        <a:rPr lang="en-US" sz="1600" b="0" i="0" u="none" strike="noStrike">
                          <a:solidFill>
                            <a:srgbClr val="000000"/>
                          </a:solidFill>
                          <a:latin typeface="Calibri"/>
                        </a:rPr>
                        <a:t>SOLAPUR</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0</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600" b="0" i="0" u="none" strike="noStrike">
                          <a:solidFill>
                            <a:srgbClr val="000000"/>
                          </a:solidFill>
                          <a:latin typeface="Calibri"/>
                        </a:rPr>
                        <a:t>0</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600" b="0" i="0" u="none" strike="noStrike">
                          <a:solidFill>
                            <a:srgbClr val="000000"/>
                          </a:solidFill>
                          <a:latin typeface="Calibri"/>
                        </a:rPr>
                        <a:t>0</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600" b="0" i="0" u="none" strike="noStrike">
                          <a:solidFill>
                            <a:srgbClr val="000000"/>
                          </a:solidFill>
                          <a:latin typeface="Calibri"/>
                        </a:rPr>
                        <a:t>3</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600" b="0" i="0" u="none" strike="noStrike">
                          <a:solidFill>
                            <a:srgbClr val="000000"/>
                          </a:solidFill>
                          <a:latin typeface="Calibri"/>
                        </a:rPr>
                        <a:t>8</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600" b="0" i="0" u="none" strike="noStrike">
                          <a:solidFill>
                            <a:srgbClr val="000000"/>
                          </a:solidFill>
                          <a:latin typeface="Calibri"/>
                        </a:rPr>
                        <a:t>11</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7534">
                <a:tc vMerge="1">
                  <a:txBody>
                    <a:bodyPr/>
                    <a:lstStyle/>
                    <a:p>
                      <a:endParaRPr lang="en-US"/>
                    </a:p>
                  </a:txBody>
                  <a:tcPr/>
                </a:tc>
                <a:tc>
                  <a:txBody>
                    <a:bodyPr/>
                    <a:lstStyle/>
                    <a:p>
                      <a:pPr algn="ctr" fontAlgn="b"/>
                      <a:r>
                        <a:rPr lang="en-US" sz="1600" b="0" i="0" u="none" strike="noStrike">
                          <a:solidFill>
                            <a:srgbClr val="000000"/>
                          </a:solidFill>
                          <a:latin typeface="Calibri"/>
                        </a:rPr>
                        <a:t>SATARA</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0</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600" b="0" i="0" u="none" strike="noStrike">
                          <a:solidFill>
                            <a:srgbClr val="000000"/>
                          </a:solidFill>
                          <a:latin typeface="Calibri"/>
                        </a:rPr>
                        <a:t>0</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600" b="0" i="0" u="none" strike="noStrike">
                          <a:solidFill>
                            <a:srgbClr val="000000"/>
                          </a:solidFill>
                          <a:latin typeface="Calibri"/>
                        </a:rPr>
                        <a:t>0</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600" b="0" i="0" u="none" strike="noStrike">
                          <a:solidFill>
                            <a:srgbClr val="000000"/>
                          </a:solidFill>
                          <a:latin typeface="Calibri"/>
                        </a:rPr>
                        <a:t>7</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600" b="0" i="0" u="none" strike="noStrike">
                          <a:solidFill>
                            <a:srgbClr val="000000"/>
                          </a:solidFill>
                          <a:latin typeface="Calibri"/>
                        </a:rPr>
                        <a:t>4</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600" b="0" i="0" u="none" strike="noStrike">
                          <a:solidFill>
                            <a:srgbClr val="000000"/>
                          </a:solidFill>
                          <a:latin typeface="Calibri"/>
                        </a:rPr>
                        <a:t>11</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7534">
                <a:tc vMerge="1">
                  <a:txBody>
                    <a:bodyPr/>
                    <a:lstStyle/>
                    <a:p>
                      <a:endParaRPr lang="en-US"/>
                    </a:p>
                  </a:txBody>
                  <a:tcPr/>
                </a:tc>
                <a:tc>
                  <a:txBody>
                    <a:bodyPr/>
                    <a:lstStyle/>
                    <a:p>
                      <a:pPr algn="ctr" fontAlgn="b"/>
                      <a:r>
                        <a:rPr lang="en-US" sz="1600" b="0" i="0" u="none" strike="noStrike">
                          <a:solidFill>
                            <a:srgbClr val="000000"/>
                          </a:solidFill>
                          <a:latin typeface="Calibri"/>
                        </a:rPr>
                        <a:t>SANGLI</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0</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600" b="0" i="0" u="none" strike="noStrike">
                          <a:solidFill>
                            <a:srgbClr val="000000"/>
                          </a:solidFill>
                          <a:latin typeface="Calibri"/>
                        </a:rPr>
                        <a:t>0</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600" b="0" i="0" u="none" strike="noStrike">
                          <a:solidFill>
                            <a:srgbClr val="000000"/>
                          </a:solidFill>
                          <a:latin typeface="Calibri"/>
                        </a:rPr>
                        <a:t>0</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600" b="0" i="0" u="none" strike="noStrike">
                          <a:solidFill>
                            <a:srgbClr val="000000"/>
                          </a:solidFill>
                          <a:latin typeface="Calibri"/>
                        </a:rPr>
                        <a:t>1</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600" b="0" i="0" u="none" strike="noStrike">
                          <a:solidFill>
                            <a:srgbClr val="000000"/>
                          </a:solidFill>
                          <a:latin typeface="Calibri"/>
                        </a:rPr>
                        <a:t>10</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600" b="0" i="0" u="none" strike="noStrike">
                          <a:solidFill>
                            <a:srgbClr val="000000"/>
                          </a:solidFill>
                          <a:latin typeface="Calibri"/>
                        </a:rPr>
                        <a:t>11</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7534">
                <a:tc vMerge="1">
                  <a:txBody>
                    <a:bodyPr/>
                    <a:lstStyle/>
                    <a:p>
                      <a:endParaRPr lang="en-US"/>
                    </a:p>
                  </a:txBody>
                  <a:tcPr/>
                </a:tc>
                <a:tc>
                  <a:txBody>
                    <a:bodyPr/>
                    <a:lstStyle/>
                    <a:p>
                      <a:pPr algn="ctr" fontAlgn="b"/>
                      <a:r>
                        <a:rPr lang="en-US" sz="1600" b="0" i="0" u="none" strike="noStrike">
                          <a:solidFill>
                            <a:srgbClr val="000000"/>
                          </a:solidFill>
                          <a:latin typeface="Calibri"/>
                        </a:rPr>
                        <a:t>KOLHAPUR</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0</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600" b="0" i="0" u="none" strike="noStrike">
                          <a:solidFill>
                            <a:srgbClr val="000000"/>
                          </a:solidFill>
                          <a:latin typeface="Calibri"/>
                        </a:rPr>
                        <a:t>0</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600" b="0" i="0" u="none" strike="noStrike">
                          <a:solidFill>
                            <a:srgbClr val="000000"/>
                          </a:solidFill>
                          <a:latin typeface="Calibri"/>
                        </a:rPr>
                        <a:t>0</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600" b="0" i="0" u="none" strike="noStrike">
                          <a:solidFill>
                            <a:srgbClr val="000000"/>
                          </a:solidFill>
                          <a:latin typeface="Calibri"/>
                        </a:rPr>
                        <a:t>4</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600" b="0" i="0" u="none" strike="noStrike">
                          <a:solidFill>
                            <a:srgbClr val="000000"/>
                          </a:solidFill>
                          <a:latin typeface="Calibri"/>
                        </a:rPr>
                        <a:t>8</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600" b="0" i="0" u="none" strike="noStrike">
                          <a:solidFill>
                            <a:srgbClr val="000000"/>
                          </a:solidFill>
                          <a:latin typeface="Calibri"/>
                        </a:rPr>
                        <a:t>12</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7534">
                <a:tc gridSpan="2">
                  <a:txBody>
                    <a:bodyPr/>
                    <a:lstStyle/>
                    <a:p>
                      <a:pPr algn="ctr" fontAlgn="b"/>
                      <a:r>
                        <a:rPr lang="en-US" sz="1600" b="1" i="0" u="none" strike="noStrike">
                          <a:solidFill>
                            <a:srgbClr val="000000"/>
                          </a:solidFill>
                          <a:latin typeface="Calibri"/>
                        </a:rPr>
                        <a:t>TOTAL</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hMerge="1">
                  <a:txBody>
                    <a:bodyPr/>
                    <a:lstStyle/>
                    <a:p>
                      <a:endParaRPr lang="en-US"/>
                    </a:p>
                  </a:txBody>
                  <a:tcPr/>
                </a:tc>
                <a:tc>
                  <a:txBody>
                    <a:bodyPr/>
                    <a:lstStyle/>
                    <a:p>
                      <a:pPr algn="ctr" fontAlgn="b"/>
                      <a:r>
                        <a:rPr lang="en-US" sz="1600" b="1" i="0" u="none" strike="noStrike">
                          <a:solidFill>
                            <a:srgbClr val="000000"/>
                          </a:solidFill>
                          <a:latin typeface="Calibri"/>
                        </a:rPr>
                        <a:t>5</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600" b="1" i="0" u="none" strike="noStrike">
                          <a:solidFill>
                            <a:srgbClr val="000000"/>
                          </a:solidFill>
                          <a:latin typeface="Calibri"/>
                        </a:rPr>
                        <a:t>3</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600" b="1" i="0" u="none" strike="noStrike">
                          <a:solidFill>
                            <a:srgbClr val="000000"/>
                          </a:solidFill>
                          <a:latin typeface="Calibri"/>
                        </a:rPr>
                        <a:t>7</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600" b="1" i="0" u="none" strike="noStrike">
                          <a:solidFill>
                            <a:srgbClr val="000000"/>
                          </a:solidFill>
                          <a:latin typeface="Calibri"/>
                        </a:rPr>
                        <a:t>17</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600" b="1" i="0" u="none" strike="noStrike">
                          <a:solidFill>
                            <a:srgbClr val="000000"/>
                          </a:solidFill>
                          <a:latin typeface="Calibri"/>
                        </a:rPr>
                        <a:t>31</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600" b="1" i="0" u="none" strike="noStrike">
                          <a:solidFill>
                            <a:srgbClr val="000000"/>
                          </a:solidFill>
                          <a:latin typeface="Calibri"/>
                        </a:rPr>
                        <a:t>63</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r>
              <a:tr h="307534">
                <a:tc rowSpan="5">
                  <a:txBody>
                    <a:bodyPr/>
                    <a:lstStyle/>
                    <a:p>
                      <a:pPr algn="ctr" fontAlgn="ctr"/>
                      <a:r>
                        <a:rPr lang="en-US" sz="1600" b="0" i="0" u="none" strike="noStrike">
                          <a:solidFill>
                            <a:srgbClr val="000000"/>
                          </a:solidFill>
                          <a:latin typeface="Calibri"/>
                        </a:rPr>
                        <a:t>NASIK</a:t>
                      </a:r>
                    </a:p>
                  </a:txBody>
                  <a:tcPr marL="9112" marR="9112" marT="91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NASIK</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0</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600" b="0" i="0" u="none" strike="noStrike">
                          <a:solidFill>
                            <a:srgbClr val="000000"/>
                          </a:solidFill>
                          <a:latin typeface="Calibri"/>
                        </a:rPr>
                        <a:t>2</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600" b="0" i="0" u="none" strike="noStrike">
                          <a:solidFill>
                            <a:srgbClr val="000000"/>
                          </a:solidFill>
                          <a:latin typeface="Calibri"/>
                        </a:rPr>
                        <a:t>2</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600" b="0" i="0" u="none" strike="noStrike">
                          <a:solidFill>
                            <a:srgbClr val="000000"/>
                          </a:solidFill>
                          <a:latin typeface="Calibri"/>
                        </a:rPr>
                        <a:t>3</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600" b="0" i="0" u="none" strike="noStrike">
                          <a:solidFill>
                            <a:srgbClr val="000000"/>
                          </a:solidFill>
                          <a:latin typeface="Calibri"/>
                        </a:rPr>
                        <a:t>8</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600" b="0" i="0" u="none" strike="noStrike">
                          <a:solidFill>
                            <a:srgbClr val="000000"/>
                          </a:solidFill>
                          <a:latin typeface="Calibri"/>
                        </a:rPr>
                        <a:t>15</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7534">
                <a:tc vMerge="1">
                  <a:txBody>
                    <a:bodyPr/>
                    <a:lstStyle/>
                    <a:p>
                      <a:endParaRPr lang="en-US"/>
                    </a:p>
                  </a:txBody>
                  <a:tcPr/>
                </a:tc>
                <a:tc>
                  <a:txBody>
                    <a:bodyPr/>
                    <a:lstStyle/>
                    <a:p>
                      <a:pPr algn="ctr" fontAlgn="b"/>
                      <a:r>
                        <a:rPr lang="en-US" sz="1600" b="0" i="0" u="none" strike="noStrike">
                          <a:solidFill>
                            <a:srgbClr val="000000"/>
                          </a:solidFill>
                          <a:latin typeface="Calibri"/>
                        </a:rPr>
                        <a:t>AHMEDNAGAR</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0</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600" b="0" i="0" u="none" strike="noStrike">
                          <a:solidFill>
                            <a:srgbClr val="000000"/>
                          </a:solidFill>
                          <a:latin typeface="Calibri"/>
                        </a:rPr>
                        <a:t>0</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600" b="0" i="0" u="none" strike="noStrike">
                          <a:solidFill>
                            <a:srgbClr val="000000"/>
                          </a:solidFill>
                          <a:latin typeface="Calibri"/>
                        </a:rPr>
                        <a:t>0</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600" b="0" i="0" u="none" strike="noStrike">
                          <a:solidFill>
                            <a:srgbClr val="000000"/>
                          </a:solidFill>
                          <a:latin typeface="Calibri"/>
                        </a:rPr>
                        <a:t>10</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600" b="0" i="0" u="none" strike="noStrike">
                          <a:solidFill>
                            <a:srgbClr val="000000"/>
                          </a:solidFill>
                          <a:latin typeface="Calibri"/>
                        </a:rPr>
                        <a:t>4</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600" b="0" i="0" u="none" strike="noStrike">
                          <a:solidFill>
                            <a:srgbClr val="000000"/>
                          </a:solidFill>
                          <a:latin typeface="Calibri"/>
                        </a:rPr>
                        <a:t>14</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7534">
                <a:tc vMerge="1">
                  <a:txBody>
                    <a:bodyPr/>
                    <a:lstStyle/>
                    <a:p>
                      <a:endParaRPr lang="en-US"/>
                    </a:p>
                  </a:txBody>
                  <a:tcPr/>
                </a:tc>
                <a:tc>
                  <a:txBody>
                    <a:bodyPr/>
                    <a:lstStyle/>
                    <a:p>
                      <a:pPr algn="ctr" fontAlgn="b"/>
                      <a:r>
                        <a:rPr lang="en-US" sz="1600" b="0" i="0" u="none" strike="noStrike">
                          <a:solidFill>
                            <a:srgbClr val="000000"/>
                          </a:solidFill>
                          <a:latin typeface="Calibri"/>
                        </a:rPr>
                        <a:t>DHULE</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0</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600" b="0" i="0" u="none" strike="noStrike">
                          <a:solidFill>
                            <a:srgbClr val="000000"/>
                          </a:solidFill>
                          <a:latin typeface="Calibri"/>
                        </a:rPr>
                        <a:t>0</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600" b="0" i="0" u="none" strike="noStrike">
                          <a:solidFill>
                            <a:srgbClr val="000000"/>
                          </a:solidFill>
                          <a:latin typeface="Calibri"/>
                        </a:rPr>
                        <a:t>0</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600" b="0" i="0" u="none" strike="noStrike">
                          <a:solidFill>
                            <a:srgbClr val="000000"/>
                          </a:solidFill>
                          <a:latin typeface="Calibri"/>
                        </a:rPr>
                        <a:t>1</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600" b="0" i="0" u="none" strike="noStrike">
                          <a:solidFill>
                            <a:srgbClr val="000000"/>
                          </a:solidFill>
                          <a:latin typeface="Calibri"/>
                        </a:rPr>
                        <a:t>3</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600" b="0" i="0" u="none" strike="noStrike">
                          <a:solidFill>
                            <a:srgbClr val="000000"/>
                          </a:solidFill>
                          <a:latin typeface="Calibri"/>
                        </a:rPr>
                        <a:t>4</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7534">
                <a:tc vMerge="1">
                  <a:txBody>
                    <a:bodyPr/>
                    <a:lstStyle/>
                    <a:p>
                      <a:endParaRPr lang="en-US"/>
                    </a:p>
                  </a:txBody>
                  <a:tcPr/>
                </a:tc>
                <a:tc>
                  <a:txBody>
                    <a:bodyPr/>
                    <a:lstStyle/>
                    <a:p>
                      <a:pPr algn="ctr" fontAlgn="b"/>
                      <a:r>
                        <a:rPr lang="en-US" sz="1600" b="0" i="0" u="none" strike="noStrike">
                          <a:solidFill>
                            <a:srgbClr val="000000"/>
                          </a:solidFill>
                          <a:latin typeface="Calibri"/>
                        </a:rPr>
                        <a:t>NANDURBAR</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0</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600" b="0" i="0" u="none" strike="noStrike">
                          <a:solidFill>
                            <a:srgbClr val="000000"/>
                          </a:solidFill>
                          <a:latin typeface="Calibri"/>
                        </a:rPr>
                        <a:t>0</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600" b="0" i="0" u="none" strike="noStrike">
                          <a:solidFill>
                            <a:srgbClr val="000000"/>
                          </a:solidFill>
                          <a:latin typeface="Calibri"/>
                        </a:rPr>
                        <a:t>0</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600" b="0" i="0" u="none" strike="noStrike">
                          <a:solidFill>
                            <a:srgbClr val="000000"/>
                          </a:solidFill>
                          <a:latin typeface="Calibri"/>
                        </a:rPr>
                        <a:t>0</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600" b="0" i="0" u="none" strike="noStrike">
                          <a:solidFill>
                            <a:srgbClr val="000000"/>
                          </a:solidFill>
                          <a:latin typeface="Calibri"/>
                        </a:rPr>
                        <a:t>6</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600" b="0" i="0" u="none" strike="noStrike">
                          <a:solidFill>
                            <a:srgbClr val="000000"/>
                          </a:solidFill>
                          <a:latin typeface="Calibri"/>
                        </a:rPr>
                        <a:t>6</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7534">
                <a:tc vMerge="1">
                  <a:txBody>
                    <a:bodyPr/>
                    <a:lstStyle/>
                    <a:p>
                      <a:endParaRPr lang="en-US"/>
                    </a:p>
                  </a:txBody>
                  <a:tcPr/>
                </a:tc>
                <a:tc>
                  <a:txBody>
                    <a:bodyPr/>
                    <a:lstStyle/>
                    <a:p>
                      <a:pPr algn="ctr" fontAlgn="b"/>
                      <a:r>
                        <a:rPr lang="en-US" sz="1600" b="0" i="0" u="none" strike="noStrike">
                          <a:solidFill>
                            <a:srgbClr val="000000"/>
                          </a:solidFill>
                          <a:latin typeface="Calibri"/>
                        </a:rPr>
                        <a:t>JALGAON</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0</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600" b="0" i="0" u="none" strike="noStrike">
                          <a:solidFill>
                            <a:srgbClr val="000000"/>
                          </a:solidFill>
                          <a:latin typeface="Calibri"/>
                        </a:rPr>
                        <a:t>0</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600" b="0" i="0" u="none" strike="noStrike">
                          <a:solidFill>
                            <a:srgbClr val="000000"/>
                          </a:solidFill>
                          <a:latin typeface="Calibri"/>
                        </a:rPr>
                        <a:t>0</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600" b="0" i="0" u="none" strike="noStrike">
                          <a:solidFill>
                            <a:srgbClr val="000000"/>
                          </a:solidFill>
                          <a:latin typeface="Calibri"/>
                        </a:rPr>
                        <a:t>5</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600" b="0" i="0" u="none" strike="noStrike">
                          <a:solidFill>
                            <a:srgbClr val="000000"/>
                          </a:solidFill>
                          <a:latin typeface="Calibri"/>
                        </a:rPr>
                        <a:t>10</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600" b="0" i="0" u="none" strike="noStrike">
                          <a:solidFill>
                            <a:srgbClr val="000000"/>
                          </a:solidFill>
                          <a:latin typeface="Calibri"/>
                        </a:rPr>
                        <a:t>15</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7534">
                <a:tc gridSpan="2">
                  <a:txBody>
                    <a:bodyPr/>
                    <a:lstStyle/>
                    <a:p>
                      <a:pPr algn="ctr" fontAlgn="b"/>
                      <a:r>
                        <a:rPr lang="en-US" sz="1600" b="1" i="0" u="none" strike="noStrike">
                          <a:solidFill>
                            <a:srgbClr val="000000"/>
                          </a:solidFill>
                          <a:latin typeface="Calibri"/>
                        </a:rPr>
                        <a:t>TOTAL</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hMerge="1">
                  <a:txBody>
                    <a:bodyPr/>
                    <a:lstStyle/>
                    <a:p>
                      <a:endParaRPr lang="en-US"/>
                    </a:p>
                  </a:txBody>
                  <a:tcPr/>
                </a:tc>
                <a:tc>
                  <a:txBody>
                    <a:bodyPr/>
                    <a:lstStyle/>
                    <a:p>
                      <a:pPr algn="ctr" fontAlgn="b"/>
                      <a:r>
                        <a:rPr lang="en-US" sz="1600" b="1" i="0" u="none" strike="noStrike">
                          <a:solidFill>
                            <a:srgbClr val="000000"/>
                          </a:solidFill>
                          <a:latin typeface="Calibri"/>
                        </a:rPr>
                        <a:t>0</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600" b="1" i="0" u="none" strike="noStrike">
                          <a:solidFill>
                            <a:srgbClr val="000000"/>
                          </a:solidFill>
                          <a:latin typeface="Calibri"/>
                        </a:rPr>
                        <a:t>2</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600" b="1" i="0" u="none" strike="noStrike">
                          <a:solidFill>
                            <a:srgbClr val="000000"/>
                          </a:solidFill>
                          <a:latin typeface="Calibri"/>
                        </a:rPr>
                        <a:t>2</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600" b="1" i="0" u="none" strike="noStrike">
                          <a:solidFill>
                            <a:srgbClr val="000000"/>
                          </a:solidFill>
                          <a:latin typeface="Calibri"/>
                        </a:rPr>
                        <a:t>19</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600" b="1" i="0" u="none" strike="noStrike">
                          <a:solidFill>
                            <a:srgbClr val="000000"/>
                          </a:solidFill>
                          <a:latin typeface="Calibri"/>
                        </a:rPr>
                        <a:t>31</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600" b="1" i="0" u="none" strike="noStrike" dirty="0">
                          <a:solidFill>
                            <a:srgbClr val="000000"/>
                          </a:solidFill>
                          <a:latin typeface="Calibri"/>
                        </a:rPr>
                        <a:t>54</a:t>
                      </a:r>
                    </a:p>
                  </a:txBody>
                  <a:tcPr marL="9112" marR="9112" marT="911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r>
            </a:tbl>
          </a:graphicData>
        </a:graphic>
      </p:graphicFrame>
      <p:sp>
        <p:nvSpPr>
          <p:cNvPr id="4" name="Footer Placeholder 3"/>
          <p:cNvSpPr>
            <a:spLocks noGrp="1"/>
          </p:cNvSpPr>
          <p:nvPr>
            <p:ph type="ftr" sz="quarter" idx="11"/>
          </p:nvPr>
        </p:nvSpPr>
        <p:spPr/>
        <p:txBody>
          <a:bodyPr/>
          <a:lstStyle/>
          <a:p>
            <a:r>
              <a:rPr lang="en-US" smtClean="0"/>
              <a:t>      </a:t>
            </a:r>
            <a:endParaRPr lang="en-US"/>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2" y="0"/>
          <a:ext cx="9144004" cy="826909"/>
        </p:xfrm>
        <a:graphic>
          <a:graphicData uri="http://schemas.openxmlformats.org/drawingml/2006/table">
            <a:tbl>
              <a:tblPr/>
              <a:tblGrid>
                <a:gridCol w="1831576"/>
                <a:gridCol w="1984206"/>
                <a:gridCol w="888037"/>
                <a:gridCol w="888037"/>
                <a:gridCol w="888037"/>
                <a:gridCol w="888037"/>
                <a:gridCol w="888037"/>
                <a:gridCol w="888037"/>
              </a:tblGrid>
              <a:tr h="185101">
                <a:tc gridSpan="8">
                  <a:txBody>
                    <a:bodyPr/>
                    <a:lstStyle/>
                    <a:p>
                      <a:pPr algn="ctr" fontAlgn="b"/>
                      <a:r>
                        <a:rPr lang="en-US" sz="1600" b="1" i="0" u="none" strike="noStrike" dirty="0" smtClean="0">
                          <a:solidFill>
                            <a:srgbClr val="000000"/>
                          </a:solidFill>
                          <a:latin typeface="Calibri"/>
                        </a:rPr>
                        <a:t>DIVISIONAL </a:t>
                      </a:r>
                      <a:r>
                        <a:rPr lang="en-US" sz="1600" b="1" i="0" u="none" strike="noStrike" dirty="0">
                          <a:solidFill>
                            <a:srgbClr val="000000"/>
                          </a:solidFill>
                          <a:latin typeface="Calibri"/>
                        </a:rPr>
                        <a:t>/ DISTRICT WISE CLASSIFICATION OF GROUPS UNDER PSI 2007 </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573814">
                <a:tc>
                  <a:txBody>
                    <a:bodyPr/>
                    <a:lstStyle/>
                    <a:p>
                      <a:pPr algn="ctr" fontAlgn="b"/>
                      <a:r>
                        <a:rPr lang="en-US" sz="1600" b="1" i="0" u="none" strike="noStrike" dirty="0">
                          <a:solidFill>
                            <a:srgbClr val="000000"/>
                          </a:solidFill>
                          <a:latin typeface="Calibri"/>
                        </a:rPr>
                        <a:t>DIVISION </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1" i="0" u="none" strike="noStrike" dirty="0">
                          <a:solidFill>
                            <a:srgbClr val="000000"/>
                          </a:solidFill>
                          <a:latin typeface="Calibri"/>
                        </a:rPr>
                        <a:t>DISTRICT</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1" i="0" u="none" strike="noStrike">
                          <a:solidFill>
                            <a:srgbClr val="000000"/>
                          </a:solidFill>
                          <a:latin typeface="Calibri"/>
                        </a:rPr>
                        <a:t>A</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600" b="1" i="0" u="none" strike="noStrike">
                          <a:solidFill>
                            <a:srgbClr val="000000"/>
                          </a:solidFill>
                          <a:latin typeface="Calibri"/>
                        </a:rPr>
                        <a:t>B</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600" b="1" i="0" u="none" strike="noStrike">
                          <a:solidFill>
                            <a:srgbClr val="000000"/>
                          </a:solidFill>
                          <a:latin typeface="Calibri"/>
                        </a:rPr>
                        <a:t>C</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600" b="1" i="0" u="none" strike="noStrike">
                          <a:solidFill>
                            <a:srgbClr val="000000"/>
                          </a:solidFill>
                          <a:latin typeface="Calibri"/>
                        </a:rPr>
                        <a:t>D</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600" b="1" i="0" u="none" strike="noStrike">
                          <a:solidFill>
                            <a:srgbClr val="000000"/>
                          </a:solidFill>
                          <a:latin typeface="Calibri"/>
                        </a:rPr>
                        <a:t>D+</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600" b="1" i="0" u="none" strike="noStrike" dirty="0">
                          <a:solidFill>
                            <a:srgbClr val="000000"/>
                          </a:solidFill>
                          <a:latin typeface="Calibri"/>
                        </a:rPr>
                        <a:t>TOTAL</a:t>
                      </a:r>
                    </a:p>
                  </a:txBody>
                  <a:tcPr marL="9255" marR="9255" marT="92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4" name="Table 3"/>
          <p:cNvGraphicFramePr>
            <a:graphicFrameLocks noGrp="1"/>
          </p:cNvGraphicFramePr>
          <p:nvPr/>
        </p:nvGraphicFramePr>
        <p:xfrm>
          <a:off x="0" y="838200"/>
          <a:ext cx="9144000" cy="6117707"/>
        </p:xfrm>
        <a:graphic>
          <a:graphicData uri="http://schemas.openxmlformats.org/drawingml/2006/table">
            <a:tbl>
              <a:tblPr/>
              <a:tblGrid>
                <a:gridCol w="1831573"/>
                <a:gridCol w="1984205"/>
                <a:gridCol w="888037"/>
                <a:gridCol w="888037"/>
                <a:gridCol w="888037"/>
                <a:gridCol w="888037"/>
                <a:gridCol w="888037"/>
                <a:gridCol w="888037"/>
              </a:tblGrid>
              <a:tr h="353291">
                <a:tc rowSpan="8">
                  <a:txBody>
                    <a:bodyPr/>
                    <a:lstStyle/>
                    <a:p>
                      <a:pPr algn="ctr" fontAlgn="ctr"/>
                      <a:r>
                        <a:rPr lang="en-US" sz="1400" b="0" i="0" u="none" strike="noStrike" dirty="0">
                          <a:solidFill>
                            <a:srgbClr val="000000"/>
                          </a:solidFill>
                          <a:latin typeface="Calibri"/>
                        </a:rPr>
                        <a:t>AURANGABAD</a:t>
                      </a:r>
                    </a:p>
                  </a:txBody>
                  <a:tcPr marL="9236" marR="9236" marT="923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Calibri"/>
                        </a:rPr>
                        <a:t>AURANGABAD</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400" b="0" i="0" u="none" strike="noStrike">
                          <a:solidFill>
                            <a:srgbClr val="000000"/>
                          </a:solidFill>
                          <a:latin typeface="Calibri"/>
                        </a:rPr>
                        <a:t>1</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400" b="0" i="0" u="none" strike="noStrike">
                          <a:solidFill>
                            <a:srgbClr val="000000"/>
                          </a:solidFill>
                          <a:latin typeface="Calibri"/>
                        </a:rPr>
                        <a:t>8</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400" b="0" i="0" u="none" strike="noStrike">
                          <a:solidFill>
                            <a:srgbClr val="000000"/>
                          </a:solidFill>
                          <a:latin typeface="Calibri"/>
                        </a:rPr>
                        <a:t>9</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0">
                <a:tc vMerge="1">
                  <a:txBody>
                    <a:bodyPr/>
                    <a:lstStyle/>
                    <a:p>
                      <a:endParaRPr lang="en-US"/>
                    </a:p>
                  </a:txBody>
                  <a:tcPr/>
                </a:tc>
                <a:tc>
                  <a:txBody>
                    <a:bodyPr/>
                    <a:lstStyle/>
                    <a:p>
                      <a:pPr algn="ctr" fontAlgn="b"/>
                      <a:r>
                        <a:rPr lang="en-US" sz="1400" b="0" i="0" u="none" strike="noStrike" dirty="0">
                          <a:solidFill>
                            <a:srgbClr val="000000"/>
                          </a:solidFill>
                          <a:latin typeface="Calibri"/>
                        </a:rPr>
                        <a:t>JALNA</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400" b="0" i="0" u="none" strike="noStrike">
                          <a:solidFill>
                            <a:srgbClr val="000000"/>
                          </a:solidFill>
                          <a:latin typeface="Calibri"/>
                        </a:rPr>
                        <a:t>8</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400" b="0" i="0" u="none" strike="noStrike">
                          <a:solidFill>
                            <a:srgbClr val="000000"/>
                          </a:solidFill>
                          <a:latin typeface="Calibri"/>
                        </a:rPr>
                        <a:t>8</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7091">
                <a:tc vMerge="1">
                  <a:txBody>
                    <a:bodyPr/>
                    <a:lstStyle/>
                    <a:p>
                      <a:endParaRPr lang="en-US"/>
                    </a:p>
                  </a:txBody>
                  <a:tcPr/>
                </a:tc>
                <a:tc>
                  <a:txBody>
                    <a:bodyPr/>
                    <a:lstStyle/>
                    <a:p>
                      <a:pPr algn="ctr" fontAlgn="b"/>
                      <a:r>
                        <a:rPr lang="en-US" sz="1400" b="0" i="0" u="none" strike="noStrike" dirty="0">
                          <a:solidFill>
                            <a:srgbClr val="000000"/>
                          </a:solidFill>
                          <a:latin typeface="Calibri"/>
                        </a:rPr>
                        <a:t>BEED</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400" b="0" i="0" u="none" strike="noStrike">
                          <a:solidFill>
                            <a:srgbClr val="000000"/>
                          </a:solidFill>
                          <a:latin typeface="Calibri"/>
                        </a:rPr>
                        <a:t>11</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400" b="0" i="0" u="none" strike="noStrike">
                          <a:solidFill>
                            <a:srgbClr val="000000"/>
                          </a:solidFill>
                          <a:latin typeface="Calibri"/>
                        </a:rPr>
                        <a:t>11</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7091">
                <a:tc vMerge="1">
                  <a:txBody>
                    <a:bodyPr/>
                    <a:lstStyle/>
                    <a:p>
                      <a:endParaRPr lang="en-US"/>
                    </a:p>
                  </a:txBody>
                  <a:tcPr/>
                </a:tc>
                <a:tc>
                  <a:txBody>
                    <a:bodyPr/>
                    <a:lstStyle/>
                    <a:p>
                      <a:pPr algn="ctr" fontAlgn="b"/>
                      <a:r>
                        <a:rPr lang="en-US" sz="1400" b="0" i="0" u="none" strike="noStrike">
                          <a:solidFill>
                            <a:srgbClr val="000000"/>
                          </a:solidFill>
                          <a:latin typeface="Calibri"/>
                        </a:rPr>
                        <a:t>OSMANABAD</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400" b="0" i="0" u="none" strike="noStrike">
                          <a:solidFill>
                            <a:srgbClr val="000000"/>
                          </a:solidFill>
                          <a:latin typeface="Calibri"/>
                        </a:rPr>
                        <a:t>8</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400" b="0" i="0" u="none" strike="noStrike">
                          <a:solidFill>
                            <a:srgbClr val="000000"/>
                          </a:solidFill>
                          <a:latin typeface="Calibri"/>
                        </a:rPr>
                        <a:t>8</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7091">
                <a:tc vMerge="1">
                  <a:txBody>
                    <a:bodyPr/>
                    <a:lstStyle/>
                    <a:p>
                      <a:endParaRPr lang="en-US"/>
                    </a:p>
                  </a:txBody>
                  <a:tcPr/>
                </a:tc>
                <a:tc>
                  <a:txBody>
                    <a:bodyPr/>
                    <a:lstStyle/>
                    <a:p>
                      <a:pPr algn="ctr" fontAlgn="b"/>
                      <a:r>
                        <a:rPr lang="en-US" sz="1400" b="0" i="0" u="none" strike="noStrike">
                          <a:solidFill>
                            <a:srgbClr val="000000"/>
                          </a:solidFill>
                          <a:latin typeface="Calibri"/>
                        </a:rPr>
                        <a:t>PARBHANI</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400" b="0" i="0" u="none" strike="noStrike">
                          <a:solidFill>
                            <a:srgbClr val="000000"/>
                          </a:solidFill>
                          <a:latin typeface="Calibri"/>
                        </a:rPr>
                        <a:t>9</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400" b="0" i="0" u="none" strike="noStrike">
                          <a:solidFill>
                            <a:srgbClr val="000000"/>
                          </a:solidFill>
                          <a:latin typeface="Calibri"/>
                        </a:rPr>
                        <a:t>9</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7091">
                <a:tc vMerge="1">
                  <a:txBody>
                    <a:bodyPr/>
                    <a:lstStyle/>
                    <a:p>
                      <a:endParaRPr lang="en-US"/>
                    </a:p>
                  </a:txBody>
                  <a:tcPr/>
                </a:tc>
                <a:tc>
                  <a:txBody>
                    <a:bodyPr/>
                    <a:lstStyle/>
                    <a:p>
                      <a:pPr algn="ctr" fontAlgn="b"/>
                      <a:r>
                        <a:rPr lang="en-US" sz="1400" b="0" i="0" u="none" strike="noStrike">
                          <a:solidFill>
                            <a:srgbClr val="000000"/>
                          </a:solidFill>
                          <a:latin typeface="Calibri"/>
                        </a:rPr>
                        <a:t>HINGOLI</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7091">
                <a:tc vMerge="1">
                  <a:txBody>
                    <a:bodyPr/>
                    <a:lstStyle/>
                    <a:p>
                      <a:endParaRPr lang="en-US"/>
                    </a:p>
                  </a:txBody>
                  <a:tcPr/>
                </a:tc>
                <a:tc>
                  <a:txBody>
                    <a:bodyPr/>
                    <a:lstStyle/>
                    <a:p>
                      <a:pPr algn="ctr" fontAlgn="b"/>
                      <a:r>
                        <a:rPr lang="en-US" sz="1400" b="0" i="0" u="none" strike="noStrike">
                          <a:solidFill>
                            <a:srgbClr val="000000"/>
                          </a:solidFill>
                          <a:latin typeface="Calibri"/>
                        </a:rPr>
                        <a:t>LATUR</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400" b="0" i="0" u="none" strike="noStrike">
                          <a:solidFill>
                            <a:srgbClr val="000000"/>
                          </a:solidFill>
                          <a:latin typeface="Calibri"/>
                        </a:rPr>
                        <a:t>10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400" b="0" i="0" u="none" strike="noStrike">
                          <a:solidFill>
                            <a:srgbClr val="000000"/>
                          </a:solidFill>
                          <a:latin typeface="Calibri"/>
                        </a:rPr>
                        <a:t>10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7091">
                <a:tc vMerge="1">
                  <a:txBody>
                    <a:bodyPr/>
                    <a:lstStyle/>
                    <a:p>
                      <a:endParaRPr lang="en-US"/>
                    </a:p>
                  </a:txBody>
                  <a:tcPr/>
                </a:tc>
                <a:tc>
                  <a:txBody>
                    <a:bodyPr/>
                    <a:lstStyle/>
                    <a:p>
                      <a:pPr algn="ctr" fontAlgn="b"/>
                      <a:r>
                        <a:rPr lang="en-US" sz="1400" b="0" i="0" u="none" strike="noStrike">
                          <a:solidFill>
                            <a:srgbClr val="000000"/>
                          </a:solidFill>
                          <a:latin typeface="Calibri"/>
                        </a:rPr>
                        <a:t>NANDED</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400" b="0" i="0" u="none" strike="noStrike">
                          <a:solidFill>
                            <a:srgbClr val="000000"/>
                          </a:solidFill>
                          <a:latin typeface="Calibri"/>
                        </a:rPr>
                        <a:t>16</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400" b="0" i="0" u="none" strike="noStrike">
                          <a:solidFill>
                            <a:srgbClr val="000000"/>
                          </a:solidFill>
                          <a:latin typeface="Calibri"/>
                        </a:rPr>
                        <a:t>16</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7091">
                <a:tc gridSpan="2">
                  <a:txBody>
                    <a:bodyPr/>
                    <a:lstStyle/>
                    <a:p>
                      <a:pPr algn="ctr" fontAlgn="b"/>
                      <a:r>
                        <a:rPr lang="en-US" sz="1400" b="1" i="0" u="none" strike="noStrike" dirty="0">
                          <a:solidFill>
                            <a:srgbClr val="000000"/>
                          </a:solidFill>
                          <a:latin typeface="Calibri"/>
                        </a:rPr>
                        <a:t>TOTAL</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hMerge="1">
                  <a:txBody>
                    <a:bodyPr/>
                    <a:lstStyle/>
                    <a:p>
                      <a:endParaRPr lang="en-US"/>
                    </a:p>
                  </a:txBody>
                  <a:tcPr/>
                </a:tc>
                <a:tc>
                  <a:txBody>
                    <a:bodyPr/>
                    <a:lstStyle/>
                    <a:p>
                      <a:pPr algn="ctr" fontAlgn="b"/>
                      <a:r>
                        <a:rPr lang="en-US" sz="1400" b="1"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400" b="1"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400" b="1"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400" b="1" i="0" u="none" strike="noStrike">
                          <a:solidFill>
                            <a:srgbClr val="000000"/>
                          </a:solidFill>
                          <a:latin typeface="Calibri"/>
                        </a:rPr>
                        <a:t>1</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400" b="1" i="0" u="none" strike="noStrike">
                          <a:solidFill>
                            <a:srgbClr val="000000"/>
                          </a:solidFill>
                          <a:latin typeface="Calibri"/>
                        </a:rPr>
                        <a:t>70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400" b="1" i="0" u="none" strike="noStrike">
                          <a:solidFill>
                            <a:srgbClr val="000000"/>
                          </a:solidFill>
                          <a:latin typeface="Calibri"/>
                        </a:rPr>
                        <a:t>71</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r>
              <a:tr h="277091">
                <a:tc rowSpan="5">
                  <a:txBody>
                    <a:bodyPr/>
                    <a:lstStyle/>
                    <a:p>
                      <a:pPr algn="ctr" fontAlgn="ctr"/>
                      <a:r>
                        <a:rPr lang="en-US" sz="1400" b="0" i="0" u="none" strike="noStrike" dirty="0">
                          <a:solidFill>
                            <a:srgbClr val="000000"/>
                          </a:solidFill>
                          <a:latin typeface="Calibri"/>
                        </a:rPr>
                        <a:t>AMARAVATI</a:t>
                      </a:r>
                    </a:p>
                  </a:txBody>
                  <a:tcPr marL="9236" marR="9236" marT="923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Calibri"/>
                        </a:rPr>
                        <a:t>AMARAVATI</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400" b="0" i="0" u="none" strike="noStrike">
                          <a:solidFill>
                            <a:srgbClr val="000000"/>
                          </a:solidFill>
                          <a:latin typeface="Calibri"/>
                        </a:rPr>
                        <a:t>15</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400" b="0" i="0" u="none" strike="noStrike">
                          <a:solidFill>
                            <a:srgbClr val="000000"/>
                          </a:solidFill>
                          <a:latin typeface="Calibri"/>
                        </a:rPr>
                        <a:t>15</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7091">
                <a:tc vMerge="1">
                  <a:txBody>
                    <a:bodyPr/>
                    <a:lstStyle/>
                    <a:p>
                      <a:endParaRPr lang="en-US"/>
                    </a:p>
                  </a:txBody>
                  <a:tcPr/>
                </a:tc>
                <a:tc>
                  <a:txBody>
                    <a:bodyPr/>
                    <a:lstStyle/>
                    <a:p>
                      <a:pPr algn="ctr" fontAlgn="b"/>
                      <a:r>
                        <a:rPr lang="en-US" sz="1400" b="0" i="0" u="none" strike="noStrike">
                          <a:solidFill>
                            <a:srgbClr val="000000"/>
                          </a:solidFill>
                          <a:latin typeface="Calibri"/>
                        </a:rPr>
                        <a:t>AKLOLA</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400" b="0" i="0" u="none" strike="noStrike">
                          <a:solidFill>
                            <a:srgbClr val="000000"/>
                          </a:solidFill>
                          <a:latin typeface="Calibri"/>
                        </a:rPr>
                        <a:t>7</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400" b="0" i="0" u="none" strike="noStrike">
                          <a:solidFill>
                            <a:srgbClr val="000000"/>
                          </a:solidFill>
                          <a:latin typeface="Calibri"/>
                        </a:rPr>
                        <a:t>7</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7091">
                <a:tc vMerge="1">
                  <a:txBody>
                    <a:bodyPr/>
                    <a:lstStyle/>
                    <a:p>
                      <a:endParaRPr lang="en-US"/>
                    </a:p>
                  </a:txBody>
                  <a:tcPr/>
                </a:tc>
                <a:tc>
                  <a:txBody>
                    <a:bodyPr/>
                    <a:lstStyle/>
                    <a:p>
                      <a:pPr algn="ctr" fontAlgn="b"/>
                      <a:r>
                        <a:rPr lang="en-US" sz="1400" b="0" i="0" u="none" strike="noStrike">
                          <a:solidFill>
                            <a:srgbClr val="000000"/>
                          </a:solidFill>
                          <a:latin typeface="Calibri"/>
                        </a:rPr>
                        <a:t>VASHIM</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400" b="0" i="0" u="none" strike="noStrike">
                          <a:solidFill>
                            <a:srgbClr val="000000"/>
                          </a:solidFill>
                          <a:latin typeface="Calibri"/>
                        </a:rPr>
                        <a:t>6</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400" b="0" i="0" u="none" strike="noStrike">
                          <a:solidFill>
                            <a:srgbClr val="000000"/>
                          </a:solidFill>
                          <a:latin typeface="Calibri"/>
                        </a:rPr>
                        <a:t>6</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7091">
                <a:tc vMerge="1">
                  <a:txBody>
                    <a:bodyPr/>
                    <a:lstStyle/>
                    <a:p>
                      <a:endParaRPr lang="en-US"/>
                    </a:p>
                  </a:txBody>
                  <a:tcPr/>
                </a:tc>
                <a:tc>
                  <a:txBody>
                    <a:bodyPr/>
                    <a:lstStyle/>
                    <a:p>
                      <a:pPr algn="ctr" fontAlgn="b"/>
                      <a:r>
                        <a:rPr lang="en-US" sz="1400" b="0" i="0" u="none" strike="noStrike">
                          <a:solidFill>
                            <a:srgbClr val="000000"/>
                          </a:solidFill>
                          <a:latin typeface="Calibri"/>
                        </a:rPr>
                        <a:t>BULDHANA</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400" b="0" i="0" u="none" strike="noStrike">
                          <a:solidFill>
                            <a:srgbClr val="000000"/>
                          </a:solidFill>
                          <a:latin typeface="Calibri"/>
                        </a:rPr>
                        <a:t>13</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400" b="0" i="0" u="none" strike="noStrike">
                          <a:solidFill>
                            <a:srgbClr val="000000"/>
                          </a:solidFill>
                          <a:latin typeface="Calibri"/>
                        </a:rPr>
                        <a:t>13</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7091">
                <a:tc vMerge="1">
                  <a:txBody>
                    <a:bodyPr/>
                    <a:lstStyle/>
                    <a:p>
                      <a:endParaRPr lang="en-US"/>
                    </a:p>
                  </a:txBody>
                  <a:tcPr/>
                </a:tc>
                <a:tc>
                  <a:txBody>
                    <a:bodyPr/>
                    <a:lstStyle/>
                    <a:p>
                      <a:pPr algn="ctr" fontAlgn="b"/>
                      <a:r>
                        <a:rPr lang="en-US" sz="1400" b="0" i="0" u="none" strike="noStrike">
                          <a:solidFill>
                            <a:srgbClr val="000000"/>
                          </a:solidFill>
                          <a:latin typeface="Calibri"/>
                        </a:rPr>
                        <a:t>YAVATMAL</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400" b="0" i="0" u="none" strike="noStrike">
                          <a:solidFill>
                            <a:srgbClr val="000000"/>
                          </a:solidFill>
                          <a:latin typeface="Calibri"/>
                        </a:rPr>
                        <a:t>16</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400" b="0" i="0" u="none" strike="noStrike">
                          <a:solidFill>
                            <a:srgbClr val="000000"/>
                          </a:solidFill>
                          <a:latin typeface="Calibri"/>
                        </a:rPr>
                        <a:t>16</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7091">
                <a:tc gridSpan="2">
                  <a:txBody>
                    <a:bodyPr/>
                    <a:lstStyle/>
                    <a:p>
                      <a:pPr algn="ctr" fontAlgn="b"/>
                      <a:r>
                        <a:rPr lang="en-US" sz="1400" b="1" i="0" u="none" strike="noStrike" dirty="0">
                          <a:solidFill>
                            <a:srgbClr val="000000"/>
                          </a:solidFill>
                          <a:latin typeface="Calibri"/>
                        </a:rPr>
                        <a:t>TOTAL</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hMerge="1">
                  <a:txBody>
                    <a:bodyPr/>
                    <a:lstStyle/>
                    <a:p>
                      <a:endParaRPr lang="en-US"/>
                    </a:p>
                  </a:txBody>
                  <a:tcPr/>
                </a:tc>
                <a:tc>
                  <a:txBody>
                    <a:bodyPr/>
                    <a:lstStyle/>
                    <a:p>
                      <a:pPr algn="ctr" fontAlgn="b"/>
                      <a:r>
                        <a:rPr lang="en-US" sz="1400" b="1"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400" b="1"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400" b="1"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400" b="1"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400" b="1" i="0" u="none" strike="noStrike">
                          <a:solidFill>
                            <a:srgbClr val="000000"/>
                          </a:solidFill>
                          <a:latin typeface="Calibri"/>
                        </a:rPr>
                        <a:t>57</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400" b="1" i="0" u="none" strike="noStrike">
                          <a:solidFill>
                            <a:srgbClr val="000000"/>
                          </a:solidFill>
                          <a:latin typeface="Calibri"/>
                        </a:rPr>
                        <a:t>57</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r>
              <a:tr h="277091">
                <a:tc rowSpan="6">
                  <a:txBody>
                    <a:bodyPr/>
                    <a:lstStyle/>
                    <a:p>
                      <a:pPr algn="ctr" fontAlgn="ctr"/>
                      <a:r>
                        <a:rPr lang="en-US" sz="1400" b="0" i="0" u="none" strike="noStrike" dirty="0">
                          <a:solidFill>
                            <a:srgbClr val="000000"/>
                          </a:solidFill>
                          <a:latin typeface="Calibri"/>
                        </a:rPr>
                        <a:t>NAGPUR</a:t>
                      </a:r>
                    </a:p>
                  </a:txBody>
                  <a:tcPr marL="9236" marR="9236" marT="923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latin typeface="Calibri"/>
                        </a:rPr>
                        <a:t>NAGPUR</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400" b="0" i="0" u="none" strike="noStrike" dirty="0">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400" b="0" i="0" u="none" strike="noStrike" dirty="0">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400" b="0" i="0" u="none" strike="noStrike" dirty="0">
                          <a:solidFill>
                            <a:srgbClr val="000000"/>
                          </a:solidFill>
                          <a:latin typeface="Calibri"/>
                        </a:rPr>
                        <a:t>1</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400" b="0" i="0" u="none" strike="noStrike" dirty="0">
                          <a:solidFill>
                            <a:srgbClr val="000000"/>
                          </a:solidFill>
                          <a:latin typeface="Calibri"/>
                        </a:rPr>
                        <a:t>13</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400" b="0" i="0" u="none" strike="noStrike" dirty="0">
                          <a:solidFill>
                            <a:srgbClr val="000000"/>
                          </a:solidFill>
                          <a:latin typeface="Calibri"/>
                        </a:rPr>
                        <a:t>14</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7091">
                <a:tc vMerge="1">
                  <a:txBody>
                    <a:bodyPr/>
                    <a:lstStyle/>
                    <a:p>
                      <a:endParaRPr lang="en-US"/>
                    </a:p>
                  </a:txBody>
                  <a:tcPr/>
                </a:tc>
                <a:tc>
                  <a:txBody>
                    <a:bodyPr/>
                    <a:lstStyle/>
                    <a:p>
                      <a:pPr algn="ctr" fontAlgn="b"/>
                      <a:r>
                        <a:rPr lang="en-US" sz="1400" b="0" i="0" u="none" strike="noStrike">
                          <a:solidFill>
                            <a:srgbClr val="000000"/>
                          </a:solidFill>
                          <a:latin typeface="Calibri"/>
                        </a:rPr>
                        <a:t>BHANDARA</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400" b="0" i="0" u="none" strike="noStrike">
                          <a:solidFill>
                            <a:srgbClr val="000000"/>
                          </a:solidFill>
                          <a:latin typeface="Calibri"/>
                        </a:rPr>
                        <a:t>7</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400" b="0" i="0" u="none" strike="noStrike" dirty="0">
                          <a:solidFill>
                            <a:srgbClr val="000000"/>
                          </a:solidFill>
                          <a:latin typeface="Calibri"/>
                        </a:rPr>
                        <a:t>7</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7091">
                <a:tc vMerge="1">
                  <a:txBody>
                    <a:bodyPr/>
                    <a:lstStyle/>
                    <a:p>
                      <a:endParaRPr lang="en-US"/>
                    </a:p>
                  </a:txBody>
                  <a:tcPr/>
                </a:tc>
                <a:tc>
                  <a:txBody>
                    <a:bodyPr/>
                    <a:lstStyle/>
                    <a:p>
                      <a:pPr algn="ctr" fontAlgn="b"/>
                      <a:r>
                        <a:rPr lang="en-US" sz="1400" b="0" i="0" u="none" strike="noStrike">
                          <a:solidFill>
                            <a:srgbClr val="000000"/>
                          </a:solidFill>
                          <a:latin typeface="Calibri"/>
                        </a:rPr>
                        <a:t>GONDIA</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400" b="0" i="0" u="none" strike="noStrike">
                          <a:solidFill>
                            <a:srgbClr val="000000"/>
                          </a:solidFill>
                          <a:latin typeface="Calibri"/>
                        </a:rPr>
                        <a:t>9</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400" b="0" i="0" u="none" strike="noStrike" dirty="0">
                          <a:solidFill>
                            <a:srgbClr val="000000"/>
                          </a:solidFill>
                          <a:latin typeface="Calibri"/>
                        </a:rPr>
                        <a:t>9</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7091">
                <a:tc vMerge="1">
                  <a:txBody>
                    <a:bodyPr/>
                    <a:lstStyle/>
                    <a:p>
                      <a:endParaRPr lang="en-US"/>
                    </a:p>
                  </a:txBody>
                  <a:tcPr/>
                </a:tc>
                <a:tc>
                  <a:txBody>
                    <a:bodyPr/>
                    <a:lstStyle/>
                    <a:p>
                      <a:pPr algn="ctr" fontAlgn="b"/>
                      <a:r>
                        <a:rPr lang="en-US" sz="1400" b="0" i="0" u="none" strike="noStrike">
                          <a:solidFill>
                            <a:srgbClr val="000000"/>
                          </a:solidFill>
                          <a:latin typeface="Calibri"/>
                        </a:rPr>
                        <a:t>WARDHA</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400" b="0" i="0" u="none" strike="noStrike">
                          <a:solidFill>
                            <a:srgbClr val="000000"/>
                          </a:solidFill>
                          <a:latin typeface="Calibri"/>
                        </a:rPr>
                        <a:t>8</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400" b="0" i="0" u="none" strike="noStrike" dirty="0">
                          <a:solidFill>
                            <a:srgbClr val="000000"/>
                          </a:solidFill>
                          <a:latin typeface="Calibri"/>
                        </a:rPr>
                        <a:t>8</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7091">
                <a:tc vMerge="1">
                  <a:txBody>
                    <a:bodyPr/>
                    <a:lstStyle/>
                    <a:p>
                      <a:endParaRPr lang="en-US"/>
                    </a:p>
                  </a:txBody>
                  <a:tcPr/>
                </a:tc>
                <a:tc>
                  <a:txBody>
                    <a:bodyPr/>
                    <a:lstStyle/>
                    <a:p>
                      <a:pPr algn="ctr" fontAlgn="b"/>
                      <a:r>
                        <a:rPr lang="en-US" sz="1400" b="0" i="0" u="none" strike="noStrike">
                          <a:solidFill>
                            <a:srgbClr val="000000"/>
                          </a:solidFill>
                          <a:latin typeface="Calibri"/>
                        </a:rPr>
                        <a:t>CHANDRAPUR</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400" b="0" i="0" u="none" strike="noStrike">
                          <a:solidFill>
                            <a:srgbClr val="000000"/>
                          </a:solidFill>
                          <a:latin typeface="Calibri"/>
                        </a:rPr>
                        <a:t>15</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400" b="0" i="0" u="none" strike="noStrike" dirty="0">
                          <a:solidFill>
                            <a:srgbClr val="000000"/>
                          </a:solidFill>
                          <a:latin typeface="Calibri"/>
                        </a:rPr>
                        <a:t>15</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7091">
                <a:tc vMerge="1">
                  <a:txBody>
                    <a:bodyPr/>
                    <a:lstStyle/>
                    <a:p>
                      <a:endParaRPr lang="en-US"/>
                    </a:p>
                  </a:txBody>
                  <a:tcPr/>
                </a:tc>
                <a:tc>
                  <a:txBody>
                    <a:bodyPr/>
                    <a:lstStyle/>
                    <a:p>
                      <a:pPr algn="ctr" fontAlgn="b"/>
                      <a:r>
                        <a:rPr lang="en-US" sz="1400" b="0" i="0" u="none" strike="noStrike">
                          <a:solidFill>
                            <a:srgbClr val="000000"/>
                          </a:solidFill>
                          <a:latin typeface="Calibri"/>
                        </a:rPr>
                        <a:t>GADCHIROLI</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n-US" sz="1400" b="0"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fontAlgn="b"/>
                      <a:r>
                        <a:rPr lang="en-US" sz="1400" b="0" i="0" u="none" strike="noStrike" dirty="0">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7091">
                <a:tc gridSpan="2">
                  <a:txBody>
                    <a:bodyPr/>
                    <a:lstStyle/>
                    <a:p>
                      <a:pPr algn="ctr" fontAlgn="b"/>
                      <a:r>
                        <a:rPr lang="en-US" sz="1400" b="1" i="0" u="none" strike="noStrike">
                          <a:solidFill>
                            <a:srgbClr val="000000"/>
                          </a:solidFill>
                          <a:latin typeface="Calibri"/>
                        </a:rPr>
                        <a:t>TOTAL</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hMerge="1">
                  <a:txBody>
                    <a:bodyPr/>
                    <a:lstStyle/>
                    <a:p>
                      <a:endParaRPr lang="en-US"/>
                    </a:p>
                  </a:txBody>
                  <a:tcPr/>
                </a:tc>
                <a:tc>
                  <a:txBody>
                    <a:bodyPr/>
                    <a:lstStyle/>
                    <a:p>
                      <a:pPr algn="ctr" fontAlgn="b"/>
                      <a:r>
                        <a:rPr lang="en-US" sz="1400" b="1"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400" b="1" i="0" u="none" strike="noStrike" dirty="0">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400" b="1" i="0" u="none" strike="noStrike">
                          <a:solidFill>
                            <a:srgbClr val="000000"/>
                          </a:solidFill>
                          <a:latin typeface="Calibri"/>
                        </a:rPr>
                        <a:t>0</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400" b="1" i="0" u="none" strike="noStrike">
                          <a:solidFill>
                            <a:srgbClr val="000000"/>
                          </a:solidFill>
                          <a:latin typeface="Calibri"/>
                        </a:rPr>
                        <a:t>1</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400" b="1" i="0" u="none" strike="noStrike">
                          <a:solidFill>
                            <a:srgbClr val="000000"/>
                          </a:solidFill>
                          <a:latin typeface="Calibri"/>
                        </a:rPr>
                        <a:t>52</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c>
                  <a:txBody>
                    <a:bodyPr/>
                    <a:lstStyle/>
                    <a:p>
                      <a:pPr algn="ctr" fontAlgn="b"/>
                      <a:r>
                        <a:rPr lang="en-US" sz="1400" b="1" i="0" u="none" strike="noStrike" dirty="0">
                          <a:solidFill>
                            <a:srgbClr val="000000"/>
                          </a:solidFill>
                          <a:latin typeface="Calibri"/>
                        </a:rPr>
                        <a:t>53</a:t>
                      </a:r>
                    </a:p>
                  </a:txBody>
                  <a:tcPr marL="9236" marR="9236" marT="923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5A5A5"/>
                    </a:solidFill>
                  </a:tcPr>
                </a:tc>
              </a:tr>
            </a:tbl>
          </a:graphicData>
        </a:graphic>
      </p:graphicFrame>
      <p:sp>
        <p:nvSpPr>
          <p:cNvPr id="5" name="Footer Placeholder 4"/>
          <p:cNvSpPr>
            <a:spLocks noGrp="1"/>
          </p:cNvSpPr>
          <p:nvPr>
            <p:ph type="ftr" sz="quarter" idx="11"/>
          </p:nvPr>
        </p:nvSpPr>
        <p:spPr/>
        <p:txBody>
          <a:bodyPr/>
          <a:lstStyle/>
          <a:p>
            <a:r>
              <a:rPr lang="en-US" smtClean="0"/>
              <a:t>      </a:t>
            </a:r>
            <a:endParaRPr lang="en-US"/>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0" y="0"/>
          <a:ext cx="9144000" cy="6858000"/>
        </p:xfrm>
        <a:graphic>
          <a:graphicData uri="http://schemas.openxmlformats.org/drawingml/2006/table">
            <a:tbl>
              <a:tblPr/>
              <a:tblGrid>
                <a:gridCol w="1558819"/>
                <a:gridCol w="1028499"/>
                <a:gridCol w="964219"/>
                <a:gridCol w="1028499"/>
                <a:gridCol w="1028499"/>
                <a:gridCol w="1028499"/>
                <a:gridCol w="1478467"/>
                <a:gridCol w="1028499"/>
              </a:tblGrid>
              <a:tr h="685800">
                <a:tc gridSpan="8">
                  <a:txBody>
                    <a:bodyPr/>
                    <a:lstStyle/>
                    <a:p>
                      <a:pPr algn="ctr" fontAlgn="b"/>
                      <a:r>
                        <a:rPr lang="en-US" sz="1800" b="1" i="0" u="none" strike="noStrike" dirty="0">
                          <a:solidFill>
                            <a:srgbClr val="000000"/>
                          </a:solidFill>
                          <a:latin typeface="Calibri"/>
                        </a:rPr>
                        <a:t>DIVISIONAL WISE CLASSIFICATION OF </a:t>
                      </a:r>
                      <a:r>
                        <a:rPr lang="en-US" sz="1800" b="1" i="0" u="none" strike="noStrike" dirty="0" smtClean="0">
                          <a:solidFill>
                            <a:srgbClr val="000000"/>
                          </a:solidFill>
                          <a:latin typeface="Calibri"/>
                        </a:rPr>
                        <a:t>GROUPS FOR</a:t>
                      </a:r>
                      <a:r>
                        <a:rPr lang="en-US" sz="1800" b="1" i="0" u="none" strike="noStrike" baseline="0" dirty="0" smtClean="0">
                          <a:solidFill>
                            <a:srgbClr val="000000"/>
                          </a:solidFill>
                          <a:latin typeface="Calibri"/>
                        </a:rPr>
                        <a:t> PSI-2007</a:t>
                      </a:r>
                      <a:endParaRPr lang="en-US" sz="1800" b="1"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685800">
                <a:tc>
                  <a:txBody>
                    <a:bodyPr/>
                    <a:lstStyle/>
                    <a:p>
                      <a:pPr algn="ctr" fontAlgn="b"/>
                      <a:r>
                        <a:rPr lang="en-US" sz="1600" b="1" i="0" u="none" strike="noStrike" dirty="0">
                          <a:solidFill>
                            <a:srgbClr val="000000"/>
                          </a:solidFill>
                          <a:latin typeface="Calibri"/>
                        </a:rPr>
                        <a:t>DIVISION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1" i="0" u="none" strike="noStrike">
                          <a:solidFill>
                            <a:srgbClr val="000000"/>
                          </a:solidFill>
                          <a:latin typeface="Calibri"/>
                        </a:rPr>
                        <a:t>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6FF"/>
                    </a:solidFill>
                  </a:tcPr>
                </a:tc>
                <a:tc>
                  <a:txBody>
                    <a:bodyPr/>
                    <a:lstStyle/>
                    <a:p>
                      <a:pPr algn="ctr" fontAlgn="b"/>
                      <a:r>
                        <a:rPr lang="en-US" sz="1600" b="1" i="0" u="none" strike="noStrike">
                          <a:solidFill>
                            <a:srgbClr val="000000"/>
                          </a:solidFill>
                          <a:latin typeface="Calibri"/>
                        </a:rPr>
                        <a:t>B</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US" sz="1600" b="1" i="0" u="none" strike="noStrike">
                          <a:solidFill>
                            <a:srgbClr val="000000"/>
                          </a:solidFill>
                          <a:latin typeface="Calibri"/>
                        </a:rPr>
                        <a:t>C</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600" b="1" i="0" u="none" strike="noStrike">
                          <a:solidFill>
                            <a:srgbClr val="000000"/>
                          </a:solidFill>
                          <a:latin typeface="Calibri"/>
                        </a:rPr>
                        <a:t>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b"/>
                      <a:r>
                        <a:rPr lang="en-US" sz="1600" b="1" i="0" u="none" strike="noStrike">
                          <a:solidFill>
                            <a:srgbClr val="000000"/>
                          </a:solidFill>
                          <a:latin typeface="Calibri"/>
                        </a:rPr>
                        <a:t>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600" b="1" i="0" u="none" strike="noStrike">
                          <a:solidFill>
                            <a:srgbClr val="000000"/>
                          </a:solidFill>
                          <a:latin typeface="Calibri"/>
                        </a:rPr>
                        <a:t>NO INDUSTRY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600" b="1" i="0" u="none" strike="noStrike" dirty="0">
                          <a:solidFill>
                            <a:srgbClr val="000000"/>
                          </a:solidFill>
                          <a:latin typeface="Calibri"/>
                        </a:rPr>
                        <a:t>TOTAL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85800">
                <a:tc>
                  <a:txBody>
                    <a:bodyPr/>
                    <a:lstStyle/>
                    <a:p>
                      <a:pPr algn="ctr" fontAlgn="b"/>
                      <a:r>
                        <a:rPr lang="en-US" sz="1600" b="0" i="0" u="none" strike="noStrike" dirty="0">
                          <a:solidFill>
                            <a:srgbClr val="000000"/>
                          </a:solidFill>
                          <a:latin typeface="Calibri"/>
                        </a:rPr>
                        <a:t>KOKAN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14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6FF"/>
                    </a:solidFill>
                  </a:tcPr>
                </a:tc>
                <a:tc>
                  <a:txBody>
                    <a:bodyPr/>
                    <a:lstStyle/>
                    <a:p>
                      <a:pPr algn="ctr" fontAlgn="b"/>
                      <a:r>
                        <a:rPr lang="en-US" sz="1600" b="0" i="0" u="none" strike="noStrike">
                          <a:solidFill>
                            <a:srgbClr val="000000"/>
                          </a:solidFill>
                          <a:latin typeface="Calibri"/>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US" sz="1600" b="0" i="0" u="none" strike="noStrike">
                          <a:solidFill>
                            <a:srgbClr val="000000"/>
                          </a:solidFill>
                          <a:latin typeface="Calibri"/>
                        </a:rPr>
                        <a:t>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600" b="0" i="0" u="none" strike="noStrike">
                          <a:solidFill>
                            <a:srgbClr val="000000"/>
                          </a:solidFill>
                          <a:latin typeface="Calibri"/>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b"/>
                      <a:r>
                        <a:rPr lang="en-US" sz="1600" b="0" i="0" u="none" strike="noStrike">
                          <a:solidFill>
                            <a:srgbClr val="000000"/>
                          </a:solidFill>
                          <a:latin typeface="Calibri"/>
                        </a:rPr>
                        <a:t>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600" b="0" i="0" u="none" strike="noStrike">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600" b="0" i="0" u="none" strike="noStrike" dirty="0">
                          <a:solidFill>
                            <a:srgbClr val="000000"/>
                          </a:solidFill>
                          <a:latin typeface="Calibri"/>
                        </a:rPr>
                        <a:t>51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85800">
                <a:tc>
                  <a:txBody>
                    <a:bodyPr/>
                    <a:lstStyle/>
                    <a:p>
                      <a:pPr algn="ctr" fontAlgn="b"/>
                      <a:r>
                        <a:rPr lang="en-US" sz="1600" b="0" i="0" u="none" strike="noStrike">
                          <a:solidFill>
                            <a:srgbClr val="000000"/>
                          </a:solidFill>
                          <a:latin typeface="Calibri"/>
                        </a:rPr>
                        <a:t>PUNE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6FF"/>
                    </a:solidFill>
                  </a:tcPr>
                </a:tc>
                <a:tc>
                  <a:txBody>
                    <a:bodyPr/>
                    <a:lstStyle/>
                    <a:p>
                      <a:pPr algn="ctr" fontAlgn="b"/>
                      <a:r>
                        <a:rPr lang="en-US" sz="1600" b="0" i="0" u="none" strike="noStrike">
                          <a:solidFill>
                            <a:srgbClr val="000000"/>
                          </a:solidFill>
                          <a:latin typeface="Calibri"/>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US" sz="1600" b="0" i="0" u="none" strike="noStrike">
                          <a:solidFill>
                            <a:srgbClr val="000000"/>
                          </a:solidFill>
                          <a:latin typeface="Calibri"/>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600" b="0" i="0" u="none" strike="noStrike">
                          <a:solidFill>
                            <a:srgbClr val="000000"/>
                          </a:solidFill>
                          <a:latin typeface="Calibri"/>
                        </a:rPr>
                        <a:t>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b"/>
                      <a:r>
                        <a:rPr lang="en-US" sz="1600" b="0" i="0" u="none" strike="noStrike">
                          <a:solidFill>
                            <a:srgbClr val="000000"/>
                          </a:solidFill>
                          <a:latin typeface="Calibri"/>
                        </a:rPr>
                        <a:t>31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600" b="0" i="0" u="none" strike="noStrike">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600" b="0" i="0" u="none" strike="noStrike" dirty="0">
                          <a:solidFill>
                            <a:srgbClr val="000000"/>
                          </a:solidFill>
                          <a:latin typeface="Calibri"/>
                        </a:rPr>
                        <a:t>63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85800">
                <a:tc>
                  <a:txBody>
                    <a:bodyPr/>
                    <a:lstStyle/>
                    <a:p>
                      <a:pPr algn="ctr" fontAlgn="b"/>
                      <a:r>
                        <a:rPr lang="en-US" sz="1600" b="0" i="0" u="none" strike="noStrike" dirty="0">
                          <a:solidFill>
                            <a:srgbClr val="000000"/>
                          </a:solidFill>
                          <a:latin typeface="Calibri"/>
                        </a:rPr>
                        <a:t>NASIK</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6FF"/>
                    </a:solidFill>
                  </a:tcPr>
                </a:tc>
                <a:tc>
                  <a:txBody>
                    <a:bodyPr/>
                    <a:lstStyle/>
                    <a:p>
                      <a:pPr algn="ctr" fontAlgn="b"/>
                      <a:r>
                        <a:rPr lang="en-US" sz="1600" b="0" i="0" u="none" strike="noStrike">
                          <a:solidFill>
                            <a:srgbClr val="000000"/>
                          </a:solidFill>
                          <a:latin typeface="Calibri"/>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US" sz="1600" b="0" i="0" u="none" strike="noStrike">
                          <a:solidFill>
                            <a:srgbClr val="000000"/>
                          </a:solidFill>
                          <a:latin typeface="Calibri"/>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600" b="0" i="0" u="none" strike="noStrike">
                          <a:solidFill>
                            <a:srgbClr val="000000"/>
                          </a:solidFill>
                          <a:latin typeface="Calibri"/>
                        </a:rPr>
                        <a:t>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b"/>
                      <a:r>
                        <a:rPr lang="en-US" sz="1600" b="0" i="0" u="none" strike="noStrike">
                          <a:solidFill>
                            <a:srgbClr val="000000"/>
                          </a:solidFill>
                          <a:latin typeface="Calibri"/>
                        </a:rPr>
                        <a:t>31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600" b="0" i="0" u="none" strike="noStrike">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600" b="0" i="0" u="none" strike="noStrike" dirty="0">
                          <a:solidFill>
                            <a:srgbClr val="000000"/>
                          </a:solidFill>
                          <a:latin typeface="Calibri"/>
                        </a:rPr>
                        <a:t>54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85800">
                <a:tc>
                  <a:txBody>
                    <a:bodyPr/>
                    <a:lstStyle/>
                    <a:p>
                      <a:pPr algn="ctr" fontAlgn="b"/>
                      <a:r>
                        <a:rPr lang="en-US" sz="1600" b="0" i="0" u="none" strike="noStrike">
                          <a:solidFill>
                            <a:srgbClr val="000000"/>
                          </a:solidFill>
                          <a:latin typeface="Calibri"/>
                        </a:rPr>
                        <a:t>AURANGABAD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6FF"/>
                    </a:solidFill>
                  </a:tcPr>
                </a:tc>
                <a:tc>
                  <a:txBody>
                    <a:bodyPr/>
                    <a:lstStyle/>
                    <a:p>
                      <a:pPr algn="ctr" fontAlgn="b"/>
                      <a:r>
                        <a:rPr lang="en-US" sz="1600" b="0" i="0" u="none" strike="noStrike">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US" sz="1600" b="0" i="0" u="none" strike="noStrike">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600" b="0" i="0" u="none" strike="noStrike">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b"/>
                      <a:r>
                        <a:rPr lang="en-US" sz="1600" b="0" i="0" u="none" strike="noStrike">
                          <a:solidFill>
                            <a:srgbClr val="000000"/>
                          </a:solidFill>
                          <a:latin typeface="Calibri"/>
                        </a:rPr>
                        <a:t>70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600" b="0" i="0" u="none" strike="noStrike">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600" b="0" i="0" u="none" strike="noStrike" dirty="0">
                          <a:solidFill>
                            <a:srgbClr val="000000"/>
                          </a:solidFill>
                          <a:latin typeface="Calibri"/>
                        </a:rPr>
                        <a:t>72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85800">
                <a:tc>
                  <a:txBody>
                    <a:bodyPr/>
                    <a:lstStyle/>
                    <a:p>
                      <a:pPr algn="ctr" fontAlgn="b"/>
                      <a:r>
                        <a:rPr lang="en-US" sz="1600" b="0" i="0" u="none" strike="noStrike">
                          <a:solidFill>
                            <a:srgbClr val="000000"/>
                          </a:solidFill>
                          <a:latin typeface="Calibri"/>
                        </a:rPr>
                        <a:t>AMARAVATI</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6FF"/>
                    </a:solidFill>
                  </a:tcPr>
                </a:tc>
                <a:tc>
                  <a:txBody>
                    <a:bodyPr/>
                    <a:lstStyle/>
                    <a:p>
                      <a:pPr algn="ctr" fontAlgn="b"/>
                      <a:r>
                        <a:rPr lang="en-US" sz="1600" b="0" i="0" u="none" strike="noStrike" dirty="0">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US" sz="1600" b="0" i="0" u="none" strike="noStrike">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600" b="0" i="0" u="none" strike="noStrike">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b"/>
                      <a:r>
                        <a:rPr lang="en-US" sz="1600" b="0" i="0" u="none" strike="noStrike">
                          <a:solidFill>
                            <a:srgbClr val="000000"/>
                          </a:solidFill>
                          <a:latin typeface="Calibri"/>
                        </a:rPr>
                        <a:t>57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600" b="0" i="0" u="none" strike="noStrike">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600" b="0" i="0" u="none" strike="noStrike" dirty="0">
                          <a:solidFill>
                            <a:srgbClr val="000000"/>
                          </a:solidFill>
                          <a:latin typeface="Calibri"/>
                        </a:rPr>
                        <a:t>57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85800">
                <a:tc>
                  <a:txBody>
                    <a:bodyPr/>
                    <a:lstStyle/>
                    <a:p>
                      <a:pPr algn="ctr" fontAlgn="b"/>
                      <a:r>
                        <a:rPr lang="en-US" sz="1600" b="0" i="0" u="none" strike="noStrike">
                          <a:solidFill>
                            <a:srgbClr val="000000"/>
                          </a:solidFill>
                          <a:latin typeface="Calibri"/>
                        </a:rPr>
                        <a:t>NAGPUR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6FF"/>
                    </a:solidFill>
                  </a:tcPr>
                </a:tc>
                <a:tc>
                  <a:txBody>
                    <a:bodyPr/>
                    <a:lstStyle/>
                    <a:p>
                      <a:pPr algn="ctr" fontAlgn="b"/>
                      <a:r>
                        <a:rPr lang="en-US" sz="1600" b="0" i="0" u="none" strike="noStrike">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US" sz="1600" b="0" i="0" u="none" strike="noStrike">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600" b="0" i="0" u="none" strike="noStrike">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b"/>
                      <a:r>
                        <a:rPr lang="en-US" sz="1600" b="0" i="0" u="none" strike="noStrike">
                          <a:solidFill>
                            <a:srgbClr val="000000"/>
                          </a:solidFill>
                          <a:latin typeface="Calibri"/>
                        </a:rPr>
                        <a:t>52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600" b="0" i="0" u="none" strike="noStrike">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600" b="0" i="0" u="none" strike="noStrike" dirty="0">
                          <a:solidFill>
                            <a:srgbClr val="000000"/>
                          </a:solidFill>
                          <a:latin typeface="Calibri"/>
                        </a:rPr>
                        <a:t>54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85800">
                <a:tc>
                  <a:txBody>
                    <a:bodyPr/>
                    <a:lstStyle/>
                    <a:p>
                      <a:pPr algn="ctr" fontAlgn="b"/>
                      <a:r>
                        <a:rPr lang="en-US" sz="1600" b="1" i="0" u="none" strike="noStrike">
                          <a:solidFill>
                            <a:srgbClr val="000000"/>
                          </a:solidFill>
                          <a:latin typeface="Calibri"/>
                        </a:rPr>
                        <a:t>TOTAL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1" i="0" u="none" strike="noStrike">
                          <a:solidFill>
                            <a:srgbClr val="000000"/>
                          </a:solidFill>
                          <a:latin typeface="Calibri"/>
                        </a:rPr>
                        <a:t>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6FF"/>
                    </a:solidFill>
                  </a:tcPr>
                </a:tc>
                <a:tc>
                  <a:txBody>
                    <a:bodyPr/>
                    <a:lstStyle/>
                    <a:p>
                      <a:pPr algn="ctr" fontAlgn="b"/>
                      <a:r>
                        <a:rPr lang="en-US" sz="1600" b="1" i="0" u="none" strike="noStrike">
                          <a:solidFill>
                            <a:srgbClr val="000000"/>
                          </a:solidFill>
                          <a:latin typeface="Calibri"/>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US" sz="1600" b="1" i="0" u="none" strike="noStrike">
                          <a:solidFill>
                            <a:srgbClr val="000000"/>
                          </a:solidFill>
                          <a:latin typeface="Calibri"/>
                        </a:rPr>
                        <a:t>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600" b="1" i="0" u="none" strike="noStrike">
                          <a:solidFill>
                            <a:srgbClr val="000000"/>
                          </a:solidFill>
                          <a:latin typeface="Calibri"/>
                        </a:rPr>
                        <a:t>41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b"/>
                      <a:r>
                        <a:rPr lang="en-US" sz="1600" b="1" i="0" u="none" strike="noStrike">
                          <a:solidFill>
                            <a:srgbClr val="000000"/>
                          </a:solidFill>
                          <a:latin typeface="Calibri"/>
                        </a:rPr>
                        <a:t>262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600" b="1" i="0" u="none" strike="noStrike">
                          <a:solidFill>
                            <a:srgbClr val="000000"/>
                          </a:solidFill>
                          <a:latin typeface="Calibri"/>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600" b="1" i="0" u="none" strike="noStrike" dirty="0">
                          <a:solidFill>
                            <a:srgbClr val="000000"/>
                          </a:solidFill>
                          <a:latin typeface="Calibri"/>
                        </a:rPr>
                        <a:t>351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85800">
                <a:tc>
                  <a:txBody>
                    <a:bodyPr/>
                    <a:lstStyle/>
                    <a:p>
                      <a:pPr algn="ctr" fontAlgn="b"/>
                      <a:r>
                        <a:rPr lang="en-US" sz="1600" b="1" i="0" u="none" strike="noStrike">
                          <a:solidFill>
                            <a:srgbClr val="000000"/>
                          </a:solidFill>
                          <a:latin typeface="Calibri"/>
                        </a:rPr>
                        <a:t>PERCENTAGE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1" i="0" u="none" strike="noStrike">
                          <a:solidFill>
                            <a:srgbClr val="000000"/>
                          </a:solidFill>
                          <a:latin typeface="Calibri"/>
                        </a:rPr>
                        <a:t>5.41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6FF"/>
                    </a:solidFill>
                  </a:tcPr>
                </a:tc>
                <a:tc>
                  <a:txBody>
                    <a:bodyPr/>
                    <a:lstStyle/>
                    <a:p>
                      <a:pPr algn="ctr" fontAlgn="b"/>
                      <a:r>
                        <a:rPr lang="en-US" sz="1600" b="1" i="0" u="none" strike="noStrike">
                          <a:solidFill>
                            <a:srgbClr val="000000"/>
                          </a:solidFill>
                          <a:latin typeface="Calibri"/>
                        </a:rPr>
                        <a:t>2.85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US" sz="1600" b="1" i="0" u="none" strike="noStrike">
                          <a:solidFill>
                            <a:srgbClr val="000000"/>
                          </a:solidFill>
                          <a:latin typeface="Calibri"/>
                        </a:rPr>
                        <a:t>4.84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600" b="1" i="0" u="none" strike="noStrike">
                          <a:solidFill>
                            <a:srgbClr val="000000"/>
                          </a:solidFill>
                          <a:latin typeface="Calibri"/>
                        </a:rPr>
                        <a:t>11.68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b"/>
                      <a:r>
                        <a:rPr lang="en-US" sz="1600" b="1" i="0" u="none" strike="noStrike">
                          <a:solidFill>
                            <a:srgbClr val="000000"/>
                          </a:solidFill>
                          <a:latin typeface="Calibri"/>
                        </a:rPr>
                        <a:t>74.64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600" b="1" i="0" u="none" strike="noStrike">
                          <a:solidFill>
                            <a:srgbClr val="000000"/>
                          </a:solidFill>
                          <a:latin typeface="Calibri"/>
                        </a:rPr>
                        <a:t>0.57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600" b="1" i="0" u="none" strike="noStrike" dirty="0">
                          <a:solidFill>
                            <a:srgbClr val="000000"/>
                          </a:solidFill>
                          <a:latin typeface="Calibri"/>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4" name="Footer Placeholder 3"/>
          <p:cNvSpPr>
            <a:spLocks noGrp="1"/>
          </p:cNvSpPr>
          <p:nvPr>
            <p:ph type="ftr" sz="quarter" idx="11"/>
          </p:nvPr>
        </p:nvSpPr>
        <p:spPr/>
        <p:txBody>
          <a:bodyPr/>
          <a:lstStyle/>
          <a:p>
            <a:r>
              <a:rPr lang="en-US" smtClean="0"/>
              <a:t>      </a:t>
            </a:r>
            <a:endParaRPr lang="en-US"/>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0" y="0"/>
          <a:ext cx="9144001" cy="6858000"/>
        </p:xfrm>
        <a:graphic>
          <a:graphicData uri="http://schemas.openxmlformats.org/drawingml/2006/table">
            <a:tbl>
              <a:tblPr/>
              <a:tblGrid>
                <a:gridCol w="3753853"/>
                <a:gridCol w="3048000"/>
                <a:gridCol w="1315453"/>
                <a:gridCol w="1026695"/>
              </a:tblGrid>
              <a:tr h="544605">
                <a:tc gridSpan="4">
                  <a:txBody>
                    <a:bodyPr/>
                    <a:lstStyle/>
                    <a:p>
                      <a:pPr algn="ctr" fontAlgn="b"/>
                      <a:r>
                        <a:rPr lang="en-US" sz="1800" b="1" i="0" u="none" strike="noStrike" dirty="0">
                          <a:solidFill>
                            <a:srgbClr val="000000"/>
                          </a:solidFill>
                          <a:latin typeface="Calibri"/>
                        </a:rPr>
                        <a:t>CLASSIFICATION OF AREAS FOR PSI-2007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r>
              <a:tr h="806824">
                <a:tc>
                  <a:txBody>
                    <a:bodyPr/>
                    <a:lstStyle/>
                    <a:p>
                      <a:pPr algn="ctr" fontAlgn="b"/>
                      <a:r>
                        <a:rPr lang="en-US" sz="1800" b="1" i="0" u="none" strike="noStrike" dirty="0">
                          <a:solidFill>
                            <a:srgbClr val="000000"/>
                          </a:solidFill>
                          <a:latin typeface="Calibri"/>
                        </a:rPr>
                        <a:t>GROUP</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1" i="0" u="none" strike="noStrike" dirty="0">
                          <a:solidFill>
                            <a:srgbClr val="000000"/>
                          </a:solidFill>
                          <a:latin typeface="Calibri"/>
                        </a:rPr>
                        <a:t>PARTICULAR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1" i="0" u="none" strike="noStrike">
                          <a:solidFill>
                            <a:srgbClr val="000000"/>
                          </a:solidFill>
                          <a:latin typeface="Calibri"/>
                        </a:rPr>
                        <a:t>TOTAL AREA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1" i="0" u="none" strike="noStrike" dirty="0">
                          <a:solidFill>
                            <a:srgbClr val="000000"/>
                          </a:solidFill>
                          <a:latin typeface="Calibri"/>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84947">
                <a:tc>
                  <a:txBody>
                    <a:bodyPr/>
                    <a:lstStyle/>
                    <a:p>
                      <a:pPr algn="ctr" fontAlgn="b"/>
                      <a:r>
                        <a:rPr lang="en-US" sz="1800" b="0" i="0" u="none" strike="noStrike" dirty="0">
                          <a:solidFill>
                            <a:srgbClr val="000000"/>
                          </a:solidFill>
                          <a:latin typeface="Calibri"/>
                        </a:rPr>
                        <a:t>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6FF"/>
                    </a:solidFill>
                  </a:tcPr>
                </a:tc>
                <a:tc>
                  <a:txBody>
                    <a:bodyPr/>
                    <a:lstStyle/>
                    <a:p>
                      <a:pPr algn="ctr" fontAlgn="b"/>
                      <a:r>
                        <a:rPr lang="en-US" sz="1800" b="0" i="0" u="none" strike="noStrike">
                          <a:solidFill>
                            <a:srgbClr val="000000"/>
                          </a:solidFill>
                          <a:latin typeface="Calibri"/>
                        </a:rPr>
                        <a:t>DEVELOPED AREA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6FF"/>
                    </a:solidFill>
                  </a:tcPr>
                </a:tc>
                <a:tc>
                  <a:txBody>
                    <a:bodyPr/>
                    <a:lstStyle/>
                    <a:p>
                      <a:pPr algn="ctr" fontAlgn="b"/>
                      <a:r>
                        <a:rPr lang="en-US" sz="1800" b="0" i="0" u="none" strike="noStrike" dirty="0">
                          <a:solidFill>
                            <a:srgbClr val="000000"/>
                          </a:solidFill>
                          <a:latin typeface="Calibri"/>
                        </a:rPr>
                        <a:t>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6FF"/>
                    </a:solidFill>
                  </a:tcPr>
                </a:tc>
                <a:tc>
                  <a:txBody>
                    <a:bodyPr/>
                    <a:lstStyle/>
                    <a:p>
                      <a:pPr algn="ctr" fontAlgn="b"/>
                      <a:r>
                        <a:rPr lang="en-US" sz="1800" b="0" i="0" u="none" strike="noStrike" dirty="0">
                          <a:solidFill>
                            <a:srgbClr val="000000"/>
                          </a:solidFill>
                          <a:latin typeface="Calibri"/>
                        </a:rPr>
                        <a:t>5.41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66FF"/>
                    </a:solidFill>
                  </a:tcPr>
                </a:tc>
              </a:tr>
              <a:tr h="584947">
                <a:tc>
                  <a:txBody>
                    <a:bodyPr/>
                    <a:lstStyle/>
                    <a:p>
                      <a:pPr algn="ctr" fontAlgn="b"/>
                      <a:r>
                        <a:rPr lang="en-US" sz="1800" b="0" i="0" u="none" strike="noStrike" dirty="0">
                          <a:solidFill>
                            <a:srgbClr val="000000"/>
                          </a:solidFill>
                          <a:latin typeface="Calibri"/>
                        </a:rPr>
                        <a:t>B</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US" sz="1800" b="0" i="0" u="none" strike="noStrike">
                          <a:solidFill>
                            <a:srgbClr val="000000"/>
                          </a:solidFill>
                          <a:latin typeface="Calibri"/>
                        </a:rPr>
                        <a:t>UNDER DEVELOPED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US" sz="1800" b="0" i="0" u="none" strike="noStrike" dirty="0">
                          <a:solidFill>
                            <a:srgbClr val="000000"/>
                          </a:solidFill>
                          <a:latin typeface="Calibri"/>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US" sz="1800" b="0" i="0" u="none" strike="noStrike" dirty="0">
                          <a:solidFill>
                            <a:srgbClr val="000000"/>
                          </a:solidFill>
                          <a:latin typeface="Calibri"/>
                        </a:rPr>
                        <a:t>2.85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r>
              <a:tr h="746311">
                <a:tc>
                  <a:txBody>
                    <a:bodyPr/>
                    <a:lstStyle/>
                    <a:p>
                      <a:pPr algn="ctr" fontAlgn="b"/>
                      <a:r>
                        <a:rPr lang="en-US" sz="1800" b="0" i="0" u="none" strike="noStrike" dirty="0">
                          <a:solidFill>
                            <a:srgbClr val="000000"/>
                          </a:solidFill>
                          <a:latin typeface="Calibri"/>
                        </a:rPr>
                        <a:t>C</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800" b="0" i="0" u="none" strike="noStrike">
                          <a:solidFill>
                            <a:srgbClr val="000000"/>
                          </a:solidFill>
                          <a:latin typeface="Calibri"/>
                        </a:rPr>
                        <a:t>LESS DEVELOPED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800" b="0" i="0" u="none" strike="noStrike" dirty="0">
                          <a:solidFill>
                            <a:srgbClr val="000000"/>
                          </a:solidFill>
                          <a:latin typeface="Calibri"/>
                        </a:rPr>
                        <a:t>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800" b="0" i="0" u="none" strike="noStrike" dirty="0">
                          <a:solidFill>
                            <a:srgbClr val="000000"/>
                          </a:solidFill>
                          <a:latin typeface="Calibri"/>
                        </a:rPr>
                        <a:t>4.84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r>
              <a:tr h="806824">
                <a:tc>
                  <a:txBody>
                    <a:bodyPr/>
                    <a:lstStyle/>
                    <a:p>
                      <a:pPr algn="ctr" fontAlgn="b"/>
                      <a:r>
                        <a:rPr lang="en-US" sz="1800" b="0" i="0" u="none" strike="noStrike" dirty="0">
                          <a:solidFill>
                            <a:srgbClr val="000000"/>
                          </a:solidFill>
                          <a:latin typeface="Calibri"/>
                        </a:rPr>
                        <a:t>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b"/>
                      <a:r>
                        <a:rPr lang="en-US" sz="1800" b="0" i="0" u="none" strike="noStrike">
                          <a:solidFill>
                            <a:srgbClr val="000000"/>
                          </a:solidFill>
                          <a:latin typeface="Calibri"/>
                        </a:rPr>
                        <a:t>LESSER DEVELOPED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b"/>
                      <a:r>
                        <a:rPr lang="en-US" sz="1800" b="0" i="0" u="none" strike="noStrike">
                          <a:solidFill>
                            <a:srgbClr val="000000"/>
                          </a:solidFill>
                          <a:latin typeface="Calibri"/>
                        </a:rPr>
                        <a:t>41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b"/>
                      <a:r>
                        <a:rPr lang="en-US" sz="1800" b="0" i="0" u="none" strike="noStrike" dirty="0">
                          <a:solidFill>
                            <a:srgbClr val="000000"/>
                          </a:solidFill>
                          <a:latin typeface="Calibri"/>
                        </a:rPr>
                        <a:t>11.68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r>
              <a:tr h="766482">
                <a:tc>
                  <a:txBody>
                    <a:bodyPr/>
                    <a:lstStyle/>
                    <a:p>
                      <a:pPr algn="ctr" fontAlgn="b"/>
                      <a:r>
                        <a:rPr lang="en-US" sz="1800" b="0" i="0" u="none" strike="noStrike" dirty="0">
                          <a:solidFill>
                            <a:srgbClr val="000000"/>
                          </a:solidFill>
                          <a:latin typeface="Calibri"/>
                        </a:rPr>
                        <a:t>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LEAST DEVELOPED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a:solidFill>
                            <a:srgbClr val="000000"/>
                          </a:solidFill>
                          <a:latin typeface="Calibri"/>
                        </a:rPr>
                        <a:t>262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US" sz="1800" b="0" i="0" u="none" strike="noStrike" dirty="0">
                          <a:solidFill>
                            <a:srgbClr val="000000"/>
                          </a:solidFill>
                          <a:latin typeface="Calibri"/>
                        </a:rPr>
                        <a:t>74.64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r>
              <a:tr h="1008530">
                <a:tc>
                  <a:txBody>
                    <a:bodyPr/>
                    <a:lstStyle/>
                    <a:p>
                      <a:pPr algn="ctr" fontAlgn="b"/>
                      <a:r>
                        <a:rPr lang="en-US" sz="1800" b="0" i="0" u="none" strike="noStrike">
                          <a:solidFill>
                            <a:srgbClr val="000000"/>
                          </a:solidFill>
                          <a:latin typeface="Calibri"/>
                        </a:rPr>
                        <a:t>NO INDUSTRY DISTRICT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800" b="0" i="0" u="none" strike="noStrike">
                          <a:solidFill>
                            <a:srgbClr val="000000"/>
                          </a:solidFill>
                          <a:latin typeface="Calibri"/>
                        </a:rPr>
                        <a:t>NO INDUSTRIES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800" b="0" i="0" u="none" strike="noStrike">
                          <a:solidFill>
                            <a:srgbClr val="000000"/>
                          </a:solidFill>
                          <a:latin typeface="Calibri"/>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800" b="0" i="0" u="none" strike="noStrike" dirty="0">
                          <a:solidFill>
                            <a:srgbClr val="000000"/>
                          </a:solidFill>
                          <a:latin typeface="Calibri"/>
                        </a:rPr>
                        <a:t>0.57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r>
              <a:tr h="1008530">
                <a:tc>
                  <a:txBody>
                    <a:bodyPr/>
                    <a:lstStyle/>
                    <a:p>
                      <a:pPr algn="ctr" fontAlgn="b"/>
                      <a:r>
                        <a:rPr lang="en-US" sz="1800" b="1" i="0" u="none" strike="noStrike">
                          <a:solidFill>
                            <a:srgbClr val="000000"/>
                          </a:solidFill>
                          <a:latin typeface="Calibri"/>
                        </a:rPr>
                        <a:t>TOTAL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1"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1" i="0" u="none" strike="noStrike" dirty="0">
                          <a:solidFill>
                            <a:srgbClr val="000000"/>
                          </a:solidFill>
                          <a:latin typeface="Calibri"/>
                        </a:rPr>
                        <a:t>351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1" i="0" u="none" strike="noStrike" dirty="0">
                          <a:solidFill>
                            <a:srgbClr val="000000"/>
                          </a:solidFill>
                          <a:latin typeface="Calibri"/>
                        </a:rPr>
                        <a:t>100.00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3" name="Footer Placeholder 2"/>
          <p:cNvSpPr>
            <a:spLocks noGrp="1"/>
          </p:cNvSpPr>
          <p:nvPr>
            <p:ph type="ftr" sz="quarter" idx="11"/>
          </p:nvPr>
        </p:nvSpPr>
        <p:spPr/>
        <p:txBody>
          <a:bodyPr/>
          <a:lstStyle/>
          <a:p>
            <a:r>
              <a:rPr lang="en-US" smtClean="0"/>
              <a:t>      </a:t>
            </a:r>
            <a:endParaRPr lang="en-US"/>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nvGraphicFramePr>
        <p:xfrm>
          <a:off x="0" y="0"/>
          <a:ext cx="9144000" cy="6858000"/>
        </p:xfrm>
        <a:graphic>
          <a:graphicData uri="http://schemas.openxmlformats.org/drawingml/2006/chart">
            <c:chart xmlns:c="http://schemas.openxmlformats.org/drawingml/2006/chart" xmlns:r="http://schemas.openxmlformats.org/officeDocument/2006/relationships" r:id="rId2"/>
          </a:graphicData>
        </a:graphic>
      </p:graphicFrame>
      <p:sp>
        <p:nvSpPr>
          <p:cNvPr id="4" name="Footer Placeholder 3"/>
          <p:cNvSpPr>
            <a:spLocks noGrp="1"/>
          </p:cNvSpPr>
          <p:nvPr>
            <p:ph type="ftr" sz="quarter" idx="11"/>
          </p:nvPr>
        </p:nvSpPr>
        <p:spPr/>
        <p:txBody>
          <a:bodyPr/>
          <a:lstStyle/>
          <a:p>
            <a:r>
              <a:rPr lang="en-US" smtClean="0"/>
              <a:t>      </a:t>
            </a:r>
            <a:endParaRPr lang="en-US"/>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2" y="0"/>
          <a:ext cx="9144000" cy="6858004"/>
        </p:xfrm>
        <a:graphic>
          <a:graphicData uri="http://schemas.openxmlformats.org/drawingml/2006/table">
            <a:tbl>
              <a:tblPr/>
              <a:tblGrid>
                <a:gridCol w="1831576"/>
                <a:gridCol w="1984208"/>
                <a:gridCol w="888036"/>
                <a:gridCol w="888036"/>
                <a:gridCol w="888036"/>
                <a:gridCol w="888036"/>
                <a:gridCol w="888036"/>
                <a:gridCol w="888036"/>
              </a:tblGrid>
              <a:tr h="851127">
                <a:tc gridSpan="8">
                  <a:txBody>
                    <a:bodyPr/>
                    <a:lstStyle/>
                    <a:p>
                      <a:pPr algn="ctr" fontAlgn="ctr"/>
                      <a:r>
                        <a:rPr lang="en-US" sz="1400" b="1" i="0" u="none" strike="noStrike" dirty="0">
                          <a:solidFill>
                            <a:srgbClr val="000000"/>
                          </a:solidFill>
                          <a:latin typeface="Calibri"/>
                        </a:rPr>
                        <a:t>DIVISIONAL / DISTRICT WISE CLASSIFICATION OF </a:t>
                      </a:r>
                      <a:r>
                        <a:rPr lang="en-US" sz="1400" b="1" i="0" u="none" strike="noStrike" dirty="0" smtClean="0">
                          <a:solidFill>
                            <a:srgbClr val="000000"/>
                          </a:solidFill>
                          <a:latin typeface="Calibri"/>
                        </a:rPr>
                        <a:t>GROUPS FOR</a:t>
                      </a:r>
                      <a:r>
                        <a:rPr lang="en-US" sz="1400" b="1" i="0" u="none" strike="noStrike" baseline="0" dirty="0" smtClean="0">
                          <a:solidFill>
                            <a:srgbClr val="000000"/>
                          </a:solidFill>
                          <a:latin typeface="Calibri"/>
                        </a:rPr>
                        <a:t> PSI-2013</a:t>
                      </a:r>
                      <a:endParaRPr lang="en-US" sz="1400" b="1" i="0" u="none" strike="noStrike" dirty="0">
                        <a:solidFill>
                          <a:srgbClr val="000000"/>
                        </a:solidFill>
                        <a:latin typeface="Calibri"/>
                      </a:endParaRP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874242">
                <a:tc>
                  <a:txBody>
                    <a:bodyPr/>
                    <a:lstStyle/>
                    <a:p>
                      <a:pPr algn="ctr" fontAlgn="ctr"/>
                      <a:r>
                        <a:rPr lang="en-US" sz="1400" b="1" i="0" u="none" strike="noStrike">
                          <a:solidFill>
                            <a:srgbClr val="000000"/>
                          </a:solidFill>
                          <a:latin typeface="Calibri"/>
                        </a:rPr>
                        <a:t>DIVISION </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400" b="1" i="0" u="none" strike="noStrike">
                          <a:solidFill>
                            <a:srgbClr val="000000"/>
                          </a:solidFill>
                          <a:latin typeface="Calibri"/>
                        </a:rPr>
                        <a:t>DISTRICT</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400" b="1" i="0" u="none" strike="noStrike">
                          <a:solidFill>
                            <a:srgbClr val="000000"/>
                          </a:solidFill>
                          <a:latin typeface="Calibri"/>
                        </a:rPr>
                        <a:t>A</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ctr"/>
                      <a:r>
                        <a:rPr lang="en-US" sz="1400" b="1" i="0" u="none" strike="noStrike" dirty="0">
                          <a:solidFill>
                            <a:srgbClr val="000000"/>
                          </a:solidFill>
                          <a:latin typeface="Calibri"/>
                        </a:rPr>
                        <a:t>B</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en-US" sz="1400" b="1" i="0" u="none" strike="noStrike">
                          <a:solidFill>
                            <a:srgbClr val="000000"/>
                          </a:solidFill>
                          <a:latin typeface="Calibri"/>
                        </a:rPr>
                        <a:t>C</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ctr"/>
                      <a:r>
                        <a:rPr lang="en-US" sz="1400" b="1" i="0" u="none" strike="noStrike">
                          <a:solidFill>
                            <a:srgbClr val="000000"/>
                          </a:solidFill>
                          <a:latin typeface="Calibri"/>
                        </a:rPr>
                        <a:t>D</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ctr"/>
                      <a:r>
                        <a:rPr lang="en-US" sz="1400" b="1" i="0" u="none" strike="noStrike">
                          <a:solidFill>
                            <a:srgbClr val="000000"/>
                          </a:solidFill>
                          <a:latin typeface="Calibri"/>
                        </a:rPr>
                        <a:t>D+</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ctr"/>
                      <a:r>
                        <a:rPr lang="en-US" sz="1400" b="1" i="0" u="none" strike="noStrike">
                          <a:solidFill>
                            <a:srgbClr val="000000"/>
                          </a:solidFill>
                          <a:latin typeface="Calibri"/>
                        </a:rPr>
                        <a:t>TOTAL</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r>
              <a:tr h="282013">
                <a:tc rowSpan="5">
                  <a:txBody>
                    <a:bodyPr/>
                    <a:lstStyle/>
                    <a:p>
                      <a:pPr algn="ctr" fontAlgn="ctr"/>
                      <a:r>
                        <a:rPr lang="en-US" sz="1400" b="1" i="0" u="none" strike="noStrike">
                          <a:solidFill>
                            <a:srgbClr val="000000"/>
                          </a:solidFill>
                          <a:latin typeface="Calibri"/>
                        </a:rPr>
                        <a:t>KOKAN</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400" b="0" i="0" u="none" strike="noStrike">
                          <a:solidFill>
                            <a:srgbClr val="000000"/>
                          </a:solidFill>
                          <a:latin typeface="Calibri"/>
                        </a:rPr>
                        <a:t>MUMBAI</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400" b="0" i="0" u="none" strike="noStrike" dirty="0">
                          <a:solidFill>
                            <a:srgbClr val="000000"/>
                          </a:solidFill>
                          <a:latin typeface="Calibri"/>
                        </a:rPr>
                        <a:t>1</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ctr"/>
                      <a:r>
                        <a:rPr lang="en-US" sz="1400" b="0" i="0" u="none" strike="noStrike">
                          <a:solidFill>
                            <a:srgbClr val="000000"/>
                          </a:solidFill>
                          <a:latin typeface="Calibri"/>
                        </a:rPr>
                        <a:t>0</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en-US" sz="1400" b="0" i="0" u="none" strike="noStrike">
                          <a:solidFill>
                            <a:srgbClr val="000000"/>
                          </a:solidFill>
                          <a:latin typeface="Calibri"/>
                        </a:rPr>
                        <a:t>0</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ctr"/>
                      <a:r>
                        <a:rPr lang="en-US" sz="1400" b="0" i="0" u="none" strike="noStrike">
                          <a:solidFill>
                            <a:srgbClr val="000000"/>
                          </a:solidFill>
                          <a:latin typeface="Calibri"/>
                        </a:rPr>
                        <a:t>0</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ctr"/>
                      <a:r>
                        <a:rPr lang="en-US" sz="1400" b="0" i="0" u="none" strike="noStrike">
                          <a:solidFill>
                            <a:srgbClr val="000000"/>
                          </a:solidFill>
                          <a:latin typeface="Calibri"/>
                        </a:rPr>
                        <a:t>0</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ctr"/>
                      <a:r>
                        <a:rPr lang="en-US" sz="1400" b="1" i="0" u="none" strike="noStrike">
                          <a:solidFill>
                            <a:srgbClr val="000000"/>
                          </a:solidFill>
                          <a:latin typeface="Calibri"/>
                        </a:rPr>
                        <a:t>1</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r>
              <a:tr h="282013">
                <a:tc vMerge="1">
                  <a:txBody>
                    <a:bodyPr/>
                    <a:lstStyle/>
                    <a:p>
                      <a:endParaRPr lang="en-US"/>
                    </a:p>
                  </a:txBody>
                  <a:tcPr/>
                </a:tc>
                <a:tc>
                  <a:txBody>
                    <a:bodyPr/>
                    <a:lstStyle/>
                    <a:p>
                      <a:pPr algn="ctr" fontAlgn="ctr"/>
                      <a:r>
                        <a:rPr lang="en-US" sz="1400" b="0" i="0" u="none" strike="noStrike">
                          <a:solidFill>
                            <a:srgbClr val="000000"/>
                          </a:solidFill>
                          <a:latin typeface="Calibri"/>
                        </a:rPr>
                        <a:t>THANE</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400" b="0" i="0" u="none" strike="noStrike">
                          <a:solidFill>
                            <a:srgbClr val="000000"/>
                          </a:solidFill>
                          <a:latin typeface="Calibri"/>
                        </a:rPr>
                        <a:t>6</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ctr"/>
                      <a:r>
                        <a:rPr lang="en-US" sz="1400" b="0" i="0" u="none" strike="noStrike">
                          <a:solidFill>
                            <a:srgbClr val="000000"/>
                          </a:solidFill>
                          <a:latin typeface="Calibri"/>
                        </a:rPr>
                        <a:t>2</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en-US" sz="1400" b="0" i="0" u="none" strike="noStrike">
                          <a:solidFill>
                            <a:srgbClr val="000000"/>
                          </a:solidFill>
                          <a:latin typeface="Calibri"/>
                        </a:rPr>
                        <a:t>2</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ctr"/>
                      <a:r>
                        <a:rPr lang="en-US" sz="1400" b="0" i="0" u="none" strike="noStrike">
                          <a:solidFill>
                            <a:srgbClr val="000000"/>
                          </a:solidFill>
                          <a:latin typeface="Calibri"/>
                        </a:rPr>
                        <a:t>0</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ctr"/>
                      <a:r>
                        <a:rPr lang="en-US" sz="1400" b="0" i="0" u="none" strike="noStrike">
                          <a:solidFill>
                            <a:srgbClr val="000000"/>
                          </a:solidFill>
                          <a:latin typeface="Calibri"/>
                        </a:rPr>
                        <a:t>5</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ctr"/>
                      <a:r>
                        <a:rPr lang="en-US" sz="1400" b="1" i="0" u="none" strike="noStrike">
                          <a:solidFill>
                            <a:srgbClr val="000000"/>
                          </a:solidFill>
                          <a:latin typeface="Calibri"/>
                        </a:rPr>
                        <a:t>15</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r>
              <a:tr h="282013">
                <a:tc vMerge="1">
                  <a:txBody>
                    <a:bodyPr/>
                    <a:lstStyle/>
                    <a:p>
                      <a:endParaRPr lang="en-US"/>
                    </a:p>
                  </a:txBody>
                  <a:tcPr/>
                </a:tc>
                <a:tc>
                  <a:txBody>
                    <a:bodyPr/>
                    <a:lstStyle/>
                    <a:p>
                      <a:pPr algn="ctr" fontAlgn="ctr"/>
                      <a:r>
                        <a:rPr lang="en-US" sz="1400" b="0" i="0" u="none" strike="noStrike">
                          <a:solidFill>
                            <a:srgbClr val="000000"/>
                          </a:solidFill>
                          <a:latin typeface="Calibri"/>
                        </a:rPr>
                        <a:t>RAIGAD</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400" b="0" i="0" u="none" strike="noStrike">
                          <a:solidFill>
                            <a:srgbClr val="000000"/>
                          </a:solidFill>
                          <a:latin typeface="Calibri"/>
                        </a:rPr>
                        <a:t>7</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ctr"/>
                      <a:r>
                        <a:rPr lang="en-US" sz="1400" b="0" i="0" u="none" strike="noStrike">
                          <a:solidFill>
                            <a:srgbClr val="000000"/>
                          </a:solidFill>
                          <a:latin typeface="Calibri"/>
                        </a:rPr>
                        <a:t>3</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en-US" sz="1400" b="0" i="0" u="none" strike="noStrike">
                          <a:solidFill>
                            <a:srgbClr val="000000"/>
                          </a:solidFill>
                          <a:latin typeface="Calibri"/>
                        </a:rPr>
                        <a:t>4</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ctr"/>
                      <a:r>
                        <a:rPr lang="en-US" sz="1400" b="0" i="0" u="none" strike="noStrike">
                          <a:solidFill>
                            <a:srgbClr val="000000"/>
                          </a:solidFill>
                          <a:latin typeface="Calibri"/>
                        </a:rPr>
                        <a:t>1</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ctr"/>
                      <a:r>
                        <a:rPr lang="en-US" sz="1400" b="0" i="0" u="none" strike="noStrike">
                          <a:solidFill>
                            <a:srgbClr val="000000"/>
                          </a:solidFill>
                          <a:latin typeface="Calibri"/>
                        </a:rPr>
                        <a:t>3</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ctr"/>
                      <a:r>
                        <a:rPr lang="en-US" sz="1400" b="1" i="0" u="none" strike="noStrike">
                          <a:solidFill>
                            <a:srgbClr val="000000"/>
                          </a:solidFill>
                          <a:latin typeface="Calibri"/>
                        </a:rPr>
                        <a:t>18</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r>
              <a:tr h="282013">
                <a:tc vMerge="1">
                  <a:txBody>
                    <a:bodyPr/>
                    <a:lstStyle/>
                    <a:p>
                      <a:endParaRPr lang="en-US"/>
                    </a:p>
                  </a:txBody>
                  <a:tcPr/>
                </a:tc>
                <a:tc>
                  <a:txBody>
                    <a:bodyPr/>
                    <a:lstStyle/>
                    <a:p>
                      <a:pPr algn="ctr" fontAlgn="ctr"/>
                      <a:r>
                        <a:rPr lang="en-US" sz="1400" b="0" i="0" u="none" strike="noStrike">
                          <a:solidFill>
                            <a:srgbClr val="000000"/>
                          </a:solidFill>
                          <a:latin typeface="Calibri"/>
                        </a:rPr>
                        <a:t>RATNAGIRI</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400" b="0" i="0" u="none" strike="noStrike">
                          <a:solidFill>
                            <a:srgbClr val="000000"/>
                          </a:solidFill>
                          <a:latin typeface="Calibri"/>
                        </a:rPr>
                        <a:t>0</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ctr"/>
                      <a:r>
                        <a:rPr lang="en-US" sz="1400" b="0" i="0" u="none" strike="noStrike">
                          <a:solidFill>
                            <a:srgbClr val="000000"/>
                          </a:solidFill>
                          <a:latin typeface="Calibri"/>
                        </a:rPr>
                        <a:t>0</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en-US" sz="1400" b="0" i="0" u="none" strike="noStrike">
                          <a:solidFill>
                            <a:srgbClr val="000000"/>
                          </a:solidFill>
                          <a:latin typeface="Calibri"/>
                        </a:rPr>
                        <a:t>2</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ctr"/>
                      <a:r>
                        <a:rPr lang="en-US" sz="1400" b="0" i="0" u="none" strike="noStrike" dirty="0">
                          <a:solidFill>
                            <a:srgbClr val="000000"/>
                          </a:solidFill>
                          <a:latin typeface="Calibri"/>
                        </a:rPr>
                        <a:t>1</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ctr"/>
                      <a:r>
                        <a:rPr lang="en-US" sz="1400" b="0" i="0" u="none" strike="noStrike">
                          <a:solidFill>
                            <a:srgbClr val="000000"/>
                          </a:solidFill>
                          <a:latin typeface="Calibri"/>
                        </a:rPr>
                        <a:t>6</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ctr"/>
                      <a:r>
                        <a:rPr lang="en-US" sz="1400" b="1" i="0" u="none" strike="noStrike">
                          <a:solidFill>
                            <a:srgbClr val="000000"/>
                          </a:solidFill>
                          <a:latin typeface="Calibri"/>
                        </a:rPr>
                        <a:t>9</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r>
              <a:tr h="282013">
                <a:tc vMerge="1">
                  <a:txBody>
                    <a:bodyPr/>
                    <a:lstStyle/>
                    <a:p>
                      <a:endParaRPr lang="en-US"/>
                    </a:p>
                  </a:txBody>
                  <a:tcPr/>
                </a:tc>
                <a:tc>
                  <a:txBody>
                    <a:bodyPr/>
                    <a:lstStyle/>
                    <a:p>
                      <a:pPr algn="ctr" fontAlgn="ctr"/>
                      <a:r>
                        <a:rPr lang="en-US" sz="1400" b="0" i="0" u="none" strike="noStrike">
                          <a:solidFill>
                            <a:srgbClr val="000000"/>
                          </a:solidFill>
                          <a:latin typeface="Calibri"/>
                        </a:rPr>
                        <a:t>SINDHUDURG</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400" b="0" i="0" u="none" strike="noStrike">
                          <a:solidFill>
                            <a:srgbClr val="000000"/>
                          </a:solidFill>
                          <a:latin typeface="Calibri"/>
                        </a:rPr>
                        <a:t>0</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ctr"/>
                      <a:r>
                        <a:rPr lang="en-US" sz="1400" b="0" i="0" u="none" strike="noStrike">
                          <a:solidFill>
                            <a:srgbClr val="000000"/>
                          </a:solidFill>
                          <a:latin typeface="Calibri"/>
                        </a:rPr>
                        <a:t>0</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en-US" sz="1400" b="0" i="0" u="none" strike="noStrike">
                          <a:solidFill>
                            <a:srgbClr val="000000"/>
                          </a:solidFill>
                          <a:latin typeface="Calibri"/>
                        </a:rPr>
                        <a:t>0</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ctr"/>
                      <a:r>
                        <a:rPr lang="en-US" sz="1400" b="0" i="0" u="none" strike="noStrike" dirty="0">
                          <a:solidFill>
                            <a:srgbClr val="000000"/>
                          </a:solidFill>
                          <a:latin typeface="Calibri"/>
                        </a:rPr>
                        <a:t>1</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ctr"/>
                      <a:r>
                        <a:rPr lang="en-US" sz="1400" b="0" i="0" u="none" strike="noStrike">
                          <a:solidFill>
                            <a:srgbClr val="000000"/>
                          </a:solidFill>
                          <a:latin typeface="Calibri"/>
                        </a:rPr>
                        <a:t>7</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ctr"/>
                      <a:r>
                        <a:rPr lang="en-US" sz="1400" b="1" i="0" u="none" strike="noStrike">
                          <a:solidFill>
                            <a:srgbClr val="000000"/>
                          </a:solidFill>
                          <a:latin typeface="Calibri"/>
                        </a:rPr>
                        <a:t>8</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r>
              <a:tr h="338414">
                <a:tc>
                  <a:txBody>
                    <a:bodyPr/>
                    <a:lstStyle/>
                    <a:p>
                      <a:pPr algn="ctr" fontAlgn="ctr"/>
                      <a:r>
                        <a:rPr lang="en-US" sz="1400" b="1" i="0" u="none" strike="noStrike">
                          <a:solidFill>
                            <a:srgbClr val="000000"/>
                          </a:solidFill>
                          <a:latin typeface="Calibri"/>
                        </a:rPr>
                        <a:t>TOTAL</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c>
                  <a:txBody>
                    <a:bodyPr/>
                    <a:lstStyle/>
                    <a:p>
                      <a:pPr algn="ctr" fontAlgn="ctr"/>
                      <a:r>
                        <a:rPr lang="en-US" sz="1400" b="1" i="0" u="none" strike="noStrike">
                          <a:solidFill>
                            <a:srgbClr val="000000"/>
                          </a:solidFill>
                          <a:latin typeface="Calibri"/>
                        </a:rPr>
                        <a:t> </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c>
                  <a:txBody>
                    <a:bodyPr/>
                    <a:lstStyle/>
                    <a:p>
                      <a:pPr algn="ctr" fontAlgn="ctr"/>
                      <a:r>
                        <a:rPr lang="en-US" sz="1400" b="1" i="0" u="none" strike="noStrike">
                          <a:solidFill>
                            <a:srgbClr val="000000"/>
                          </a:solidFill>
                          <a:latin typeface="Calibri"/>
                        </a:rPr>
                        <a:t>14</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c>
                  <a:txBody>
                    <a:bodyPr/>
                    <a:lstStyle/>
                    <a:p>
                      <a:pPr algn="ctr" fontAlgn="ctr"/>
                      <a:r>
                        <a:rPr lang="en-US" sz="1400" b="1" i="0" u="none" strike="noStrike">
                          <a:solidFill>
                            <a:srgbClr val="000000"/>
                          </a:solidFill>
                          <a:latin typeface="Calibri"/>
                        </a:rPr>
                        <a:t>5</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c>
                  <a:txBody>
                    <a:bodyPr/>
                    <a:lstStyle/>
                    <a:p>
                      <a:pPr algn="ctr" fontAlgn="ctr"/>
                      <a:r>
                        <a:rPr lang="en-US" sz="1400" b="1" i="0" u="none" strike="noStrike">
                          <a:solidFill>
                            <a:srgbClr val="000000"/>
                          </a:solidFill>
                          <a:latin typeface="Calibri"/>
                        </a:rPr>
                        <a:t>8</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c>
                  <a:txBody>
                    <a:bodyPr/>
                    <a:lstStyle/>
                    <a:p>
                      <a:pPr algn="ctr" fontAlgn="ctr"/>
                      <a:r>
                        <a:rPr lang="en-US" sz="1400" b="1" i="0" u="none" strike="noStrike" dirty="0">
                          <a:solidFill>
                            <a:srgbClr val="000000"/>
                          </a:solidFill>
                          <a:latin typeface="Calibri"/>
                        </a:rPr>
                        <a:t>3</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c>
                  <a:txBody>
                    <a:bodyPr/>
                    <a:lstStyle/>
                    <a:p>
                      <a:pPr algn="ctr" fontAlgn="ctr"/>
                      <a:r>
                        <a:rPr lang="en-US" sz="1400" b="1" i="0" u="none" strike="noStrike">
                          <a:solidFill>
                            <a:srgbClr val="000000"/>
                          </a:solidFill>
                          <a:latin typeface="Calibri"/>
                        </a:rPr>
                        <a:t>21</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c>
                  <a:txBody>
                    <a:bodyPr/>
                    <a:lstStyle/>
                    <a:p>
                      <a:pPr algn="ctr" fontAlgn="ctr"/>
                      <a:r>
                        <a:rPr lang="en-US" sz="1400" b="1" i="0" u="none" strike="noStrike" dirty="0">
                          <a:solidFill>
                            <a:srgbClr val="000000"/>
                          </a:solidFill>
                          <a:latin typeface="Calibri"/>
                        </a:rPr>
                        <a:t>51</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82013">
                <a:tc rowSpan="5">
                  <a:txBody>
                    <a:bodyPr/>
                    <a:lstStyle/>
                    <a:p>
                      <a:pPr algn="ctr" fontAlgn="ctr"/>
                      <a:r>
                        <a:rPr lang="en-US" sz="1400" b="1" i="0" u="none" strike="noStrike">
                          <a:solidFill>
                            <a:srgbClr val="000000"/>
                          </a:solidFill>
                          <a:latin typeface="Calibri"/>
                        </a:rPr>
                        <a:t>PUNE</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latin typeface="Calibri"/>
                        </a:rPr>
                        <a:t>PUNE</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latin typeface="Calibri"/>
                        </a:rPr>
                        <a:t>8</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ctr"/>
                      <a:r>
                        <a:rPr lang="en-US" sz="1400" b="0" i="0" u="none" strike="noStrike">
                          <a:solidFill>
                            <a:srgbClr val="000000"/>
                          </a:solidFill>
                          <a:latin typeface="Calibri"/>
                        </a:rPr>
                        <a:t>2</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en-US" sz="1400" b="0" i="0" u="none" strike="noStrike">
                          <a:solidFill>
                            <a:srgbClr val="000000"/>
                          </a:solidFill>
                          <a:latin typeface="Calibri"/>
                        </a:rPr>
                        <a:t>7</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ctr"/>
                      <a:r>
                        <a:rPr lang="en-US" sz="1400" b="0" i="0" u="none" strike="noStrike">
                          <a:solidFill>
                            <a:srgbClr val="000000"/>
                          </a:solidFill>
                          <a:latin typeface="Calibri"/>
                        </a:rPr>
                        <a:t>2</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ctr"/>
                      <a:r>
                        <a:rPr lang="en-US" sz="1400" b="0" i="0" u="none" strike="noStrike">
                          <a:solidFill>
                            <a:srgbClr val="000000"/>
                          </a:solidFill>
                          <a:latin typeface="Calibri"/>
                        </a:rPr>
                        <a:t>1</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ctr"/>
                      <a:r>
                        <a:rPr lang="en-US" sz="1400" b="1" i="0" u="none" strike="noStrike">
                          <a:solidFill>
                            <a:srgbClr val="000000"/>
                          </a:solidFill>
                          <a:latin typeface="Calibri"/>
                        </a:rPr>
                        <a:t>20</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r>
              <a:tr h="282013">
                <a:tc vMerge="1">
                  <a:txBody>
                    <a:bodyPr/>
                    <a:lstStyle/>
                    <a:p>
                      <a:endParaRPr lang="en-US"/>
                    </a:p>
                  </a:txBody>
                  <a:tcPr/>
                </a:tc>
                <a:tc>
                  <a:txBody>
                    <a:bodyPr/>
                    <a:lstStyle/>
                    <a:p>
                      <a:pPr algn="ctr" fontAlgn="ctr"/>
                      <a:r>
                        <a:rPr lang="en-US" sz="1400" b="0" i="0" u="none" strike="noStrike">
                          <a:solidFill>
                            <a:srgbClr val="000000"/>
                          </a:solidFill>
                          <a:latin typeface="Calibri"/>
                        </a:rPr>
                        <a:t>SOLAPUR</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latin typeface="Calibri"/>
                        </a:rPr>
                        <a:t>0</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ctr"/>
                      <a:r>
                        <a:rPr lang="en-US" sz="1400" b="0" i="0" u="none" strike="noStrike">
                          <a:solidFill>
                            <a:srgbClr val="000000"/>
                          </a:solidFill>
                          <a:latin typeface="Calibri"/>
                        </a:rPr>
                        <a:t>0</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en-US" sz="1400" b="0" i="0" u="none" strike="noStrike">
                          <a:solidFill>
                            <a:srgbClr val="000000"/>
                          </a:solidFill>
                          <a:latin typeface="Calibri"/>
                        </a:rPr>
                        <a:t>0</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ctr"/>
                      <a:r>
                        <a:rPr lang="en-US" sz="1400" b="0" i="0" u="none" strike="noStrike">
                          <a:solidFill>
                            <a:srgbClr val="000000"/>
                          </a:solidFill>
                          <a:latin typeface="Calibri"/>
                        </a:rPr>
                        <a:t>3</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ctr"/>
                      <a:r>
                        <a:rPr lang="en-US" sz="1400" b="0" i="0" u="none" strike="noStrike">
                          <a:solidFill>
                            <a:srgbClr val="000000"/>
                          </a:solidFill>
                          <a:latin typeface="Calibri"/>
                        </a:rPr>
                        <a:t>8</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ctr"/>
                      <a:r>
                        <a:rPr lang="en-US" sz="1400" b="1" i="0" u="none" strike="noStrike">
                          <a:solidFill>
                            <a:srgbClr val="000000"/>
                          </a:solidFill>
                          <a:latin typeface="Calibri"/>
                        </a:rPr>
                        <a:t>11</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r>
              <a:tr h="282013">
                <a:tc vMerge="1">
                  <a:txBody>
                    <a:bodyPr/>
                    <a:lstStyle/>
                    <a:p>
                      <a:endParaRPr lang="en-US"/>
                    </a:p>
                  </a:txBody>
                  <a:tcPr/>
                </a:tc>
                <a:tc>
                  <a:txBody>
                    <a:bodyPr/>
                    <a:lstStyle/>
                    <a:p>
                      <a:pPr algn="ctr" fontAlgn="ctr"/>
                      <a:r>
                        <a:rPr lang="en-US" sz="1400" b="0" i="0" u="none" strike="noStrike" dirty="0">
                          <a:solidFill>
                            <a:srgbClr val="000000"/>
                          </a:solidFill>
                          <a:latin typeface="Calibri"/>
                        </a:rPr>
                        <a:t>SATARA</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latin typeface="Calibri"/>
                        </a:rPr>
                        <a:t>0</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ctr"/>
                      <a:r>
                        <a:rPr lang="en-US" sz="1400" b="0" i="0" u="none" strike="noStrike">
                          <a:solidFill>
                            <a:srgbClr val="000000"/>
                          </a:solidFill>
                          <a:latin typeface="Calibri"/>
                        </a:rPr>
                        <a:t>0</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en-US" sz="1400" b="0" i="0" u="none" strike="noStrike">
                          <a:solidFill>
                            <a:srgbClr val="000000"/>
                          </a:solidFill>
                          <a:latin typeface="Calibri"/>
                        </a:rPr>
                        <a:t>0</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ctr"/>
                      <a:r>
                        <a:rPr lang="en-US" sz="1400" b="0" i="0" u="none" strike="noStrike">
                          <a:solidFill>
                            <a:srgbClr val="000000"/>
                          </a:solidFill>
                          <a:latin typeface="Calibri"/>
                        </a:rPr>
                        <a:t>8</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ctr"/>
                      <a:r>
                        <a:rPr lang="en-US" sz="1400" b="0" i="0" u="none" strike="noStrike">
                          <a:solidFill>
                            <a:srgbClr val="000000"/>
                          </a:solidFill>
                          <a:latin typeface="Calibri"/>
                        </a:rPr>
                        <a:t>4</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ctr"/>
                      <a:r>
                        <a:rPr lang="en-US" sz="1400" b="1" i="0" u="none" strike="noStrike">
                          <a:solidFill>
                            <a:srgbClr val="000000"/>
                          </a:solidFill>
                          <a:latin typeface="Calibri"/>
                        </a:rPr>
                        <a:t>12</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r>
              <a:tr h="282013">
                <a:tc vMerge="1">
                  <a:txBody>
                    <a:bodyPr/>
                    <a:lstStyle/>
                    <a:p>
                      <a:endParaRPr lang="en-US"/>
                    </a:p>
                  </a:txBody>
                  <a:tcPr/>
                </a:tc>
                <a:tc>
                  <a:txBody>
                    <a:bodyPr/>
                    <a:lstStyle/>
                    <a:p>
                      <a:pPr algn="ctr" fontAlgn="ctr"/>
                      <a:r>
                        <a:rPr lang="en-US" sz="1400" b="0" i="0" u="none" strike="noStrike" dirty="0">
                          <a:solidFill>
                            <a:srgbClr val="000000"/>
                          </a:solidFill>
                          <a:latin typeface="Calibri"/>
                        </a:rPr>
                        <a:t>SANGLI</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latin typeface="Calibri"/>
                        </a:rPr>
                        <a:t>0</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ctr"/>
                      <a:r>
                        <a:rPr lang="en-US" sz="1400" b="0" i="0" u="none" strike="noStrike">
                          <a:solidFill>
                            <a:srgbClr val="000000"/>
                          </a:solidFill>
                          <a:latin typeface="Calibri"/>
                        </a:rPr>
                        <a:t>0</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en-US" sz="1400" b="0" i="0" u="none" strike="noStrike">
                          <a:solidFill>
                            <a:srgbClr val="000000"/>
                          </a:solidFill>
                          <a:latin typeface="Calibri"/>
                        </a:rPr>
                        <a:t>0</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ctr"/>
                      <a:r>
                        <a:rPr lang="en-US" sz="1400" b="0" i="0" u="none" strike="noStrike">
                          <a:solidFill>
                            <a:srgbClr val="000000"/>
                          </a:solidFill>
                          <a:latin typeface="Calibri"/>
                        </a:rPr>
                        <a:t>1</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ctr"/>
                      <a:r>
                        <a:rPr lang="en-US" sz="1400" b="0" i="0" u="none" strike="noStrike">
                          <a:solidFill>
                            <a:srgbClr val="000000"/>
                          </a:solidFill>
                          <a:latin typeface="Calibri"/>
                        </a:rPr>
                        <a:t>10</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ctr"/>
                      <a:r>
                        <a:rPr lang="en-US" sz="1400" b="1" i="0" u="none" strike="noStrike">
                          <a:solidFill>
                            <a:srgbClr val="000000"/>
                          </a:solidFill>
                          <a:latin typeface="Calibri"/>
                        </a:rPr>
                        <a:t>11</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r>
              <a:tr h="282013">
                <a:tc vMerge="1">
                  <a:txBody>
                    <a:bodyPr/>
                    <a:lstStyle/>
                    <a:p>
                      <a:endParaRPr lang="en-US"/>
                    </a:p>
                  </a:txBody>
                  <a:tcPr/>
                </a:tc>
                <a:tc>
                  <a:txBody>
                    <a:bodyPr/>
                    <a:lstStyle/>
                    <a:p>
                      <a:pPr algn="ctr" fontAlgn="ctr"/>
                      <a:r>
                        <a:rPr lang="en-US" sz="1400" b="0" i="0" u="none" strike="noStrike">
                          <a:solidFill>
                            <a:srgbClr val="000000"/>
                          </a:solidFill>
                          <a:latin typeface="Calibri"/>
                        </a:rPr>
                        <a:t>KOLHAPUR</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latin typeface="Calibri"/>
                        </a:rPr>
                        <a:t>0</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ctr"/>
                      <a:r>
                        <a:rPr lang="en-US" sz="1400" b="0" i="0" u="none" strike="noStrike">
                          <a:solidFill>
                            <a:srgbClr val="000000"/>
                          </a:solidFill>
                          <a:latin typeface="Calibri"/>
                        </a:rPr>
                        <a:t>0</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en-US" sz="1400" b="0" i="0" u="none" strike="noStrike">
                          <a:solidFill>
                            <a:srgbClr val="000000"/>
                          </a:solidFill>
                          <a:latin typeface="Calibri"/>
                        </a:rPr>
                        <a:t>0</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ctr"/>
                      <a:r>
                        <a:rPr lang="en-US" sz="1400" b="0" i="0" u="none" strike="noStrike">
                          <a:solidFill>
                            <a:srgbClr val="000000"/>
                          </a:solidFill>
                          <a:latin typeface="Calibri"/>
                        </a:rPr>
                        <a:t>5</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ctr"/>
                      <a:r>
                        <a:rPr lang="en-US" sz="1400" b="0" i="0" u="none" strike="noStrike">
                          <a:solidFill>
                            <a:srgbClr val="000000"/>
                          </a:solidFill>
                          <a:latin typeface="Calibri"/>
                        </a:rPr>
                        <a:t>8</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ctr"/>
                      <a:r>
                        <a:rPr lang="en-US" sz="1400" b="1" i="0" u="none" strike="noStrike">
                          <a:solidFill>
                            <a:srgbClr val="000000"/>
                          </a:solidFill>
                          <a:latin typeface="Calibri"/>
                        </a:rPr>
                        <a:t>13</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r>
              <a:tr h="282013">
                <a:tc>
                  <a:txBody>
                    <a:bodyPr/>
                    <a:lstStyle/>
                    <a:p>
                      <a:pPr algn="ctr" fontAlgn="ctr"/>
                      <a:r>
                        <a:rPr lang="en-US" sz="1400" b="1" i="0" u="none" strike="noStrike">
                          <a:solidFill>
                            <a:srgbClr val="000000"/>
                          </a:solidFill>
                          <a:latin typeface="Calibri"/>
                        </a:rPr>
                        <a:t>TOTAL</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c>
                  <a:txBody>
                    <a:bodyPr/>
                    <a:lstStyle/>
                    <a:p>
                      <a:pPr algn="ctr" fontAlgn="ctr"/>
                      <a:r>
                        <a:rPr lang="en-US" sz="1400" b="1" i="0" u="none" strike="noStrike" dirty="0">
                          <a:solidFill>
                            <a:srgbClr val="000000"/>
                          </a:solidFill>
                          <a:latin typeface="Calibri"/>
                        </a:rPr>
                        <a:t> </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c>
                  <a:txBody>
                    <a:bodyPr/>
                    <a:lstStyle/>
                    <a:p>
                      <a:pPr algn="ctr" fontAlgn="ctr"/>
                      <a:r>
                        <a:rPr lang="en-US" sz="1400" b="1" i="0" u="none" strike="noStrike">
                          <a:solidFill>
                            <a:srgbClr val="000000"/>
                          </a:solidFill>
                          <a:latin typeface="Calibri"/>
                        </a:rPr>
                        <a:t>8</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c>
                  <a:txBody>
                    <a:bodyPr/>
                    <a:lstStyle/>
                    <a:p>
                      <a:pPr algn="ctr" fontAlgn="ctr"/>
                      <a:r>
                        <a:rPr lang="en-US" sz="1400" b="1" i="0" u="none" strike="noStrike">
                          <a:solidFill>
                            <a:srgbClr val="000000"/>
                          </a:solidFill>
                          <a:latin typeface="Calibri"/>
                        </a:rPr>
                        <a:t>2</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c>
                  <a:txBody>
                    <a:bodyPr/>
                    <a:lstStyle/>
                    <a:p>
                      <a:pPr algn="ctr" fontAlgn="ctr"/>
                      <a:r>
                        <a:rPr lang="en-US" sz="1400" b="1" i="0" u="none" strike="noStrike">
                          <a:solidFill>
                            <a:srgbClr val="000000"/>
                          </a:solidFill>
                          <a:latin typeface="Calibri"/>
                        </a:rPr>
                        <a:t>7</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c>
                  <a:txBody>
                    <a:bodyPr/>
                    <a:lstStyle/>
                    <a:p>
                      <a:pPr algn="ctr" fontAlgn="ctr"/>
                      <a:r>
                        <a:rPr lang="en-US" sz="1400" b="1" i="0" u="none" strike="noStrike">
                          <a:solidFill>
                            <a:srgbClr val="000000"/>
                          </a:solidFill>
                          <a:latin typeface="Calibri"/>
                        </a:rPr>
                        <a:t>19</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c>
                  <a:txBody>
                    <a:bodyPr/>
                    <a:lstStyle/>
                    <a:p>
                      <a:pPr algn="ctr" fontAlgn="ctr"/>
                      <a:r>
                        <a:rPr lang="en-US" sz="1400" b="1" i="0" u="none" strike="noStrike">
                          <a:solidFill>
                            <a:srgbClr val="000000"/>
                          </a:solidFill>
                          <a:latin typeface="Calibri"/>
                        </a:rPr>
                        <a:t>31</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c>
                  <a:txBody>
                    <a:bodyPr/>
                    <a:lstStyle/>
                    <a:p>
                      <a:pPr algn="ctr" fontAlgn="ctr"/>
                      <a:r>
                        <a:rPr lang="en-US" sz="1400" b="1" i="0" u="none" strike="noStrike">
                          <a:solidFill>
                            <a:srgbClr val="000000"/>
                          </a:solidFill>
                          <a:latin typeface="Calibri"/>
                        </a:rPr>
                        <a:t>67</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82013">
                <a:tc rowSpan="5">
                  <a:txBody>
                    <a:bodyPr/>
                    <a:lstStyle/>
                    <a:p>
                      <a:pPr algn="ctr" fontAlgn="ctr"/>
                      <a:r>
                        <a:rPr lang="en-US" sz="1400" b="1" i="0" u="none" strike="noStrike">
                          <a:solidFill>
                            <a:srgbClr val="000000"/>
                          </a:solidFill>
                          <a:latin typeface="Calibri"/>
                        </a:rPr>
                        <a:t>NASIK</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latin typeface="Calibri"/>
                        </a:rPr>
                        <a:t>NASIK</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latin typeface="Calibri"/>
                        </a:rPr>
                        <a:t>0</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ctr"/>
                      <a:r>
                        <a:rPr lang="en-US" sz="1400" b="0" i="0" u="none" strike="noStrike">
                          <a:solidFill>
                            <a:srgbClr val="000000"/>
                          </a:solidFill>
                          <a:latin typeface="Calibri"/>
                        </a:rPr>
                        <a:t>1</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en-US" sz="1400" b="0" i="0" u="none" strike="noStrike">
                          <a:solidFill>
                            <a:srgbClr val="000000"/>
                          </a:solidFill>
                          <a:latin typeface="Calibri"/>
                        </a:rPr>
                        <a:t>2</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ctr"/>
                      <a:r>
                        <a:rPr lang="en-US" sz="1400" b="0" i="0" u="none" strike="noStrike">
                          <a:solidFill>
                            <a:srgbClr val="000000"/>
                          </a:solidFill>
                          <a:latin typeface="Calibri"/>
                        </a:rPr>
                        <a:t>3</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ctr"/>
                      <a:r>
                        <a:rPr lang="en-US" sz="1400" b="0" i="0" u="none" strike="noStrike">
                          <a:solidFill>
                            <a:srgbClr val="000000"/>
                          </a:solidFill>
                          <a:latin typeface="Calibri"/>
                        </a:rPr>
                        <a:t>8</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ctr"/>
                      <a:r>
                        <a:rPr lang="en-US" sz="1400" b="1" i="0" u="none" strike="noStrike">
                          <a:solidFill>
                            <a:srgbClr val="000000"/>
                          </a:solidFill>
                          <a:latin typeface="Calibri"/>
                        </a:rPr>
                        <a:t>14</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r>
              <a:tr h="282013">
                <a:tc vMerge="1">
                  <a:txBody>
                    <a:bodyPr/>
                    <a:lstStyle/>
                    <a:p>
                      <a:endParaRPr lang="en-US"/>
                    </a:p>
                  </a:txBody>
                  <a:tcPr/>
                </a:tc>
                <a:tc>
                  <a:txBody>
                    <a:bodyPr/>
                    <a:lstStyle/>
                    <a:p>
                      <a:pPr algn="ctr" fontAlgn="ctr"/>
                      <a:r>
                        <a:rPr lang="en-US" sz="1400" b="0" i="0" u="none" strike="noStrike">
                          <a:solidFill>
                            <a:srgbClr val="000000"/>
                          </a:solidFill>
                          <a:latin typeface="Calibri"/>
                        </a:rPr>
                        <a:t>AHMEDNAGAR</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latin typeface="Calibri"/>
                        </a:rPr>
                        <a:t>0</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ctr"/>
                      <a:r>
                        <a:rPr lang="en-US" sz="1400" b="0" i="0" u="none" strike="noStrike">
                          <a:solidFill>
                            <a:srgbClr val="000000"/>
                          </a:solidFill>
                          <a:latin typeface="Calibri"/>
                        </a:rPr>
                        <a:t>0</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en-US" sz="1400" b="0" i="0" u="none" strike="noStrike">
                          <a:solidFill>
                            <a:srgbClr val="000000"/>
                          </a:solidFill>
                          <a:latin typeface="Calibri"/>
                        </a:rPr>
                        <a:t>0</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ctr"/>
                      <a:r>
                        <a:rPr lang="en-US" sz="1400" b="0" i="0" u="none" strike="noStrike">
                          <a:solidFill>
                            <a:srgbClr val="000000"/>
                          </a:solidFill>
                          <a:latin typeface="Calibri"/>
                        </a:rPr>
                        <a:t>10</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ctr"/>
                      <a:r>
                        <a:rPr lang="en-US" sz="1400" b="0" i="0" u="none" strike="noStrike">
                          <a:solidFill>
                            <a:srgbClr val="000000"/>
                          </a:solidFill>
                          <a:latin typeface="Calibri"/>
                        </a:rPr>
                        <a:t>4</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ctr"/>
                      <a:r>
                        <a:rPr lang="en-US" sz="1400" b="1" i="0" u="none" strike="noStrike">
                          <a:solidFill>
                            <a:srgbClr val="000000"/>
                          </a:solidFill>
                          <a:latin typeface="Calibri"/>
                        </a:rPr>
                        <a:t>14</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r>
              <a:tr h="282013">
                <a:tc vMerge="1">
                  <a:txBody>
                    <a:bodyPr/>
                    <a:lstStyle/>
                    <a:p>
                      <a:endParaRPr lang="en-US"/>
                    </a:p>
                  </a:txBody>
                  <a:tcPr/>
                </a:tc>
                <a:tc>
                  <a:txBody>
                    <a:bodyPr/>
                    <a:lstStyle/>
                    <a:p>
                      <a:pPr algn="ctr" fontAlgn="ctr"/>
                      <a:r>
                        <a:rPr lang="en-US" sz="1400" b="0" i="0" u="none" strike="noStrike">
                          <a:solidFill>
                            <a:srgbClr val="000000"/>
                          </a:solidFill>
                          <a:latin typeface="Calibri"/>
                        </a:rPr>
                        <a:t>DHULE</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latin typeface="Calibri"/>
                        </a:rPr>
                        <a:t>0</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ctr"/>
                      <a:r>
                        <a:rPr lang="en-US" sz="1400" b="0" i="0" u="none" strike="noStrike">
                          <a:solidFill>
                            <a:srgbClr val="000000"/>
                          </a:solidFill>
                          <a:latin typeface="Calibri"/>
                        </a:rPr>
                        <a:t>0</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en-US" sz="1400" b="0" i="0" u="none" strike="noStrike">
                          <a:solidFill>
                            <a:srgbClr val="000000"/>
                          </a:solidFill>
                          <a:latin typeface="Calibri"/>
                        </a:rPr>
                        <a:t>0</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ctr"/>
                      <a:r>
                        <a:rPr lang="en-US" sz="1400" b="0" i="0" u="none" strike="noStrike">
                          <a:solidFill>
                            <a:srgbClr val="000000"/>
                          </a:solidFill>
                          <a:latin typeface="Calibri"/>
                        </a:rPr>
                        <a:t>1</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ctr"/>
                      <a:r>
                        <a:rPr lang="en-US" sz="1400" b="0" i="0" u="none" strike="noStrike">
                          <a:solidFill>
                            <a:srgbClr val="000000"/>
                          </a:solidFill>
                          <a:latin typeface="Calibri"/>
                        </a:rPr>
                        <a:t>3</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ctr"/>
                      <a:r>
                        <a:rPr lang="en-US" sz="1400" b="1" i="0" u="none" strike="noStrike">
                          <a:solidFill>
                            <a:srgbClr val="000000"/>
                          </a:solidFill>
                          <a:latin typeface="Calibri"/>
                        </a:rPr>
                        <a:t>4</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r>
              <a:tr h="282013">
                <a:tc vMerge="1">
                  <a:txBody>
                    <a:bodyPr/>
                    <a:lstStyle/>
                    <a:p>
                      <a:endParaRPr lang="en-US"/>
                    </a:p>
                  </a:txBody>
                  <a:tcPr/>
                </a:tc>
                <a:tc>
                  <a:txBody>
                    <a:bodyPr/>
                    <a:lstStyle/>
                    <a:p>
                      <a:pPr algn="ctr" fontAlgn="ctr"/>
                      <a:r>
                        <a:rPr lang="en-US" sz="1400" b="0" i="0" u="none" strike="noStrike">
                          <a:solidFill>
                            <a:srgbClr val="000000"/>
                          </a:solidFill>
                          <a:latin typeface="Calibri"/>
                        </a:rPr>
                        <a:t>NANDURBAR</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latin typeface="Calibri"/>
                        </a:rPr>
                        <a:t>0</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ctr"/>
                      <a:r>
                        <a:rPr lang="en-US" sz="1400" b="0" i="0" u="none" strike="noStrike">
                          <a:solidFill>
                            <a:srgbClr val="000000"/>
                          </a:solidFill>
                          <a:latin typeface="Calibri"/>
                        </a:rPr>
                        <a:t>0</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en-US" sz="1400" b="0" i="0" u="none" strike="noStrike">
                          <a:solidFill>
                            <a:srgbClr val="000000"/>
                          </a:solidFill>
                          <a:latin typeface="Calibri"/>
                        </a:rPr>
                        <a:t>0</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ctr"/>
                      <a:r>
                        <a:rPr lang="en-US" sz="1400" b="0" i="0" u="none" strike="noStrike">
                          <a:solidFill>
                            <a:srgbClr val="000000"/>
                          </a:solidFill>
                          <a:latin typeface="Calibri"/>
                        </a:rPr>
                        <a:t>0</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ctr"/>
                      <a:r>
                        <a:rPr lang="en-US" sz="1400" b="0" i="0" u="none" strike="noStrike">
                          <a:solidFill>
                            <a:srgbClr val="000000"/>
                          </a:solidFill>
                          <a:latin typeface="Calibri"/>
                        </a:rPr>
                        <a:t>6</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ctr"/>
                      <a:r>
                        <a:rPr lang="en-US" sz="1400" b="1" i="0" u="none" strike="noStrike">
                          <a:solidFill>
                            <a:srgbClr val="000000"/>
                          </a:solidFill>
                          <a:latin typeface="Calibri"/>
                        </a:rPr>
                        <a:t>6</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r>
              <a:tr h="282013">
                <a:tc vMerge="1">
                  <a:txBody>
                    <a:bodyPr/>
                    <a:lstStyle/>
                    <a:p>
                      <a:endParaRPr lang="en-US"/>
                    </a:p>
                  </a:txBody>
                  <a:tcPr/>
                </a:tc>
                <a:tc>
                  <a:txBody>
                    <a:bodyPr/>
                    <a:lstStyle/>
                    <a:p>
                      <a:pPr algn="ctr" fontAlgn="ctr"/>
                      <a:r>
                        <a:rPr lang="en-US" sz="1400" b="0" i="0" u="none" strike="noStrike">
                          <a:solidFill>
                            <a:srgbClr val="000000"/>
                          </a:solidFill>
                          <a:latin typeface="Calibri"/>
                        </a:rPr>
                        <a:t>JALGAON</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latin typeface="Calibri"/>
                        </a:rPr>
                        <a:t>0</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ctr"/>
                      <a:r>
                        <a:rPr lang="en-US" sz="1400" b="0" i="0" u="none" strike="noStrike">
                          <a:solidFill>
                            <a:srgbClr val="000000"/>
                          </a:solidFill>
                          <a:latin typeface="Calibri"/>
                        </a:rPr>
                        <a:t>0</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en-US" sz="1400" b="0" i="0" u="none" strike="noStrike">
                          <a:solidFill>
                            <a:srgbClr val="000000"/>
                          </a:solidFill>
                          <a:latin typeface="Calibri"/>
                        </a:rPr>
                        <a:t>0</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ctr"/>
                      <a:r>
                        <a:rPr lang="en-US" sz="1400" b="0" i="0" u="none" strike="noStrike">
                          <a:solidFill>
                            <a:srgbClr val="000000"/>
                          </a:solidFill>
                          <a:latin typeface="Calibri"/>
                        </a:rPr>
                        <a:t>5</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ctr"/>
                      <a:r>
                        <a:rPr lang="en-US" sz="1400" b="0" i="0" u="none" strike="noStrike">
                          <a:solidFill>
                            <a:srgbClr val="000000"/>
                          </a:solidFill>
                          <a:latin typeface="Calibri"/>
                        </a:rPr>
                        <a:t>10</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ctr"/>
                      <a:r>
                        <a:rPr lang="en-US" sz="1400" b="1" i="0" u="none" strike="noStrike">
                          <a:solidFill>
                            <a:srgbClr val="000000"/>
                          </a:solidFill>
                          <a:latin typeface="Calibri"/>
                        </a:rPr>
                        <a:t>15</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r>
              <a:tr h="282013">
                <a:tc>
                  <a:txBody>
                    <a:bodyPr/>
                    <a:lstStyle/>
                    <a:p>
                      <a:pPr algn="ctr" fontAlgn="ctr"/>
                      <a:r>
                        <a:rPr lang="en-US" sz="1400" b="1" i="0" u="none" strike="noStrike">
                          <a:solidFill>
                            <a:srgbClr val="000000"/>
                          </a:solidFill>
                          <a:latin typeface="Calibri"/>
                        </a:rPr>
                        <a:t>TOTAL</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c>
                  <a:txBody>
                    <a:bodyPr/>
                    <a:lstStyle/>
                    <a:p>
                      <a:pPr algn="ctr" fontAlgn="ctr"/>
                      <a:r>
                        <a:rPr lang="en-US" sz="1400" b="1" i="0" u="none" strike="noStrike">
                          <a:solidFill>
                            <a:srgbClr val="000000"/>
                          </a:solidFill>
                          <a:latin typeface="Calibri"/>
                        </a:rPr>
                        <a:t> </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c>
                  <a:txBody>
                    <a:bodyPr/>
                    <a:lstStyle/>
                    <a:p>
                      <a:pPr algn="ctr" fontAlgn="ctr"/>
                      <a:r>
                        <a:rPr lang="en-US" sz="1400" b="1" i="0" u="none" strike="noStrike">
                          <a:solidFill>
                            <a:srgbClr val="000000"/>
                          </a:solidFill>
                          <a:latin typeface="Calibri"/>
                        </a:rPr>
                        <a:t>0</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c>
                  <a:txBody>
                    <a:bodyPr/>
                    <a:lstStyle/>
                    <a:p>
                      <a:pPr algn="ctr" fontAlgn="ctr"/>
                      <a:r>
                        <a:rPr lang="en-US" sz="1400" b="1" i="0" u="none" strike="noStrike">
                          <a:solidFill>
                            <a:srgbClr val="000000"/>
                          </a:solidFill>
                          <a:latin typeface="Calibri"/>
                        </a:rPr>
                        <a:t>1</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c>
                  <a:txBody>
                    <a:bodyPr/>
                    <a:lstStyle/>
                    <a:p>
                      <a:pPr algn="ctr" fontAlgn="ctr"/>
                      <a:r>
                        <a:rPr lang="en-US" sz="1400" b="1" i="0" u="none" strike="noStrike">
                          <a:solidFill>
                            <a:srgbClr val="000000"/>
                          </a:solidFill>
                          <a:latin typeface="Calibri"/>
                        </a:rPr>
                        <a:t>2</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c>
                  <a:txBody>
                    <a:bodyPr/>
                    <a:lstStyle/>
                    <a:p>
                      <a:pPr algn="ctr" fontAlgn="ctr"/>
                      <a:r>
                        <a:rPr lang="en-US" sz="1400" b="1" i="0" u="none" strike="noStrike">
                          <a:solidFill>
                            <a:srgbClr val="000000"/>
                          </a:solidFill>
                          <a:latin typeface="Calibri"/>
                        </a:rPr>
                        <a:t>19</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c>
                  <a:txBody>
                    <a:bodyPr/>
                    <a:lstStyle/>
                    <a:p>
                      <a:pPr algn="ctr" fontAlgn="ctr"/>
                      <a:r>
                        <a:rPr lang="en-US" sz="1400" b="1" i="0" u="none" strike="noStrike">
                          <a:solidFill>
                            <a:srgbClr val="000000"/>
                          </a:solidFill>
                          <a:latin typeface="Calibri"/>
                        </a:rPr>
                        <a:t>31</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c>
                  <a:txBody>
                    <a:bodyPr/>
                    <a:lstStyle/>
                    <a:p>
                      <a:pPr algn="ctr" fontAlgn="ctr"/>
                      <a:r>
                        <a:rPr lang="en-US" sz="1400" b="1" i="0" u="none" strike="noStrike" dirty="0">
                          <a:solidFill>
                            <a:srgbClr val="000000"/>
                          </a:solidFill>
                          <a:latin typeface="Calibri"/>
                        </a:rPr>
                        <a:t>53</a:t>
                      </a:r>
                    </a:p>
                  </a:txBody>
                  <a:tcPr marL="8592" marR="8592" marT="859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bl>
          </a:graphicData>
        </a:graphic>
      </p:graphicFrame>
      <p:sp>
        <p:nvSpPr>
          <p:cNvPr id="3" name="Footer Placeholder 2"/>
          <p:cNvSpPr>
            <a:spLocks noGrp="1"/>
          </p:cNvSpPr>
          <p:nvPr>
            <p:ph type="ftr" sz="quarter" idx="11"/>
          </p:nvPr>
        </p:nvSpPr>
        <p:spPr/>
        <p:txBody>
          <a:bodyPr/>
          <a:lstStyle/>
          <a:p>
            <a:r>
              <a:rPr lang="en-US" smtClean="0"/>
              <a:t>      </a:t>
            </a:r>
            <a:endParaRPr lang="en-US"/>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      </a:t>
            </a:r>
            <a:endParaRPr lang="en-US"/>
          </a:p>
        </p:txBody>
      </p:sp>
      <p:graphicFrame>
        <p:nvGraphicFramePr>
          <p:cNvPr id="3" name="Table 2"/>
          <p:cNvGraphicFramePr>
            <a:graphicFrameLocks noGrp="1"/>
          </p:cNvGraphicFramePr>
          <p:nvPr/>
        </p:nvGraphicFramePr>
        <p:xfrm>
          <a:off x="-2" y="-1"/>
          <a:ext cx="9144002" cy="6858000"/>
        </p:xfrm>
        <a:graphic>
          <a:graphicData uri="http://schemas.openxmlformats.org/drawingml/2006/table">
            <a:tbl>
              <a:tblPr/>
              <a:tblGrid>
                <a:gridCol w="2296510"/>
                <a:gridCol w="2199292"/>
                <a:gridCol w="914400"/>
                <a:gridCol w="649998"/>
                <a:gridCol w="797802"/>
                <a:gridCol w="838200"/>
                <a:gridCol w="568457"/>
                <a:gridCol w="879343"/>
              </a:tblGrid>
              <a:tr h="587116">
                <a:tc gridSpan="8">
                  <a:txBody>
                    <a:bodyPr/>
                    <a:lstStyle/>
                    <a:p>
                      <a:pPr algn="ctr" fontAlgn="ctr"/>
                      <a:r>
                        <a:rPr lang="en-US" sz="1400" b="1" i="0" u="none" strike="noStrike" dirty="0">
                          <a:solidFill>
                            <a:srgbClr val="000000"/>
                          </a:solidFill>
                          <a:latin typeface="Calibri"/>
                        </a:rPr>
                        <a:t>DIVISIONAL / DISTRICT WISE CLASSIFICATION OF </a:t>
                      </a:r>
                      <a:r>
                        <a:rPr lang="en-US" sz="1400" b="1" i="0" u="none" strike="noStrike" dirty="0" smtClean="0">
                          <a:solidFill>
                            <a:srgbClr val="000000"/>
                          </a:solidFill>
                          <a:latin typeface="Calibri"/>
                        </a:rPr>
                        <a:t>GROUPS FOR PSI-2013</a:t>
                      </a:r>
                      <a:endParaRPr lang="en-US" sz="1400" b="1" i="0" u="none" strike="noStrike" dirty="0">
                        <a:solidFill>
                          <a:srgbClr val="000000"/>
                        </a:solidFill>
                        <a:latin typeface="Calibri"/>
                      </a:endParaRP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774492">
                <a:tc>
                  <a:txBody>
                    <a:bodyPr/>
                    <a:lstStyle/>
                    <a:p>
                      <a:pPr algn="ctr" fontAlgn="ctr"/>
                      <a:r>
                        <a:rPr lang="en-US" sz="1400" b="1" i="0" u="none" strike="noStrike" dirty="0">
                          <a:solidFill>
                            <a:srgbClr val="000000"/>
                          </a:solidFill>
                          <a:latin typeface="Calibri"/>
                        </a:rPr>
                        <a:t>DIVISION </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400" b="1" i="0" u="none" strike="noStrike">
                          <a:solidFill>
                            <a:srgbClr val="000000"/>
                          </a:solidFill>
                          <a:latin typeface="Calibri"/>
                        </a:rPr>
                        <a:t>DISTRICT</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400" b="1" i="0" u="none" strike="noStrike" dirty="0">
                          <a:solidFill>
                            <a:srgbClr val="000000"/>
                          </a:solidFill>
                          <a:latin typeface="Calibri"/>
                        </a:rPr>
                        <a:t>A</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ctr"/>
                      <a:r>
                        <a:rPr lang="en-US" sz="1400" b="1" i="0" u="none" strike="noStrike" dirty="0">
                          <a:solidFill>
                            <a:srgbClr val="000000"/>
                          </a:solidFill>
                          <a:latin typeface="Calibri"/>
                        </a:rPr>
                        <a:t>B</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en-US" sz="1400" b="1" i="0" u="none" strike="noStrike">
                          <a:solidFill>
                            <a:srgbClr val="000000"/>
                          </a:solidFill>
                          <a:latin typeface="Calibri"/>
                        </a:rPr>
                        <a:t>C</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ctr"/>
                      <a:r>
                        <a:rPr lang="en-US" sz="1400" b="1" i="0" u="none" strike="noStrike">
                          <a:solidFill>
                            <a:srgbClr val="000000"/>
                          </a:solidFill>
                          <a:latin typeface="Calibri"/>
                        </a:rPr>
                        <a:t>D</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ctr"/>
                      <a:r>
                        <a:rPr lang="en-US" sz="1400" b="1" i="0" u="none" strike="noStrike" dirty="0">
                          <a:solidFill>
                            <a:srgbClr val="000000"/>
                          </a:solidFill>
                          <a:latin typeface="Calibri"/>
                        </a:rPr>
                        <a:t>D+</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ctr"/>
                      <a:r>
                        <a:rPr lang="en-US" sz="1400" b="1" i="0" u="none" strike="noStrike">
                          <a:solidFill>
                            <a:srgbClr val="000000"/>
                          </a:solidFill>
                          <a:latin typeface="Calibri"/>
                        </a:rPr>
                        <a:t>TOTAL</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r>
              <a:tr h="249836">
                <a:tc rowSpan="8">
                  <a:txBody>
                    <a:bodyPr/>
                    <a:lstStyle/>
                    <a:p>
                      <a:pPr algn="ctr" fontAlgn="ctr"/>
                      <a:r>
                        <a:rPr lang="en-US" sz="1400" b="1" i="0" u="none" strike="noStrike">
                          <a:solidFill>
                            <a:srgbClr val="000000"/>
                          </a:solidFill>
                          <a:latin typeface="Calibri"/>
                        </a:rPr>
                        <a:t>AURANGABAD</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latin typeface="Calibri"/>
                        </a:rPr>
                        <a:t>AURANGABAD</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ctr"/>
                      <a:r>
                        <a:rPr lang="en-US" sz="1400" b="0" i="0" u="none" strike="noStrike">
                          <a:solidFill>
                            <a:srgbClr val="000000"/>
                          </a:solidFill>
                          <a:latin typeface="Calibri"/>
                        </a:rPr>
                        <a:t>1</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ctr"/>
                      <a:r>
                        <a:rPr lang="en-US" sz="1400" b="0" i="0" u="none" strike="noStrike">
                          <a:solidFill>
                            <a:srgbClr val="000000"/>
                          </a:solidFill>
                          <a:latin typeface="Calibri"/>
                        </a:rPr>
                        <a:t>8</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ctr"/>
                      <a:r>
                        <a:rPr lang="en-US" sz="1400" b="1" i="0" u="none" strike="noStrike">
                          <a:solidFill>
                            <a:srgbClr val="000000"/>
                          </a:solidFill>
                          <a:latin typeface="Calibri"/>
                        </a:rPr>
                        <a:t>9</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r>
              <a:tr h="249836">
                <a:tc vMerge="1">
                  <a:txBody>
                    <a:bodyPr/>
                    <a:lstStyle/>
                    <a:p>
                      <a:endParaRPr lang="en-US"/>
                    </a:p>
                  </a:txBody>
                  <a:tcPr/>
                </a:tc>
                <a:tc>
                  <a:txBody>
                    <a:bodyPr/>
                    <a:lstStyle/>
                    <a:p>
                      <a:pPr algn="ctr" fontAlgn="ctr"/>
                      <a:r>
                        <a:rPr lang="en-US" sz="1400" b="0" i="0" u="none" strike="noStrike">
                          <a:solidFill>
                            <a:srgbClr val="000000"/>
                          </a:solidFill>
                          <a:latin typeface="Calibri"/>
                        </a:rPr>
                        <a:t>JALNA</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ctr"/>
                      <a:r>
                        <a:rPr lang="en-US" sz="1400" b="0" i="0" u="none" strike="noStrike">
                          <a:solidFill>
                            <a:srgbClr val="000000"/>
                          </a:solidFill>
                          <a:latin typeface="Calibri"/>
                        </a:rPr>
                        <a:t>8</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ctr"/>
                      <a:r>
                        <a:rPr lang="en-US" sz="1400" b="1" i="0" u="none" strike="noStrike" dirty="0">
                          <a:solidFill>
                            <a:srgbClr val="000000"/>
                          </a:solidFill>
                          <a:latin typeface="Calibri"/>
                        </a:rPr>
                        <a:t>8</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r>
              <a:tr h="249836">
                <a:tc vMerge="1">
                  <a:txBody>
                    <a:bodyPr/>
                    <a:lstStyle/>
                    <a:p>
                      <a:endParaRPr lang="en-US"/>
                    </a:p>
                  </a:txBody>
                  <a:tcPr/>
                </a:tc>
                <a:tc>
                  <a:txBody>
                    <a:bodyPr/>
                    <a:lstStyle/>
                    <a:p>
                      <a:pPr algn="ctr" fontAlgn="ctr"/>
                      <a:r>
                        <a:rPr lang="en-US" sz="1400" b="0" i="0" u="none" strike="noStrike">
                          <a:solidFill>
                            <a:srgbClr val="000000"/>
                          </a:solidFill>
                          <a:latin typeface="Calibri"/>
                        </a:rPr>
                        <a:t>BEED</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ctr"/>
                      <a:r>
                        <a:rPr lang="en-US" sz="1400" b="0" i="0" u="none" strike="noStrike">
                          <a:solidFill>
                            <a:srgbClr val="000000"/>
                          </a:solidFill>
                          <a:latin typeface="Calibri"/>
                        </a:rPr>
                        <a:t>11</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ctr"/>
                      <a:r>
                        <a:rPr lang="en-US" sz="1400" b="1" i="0" u="none" strike="noStrike" dirty="0">
                          <a:solidFill>
                            <a:srgbClr val="000000"/>
                          </a:solidFill>
                          <a:latin typeface="Calibri"/>
                        </a:rPr>
                        <a:t>11</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r>
              <a:tr h="249836">
                <a:tc vMerge="1">
                  <a:txBody>
                    <a:bodyPr/>
                    <a:lstStyle/>
                    <a:p>
                      <a:endParaRPr lang="en-US"/>
                    </a:p>
                  </a:txBody>
                  <a:tcPr/>
                </a:tc>
                <a:tc>
                  <a:txBody>
                    <a:bodyPr/>
                    <a:lstStyle/>
                    <a:p>
                      <a:pPr algn="ctr" fontAlgn="ctr"/>
                      <a:r>
                        <a:rPr lang="en-US" sz="1400" b="0" i="0" u="none" strike="noStrike">
                          <a:solidFill>
                            <a:srgbClr val="000000"/>
                          </a:solidFill>
                          <a:latin typeface="Calibri"/>
                        </a:rPr>
                        <a:t>OSMANABAD</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ctr"/>
                      <a:r>
                        <a:rPr lang="en-US" sz="1400" b="0" i="0" u="none" strike="noStrike">
                          <a:solidFill>
                            <a:srgbClr val="000000"/>
                          </a:solidFill>
                          <a:latin typeface="Calibri"/>
                        </a:rPr>
                        <a:t>8</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ctr"/>
                      <a:r>
                        <a:rPr lang="en-US" sz="1400" b="1" i="0" u="none" strike="noStrike">
                          <a:solidFill>
                            <a:srgbClr val="000000"/>
                          </a:solidFill>
                          <a:latin typeface="Calibri"/>
                        </a:rPr>
                        <a:t>8</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r>
              <a:tr h="249836">
                <a:tc vMerge="1">
                  <a:txBody>
                    <a:bodyPr/>
                    <a:lstStyle/>
                    <a:p>
                      <a:endParaRPr lang="en-US"/>
                    </a:p>
                  </a:txBody>
                  <a:tcPr/>
                </a:tc>
                <a:tc>
                  <a:txBody>
                    <a:bodyPr/>
                    <a:lstStyle/>
                    <a:p>
                      <a:pPr algn="ctr" fontAlgn="ctr"/>
                      <a:r>
                        <a:rPr lang="en-US" sz="1400" b="0" i="0" u="none" strike="noStrike">
                          <a:solidFill>
                            <a:srgbClr val="000000"/>
                          </a:solidFill>
                          <a:latin typeface="Calibri"/>
                        </a:rPr>
                        <a:t>PARBHANI</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ctr"/>
                      <a:r>
                        <a:rPr lang="en-US" sz="1400" b="0" i="0" u="none" strike="noStrike">
                          <a:solidFill>
                            <a:srgbClr val="000000"/>
                          </a:solidFill>
                          <a:latin typeface="Calibri"/>
                        </a:rPr>
                        <a:t>9</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ctr"/>
                      <a:r>
                        <a:rPr lang="en-US" sz="1400" b="1" i="0" u="none" strike="noStrike" dirty="0">
                          <a:solidFill>
                            <a:srgbClr val="000000"/>
                          </a:solidFill>
                          <a:latin typeface="Calibri"/>
                        </a:rPr>
                        <a:t>9</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r>
              <a:tr h="249836">
                <a:tc vMerge="1">
                  <a:txBody>
                    <a:bodyPr/>
                    <a:lstStyle/>
                    <a:p>
                      <a:endParaRPr lang="en-US"/>
                    </a:p>
                  </a:txBody>
                  <a:tcPr/>
                </a:tc>
                <a:tc>
                  <a:txBody>
                    <a:bodyPr/>
                    <a:lstStyle/>
                    <a:p>
                      <a:pPr algn="ctr" fontAlgn="ctr"/>
                      <a:r>
                        <a:rPr lang="en-US" sz="1400" b="0" i="0" u="none" strike="noStrike">
                          <a:solidFill>
                            <a:srgbClr val="000000"/>
                          </a:solidFill>
                          <a:latin typeface="Calibri"/>
                        </a:rPr>
                        <a:t>HINGOLI</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ctr"/>
                      <a:r>
                        <a:rPr lang="en-US" sz="1400" b="1"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r>
              <a:tr h="249836">
                <a:tc vMerge="1">
                  <a:txBody>
                    <a:bodyPr/>
                    <a:lstStyle/>
                    <a:p>
                      <a:endParaRPr lang="en-US"/>
                    </a:p>
                  </a:txBody>
                  <a:tcPr/>
                </a:tc>
                <a:tc>
                  <a:txBody>
                    <a:bodyPr/>
                    <a:lstStyle/>
                    <a:p>
                      <a:pPr algn="ctr" fontAlgn="ctr"/>
                      <a:r>
                        <a:rPr lang="en-US" sz="1400" b="0" i="0" u="none" strike="noStrike">
                          <a:solidFill>
                            <a:srgbClr val="000000"/>
                          </a:solidFill>
                          <a:latin typeface="Calibri"/>
                        </a:rPr>
                        <a:t>LATUR</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ctr"/>
                      <a:r>
                        <a:rPr lang="en-US" sz="1400" b="0" i="0" u="none" strike="noStrike">
                          <a:solidFill>
                            <a:srgbClr val="000000"/>
                          </a:solidFill>
                          <a:latin typeface="Calibri"/>
                        </a:rPr>
                        <a:t>10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ctr"/>
                      <a:r>
                        <a:rPr lang="en-US" sz="1400" b="1" i="0" u="none" strike="noStrike" dirty="0">
                          <a:solidFill>
                            <a:srgbClr val="000000"/>
                          </a:solidFill>
                          <a:latin typeface="Calibri"/>
                        </a:rPr>
                        <a:t>10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r>
              <a:tr h="249836">
                <a:tc vMerge="1">
                  <a:txBody>
                    <a:bodyPr/>
                    <a:lstStyle/>
                    <a:p>
                      <a:endParaRPr lang="en-US"/>
                    </a:p>
                  </a:txBody>
                  <a:tcPr/>
                </a:tc>
                <a:tc>
                  <a:txBody>
                    <a:bodyPr/>
                    <a:lstStyle/>
                    <a:p>
                      <a:pPr algn="ctr" fontAlgn="ctr"/>
                      <a:r>
                        <a:rPr lang="en-US" sz="1400" b="0" i="0" u="none" strike="noStrike">
                          <a:solidFill>
                            <a:srgbClr val="000000"/>
                          </a:solidFill>
                          <a:latin typeface="Calibri"/>
                        </a:rPr>
                        <a:t>NANDED</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ctr"/>
                      <a:r>
                        <a:rPr lang="en-US" sz="1400" b="0" i="0" u="none" strike="noStrike">
                          <a:solidFill>
                            <a:srgbClr val="000000"/>
                          </a:solidFill>
                          <a:latin typeface="Calibri"/>
                        </a:rPr>
                        <a:t>16</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ctr"/>
                      <a:r>
                        <a:rPr lang="en-US" sz="1400" b="1" i="0" u="none" strike="noStrike">
                          <a:solidFill>
                            <a:srgbClr val="000000"/>
                          </a:solidFill>
                          <a:latin typeface="Calibri"/>
                        </a:rPr>
                        <a:t>16</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r>
              <a:tr h="249836">
                <a:tc>
                  <a:txBody>
                    <a:bodyPr/>
                    <a:lstStyle/>
                    <a:p>
                      <a:pPr algn="ctr" fontAlgn="ctr"/>
                      <a:r>
                        <a:rPr lang="en-US" sz="1400" b="1" i="0" u="none" strike="noStrike">
                          <a:solidFill>
                            <a:srgbClr val="000000"/>
                          </a:solidFill>
                          <a:latin typeface="Calibri"/>
                        </a:rPr>
                        <a:t>TOTAL</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c>
                  <a:txBody>
                    <a:bodyPr/>
                    <a:lstStyle/>
                    <a:p>
                      <a:pPr algn="ctr" fontAlgn="ctr"/>
                      <a:r>
                        <a:rPr lang="en-US" sz="1400" b="1" i="0" u="none" strike="noStrike">
                          <a:solidFill>
                            <a:srgbClr val="000000"/>
                          </a:solidFill>
                          <a:latin typeface="Calibri"/>
                        </a:rPr>
                        <a:t> </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c>
                  <a:txBody>
                    <a:bodyPr/>
                    <a:lstStyle/>
                    <a:p>
                      <a:pPr algn="ctr" fontAlgn="ctr"/>
                      <a:r>
                        <a:rPr lang="en-US" sz="1400" b="1"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c>
                  <a:txBody>
                    <a:bodyPr/>
                    <a:lstStyle/>
                    <a:p>
                      <a:pPr algn="ctr" fontAlgn="ctr"/>
                      <a:r>
                        <a:rPr lang="en-US" sz="1400" b="1"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c>
                  <a:txBody>
                    <a:bodyPr/>
                    <a:lstStyle/>
                    <a:p>
                      <a:pPr algn="ctr" fontAlgn="ctr"/>
                      <a:r>
                        <a:rPr lang="en-US" sz="1400" b="1"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c>
                  <a:txBody>
                    <a:bodyPr/>
                    <a:lstStyle/>
                    <a:p>
                      <a:pPr algn="ctr" fontAlgn="ctr"/>
                      <a:r>
                        <a:rPr lang="en-US" sz="1400" b="1" i="0" u="none" strike="noStrike">
                          <a:solidFill>
                            <a:srgbClr val="000000"/>
                          </a:solidFill>
                          <a:latin typeface="Calibri"/>
                        </a:rPr>
                        <a:t>1</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c>
                  <a:txBody>
                    <a:bodyPr/>
                    <a:lstStyle/>
                    <a:p>
                      <a:pPr algn="ctr" fontAlgn="ctr"/>
                      <a:r>
                        <a:rPr lang="en-US" sz="1400" b="1" i="0" u="none" strike="noStrike">
                          <a:solidFill>
                            <a:srgbClr val="000000"/>
                          </a:solidFill>
                          <a:latin typeface="Calibri"/>
                        </a:rPr>
                        <a:t>70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c>
                  <a:txBody>
                    <a:bodyPr/>
                    <a:lstStyle/>
                    <a:p>
                      <a:pPr algn="ctr" fontAlgn="ctr"/>
                      <a:r>
                        <a:rPr lang="en-US" sz="1400" b="1" i="0" u="none" strike="noStrike">
                          <a:solidFill>
                            <a:srgbClr val="000000"/>
                          </a:solidFill>
                          <a:latin typeface="Calibri"/>
                        </a:rPr>
                        <a:t>71</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49836">
                <a:tc rowSpan="5">
                  <a:txBody>
                    <a:bodyPr/>
                    <a:lstStyle/>
                    <a:p>
                      <a:pPr algn="ctr" fontAlgn="ctr"/>
                      <a:r>
                        <a:rPr lang="en-US" sz="1400" b="1" i="0" u="none" strike="noStrike">
                          <a:solidFill>
                            <a:srgbClr val="000000"/>
                          </a:solidFill>
                          <a:latin typeface="Calibri"/>
                        </a:rPr>
                        <a:t>AMARAVATI</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latin typeface="Calibri"/>
                        </a:rPr>
                        <a:t>AMARAVATI</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ctr"/>
                      <a:r>
                        <a:rPr lang="en-US" sz="1400" b="0" i="0" u="none" strike="noStrike">
                          <a:solidFill>
                            <a:srgbClr val="000000"/>
                          </a:solidFill>
                          <a:latin typeface="Calibri"/>
                        </a:rPr>
                        <a:t>15</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ctr"/>
                      <a:r>
                        <a:rPr lang="en-US" sz="1400" b="1" i="0" u="none" strike="noStrike" dirty="0">
                          <a:solidFill>
                            <a:srgbClr val="000000"/>
                          </a:solidFill>
                          <a:latin typeface="Calibri"/>
                        </a:rPr>
                        <a:t>15</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r>
              <a:tr h="249836">
                <a:tc vMerge="1">
                  <a:txBody>
                    <a:bodyPr/>
                    <a:lstStyle/>
                    <a:p>
                      <a:endParaRPr lang="en-US"/>
                    </a:p>
                  </a:txBody>
                  <a:tcPr/>
                </a:tc>
                <a:tc>
                  <a:txBody>
                    <a:bodyPr/>
                    <a:lstStyle/>
                    <a:p>
                      <a:pPr algn="ctr" fontAlgn="ctr"/>
                      <a:r>
                        <a:rPr lang="en-US" sz="1400" b="0" i="0" u="none" strike="noStrike">
                          <a:solidFill>
                            <a:srgbClr val="000000"/>
                          </a:solidFill>
                          <a:latin typeface="Calibri"/>
                        </a:rPr>
                        <a:t>AKLOLA</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ctr"/>
                      <a:r>
                        <a:rPr lang="en-US" sz="1400" b="0" i="0" u="none" strike="noStrike">
                          <a:solidFill>
                            <a:srgbClr val="000000"/>
                          </a:solidFill>
                          <a:latin typeface="Calibri"/>
                        </a:rPr>
                        <a:t>7</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ctr"/>
                      <a:r>
                        <a:rPr lang="en-US" sz="1400" b="1" i="0" u="none" strike="noStrike">
                          <a:solidFill>
                            <a:srgbClr val="000000"/>
                          </a:solidFill>
                          <a:latin typeface="Calibri"/>
                        </a:rPr>
                        <a:t>7</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r>
              <a:tr h="249836">
                <a:tc vMerge="1">
                  <a:txBody>
                    <a:bodyPr/>
                    <a:lstStyle/>
                    <a:p>
                      <a:endParaRPr lang="en-US"/>
                    </a:p>
                  </a:txBody>
                  <a:tcPr/>
                </a:tc>
                <a:tc>
                  <a:txBody>
                    <a:bodyPr/>
                    <a:lstStyle/>
                    <a:p>
                      <a:pPr algn="ctr" fontAlgn="ctr"/>
                      <a:r>
                        <a:rPr lang="en-US" sz="1400" b="0" i="0" u="none" strike="noStrike">
                          <a:solidFill>
                            <a:srgbClr val="000000"/>
                          </a:solidFill>
                          <a:latin typeface="Calibri"/>
                        </a:rPr>
                        <a:t>VASHIM</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ctr"/>
                      <a:r>
                        <a:rPr lang="en-US" sz="1400" b="0" i="0" u="none" strike="noStrike">
                          <a:solidFill>
                            <a:srgbClr val="000000"/>
                          </a:solidFill>
                          <a:latin typeface="Calibri"/>
                        </a:rPr>
                        <a:t>6</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ctr"/>
                      <a:r>
                        <a:rPr lang="en-US" sz="1400" b="1" i="0" u="none" strike="noStrike">
                          <a:solidFill>
                            <a:srgbClr val="000000"/>
                          </a:solidFill>
                          <a:latin typeface="Calibri"/>
                        </a:rPr>
                        <a:t>6</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r>
              <a:tr h="249836">
                <a:tc vMerge="1">
                  <a:txBody>
                    <a:bodyPr/>
                    <a:lstStyle/>
                    <a:p>
                      <a:endParaRPr lang="en-US"/>
                    </a:p>
                  </a:txBody>
                  <a:tcPr/>
                </a:tc>
                <a:tc>
                  <a:txBody>
                    <a:bodyPr/>
                    <a:lstStyle/>
                    <a:p>
                      <a:pPr algn="ctr" fontAlgn="ctr"/>
                      <a:r>
                        <a:rPr lang="en-US" sz="1400" b="0" i="0" u="none" strike="noStrike">
                          <a:solidFill>
                            <a:srgbClr val="000000"/>
                          </a:solidFill>
                          <a:latin typeface="Calibri"/>
                        </a:rPr>
                        <a:t>BULDHANA</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ctr"/>
                      <a:r>
                        <a:rPr lang="en-US" sz="1400" b="0" i="0" u="none" strike="noStrike">
                          <a:solidFill>
                            <a:srgbClr val="000000"/>
                          </a:solidFill>
                          <a:latin typeface="Calibri"/>
                        </a:rPr>
                        <a:t>13</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ctr"/>
                      <a:r>
                        <a:rPr lang="en-US" sz="1400" b="1" i="0" u="none" strike="noStrike" dirty="0">
                          <a:solidFill>
                            <a:srgbClr val="000000"/>
                          </a:solidFill>
                          <a:latin typeface="Calibri"/>
                        </a:rPr>
                        <a:t>13</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r>
              <a:tr h="249836">
                <a:tc vMerge="1">
                  <a:txBody>
                    <a:bodyPr/>
                    <a:lstStyle/>
                    <a:p>
                      <a:endParaRPr lang="en-US"/>
                    </a:p>
                  </a:txBody>
                  <a:tcPr/>
                </a:tc>
                <a:tc>
                  <a:txBody>
                    <a:bodyPr/>
                    <a:lstStyle/>
                    <a:p>
                      <a:pPr algn="ctr" fontAlgn="ctr"/>
                      <a:r>
                        <a:rPr lang="en-US" sz="1400" b="0" i="0" u="none" strike="noStrike">
                          <a:solidFill>
                            <a:srgbClr val="000000"/>
                          </a:solidFill>
                          <a:latin typeface="Calibri"/>
                        </a:rPr>
                        <a:t>YAVATMAL</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ctr"/>
                      <a:r>
                        <a:rPr lang="en-US" sz="1400" b="0" i="0" u="none" strike="noStrike">
                          <a:solidFill>
                            <a:srgbClr val="000000"/>
                          </a:solidFill>
                          <a:latin typeface="Calibri"/>
                        </a:rPr>
                        <a:t>16</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ctr"/>
                      <a:r>
                        <a:rPr lang="en-US" sz="1400" b="1" i="0" u="none" strike="noStrike">
                          <a:solidFill>
                            <a:srgbClr val="000000"/>
                          </a:solidFill>
                          <a:latin typeface="Calibri"/>
                        </a:rPr>
                        <a:t>16</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r>
              <a:tr h="249836">
                <a:tc>
                  <a:txBody>
                    <a:bodyPr/>
                    <a:lstStyle/>
                    <a:p>
                      <a:pPr algn="ctr" fontAlgn="ctr"/>
                      <a:r>
                        <a:rPr lang="en-US" sz="1400" b="1" i="0" u="none" strike="noStrike">
                          <a:solidFill>
                            <a:srgbClr val="000000"/>
                          </a:solidFill>
                          <a:latin typeface="Calibri"/>
                        </a:rPr>
                        <a:t>TOTAL</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c>
                  <a:txBody>
                    <a:bodyPr/>
                    <a:lstStyle/>
                    <a:p>
                      <a:pPr algn="ctr" fontAlgn="ctr"/>
                      <a:r>
                        <a:rPr lang="en-US" sz="1400" b="1" i="0" u="none" strike="noStrike">
                          <a:solidFill>
                            <a:srgbClr val="000000"/>
                          </a:solidFill>
                          <a:latin typeface="Calibri"/>
                        </a:rPr>
                        <a:t> </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c>
                  <a:txBody>
                    <a:bodyPr/>
                    <a:lstStyle/>
                    <a:p>
                      <a:pPr algn="ctr" fontAlgn="ctr"/>
                      <a:r>
                        <a:rPr lang="en-US" sz="1400" b="1"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c>
                  <a:txBody>
                    <a:bodyPr/>
                    <a:lstStyle/>
                    <a:p>
                      <a:pPr algn="ctr" fontAlgn="ctr"/>
                      <a:r>
                        <a:rPr lang="en-US" sz="1400" b="1"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c>
                  <a:txBody>
                    <a:bodyPr/>
                    <a:lstStyle/>
                    <a:p>
                      <a:pPr algn="ctr" fontAlgn="ctr"/>
                      <a:r>
                        <a:rPr lang="en-US" sz="1400" b="1"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c>
                  <a:txBody>
                    <a:bodyPr/>
                    <a:lstStyle/>
                    <a:p>
                      <a:pPr algn="ctr" fontAlgn="ctr"/>
                      <a:r>
                        <a:rPr lang="en-US" sz="1400" b="1"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c>
                  <a:txBody>
                    <a:bodyPr/>
                    <a:lstStyle/>
                    <a:p>
                      <a:pPr algn="ctr" fontAlgn="ctr"/>
                      <a:r>
                        <a:rPr lang="en-US" sz="1400" b="1" i="0" u="none" strike="noStrike">
                          <a:solidFill>
                            <a:srgbClr val="000000"/>
                          </a:solidFill>
                          <a:latin typeface="Calibri"/>
                        </a:rPr>
                        <a:t>57</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c>
                  <a:txBody>
                    <a:bodyPr/>
                    <a:lstStyle/>
                    <a:p>
                      <a:pPr algn="ctr" fontAlgn="ctr"/>
                      <a:r>
                        <a:rPr lang="en-US" sz="1400" b="1" i="0" u="none" strike="noStrike" dirty="0">
                          <a:solidFill>
                            <a:srgbClr val="000000"/>
                          </a:solidFill>
                          <a:latin typeface="Calibri"/>
                        </a:rPr>
                        <a:t>57</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49836">
                <a:tc rowSpan="6">
                  <a:txBody>
                    <a:bodyPr/>
                    <a:lstStyle/>
                    <a:p>
                      <a:pPr algn="ctr" fontAlgn="ctr"/>
                      <a:r>
                        <a:rPr lang="en-US" sz="1400" b="1" i="0" u="none" strike="noStrike">
                          <a:solidFill>
                            <a:srgbClr val="000000"/>
                          </a:solidFill>
                          <a:latin typeface="Calibri"/>
                        </a:rPr>
                        <a:t>NAGPUR</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latin typeface="Calibri"/>
                        </a:rPr>
                        <a:t>NAGPUR</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ctr"/>
                      <a:r>
                        <a:rPr lang="en-US" sz="1400" b="0" i="0" u="none" strike="noStrike">
                          <a:solidFill>
                            <a:srgbClr val="000000"/>
                          </a:solidFill>
                          <a:latin typeface="Calibri"/>
                        </a:rPr>
                        <a:t>1</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ctr"/>
                      <a:r>
                        <a:rPr lang="en-US" sz="1400" b="0" i="0" u="none" strike="noStrike">
                          <a:solidFill>
                            <a:srgbClr val="000000"/>
                          </a:solidFill>
                          <a:latin typeface="Calibri"/>
                        </a:rPr>
                        <a:t>13</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ctr"/>
                      <a:r>
                        <a:rPr lang="en-US" sz="1400" b="1" i="0" u="none" strike="noStrike">
                          <a:solidFill>
                            <a:srgbClr val="000000"/>
                          </a:solidFill>
                          <a:latin typeface="Calibri"/>
                        </a:rPr>
                        <a:t>14</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r>
              <a:tr h="249836">
                <a:tc vMerge="1">
                  <a:txBody>
                    <a:bodyPr/>
                    <a:lstStyle/>
                    <a:p>
                      <a:endParaRPr lang="en-US"/>
                    </a:p>
                  </a:txBody>
                  <a:tcPr/>
                </a:tc>
                <a:tc>
                  <a:txBody>
                    <a:bodyPr/>
                    <a:lstStyle/>
                    <a:p>
                      <a:pPr algn="ctr" fontAlgn="ctr"/>
                      <a:r>
                        <a:rPr lang="en-US" sz="1400" b="0" i="0" u="none" strike="noStrike">
                          <a:solidFill>
                            <a:srgbClr val="000000"/>
                          </a:solidFill>
                          <a:latin typeface="Calibri"/>
                        </a:rPr>
                        <a:t>BHANDARA</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ctr"/>
                      <a:r>
                        <a:rPr lang="en-US" sz="1400" b="0" i="0" u="none" strike="noStrike">
                          <a:solidFill>
                            <a:srgbClr val="000000"/>
                          </a:solidFill>
                          <a:latin typeface="Calibri"/>
                        </a:rPr>
                        <a:t>7</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ctr"/>
                      <a:r>
                        <a:rPr lang="en-US" sz="1400" b="1" i="0" u="none" strike="noStrike">
                          <a:solidFill>
                            <a:srgbClr val="000000"/>
                          </a:solidFill>
                          <a:latin typeface="Calibri"/>
                        </a:rPr>
                        <a:t>7</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r>
              <a:tr h="249836">
                <a:tc vMerge="1">
                  <a:txBody>
                    <a:bodyPr/>
                    <a:lstStyle/>
                    <a:p>
                      <a:endParaRPr lang="en-US"/>
                    </a:p>
                  </a:txBody>
                  <a:tcPr/>
                </a:tc>
                <a:tc>
                  <a:txBody>
                    <a:bodyPr/>
                    <a:lstStyle/>
                    <a:p>
                      <a:pPr algn="ctr" fontAlgn="ctr"/>
                      <a:r>
                        <a:rPr lang="en-US" sz="1400" b="0" i="0" u="none" strike="noStrike">
                          <a:solidFill>
                            <a:srgbClr val="000000"/>
                          </a:solidFill>
                          <a:latin typeface="Calibri"/>
                        </a:rPr>
                        <a:t>GONDIA</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ctr"/>
                      <a:r>
                        <a:rPr lang="en-US" sz="1400" b="0" i="0" u="none" strike="noStrike">
                          <a:solidFill>
                            <a:srgbClr val="000000"/>
                          </a:solidFill>
                          <a:latin typeface="Calibri"/>
                        </a:rPr>
                        <a:t>9</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ctr"/>
                      <a:r>
                        <a:rPr lang="en-US" sz="1400" b="1" i="0" u="none" strike="noStrike">
                          <a:solidFill>
                            <a:srgbClr val="000000"/>
                          </a:solidFill>
                          <a:latin typeface="Calibri"/>
                        </a:rPr>
                        <a:t>9</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r>
              <a:tr h="249836">
                <a:tc vMerge="1">
                  <a:txBody>
                    <a:bodyPr/>
                    <a:lstStyle/>
                    <a:p>
                      <a:endParaRPr lang="en-US"/>
                    </a:p>
                  </a:txBody>
                  <a:tcPr/>
                </a:tc>
                <a:tc>
                  <a:txBody>
                    <a:bodyPr/>
                    <a:lstStyle/>
                    <a:p>
                      <a:pPr algn="ctr" fontAlgn="ctr"/>
                      <a:r>
                        <a:rPr lang="en-US" sz="1400" b="0" i="0" u="none" strike="noStrike">
                          <a:solidFill>
                            <a:srgbClr val="000000"/>
                          </a:solidFill>
                          <a:latin typeface="Calibri"/>
                        </a:rPr>
                        <a:t>WARDHA</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ctr"/>
                      <a:r>
                        <a:rPr lang="en-US" sz="1400" b="0" i="0" u="none" strike="noStrike">
                          <a:solidFill>
                            <a:srgbClr val="000000"/>
                          </a:solidFill>
                          <a:latin typeface="Calibri"/>
                        </a:rPr>
                        <a:t>8</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ctr"/>
                      <a:r>
                        <a:rPr lang="en-US" sz="1400" b="1" i="0" u="none" strike="noStrike">
                          <a:solidFill>
                            <a:srgbClr val="000000"/>
                          </a:solidFill>
                          <a:latin typeface="Calibri"/>
                        </a:rPr>
                        <a:t>8</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r>
              <a:tr h="249836">
                <a:tc vMerge="1">
                  <a:txBody>
                    <a:bodyPr/>
                    <a:lstStyle/>
                    <a:p>
                      <a:endParaRPr lang="en-US"/>
                    </a:p>
                  </a:txBody>
                  <a:tcPr/>
                </a:tc>
                <a:tc>
                  <a:txBody>
                    <a:bodyPr/>
                    <a:lstStyle/>
                    <a:p>
                      <a:pPr algn="ctr" fontAlgn="ctr"/>
                      <a:r>
                        <a:rPr lang="en-US" sz="1400" b="0" i="0" u="none" strike="noStrike">
                          <a:solidFill>
                            <a:srgbClr val="000000"/>
                          </a:solidFill>
                          <a:latin typeface="Calibri"/>
                        </a:rPr>
                        <a:t>CHANDRAPUR</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ctr"/>
                      <a:r>
                        <a:rPr lang="en-US" sz="1400" b="0" i="0" u="none" strike="noStrike">
                          <a:solidFill>
                            <a:srgbClr val="000000"/>
                          </a:solidFill>
                          <a:latin typeface="Calibri"/>
                        </a:rPr>
                        <a:t>15</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ctr"/>
                      <a:r>
                        <a:rPr lang="en-US" sz="1400" b="1" i="0" u="none" strike="noStrike" dirty="0">
                          <a:solidFill>
                            <a:srgbClr val="000000"/>
                          </a:solidFill>
                          <a:latin typeface="Calibri"/>
                        </a:rPr>
                        <a:t>15</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r>
              <a:tr h="249836">
                <a:tc vMerge="1">
                  <a:txBody>
                    <a:bodyPr/>
                    <a:lstStyle/>
                    <a:p>
                      <a:endParaRPr lang="en-US"/>
                    </a:p>
                  </a:txBody>
                  <a:tcPr/>
                </a:tc>
                <a:tc>
                  <a:txBody>
                    <a:bodyPr/>
                    <a:lstStyle/>
                    <a:p>
                      <a:pPr algn="ctr" fontAlgn="ctr"/>
                      <a:r>
                        <a:rPr lang="en-US" sz="1400" b="0" i="0" u="none" strike="noStrike">
                          <a:solidFill>
                            <a:srgbClr val="000000"/>
                          </a:solidFill>
                          <a:latin typeface="Calibri"/>
                        </a:rPr>
                        <a:t>GADCHIROLI</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0497B"/>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fontAlgn="ctr"/>
                      <a:r>
                        <a:rPr lang="en-US" sz="1400" b="0"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ctr"/>
                      <a:r>
                        <a:rPr lang="en-US" sz="1400" b="1"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C090"/>
                    </a:solidFill>
                  </a:tcPr>
                </a:tc>
              </a:tr>
              <a:tr h="249836">
                <a:tc>
                  <a:txBody>
                    <a:bodyPr/>
                    <a:lstStyle/>
                    <a:p>
                      <a:pPr algn="ctr" fontAlgn="ctr"/>
                      <a:r>
                        <a:rPr lang="en-US" sz="1400" b="1" i="0" u="none" strike="noStrike">
                          <a:solidFill>
                            <a:srgbClr val="000000"/>
                          </a:solidFill>
                          <a:latin typeface="Calibri"/>
                        </a:rPr>
                        <a:t>TOTAL</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c>
                  <a:txBody>
                    <a:bodyPr/>
                    <a:lstStyle/>
                    <a:p>
                      <a:pPr algn="ctr" fontAlgn="ctr"/>
                      <a:r>
                        <a:rPr lang="en-US" sz="1400" b="1" i="0" u="none" strike="noStrike">
                          <a:solidFill>
                            <a:srgbClr val="000000"/>
                          </a:solidFill>
                          <a:latin typeface="Calibri"/>
                        </a:rPr>
                        <a:t> </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c>
                  <a:txBody>
                    <a:bodyPr/>
                    <a:lstStyle/>
                    <a:p>
                      <a:pPr algn="ctr" fontAlgn="ctr"/>
                      <a:r>
                        <a:rPr lang="en-US" sz="1400" b="1"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c>
                  <a:txBody>
                    <a:bodyPr/>
                    <a:lstStyle/>
                    <a:p>
                      <a:pPr algn="ctr" fontAlgn="ctr"/>
                      <a:r>
                        <a:rPr lang="en-US" sz="1400" b="1"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c>
                  <a:txBody>
                    <a:bodyPr/>
                    <a:lstStyle/>
                    <a:p>
                      <a:pPr algn="ctr" fontAlgn="ctr"/>
                      <a:r>
                        <a:rPr lang="en-US" sz="1400" b="1" i="0" u="none" strike="noStrike">
                          <a:solidFill>
                            <a:srgbClr val="000000"/>
                          </a:solidFill>
                          <a:latin typeface="Calibri"/>
                        </a:rPr>
                        <a:t>0</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c>
                  <a:txBody>
                    <a:bodyPr/>
                    <a:lstStyle/>
                    <a:p>
                      <a:pPr algn="ctr" fontAlgn="ctr"/>
                      <a:r>
                        <a:rPr lang="en-US" sz="1400" b="1" i="0" u="none" strike="noStrike">
                          <a:solidFill>
                            <a:srgbClr val="000000"/>
                          </a:solidFill>
                          <a:latin typeface="Calibri"/>
                        </a:rPr>
                        <a:t>1</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c>
                  <a:txBody>
                    <a:bodyPr/>
                    <a:lstStyle/>
                    <a:p>
                      <a:pPr algn="ctr" fontAlgn="ctr"/>
                      <a:r>
                        <a:rPr lang="en-US" sz="1400" b="1" i="0" u="none" strike="noStrike">
                          <a:solidFill>
                            <a:srgbClr val="000000"/>
                          </a:solidFill>
                          <a:latin typeface="Calibri"/>
                        </a:rPr>
                        <a:t>52</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c>
                  <a:txBody>
                    <a:bodyPr/>
                    <a:lstStyle/>
                    <a:p>
                      <a:pPr algn="ctr" fontAlgn="ctr"/>
                      <a:r>
                        <a:rPr lang="en-US" sz="1400" b="1" i="0" u="none" strike="noStrike" dirty="0">
                          <a:solidFill>
                            <a:srgbClr val="000000"/>
                          </a:solidFill>
                          <a:latin typeface="Calibri"/>
                        </a:rPr>
                        <a:t>53</a:t>
                      </a:r>
                    </a:p>
                  </a:txBody>
                  <a:tcPr marL="7403" marR="7403" marT="74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bl>
          </a:graphicData>
        </a:graphic>
      </p:graphicFrame>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12702" y="0"/>
          <a:ext cx="9131297" cy="6858000"/>
        </p:xfrm>
        <a:graphic>
          <a:graphicData uri="http://schemas.openxmlformats.org/drawingml/2006/table">
            <a:tbl>
              <a:tblPr/>
              <a:tblGrid>
                <a:gridCol w="1556654"/>
                <a:gridCol w="1027070"/>
                <a:gridCol w="962879"/>
                <a:gridCol w="1027070"/>
                <a:gridCol w="1027070"/>
                <a:gridCol w="1027070"/>
                <a:gridCol w="1476414"/>
                <a:gridCol w="1027070"/>
              </a:tblGrid>
              <a:tr h="685800">
                <a:tc gridSpan="8">
                  <a:txBody>
                    <a:bodyPr/>
                    <a:lstStyle/>
                    <a:p>
                      <a:pPr algn="ctr" fontAlgn="b"/>
                      <a:r>
                        <a:rPr lang="en-US" sz="2000" b="1" i="0" u="none" strike="noStrike" dirty="0">
                          <a:solidFill>
                            <a:srgbClr val="000000"/>
                          </a:solidFill>
                          <a:latin typeface="Calibri"/>
                        </a:rPr>
                        <a:t>DIVISIONAL WISE CLASSIFICATION OF </a:t>
                      </a:r>
                      <a:r>
                        <a:rPr lang="en-US" sz="2000" b="1" i="0" u="none" strike="noStrike" dirty="0" smtClean="0">
                          <a:solidFill>
                            <a:srgbClr val="000000"/>
                          </a:solidFill>
                          <a:latin typeface="Calibri"/>
                        </a:rPr>
                        <a:t>GROUPS FOR</a:t>
                      </a:r>
                      <a:r>
                        <a:rPr lang="en-US" sz="2000" b="1" i="0" u="none" strike="noStrike" baseline="0" dirty="0" smtClean="0">
                          <a:solidFill>
                            <a:srgbClr val="000000"/>
                          </a:solidFill>
                          <a:latin typeface="Calibri"/>
                        </a:rPr>
                        <a:t> PSI-2013</a:t>
                      </a:r>
                      <a:endParaRPr lang="en-US" sz="2000" b="1" i="0" u="none" strike="noStrike" dirty="0">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685800">
                <a:tc>
                  <a:txBody>
                    <a:bodyPr/>
                    <a:lstStyle/>
                    <a:p>
                      <a:pPr algn="ctr" fontAlgn="b"/>
                      <a:r>
                        <a:rPr lang="en-US" sz="2000" b="1" i="0" u="none" strike="noStrike" dirty="0">
                          <a:solidFill>
                            <a:srgbClr val="000000"/>
                          </a:solidFill>
                          <a:latin typeface="Calibri"/>
                        </a:rPr>
                        <a:t>DIVISION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000" b="1" i="0" u="none" strike="noStrike" dirty="0">
                          <a:solidFill>
                            <a:srgbClr val="000000"/>
                          </a:solidFill>
                          <a:latin typeface="Calibri"/>
                        </a:rPr>
                        <a:t>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b"/>
                      <a:r>
                        <a:rPr lang="en-US" sz="2000" b="1" i="0" u="none" strike="noStrike" dirty="0">
                          <a:solidFill>
                            <a:srgbClr val="000000"/>
                          </a:solidFill>
                          <a:latin typeface="Calibri"/>
                        </a:rPr>
                        <a:t>B</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2000" b="1" i="0" u="none" strike="noStrike" dirty="0">
                          <a:solidFill>
                            <a:srgbClr val="000000"/>
                          </a:solidFill>
                          <a:latin typeface="Calibri"/>
                        </a:rPr>
                        <a:t>C</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2000" b="1" i="0" u="none" strike="noStrike" dirty="0">
                          <a:solidFill>
                            <a:srgbClr val="000000"/>
                          </a:solidFill>
                          <a:latin typeface="Calibri"/>
                        </a:rPr>
                        <a:t>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99FF"/>
                    </a:solidFill>
                  </a:tcPr>
                </a:tc>
                <a:tc>
                  <a:txBody>
                    <a:bodyPr/>
                    <a:lstStyle/>
                    <a:p>
                      <a:pPr algn="ctr" fontAlgn="b"/>
                      <a:r>
                        <a:rPr lang="en-US" sz="2000" b="1" i="0" u="none" strike="noStrike" dirty="0">
                          <a:solidFill>
                            <a:srgbClr val="000000"/>
                          </a:solidFill>
                          <a:latin typeface="Calibri"/>
                        </a:rPr>
                        <a:t>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fontAlgn="b"/>
                      <a:r>
                        <a:rPr lang="en-US" sz="2000" b="1" i="0" u="none" strike="noStrike" dirty="0">
                          <a:solidFill>
                            <a:srgbClr val="000000"/>
                          </a:solidFill>
                          <a:latin typeface="Calibri"/>
                        </a:rPr>
                        <a:t>NO INDUSTRY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solidFill>
                  </a:tcPr>
                </a:tc>
                <a:tc>
                  <a:txBody>
                    <a:bodyPr/>
                    <a:lstStyle/>
                    <a:p>
                      <a:pPr algn="ctr" fontAlgn="b"/>
                      <a:r>
                        <a:rPr lang="en-US" sz="2000" b="1" i="0" u="none" strike="noStrike" dirty="0">
                          <a:solidFill>
                            <a:srgbClr val="000000"/>
                          </a:solidFill>
                          <a:latin typeface="Calibri"/>
                        </a:rPr>
                        <a:t>TOTAL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85800">
                <a:tc>
                  <a:txBody>
                    <a:bodyPr/>
                    <a:lstStyle/>
                    <a:p>
                      <a:pPr algn="ctr" fontAlgn="b"/>
                      <a:r>
                        <a:rPr lang="en-US" sz="1800" b="0" i="0" u="none" strike="noStrike" dirty="0">
                          <a:solidFill>
                            <a:srgbClr val="000000"/>
                          </a:solidFill>
                          <a:latin typeface="Calibri"/>
                        </a:rPr>
                        <a:t>KOKAN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dirty="0">
                          <a:solidFill>
                            <a:srgbClr val="000000"/>
                          </a:solidFill>
                          <a:latin typeface="Calibri"/>
                        </a:rPr>
                        <a:t>14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b"/>
                      <a:r>
                        <a:rPr lang="en-US" sz="1800" b="0" i="0" u="none" strike="noStrike" dirty="0">
                          <a:solidFill>
                            <a:srgbClr val="000000"/>
                          </a:solidFill>
                          <a:latin typeface="Calibri"/>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800" b="0" i="0" u="none" strike="noStrike" dirty="0">
                          <a:solidFill>
                            <a:srgbClr val="000000"/>
                          </a:solidFill>
                          <a:latin typeface="Calibri"/>
                        </a:rPr>
                        <a:t>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800" b="0" i="0" u="none" strike="noStrike" dirty="0">
                          <a:solidFill>
                            <a:srgbClr val="000000"/>
                          </a:solidFill>
                          <a:latin typeface="Calibri"/>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99FF"/>
                    </a:solidFill>
                  </a:tcPr>
                </a:tc>
                <a:tc>
                  <a:txBody>
                    <a:bodyPr/>
                    <a:lstStyle/>
                    <a:p>
                      <a:pPr algn="ctr" fontAlgn="b"/>
                      <a:r>
                        <a:rPr lang="en-US" sz="1800" b="0" i="0" u="none" strike="noStrike" dirty="0">
                          <a:solidFill>
                            <a:srgbClr val="000000"/>
                          </a:solidFill>
                          <a:latin typeface="Calibri"/>
                        </a:rPr>
                        <a:t>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fontAlgn="b"/>
                      <a:r>
                        <a:rPr lang="en-US" sz="1800" b="0" i="0" u="none" strike="noStrike" dirty="0">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solidFill>
                  </a:tcPr>
                </a:tc>
                <a:tc>
                  <a:txBody>
                    <a:bodyPr/>
                    <a:lstStyle/>
                    <a:p>
                      <a:pPr algn="ctr" fontAlgn="b"/>
                      <a:r>
                        <a:rPr lang="en-US" sz="1800" b="0" i="0" u="none" strike="noStrike" dirty="0">
                          <a:solidFill>
                            <a:srgbClr val="000000"/>
                          </a:solidFill>
                          <a:latin typeface="Calibri"/>
                        </a:rPr>
                        <a:t>51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85800">
                <a:tc>
                  <a:txBody>
                    <a:bodyPr/>
                    <a:lstStyle/>
                    <a:p>
                      <a:pPr algn="ctr" fontAlgn="b"/>
                      <a:r>
                        <a:rPr lang="en-US" sz="1800" b="0" i="0" u="none" strike="noStrike">
                          <a:solidFill>
                            <a:srgbClr val="000000"/>
                          </a:solidFill>
                          <a:latin typeface="Calibri"/>
                        </a:rPr>
                        <a:t>PUNE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dirty="0">
                          <a:solidFill>
                            <a:srgbClr val="000000"/>
                          </a:solidFill>
                          <a:latin typeface="Calibri"/>
                        </a:rPr>
                        <a:t>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b"/>
                      <a:r>
                        <a:rPr lang="en-US" sz="1800" b="0" i="0" u="none" strike="noStrike" dirty="0">
                          <a:solidFill>
                            <a:srgbClr val="000000"/>
                          </a:solidFill>
                          <a:latin typeface="Calibri"/>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800" b="0" i="0" u="none" strike="noStrike" dirty="0">
                          <a:solidFill>
                            <a:srgbClr val="000000"/>
                          </a:solidFill>
                          <a:latin typeface="Calibri"/>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800" b="0" i="0" u="none" strike="noStrike" dirty="0">
                          <a:solidFill>
                            <a:srgbClr val="000000"/>
                          </a:solidFill>
                          <a:latin typeface="Calibri"/>
                        </a:rPr>
                        <a:t>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99FF"/>
                    </a:solidFill>
                  </a:tcPr>
                </a:tc>
                <a:tc>
                  <a:txBody>
                    <a:bodyPr/>
                    <a:lstStyle/>
                    <a:p>
                      <a:pPr algn="ctr" fontAlgn="b"/>
                      <a:r>
                        <a:rPr lang="en-US" sz="1800" b="0" i="0" u="none" strike="noStrike" dirty="0">
                          <a:solidFill>
                            <a:srgbClr val="000000"/>
                          </a:solidFill>
                          <a:latin typeface="Calibri"/>
                        </a:rPr>
                        <a:t>31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fontAlgn="b"/>
                      <a:r>
                        <a:rPr lang="en-US" sz="1800" b="0" i="0" u="none" strike="noStrike" dirty="0">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solidFill>
                  </a:tcPr>
                </a:tc>
                <a:tc>
                  <a:txBody>
                    <a:bodyPr/>
                    <a:lstStyle/>
                    <a:p>
                      <a:pPr algn="ctr" fontAlgn="b"/>
                      <a:r>
                        <a:rPr lang="en-US" sz="1800" b="0" i="0" u="none" strike="noStrike" dirty="0">
                          <a:solidFill>
                            <a:srgbClr val="000000"/>
                          </a:solidFill>
                          <a:latin typeface="Calibri"/>
                        </a:rPr>
                        <a:t>67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85800">
                <a:tc>
                  <a:txBody>
                    <a:bodyPr/>
                    <a:lstStyle/>
                    <a:p>
                      <a:pPr algn="ctr" fontAlgn="b"/>
                      <a:r>
                        <a:rPr lang="en-US" sz="1800" b="0" i="0" u="none" strike="noStrike">
                          <a:solidFill>
                            <a:srgbClr val="000000"/>
                          </a:solidFill>
                          <a:latin typeface="Calibri"/>
                        </a:rPr>
                        <a:t>NASIK</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dirty="0">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b"/>
                      <a:r>
                        <a:rPr lang="en-US" sz="1800" b="0" i="0" u="none" strike="noStrike" dirty="0">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800" b="0" i="0" u="none" strike="noStrike" dirty="0">
                          <a:solidFill>
                            <a:srgbClr val="000000"/>
                          </a:solidFill>
                          <a:latin typeface="Calibri"/>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800" b="0" i="0" u="none" strike="noStrike" dirty="0">
                          <a:solidFill>
                            <a:srgbClr val="000000"/>
                          </a:solidFill>
                          <a:latin typeface="Calibri"/>
                        </a:rPr>
                        <a:t>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99FF"/>
                    </a:solidFill>
                  </a:tcPr>
                </a:tc>
                <a:tc>
                  <a:txBody>
                    <a:bodyPr/>
                    <a:lstStyle/>
                    <a:p>
                      <a:pPr algn="ctr" fontAlgn="b"/>
                      <a:r>
                        <a:rPr lang="en-US" sz="1800" b="0" i="0" u="none" strike="noStrike" dirty="0">
                          <a:solidFill>
                            <a:srgbClr val="000000"/>
                          </a:solidFill>
                          <a:latin typeface="Calibri"/>
                        </a:rPr>
                        <a:t>31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fontAlgn="b"/>
                      <a:r>
                        <a:rPr lang="en-US" sz="1800" b="0" i="0" u="none" strike="noStrike" dirty="0">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solidFill>
                  </a:tcPr>
                </a:tc>
                <a:tc>
                  <a:txBody>
                    <a:bodyPr/>
                    <a:lstStyle/>
                    <a:p>
                      <a:pPr algn="ctr" fontAlgn="b"/>
                      <a:r>
                        <a:rPr lang="en-US" sz="1800" b="0" i="0" u="none" strike="noStrike" dirty="0">
                          <a:solidFill>
                            <a:srgbClr val="000000"/>
                          </a:solidFill>
                          <a:latin typeface="Calibri"/>
                        </a:rPr>
                        <a:t>53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85800">
                <a:tc>
                  <a:txBody>
                    <a:bodyPr/>
                    <a:lstStyle/>
                    <a:p>
                      <a:pPr algn="ctr" fontAlgn="b"/>
                      <a:r>
                        <a:rPr lang="en-US" sz="1800" b="0" i="0" u="none" strike="noStrike">
                          <a:solidFill>
                            <a:srgbClr val="000000"/>
                          </a:solidFill>
                          <a:latin typeface="Calibri"/>
                        </a:rPr>
                        <a:t>AURANGABAD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dirty="0">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b"/>
                      <a:r>
                        <a:rPr lang="en-US" sz="1800" b="0" i="0" u="none" strike="noStrike" dirty="0">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800" b="0" i="0" u="none" strike="noStrike" dirty="0">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800" b="0" i="0" u="none" strike="noStrike" dirty="0">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99FF"/>
                    </a:solidFill>
                  </a:tcPr>
                </a:tc>
                <a:tc>
                  <a:txBody>
                    <a:bodyPr/>
                    <a:lstStyle/>
                    <a:p>
                      <a:pPr algn="ctr" fontAlgn="b"/>
                      <a:r>
                        <a:rPr lang="en-US" sz="1800" b="0" i="0" u="none" strike="noStrike" dirty="0">
                          <a:solidFill>
                            <a:srgbClr val="000000"/>
                          </a:solidFill>
                          <a:latin typeface="Calibri"/>
                        </a:rPr>
                        <a:t>70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fontAlgn="b"/>
                      <a:r>
                        <a:rPr lang="en-US" sz="1800" b="0" i="0" u="none" strike="noStrike" dirty="0">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solidFill>
                  </a:tcPr>
                </a:tc>
                <a:tc>
                  <a:txBody>
                    <a:bodyPr/>
                    <a:lstStyle/>
                    <a:p>
                      <a:pPr algn="ctr" fontAlgn="b"/>
                      <a:r>
                        <a:rPr lang="en-US" sz="1800" b="0" i="0" u="none" strike="noStrike" dirty="0">
                          <a:solidFill>
                            <a:srgbClr val="000000"/>
                          </a:solidFill>
                          <a:latin typeface="Calibri"/>
                        </a:rPr>
                        <a:t>72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85800">
                <a:tc>
                  <a:txBody>
                    <a:bodyPr/>
                    <a:lstStyle/>
                    <a:p>
                      <a:pPr algn="ctr" fontAlgn="b"/>
                      <a:r>
                        <a:rPr lang="en-US" sz="1800" b="0" i="0" u="none" strike="noStrike">
                          <a:solidFill>
                            <a:srgbClr val="000000"/>
                          </a:solidFill>
                          <a:latin typeface="Calibri"/>
                        </a:rPr>
                        <a:t>AMARAVATI</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dirty="0">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b"/>
                      <a:r>
                        <a:rPr lang="en-US" sz="1800" b="0" i="0" u="none" strike="noStrike" dirty="0">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800" b="0" i="0" u="none" strike="noStrike" dirty="0">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800" b="0" i="0" u="none" strike="noStrike" dirty="0">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99FF"/>
                    </a:solidFill>
                  </a:tcPr>
                </a:tc>
                <a:tc>
                  <a:txBody>
                    <a:bodyPr/>
                    <a:lstStyle/>
                    <a:p>
                      <a:pPr algn="ctr" fontAlgn="b"/>
                      <a:r>
                        <a:rPr lang="en-US" sz="1800" b="0" i="0" u="none" strike="noStrike" dirty="0">
                          <a:solidFill>
                            <a:srgbClr val="000000"/>
                          </a:solidFill>
                          <a:latin typeface="Calibri"/>
                        </a:rPr>
                        <a:t>57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fontAlgn="b"/>
                      <a:r>
                        <a:rPr lang="en-US" sz="1800" b="0" i="0" u="none" strike="noStrike" dirty="0">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solidFill>
                  </a:tcPr>
                </a:tc>
                <a:tc>
                  <a:txBody>
                    <a:bodyPr/>
                    <a:lstStyle/>
                    <a:p>
                      <a:pPr algn="ctr" fontAlgn="b"/>
                      <a:r>
                        <a:rPr lang="en-US" sz="1800" b="0" i="0" u="none" strike="noStrike" dirty="0">
                          <a:solidFill>
                            <a:srgbClr val="000000"/>
                          </a:solidFill>
                          <a:latin typeface="Calibri"/>
                        </a:rPr>
                        <a:t>57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85800">
                <a:tc>
                  <a:txBody>
                    <a:bodyPr/>
                    <a:lstStyle/>
                    <a:p>
                      <a:pPr algn="ctr" fontAlgn="b"/>
                      <a:r>
                        <a:rPr lang="en-US" sz="1800" b="0" i="0" u="none" strike="noStrike">
                          <a:solidFill>
                            <a:srgbClr val="000000"/>
                          </a:solidFill>
                          <a:latin typeface="Calibri"/>
                        </a:rPr>
                        <a:t>NAGPUR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0" i="0" u="none" strike="noStrike" dirty="0">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b"/>
                      <a:r>
                        <a:rPr lang="en-US" sz="1800" b="0" i="0" u="none" strike="noStrike" dirty="0">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800" b="0" i="0" u="none" strike="noStrike" dirty="0">
                          <a:solidFill>
                            <a:srgbClr val="000000"/>
                          </a:solidFill>
                          <a:latin typeface="Calibri"/>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800" b="0" i="0" u="none" strike="noStrike" dirty="0">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99FF"/>
                    </a:solidFill>
                  </a:tcPr>
                </a:tc>
                <a:tc>
                  <a:txBody>
                    <a:bodyPr/>
                    <a:lstStyle/>
                    <a:p>
                      <a:pPr algn="ctr" fontAlgn="b"/>
                      <a:r>
                        <a:rPr lang="en-US" sz="1800" b="0" i="0" u="none" strike="noStrike" dirty="0">
                          <a:solidFill>
                            <a:srgbClr val="000000"/>
                          </a:solidFill>
                          <a:latin typeface="Calibri"/>
                        </a:rPr>
                        <a:t>52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fontAlgn="b"/>
                      <a:r>
                        <a:rPr lang="en-US" sz="1800" b="0" i="0" u="none" strike="noStrike" dirty="0">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solidFill>
                  </a:tcPr>
                </a:tc>
                <a:tc>
                  <a:txBody>
                    <a:bodyPr/>
                    <a:lstStyle/>
                    <a:p>
                      <a:pPr algn="ctr" fontAlgn="b"/>
                      <a:r>
                        <a:rPr lang="en-US" sz="1800" b="0" i="0" u="none" strike="noStrike" dirty="0">
                          <a:solidFill>
                            <a:srgbClr val="000000"/>
                          </a:solidFill>
                          <a:latin typeface="Calibri"/>
                        </a:rPr>
                        <a:t>54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85800">
                <a:tc>
                  <a:txBody>
                    <a:bodyPr/>
                    <a:lstStyle/>
                    <a:p>
                      <a:pPr algn="ctr" fontAlgn="b"/>
                      <a:r>
                        <a:rPr lang="en-US" sz="1800" b="1" i="0" u="none" strike="noStrike">
                          <a:solidFill>
                            <a:srgbClr val="000000"/>
                          </a:solidFill>
                          <a:latin typeface="Calibri"/>
                        </a:rPr>
                        <a:t>TOTAL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1" i="0" u="none" strike="noStrike" dirty="0">
                          <a:solidFill>
                            <a:srgbClr val="000000"/>
                          </a:solidFill>
                          <a:latin typeface="Calibri"/>
                        </a:rPr>
                        <a:t>22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b"/>
                      <a:r>
                        <a:rPr lang="en-US" sz="1800" b="1" i="0" u="none" strike="noStrike" dirty="0">
                          <a:solidFill>
                            <a:srgbClr val="000000"/>
                          </a:solidFill>
                          <a:latin typeface="Calibri"/>
                        </a:rPr>
                        <a:t>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800" b="1" i="0" u="none" strike="noStrike" dirty="0">
                          <a:solidFill>
                            <a:srgbClr val="000000"/>
                          </a:solidFill>
                          <a:latin typeface="Calibri"/>
                        </a:rPr>
                        <a:t>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800" b="1" i="0" u="none" strike="noStrike" dirty="0">
                          <a:solidFill>
                            <a:srgbClr val="000000"/>
                          </a:solidFill>
                          <a:latin typeface="Calibri"/>
                        </a:rPr>
                        <a:t>43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99FF"/>
                    </a:solidFill>
                  </a:tcPr>
                </a:tc>
                <a:tc>
                  <a:txBody>
                    <a:bodyPr/>
                    <a:lstStyle/>
                    <a:p>
                      <a:pPr algn="ctr" fontAlgn="b"/>
                      <a:r>
                        <a:rPr lang="en-US" sz="1800" b="1" i="0" u="none" strike="noStrike" dirty="0">
                          <a:solidFill>
                            <a:srgbClr val="000000"/>
                          </a:solidFill>
                          <a:latin typeface="Calibri"/>
                        </a:rPr>
                        <a:t>262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fontAlgn="b"/>
                      <a:r>
                        <a:rPr lang="en-US" sz="1800" b="1" i="0" u="none" strike="noStrike" dirty="0">
                          <a:solidFill>
                            <a:srgbClr val="000000"/>
                          </a:solidFill>
                          <a:latin typeface="Calibri"/>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solidFill>
                  </a:tcPr>
                </a:tc>
                <a:tc>
                  <a:txBody>
                    <a:bodyPr/>
                    <a:lstStyle/>
                    <a:p>
                      <a:pPr algn="ctr" fontAlgn="b"/>
                      <a:r>
                        <a:rPr lang="en-US" sz="1800" b="1" i="0" u="none" strike="noStrike" dirty="0">
                          <a:solidFill>
                            <a:srgbClr val="000000"/>
                          </a:solidFill>
                          <a:latin typeface="Calibri"/>
                        </a:rPr>
                        <a:t>354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85800">
                <a:tc>
                  <a:txBody>
                    <a:bodyPr/>
                    <a:lstStyle/>
                    <a:p>
                      <a:pPr algn="ctr" fontAlgn="b"/>
                      <a:r>
                        <a:rPr lang="en-US" sz="1800" b="1" i="0" u="none" strike="noStrike">
                          <a:solidFill>
                            <a:srgbClr val="000000"/>
                          </a:solidFill>
                          <a:latin typeface="Calibri"/>
                        </a:rPr>
                        <a:t>PERCENTAGE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1" i="0" u="none" strike="noStrike" dirty="0">
                          <a:solidFill>
                            <a:srgbClr val="000000"/>
                          </a:solidFill>
                          <a:latin typeface="Calibri"/>
                        </a:rPr>
                        <a:t>6.21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solidFill>
                  </a:tcPr>
                </a:tc>
                <a:tc>
                  <a:txBody>
                    <a:bodyPr/>
                    <a:lstStyle/>
                    <a:p>
                      <a:pPr algn="ctr" fontAlgn="b"/>
                      <a:r>
                        <a:rPr lang="en-US" sz="1800" b="1" i="0" u="none" strike="noStrike" dirty="0">
                          <a:solidFill>
                            <a:srgbClr val="000000"/>
                          </a:solidFill>
                          <a:latin typeface="Calibri"/>
                        </a:rPr>
                        <a:t>2.26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fontAlgn="b"/>
                      <a:r>
                        <a:rPr lang="en-US" sz="1800" b="1" i="0" u="none" strike="noStrike" dirty="0">
                          <a:solidFill>
                            <a:srgbClr val="000000"/>
                          </a:solidFill>
                          <a:latin typeface="Calibri"/>
                        </a:rPr>
                        <a:t>4.80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800" b="1" i="0" u="none" strike="noStrike" dirty="0">
                          <a:solidFill>
                            <a:srgbClr val="000000"/>
                          </a:solidFill>
                          <a:latin typeface="Calibri"/>
                        </a:rPr>
                        <a:t>12.15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99FF"/>
                    </a:solidFill>
                  </a:tcPr>
                </a:tc>
                <a:tc>
                  <a:txBody>
                    <a:bodyPr/>
                    <a:lstStyle/>
                    <a:p>
                      <a:pPr algn="ctr" fontAlgn="b"/>
                      <a:r>
                        <a:rPr lang="en-US" sz="1800" b="1" i="0" u="none" strike="noStrike" dirty="0">
                          <a:solidFill>
                            <a:srgbClr val="000000"/>
                          </a:solidFill>
                          <a:latin typeface="Calibri"/>
                        </a:rPr>
                        <a:t>74.01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algn="ctr" fontAlgn="b"/>
                      <a:r>
                        <a:rPr lang="en-US" sz="1800" b="1" i="0" u="none" strike="noStrike" dirty="0">
                          <a:solidFill>
                            <a:srgbClr val="000000"/>
                          </a:solidFill>
                          <a:latin typeface="Calibri"/>
                        </a:rPr>
                        <a:t>0.56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solidFill>
                  </a:tcPr>
                </a:tc>
                <a:tc>
                  <a:txBody>
                    <a:bodyPr/>
                    <a:lstStyle/>
                    <a:p>
                      <a:pPr algn="ctr" fontAlgn="b"/>
                      <a:r>
                        <a:rPr lang="en-US" sz="1800" b="1" i="0" u="none" strike="noStrike" dirty="0">
                          <a:solidFill>
                            <a:srgbClr val="000000"/>
                          </a:solidFill>
                          <a:latin typeface="Calibri"/>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4" name="Footer Placeholder 3"/>
          <p:cNvSpPr>
            <a:spLocks noGrp="1"/>
          </p:cNvSpPr>
          <p:nvPr>
            <p:ph type="ftr" sz="quarter" idx="11"/>
          </p:nvPr>
        </p:nvSpPr>
        <p:spPr/>
        <p:txBody>
          <a:bodyPr/>
          <a:lstStyle/>
          <a:p>
            <a:r>
              <a:rPr lang="en-US" smtClean="0"/>
              <a:t>      </a:t>
            </a:r>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      </a:t>
            </a:r>
            <a:endParaRPr lang="en-US"/>
          </a:p>
        </p:txBody>
      </p:sp>
      <p:graphicFrame>
        <p:nvGraphicFramePr>
          <p:cNvPr id="3" name="Table 2"/>
          <p:cNvGraphicFramePr>
            <a:graphicFrameLocks noGrp="1"/>
          </p:cNvGraphicFramePr>
          <p:nvPr/>
        </p:nvGraphicFramePr>
        <p:xfrm>
          <a:off x="0" y="0"/>
          <a:ext cx="9144000" cy="6858000"/>
        </p:xfrm>
        <a:graphic>
          <a:graphicData uri="http://schemas.openxmlformats.org/drawingml/2006/table">
            <a:tbl>
              <a:tblPr firstRow="1" bandRow="1">
                <a:tableStyleId>{5C22544A-7EE6-4342-B048-85BDC9FD1C3A}</a:tableStyleId>
              </a:tblPr>
              <a:tblGrid>
                <a:gridCol w="2286000"/>
                <a:gridCol w="2286000"/>
                <a:gridCol w="2286000"/>
                <a:gridCol w="2286000"/>
              </a:tblGrid>
              <a:tr h="2515748">
                <a:tc>
                  <a:txBody>
                    <a:bodyPr/>
                    <a:lstStyle/>
                    <a:p>
                      <a:pPr algn="ctr"/>
                      <a:r>
                        <a:rPr lang="en-US" dirty="0" smtClean="0"/>
                        <a:t>STATE</a:t>
                      </a:r>
                      <a:endParaRPr lang="en-US" dirty="0"/>
                    </a:p>
                  </a:txBody>
                  <a:tcPr anchor="ctr"/>
                </a:tc>
                <a:tc>
                  <a:txBody>
                    <a:bodyPr/>
                    <a:lstStyle/>
                    <a:p>
                      <a:pPr algn="ctr"/>
                      <a:r>
                        <a:rPr lang="en-US" dirty="0" smtClean="0"/>
                        <a:t>DISTRICT</a:t>
                      </a:r>
                      <a:endParaRPr lang="en-US" dirty="0"/>
                    </a:p>
                  </a:txBody>
                  <a:tcPr anchor="ctr"/>
                </a:tc>
                <a:tc>
                  <a:txBody>
                    <a:bodyPr/>
                    <a:lstStyle/>
                    <a:p>
                      <a:pPr algn="ctr"/>
                      <a:r>
                        <a:rPr lang="en-US" dirty="0" smtClean="0"/>
                        <a:t>TALUKA</a:t>
                      </a:r>
                      <a:endParaRPr lang="en-US" dirty="0"/>
                    </a:p>
                  </a:txBody>
                  <a:tcPr anchor="ctr"/>
                </a:tc>
                <a:tc>
                  <a:txBody>
                    <a:bodyPr/>
                    <a:lstStyle/>
                    <a:p>
                      <a:pPr algn="ctr"/>
                      <a:r>
                        <a:rPr lang="en-US" dirty="0" smtClean="0"/>
                        <a:t>AREA</a:t>
                      </a:r>
                      <a:endParaRPr lang="en-US" dirty="0"/>
                    </a:p>
                  </a:txBody>
                  <a:tcPr anchor="ctr"/>
                </a:tc>
              </a:tr>
              <a:tr h="4342252">
                <a:tc>
                  <a:txBody>
                    <a:bodyPr/>
                    <a:lstStyle/>
                    <a:p>
                      <a:pPr algn="ctr"/>
                      <a:r>
                        <a:rPr lang="en-US" dirty="0" smtClean="0"/>
                        <a:t>MAHARASHTRA &amp; GOA</a:t>
                      </a:r>
                      <a:endParaRPr lang="en-US" dirty="0"/>
                    </a:p>
                  </a:txBody>
                  <a:tcPr anchor="ctr">
                    <a:solidFill>
                      <a:srgbClr val="FFCC00"/>
                    </a:solidFill>
                  </a:tcPr>
                </a:tc>
                <a:tc>
                  <a:txBody>
                    <a:bodyPr/>
                    <a:lstStyle/>
                    <a:p>
                      <a:pPr algn="ctr"/>
                      <a:r>
                        <a:rPr lang="en-US" dirty="0" smtClean="0"/>
                        <a:t>SINDHUDURG</a:t>
                      </a:r>
                      <a:endParaRPr lang="en-US" dirty="0"/>
                    </a:p>
                  </a:txBody>
                  <a:tcPr anchor="ctr">
                    <a:solidFill>
                      <a:srgbClr val="FF66FF"/>
                    </a:solidFill>
                  </a:tcPr>
                </a:tc>
                <a:tc>
                  <a:txBody>
                    <a:bodyPr/>
                    <a:lstStyle/>
                    <a:p>
                      <a:pPr algn="ctr"/>
                      <a:r>
                        <a:rPr lang="en-US" dirty="0" smtClean="0"/>
                        <a:t>SAWANTWADI</a:t>
                      </a:r>
                      <a:endParaRPr lang="en-US" dirty="0"/>
                    </a:p>
                  </a:txBody>
                  <a:tcPr anchor="ctr">
                    <a:solidFill>
                      <a:srgbClr val="FF66FF"/>
                    </a:solidFill>
                  </a:tcPr>
                </a:tc>
                <a:tc>
                  <a:txBody>
                    <a:bodyPr/>
                    <a:lstStyle/>
                    <a:p>
                      <a:pPr algn="ctr"/>
                      <a:r>
                        <a:rPr lang="en-US" dirty="0" smtClean="0"/>
                        <a:t>D+</a:t>
                      </a:r>
                      <a:endParaRPr lang="en-US" dirty="0"/>
                    </a:p>
                  </a:txBody>
                  <a:tcPr anchor="ctr">
                    <a:solidFill>
                      <a:srgbClr val="FF66FF"/>
                    </a:solidFill>
                  </a:tcPr>
                </a:tc>
              </a:tr>
            </a:tbl>
          </a:graphicData>
        </a:graphic>
      </p:graphicFrame>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0" y="0"/>
          <a:ext cx="9144001" cy="6857999"/>
        </p:xfrm>
        <a:graphic>
          <a:graphicData uri="http://schemas.openxmlformats.org/drawingml/2006/table">
            <a:tbl>
              <a:tblPr/>
              <a:tblGrid>
                <a:gridCol w="3753852"/>
                <a:gridCol w="3048000"/>
                <a:gridCol w="1315454"/>
                <a:gridCol w="1026695"/>
              </a:tblGrid>
              <a:tr h="997195">
                <a:tc gridSpan="4">
                  <a:txBody>
                    <a:bodyPr/>
                    <a:lstStyle/>
                    <a:p>
                      <a:pPr algn="ctr" fontAlgn="b"/>
                      <a:r>
                        <a:rPr lang="en-US" sz="1800" b="1" i="0" u="none" strike="noStrike" dirty="0">
                          <a:solidFill>
                            <a:srgbClr val="000000"/>
                          </a:solidFill>
                          <a:latin typeface="Calibri"/>
                        </a:rPr>
                        <a:t>CLASSIFICATION OF AREAS FOR PSI-2013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r>
              <a:tr h="748985">
                <a:tc>
                  <a:txBody>
                    <a:bodyPr/>
                    <a:lstStyle/>
                    <a:p>
                      <a:pPr algn="ctr" fontAlgn="b"/>
                      <a:r>
                        <a:rPr lang="en-US" sz="1800" b="1" i="0" u="none" strike="noStrike">
                          <a:solidFill>
                            <a:srgbClr val="000000"/>
                          </a:solidFill>
                          <a:latin typeface="Calibri"/>
                        </a:rPr>
                        <a:t>GROUP</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1" i="0" u="none" strike="noStrike">
                          <a:solidFill>
                            <a:srgbClr val="000000"/>
                          </a:solidFill>
                          <a:latin typeface="Calibri"/>
                        </a:rPr>
                        <a:t>PARTICULAR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1" i="0" u="none" strike="noStrike">
                          <a:solidFill>
                            <a:srgbClr val="000000"/>
                          </a:solidFill>
                          <a:latin typeface="Calibri"/>
                        </a:rPr>
                        <a:t>TOTAL AREA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1" i="0" u="none" strike="noStrike" dirty="0">
                          <a:solidFill>
                            <a:srgbClr val="000000"/>
                          </a:solidFill>
                          <a:latin typeface="Calibri"/>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43013">
                <a:tc>
                  <a:txBody>
                    <a:bodyPr/>
                    <a:lstStyle/>
                    <a:p>
                      <a:pPr algn="ctr" fontAlgn="b"/>
                      <a:r>
                        <a:rPr lang="en-US" sz="1800" b="0" i="0" u="none" strike="noStrike" dirty="0">
                          <a:solidFill>
                            <a:srgbClr val="000000"/>
                          </a:solidFill>
                          <a:latin typeface="Calibri"/>
                        </a:rPr>
                        <a:t>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b"/>
                      <a:r>
                        <a:rPr lang="en-US" sz="1800" b="0" i="0" u="none" strike="noStrike">
                          <a:solidFill>
                            <a:srgbClr val="000000"/>
                          </a:solidFill>
                          <a:latin typeface="Calibri"/>
                        </a:rPr>
                        <a:t>DEVELOPED AREA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b"/>
                      <a:r>
                        <a:rPr lang="en-US" sz="1800" b="0" i="0" u="none" strike="noStrike" dirty="0">
                          <a:solidFill>
                            <a:srgbClr val="000000"/>
                          </a:solidFill>
                          <a:latin typeface="Calibri"/>
                        </a:rPr>
                        <a:t>22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a:txBody>
                    <a:bodyPr/>
                    <a:lstStyle/>
                    <a:p>
                      <a:pPr algn="ctr" fontAlgn="b"/>
                      <a:r>
                        <a:rPr lang="en-US" sz="1800" b="0" i="0" u="none" strike="noStrike" dirty="0">
                          <a:solidFill>
                            <a:srgbClr val="000000"/>
                          </a:solidFill>
                          <a:latin typeface="Calibri"/>
                        </a:rPr>
                        <a:t>6.21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r>
              <a:tr h="543013">
                <a:tc>
                  <a:txBody>
                    <a:bodyPr/>
                    <a:lstStyle/>
                    <a:p>
                      <a:pPr algn="ctr" fontAlgn="b"/>
                      <a:r>
                        <a:rPr lang="en-US" sz="1800" b="0" i="0" u="none" strike="noStrike">
                          <a:solidFill>
                            <a:srgbClr val="000000"/>
                          </a:solidFill>
                          <a:latin typeface="Calibri"/>
                        </a:rPr>
                        <a:t>B</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40000"/>
                        <a:lumOff val="60000"/>
                      </a:schemeClr>
                    </a:solidFill>
                  </a:tcPr>
                </a:tc>
                <a:tc>
                  <a:txBody>
                    <a:bodyPr/>
                    <a:lstStyle/>
                    <a:p>
                      <a:pPr algn="ctr" fontAlgn="b"/>
                      <a:r>
                        <a:rPr lang="en-US" sz="1800" b="0" i="0" u="none" strike="noStrike">
                          <a:solidFill>
                            <a:srgbClr val="000000"/>
                          </a:solidFill>
                          <a:latin typeface="Calibri"/>
                        </a:rPr>
                        <a:t>UNDER DEVELOPED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40000"/>
                        <a:lumOff val="60000"/>
                      </a:schemeClr>
                    </a:solidFill>
                  </a:tcPr>
                </a:tc>
                <a:tc>
                  <a:txBody>
                    <a:bodyPr/>
                    <a:lstStyle/>
                    <a:p>
                      <a:pPr algn="ctr" fontAlgn="b"/>
                      <a:r>
                        <a:rPr lang="en-US" sz="1800" b="0" i="0" u="none" strike="noStrike" dirty="0">
                          <a:solidFill>
                            <a:srgbClr val="000000"/>
                          </a:solidFill>
                          <a:latin typeface="Calibri"/>
                        </a:rPr>
                        <a:t>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40000"/>
                        <a:lumOff val="60000"/>
                      </a:schemeClr>
                    </a:solidFill>
                  </a:tcPr>
                </a:tc>
                <a:tc>
                  <a:txBody>
                    <a:bodyPr/>
                    <a:lstStyle/>
                    <a:p>
                      <a:pPr algn="ctr" fontAlgn="b"/>
                      <a:r>
                        <a:rPr lang="en-US" sz="1800" b="0" i="0" u="none" strike="noStrike" dirty="0">
                          <a:solidFill>
                            <a:srgbClr val="000000"/>
                          </a:solidFill>
                          <a:latin typeface="Calibri"/>
                        </a:rPr>
                        <a:t>2.26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40000"/>
                        <a:lumOff val="60000"/>
                      </a:schemeClr>
                    </a:solidFill>
                  </a:tcPr>
                </a:tc>
              </a:tr>
              <a:tr h="692811">
                <a:tc>
                  <a:txBody>
                    <a:bodyPr/>
                    <a:lstStyle/>
                    <a:p>
                      <a:pPr algn="ctr" fontAlgn="b"/>
                      <a:r>
                        <a:rPr lang="en-US" sz="1800" b="0" i="0" u="none" strike="noStrike">
                          <a:solidFill>
                            <a:srgbClr val="000000"/>
                          </a:solidFill>
                          <a:latin typeface="Calibri"/>
                        </a:rPr>
                        <a:t>C</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800" b="0" i="0" u="none" strike="noStrike">
                          <a:solidFill>
                            <a:srgbClr val="000000"/>
                          </a:solidFill>
                          <a:latin typeface="Calibri"/>
                        </a:rPr>
                        <a:t>LESS DEVELOPED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800" b="0" i="0" u="none" strike="noStrike" dirty="0">
                          <a:solidFill>
                            <a:srgbClr val="000000"/>
                          </a:solidFill>
                          <a:latin typeface="Calibri"/>
                        </a:rPr>
                        <a:t>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ctr" fontAlgn="b"/>
                      <a:r>
                        <a:rPr lang="en-US" sz="1800" b="0" i="0" u="none" strike="noStrike" dirty="0">
                          <a:solidFill>
                            <a:srgbClr val="000000"/>
                          </a:solidFill>
                          <a:latin typeface="Calibri"/>
                        </a:rPr>
                        <a:t>4.80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r>
              <a:tr h="748985">
                <a:tc>
                  <a:txBody>
                    <a:bodyPr/>
                    <a:lstStyle/>
                    <a:p>
                      <a:pPr algn="ctr" fontAlgn="b"/>
                      <a:r>
                        <a:rPr lang="en-US" sz="1800" b="0" i="0" u="none" strike="noStrike">
                          <a:solidFill>
                            <a:srgbClr val="000000"/>
                          </a:solidFill>
                          <a:latin typeface="Calibri"/>
                        </a:rPr>
                        <a:t>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99FF"/>
                    </a:solidFill>
                  </a:tcPr>
                </a:tc>
                <a:tc>
                  <a:txBody>
                    <a:bodyPr/>
                    <a:lstStyle/>
                    <a:p>
                      <a:pPr algn="ctr" fontAlgn="b"/>
                      <a:r>
                        <a:rPr lang="en-US" sz="1800" b="0" i="0" u="none" strike="noStrike">
                          <a:solidFill>
                            <a:srgbClr val="000000"/>
                          </a:solidFill>
                          <a:latin typeface="Calibri"/>
                        </a:rPr>
                        <a:t>LESSER DEVELOPED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99FF"/>
                    </a:solidFill>
                  </a:tcPr>
                </a:tc>
                <a:tc>
                  <a:txBody>
                    <a:bodyPr/>
                    <a:lstStyle/>
                    <a:p>
                      <a:pPr algn="ctr" fontAlgn="b"/>
                      <a:r>
                        <a:rPr lang="en-US" sz="1800" b="0" i="0" u="none" strike="noStrike" dirty="0">
                          <a:solidFill>
                            <a:srgbClr val="000000"/>
                          </a:solidFill>
                          <a:latin typeface="Calibri"/>
                        </a:rPr>
                        <a:t>43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99FF"/>
                    </a:solidFill>
                  </a:tcPr>
                </a:tc>
                <a:tc>
                  <a:txBody>
                    <a:bodyPr/>
                    <a:lstStyle/>
                    <a:p>
                      <a:pPr algn="ctr" fontAlgn="b"/>
                      <a:r>
                        <a:rPr lang="en-US" sz="1800" b="0" i="0" u="none" strike="noStrike" dirty="0">
                          <a:solidFill>
                            <a:srgbClr val="000000"/>
                          </a:solidFill>
                          <a:latin typeface="Calibri"/>
                        </a:rPr>
                        <a:t>12.15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999FF"/>
                    </a:solidFill>
                  </a:tcPr>
                </a:tc>
              </a:tr>
              <a:tr h="711535">
                <a:tc>
                  <a:txBody>
                    <a:bodyPr/>
                    <a:lstStyle/>
                    <a:p>
                      <a:pPr algn="ctr" fontAlgn="b"/>
                      <a:r>
                        <a:rPr lang="en-US" sz="1800" b="0" i="0" u="none" strike="noStrike">
                          <a:solidFill>
                            <a:srgbClr val="000000"/>
                          </a:solidFill>
                          <a:latin typeface="Calibri"/>
                        </a:rPr>
                        <a:t>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a:solidFill>
                            <a:srgbClr val="000000"/>
                          </a:solidFill>
                          <a:latin typeface="Calibri"/>
                        </a:rPr>
                        <a:t>LEAST DEVELOPED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dirty="0">
                          <a:solidFill>
                            <a:srgbClr val="000000"/>
                          </a:solidFill>
                          <a:latin typeface="Calibri"/>
                        </a:rPr>
                        <a:t>262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b"/>
                      <a:r>
                        <a:rPr lang="en-US" sz="1800" b="0" i="0" u="none" strike="noStrike" dirty="0">
                          <a:solidFill>
                            <a:srgbClr val="000000"/>
                          </a:solidFill>
                          <a:latin typeface="Calibri"/>
                        </a:rPr>
                        <a:t>74.01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r>
              <a:tr h="936231">
                <a:tc>
                  <a:txBody>
                    <a:bodyPr/>
                    <a:lstStyle/>
                    <a:p>
                      <a:pPr algn="ctr" fontAlgn="b"/>
                      <a:r>
                        <a:rPr lang="en-US" sz="1800" b="0" i="0" u="none" strike="noStrike">
                          <a:solidFill>
                            <a:srgbClr val="000000"/>
                          </a:solidFill>
                          <a:latin typeface="Calibri"/>
                        </a:rPr>
                        <a:t>NO INDUSTRY DISTRICT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800" b="0" i="0" u="none" strike="noStrike">
                          <a:solidFill>
                            <a:srgbClr val="000000"/>
                          </a:solidFill>
                          <a:latin typeface="Calibri"/>
                        </a:rPr>
                        <a:t>NO INDUSTRIES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800" b="0" i="0" u="none" strike="noStrike" dirty="0">
                          <a:solidFill>
                            <a:srgbClr val="000000"/>
                          </a:solidFill>
                          <a:latin typeface="Calibri"/>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b"/>
                      <a:r>
                        <a:rPr lang="en-US" sz="1800" b="0" i="0" u="none" strike="noStrike" dirty="0">
                          <a:solidFill>
                            <a:srgbClr val="000000"/>
                          </a:solidFill>
                          <a:latin typeface="Calibri"/>
                        </a:rPr>
                        <a:t>0.56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r>
              <a:tr h="936231">
                <a:tc>
                  <a:txBody>
                    <a:bodyPr/>
                    <a:lstStyle/>
                    <a:p>
                      <a:pPr algn="ctr" fontAlgn="b"/>
                      <a:r>
                        <a:rPr lang="en-US" sz="1800" b="1" i="0" u="none" strike="noStrike">
                          <a:solidFill>
                            <a:srgbClr val="000000"/>
                          </a:solidFill>
                          <a:latin typeface="Calibri"/>
                        </a:rPr>
                        <a:t>TOTAL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1" i="0" u="none" strike="noStrike" dirty="0">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1" i="0" u="none" strike="noStrike">
                          <a:solidFill>
                            <a:srgbClr val="000000"/>
                          </a:solidFill>
                          <a:latin typeface="Calibri"/>
                        </a:rPr>
                        <a:t>354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800" b="1" i="0" u="none" strike="noStrike" dirty="0">
                          <a:solidFill>
                            <a:srgbClr val="000000"/>
                          </a:solidFill>
                          <a:latin typeface="Calibri"/>
                        </a:rPr>
                        <a:t>100.00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4" name="Footer Placeholder 3"/>
          <p:cNvSpPr>
            <a:spLocks noGrp="1"/>
          </p:cNvSpPr>
          <p:nvPr>
            <p:ph type="ftr" sz="quarter" idx="11"/>
          </p:nvPr>
        </p:nvSpPr>
        <p:spPr/>
        <p:txBody>
          <a:bodyPr/>
          <a:lstStyle/>
          <a:p>
            <a:r>
              <a:rPr lang="en-US" smtClean="0"/>
              <a:t>      </a:t>
            </a:r>
            <a:endParaRPr lang="en-US"/>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nvGraphicFramePr>
        <p:xfrm>
          <a:off x="0" y="0"/>
          <a:ext cx="9143999" cy="6629400"/>
        </p:xfrm>
        <a:graphic>
          <a:graphicData uri="http://schemas.openxmlformats.org/drawingml/2006/chart">
            <c:chart xmlns:c="http://schemas.openxmlformats.org/drawingml/2006/chart" xmlns:r="http://schemas.openxmlformats.org/officeDocument/2006/relationships" r:id="rId2"/>
          </a:graphicData>
        </a:graphic>
      </p:graphicFrame>
      <p:sp>
        <p:nvSpPr>
          <p:cNvPr id="4" name="Footer Placeholder 3"/>
          <p:cNvSpPr>
            <a:spLocks noGrp="1"/>
          </p:cNvSpPr>
          <p:nvPr>
            <p:ph type="ftr" sz="quarter" idx="11"/>
          </p:nvPr>
        </p:nvSpPr>
        <p:spPr/>
        <p:txBody>
          <a:bodyPr/>
          <a:lstStyle/>
          <a:p>
            <a:r>
              <a:rPr lang="en-US" smtClean="0"/>
              <a:t>      </a:t>
            </a:r>
            <a:endParaRPr lang="en-US"/>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3" y="-2"/>
          <a:ext cx="9144000" cy="6858003"/>
        </p:xfrm>
        <a:graphic>
          <a:graphicData uri="http://schemas.openxmlformats.org/drawingml/2006/table">
            <a:tbl>
              <a:tblPr firstRow="1" bandRow="1">
                <a:tableStyleId>{5C22544A-7EE6-4342-B048-85BDC9FD1C3A}</a:tableStyleId>
              </a:tblPr>
              <a:tblGrid>
                <a:gridCol w="1371597"/>
                <a:gridCol w="660403"/>
                <a:gridCol w="1016000"/>
                <a:gridCol w="1016000"/>
                <a:gridCol w="1016000"/>
                <a:gridCol w="1016000"/>
                <a:gridCol w="1016000"/>
                <a:gridCol w="1016000"/>
                <a:gridCol w="1016000"/>
              </a:tblGrid>
              <a:tr h="1287791">
                <a:tc>
                  <a:txBody>
                    <a:bodyPr/>
                    <a:lstStyle/>
                    <a:p>
                      <a:pPr algn="ctr"/>
                      <a:r>
                        <a:rPr lang="en-US" dirty="0" smtClean="0"/>
                        <a:t>GROUPS</a:t>
                      </a:r>
                      <a:endParaRPr lang="en-US" dirty="0"/>
                    </a:p>
                  </a:txBody>
                  <a:tcPr anchor="ctr"/>
                </a:tc>
                <a:tc gridSpan="2">
                  <a:txBody>
                    <a:bodyPr/>
                    <a:lstStyle/>
                    <a:p>
                      <a:pPr algn="ctr"/>
                      <a:r>
                        <a:rPr lang="en-US" dirty="0" smtClean="0"/>
                        <a:t>1993</a:t>
                      </a:r>
                      <a:endParaRPr lang="en-US" dirty="0"/>
                    </a:p>
                  </a:txBody>
                  <a:tcPr anchor="ctr"/>
                </a:tc>
                <a:tc hMerge="1">
                  <a:txBody>
                    <a:bodyPr/>
                    <a:lstStyle/>
                    <a:p>
                      <a:endParaRPr lang="en-US" dirty="0"/>
                    </a:p>
                  </a:txBody>
                  <a:tcPr/>
                </a:tc>
                <a:tc gridSpan="2">
                  <a:txBody>
                    <a:bodyPr/>
                    <a:lstStyle/>
                    <a:p>
                      <a:pPr algn="ctr"/>
                      <a:r>
                        <a:rPr lang="en-US" dirty="0" smtClean="0"/>
                        <a:t>2001</a:t>
                      </a:r>
                      <a:endParaRPr lang="en-US" dirty="0"/>
                    </a:p>
                  </a:txBody>
                  <a:tcPr anchor="ctr"/>
                </a:tc>
                <a:tc hMerge="1">
                  <a:txBody>
                    <a:bodyPr/>
                    <a:lstStyle/>
                    <a:p>
                      <a:endParaRPr lang="en-US" dirty="0"/>
                    </a:p>
                  </a:txBody>
                  <a:tcPr/>
                </a:tc>
                <a:tc gridSpan="2">
                  <a:txBody>
                    <a:bodyPr/>
                    <a:lstStyle/>
                    <a:p>
                      <a:pPr algn="ctr"/>
                      <a:r>
                        <a:rPr lang="en-US" dirty="0" smtClean="0"/>
                        <a:t>2007</a:t>
                      </a:r>
                      <a:endParaRPr lang="en-US" dirty="0"/>
                    </a:p>
                  </a:txBody>
                  <a:tcPr anchor="ctr"/>
                </a:tc>
                <a:tc hMerge="1">
                  <a:txBody>
                    <a:bodyPr/>
                    <a:lstStyle/>
                    <a:p>
                      <a:endParaRPr lang="en-US" dirty="0"/>
                    </a:p>
                  </a:txBody>
                  <a:tcPr/>
                </a:tc>
                <a:tc gridSpan="2">
                  <a:txBody>
                    <a:bodyPr/>
                    <a:lstStyle/>
                    <a:p>
                      <a:pPr algn="ctr"/>
                      <a:r>
                        <a:rPr lang="en-US" dirty="0" smtClean="0"/>
                        <a:t>2013</a:t>
                      </a:r>
                      <a:endParaRPr lang="en-US" dirty="0"/>
                    </a:p>
                  </a:txBody>
                  <a:tcPr anchor="ctr"/>
                </a:tc>
                <a:tc hMerge="1">
                  <a:txBody>
                    <a:bodyPr/>
                    <a:lstStyle/>
                    <a:p>
                      <a:endParaRPr lang="en-US" dirty="0"/>
                    </a:p>
                  </a:txBody>
                  <a:tcPr/>
                </a:tc>
              </a:tr>
              <a:tr h="746102">
                <a:tc>
                  <a:txBody>
                    <a:bodyPr/>
                    <a:lstStyle/>
                    <a:p>
                      <a:pPr algn="ctr"/>
                      <a:r>
                        <a:rPr lang="en-US" dirty="0" smtClean="0"/>
                        <a:t>A</a:t>
                      </a:r>
                      <a:endParaRPr lang="en-US" dirty="0"/>
                    </a:p>
                  </a:txBody>
                  <a:tcPr anchor="ctr">
                    <a:solidFill>
                      <a:schemeClr val="accent2"/>
                    </a:solidFill>
                  </a:tcPr>
                </a:tc>
                <a:tc>
                  <a:txBody>
                    <a:bodyPr/>
                    <a:lstStyle/>
                    <a:p>
                      <a:pPr algn="ctr" fontAlgn="b"/>
                      <a:r>
                        <a:rPr lang="en-US" sz="1800" b="0" i="0" u="none" strike="noStrike" dirty="0">
                          <a:solidFill>
                            <a:srgbClr val="000000"/>
                          </a:solidFill>
                          <a:latin typeface="Calibri"/>
                        </a:rPr>
                        <a:t>17</a:t>
                      </a:r>
                    </a:p>
                  </a:txBody>
                  <a:tcPr marL="0" marR="0" marT="0" marB="0" anchor="ctr">
                    <a:solidFill>
                      <a:schemeClr val="accent2"/>
                    </a:solidFill>
                  </a:tcPr>
                </a:tc>
                <a:tc>
                  <a:txBody>
                    <a:bodyPr/>
                    <a:lstStyle/>
                    <a:p>
                      <a:pPr algn="ctr" fontAlgn="b"/>
                      <a:r>
                        <a:rPr lang="en-US" sz="1800" b="0" i="0" u="none" strike="noStrike">
                          <a:solidFill>
                            <a:srgbClr val="000000"/>
                          </a:solidFill>
                          <a:latin typeface="Calibri"/>
                        </a:rPr>
                        <a:t>4.62</a:t>
                      </a:r>
                    </a:p>
                  </a:txBody>
                  <a:tcPr marL="0" marR="0" marT="0" marB="0" anchor="ctr">
                    <a:solidFill>
                      <a:schemeClr val="accent2"/>
                    </a:solidFill>
                  </a:tcPr>
                </a:tc>
                <a:tc>
                  <a:txBody>
                    <a:bodyPr/>
                    <a:lstStyle/>
                    <a:p>
                      <a:pPr algn="ctr" fontAlgn="b"/>
                      <a:r>
                        <a:rPr lang="en-US" sz="1800" b="0" i="0" u="none" strike="noStrike" dirty="0">
                          <a:solidFill>
                            <a:srgbClr val="000000"/>
                          </a:solidFill>
                          <a:latin typeface="Calibri"/>
                        </a:rPr>
                        <a:t>17</a:t>
                      </a:r>
                    </a:p>
                  </a:txBody>
                  <a:tcPr marL="0" marR="0" marT="0" marB="0" anchor="ctr">
                    <a:solidFill>
                      <a:schemeClr val="accent2"/>
                    </a:solidFill>
                  </a:tcPr>
                </a:tc>
                <a:tc>
                  <a:txBody>
                    <a:bodyPr/>
                    <a:lstStyle/>
                    <a:p>
                      <a:pPr algn="ctr" fontAlgn="b"/>
                      <a:r>
                        <a:rPr lang="en-US" sz="1800" b="0" i="0" u="none" strike="noStrike">
                          <a:solidFill>
                            <a:srgbClr val="000000"/>
                          </a:solidFill>
                          <a:latin typeface="Calibri"/>
                        </a:rPr>
                        <a:t>4.62</a:t>
                      </a:r>
                    </a:p>
                  </a:txBody>
                  <a:tcPr marL="0" marR="0" marT="0" marB="0" anchor="ctr">
                    <a:solidFill>
                      <a:schemeClr val="accent2"/>
                    </a:solidFill>
                  </a:tcPr>
                </a:tc>
                <a:tc>
                  <a:txBody>
                    <a:bodyPr/>
                    <a:lstStyle/>
                    <a:p>
                      <a:pPr algn="ctr" fontAlgn="b"/>
                      <a:r>
                        <a:rPr lang="en-US" sz="1800" b="0" i="0" u="none" strike="noStrike" dirty="0">
                          <a:solidFill>
                            <a:srgbClr val="000000"/>
                          </a:solidFill>
                          <a:latin typeface="Calibri"/>
                        </a:rPr>
                        <a:t>19</a:t>
                      </a:r>
                    </a:p>
                  </a:txBody>
                  <a:tcPr marL="9525" marR="9525" marT="9525" marB="0" anchor="ctr">
                    <a:solidFill>
                      <a:schemeClr val="accent2"/>
                    </a:solidFill>
                  </a:tcPr>
                </a:tc>
                <a:tc>
                  <a:txBody>
                    <a:bodyPr/>
                    <a:lstStyle/>
                    <a:p>
                      <a:pPr algn="ctr" fontAlgn="b"/>
                      <a:r>
                        <a:rPr lang="en-US" sz="1800" b="0" i="0" u="none" strike="noStrike" dirty="0">
                          <a:solidFill>
                            <a:srgbClr val="000000"/>
                          </a:solidFill>
                          <a:latin typeface="Calibri"/>
                        </a:rPr>
                        <a:t>5.41</a:t>
                      </a:r>
                    </a:p>
                  </a:txBody>
                  <a:tcPr marL="9525" marR="9525" marT="9525" marB="0" anchor="ctr">
                    <a:solidFill>
                      <a:schemeClr val="accent2"/>
                    </a:solidFill>
                  </a:tcPr>
                </a:tc>
                <a:tc>
                  <a:txBody>
                    <a:bodyPr/>
                    <a:lstStyle/>
                    <a:p>
                      <a:pPr algn="ctr" fontAlgn="b"/>
                      <a:r>
                        <a:rPr lang="en-US" sz="1800" b="0" i="0" u="none" strike="noStrike" dirty="0">
                          <a:solidFill>
                            <a:srgbClr val="000000"/>
                          </a:solidFill>
                          <a:latin typeface="Calibri"/>
                        </a:rPr>
                        <a:t>22</a:t>
                      </a:r>
                    </a:p>
                  </a:txBody>
                  <a:tcPr marL="9525" marR="9525" marT="9525" marB="0" anchor="ctr">
                    <a:solidFill>
                      <a:schemeClr val="accent2"/>
                    </a:solidFill>
                  </a:tcPr>
                </a:tc>
                <a:tc>
                  <a:txBody>
                    <a:bodyPr/>
                    <a:lstStyle/>
                    <a:p>
                      <a:pPr algn="ctr" fontAlgn="b"/>
                      <a:r>
                        <a:rPr lang="en-US" sz="1800" b="0" i="0" u="none" strike="noStrike" dirty="0">
                          <a:solidFill>
                            <a:srgbClr val="000000"/>
                          </a:solidFill>
                          <a:latin typeface="Calibri"/>
                        </a:rPr>
                        <a:t>6.21</a:t>
                      </a:r>
                    </a:p>
                  </a:txBody>
                  <a:tcPr marL="9525" marR="9525" marT="9525" marB="0" anchor="ctr">
                    <a:solidFill>
                      <a:schemeClr val="accent2"/>
                    </a:solidFill>
                  </a:tcPr>
                </a:tc>
              </a:tr>
              <a:tr h="746102">
                <a:tc>
                  <a:txBody>
                    <a:bodyPr/>
                    <a:lstStyle/>
                    <a:p>
                      <a:pPr algn="ctr"/>
                      <a:r>
                        <a:rPr lang="en-US" dirty="0" smtClean="0"/>
                        <a:t>B</a:t>
                      </a:r>
                      <a:endParaRPr lang="en-US" dirty="0"/>
                    </a:p>
                  </a:txBody>
                  <a:tcPr anchor="ctr">
                    <a:solidFill>
                      <a:schemeClr val="accent3">
                        <a:lumMod val="60000"/>
                        <a:lumOff val="40000"/>
                      </a:schemeClr>
                    </a:solidFill>
                  </a:tcPr>
                </a:tc>
                <a:tc>
                  <a:txBody>
                    <a:bodyPr/>
                    <a:lstStyle/>
                    <a:p>
                      <a:pPr algn="ctr" fontAlgn="b"/>
                      <a:r>
                        <a:rPr lang="en-US" sz="1800" b="0" i="0" u="none" strike="noStrike" dirty="0">
                          <a:solidFill>
                            <a:srgbClr val="000000"/>
                          </a:solidFill>
                          <a:latin typeface="Calibri"/>
                        </a:rPr>
                        <a:t>19</a:t>
                      </a:r>
                    </a:p>
                  </a:txBody>
                  <a:tcPr marL="0" marR="0" marT="0" marB="0" anchor="ctr">
                    <a:solidFill>
                      <a:schemeClr val="accent3">
                        <a:lumMod val="60000"/>
                        <a:lumOff val="40000"/>
                      </a:schemeClr>
                    </a:solidFill>
                  </a:tcPr>
                </a:tc>
                <a:tc>
                  <a:txBody>
                    <a:bodyPr/>
                    <a:lstStyle/>
                    <a:p>
                      <a:pPr algn="ctr" fontAlgn="b"/>
                      <a:r>
                        <a:rPr lang="en-US" sz="1800" b="0" i="0" u="none" strike="noStrike">
                          <a:solidFill>
                            <a:srgbClr val="000000"/>
                          </a:solidFill>
                          <a:latin typeface="Calibri"/>
                        </a:rPr>
                        <a:t>5.16</a:t>
                      </a:r>
                    </a:p>
                  </a:txBody>
                  <a:tcPr marL="0" marR="0" marT="0" marB="0" anchor="ctr">
                    <a:solidFill>
                      <a:schemeClr val="accent3">
                        <a:lumMod val="60000"/>
                        <a:lumOff val="40000"/>
                      </a:schemeClr>
                    </a:solidFill>
                  </a:tcPr>
                </a:tc>
                <a:tc>
                  <a:txBody>
                    <a:bodyPr/>
                    <a:lstStyle/>
                    <a:p>
                      <a:pPr algn="ctr" fontAlgn="b"/>
                      <a:r>
                        <a:rPr lang="en-US" sz="1800" b="0" i="0" u="none" strike="noStrike" dirty="0">
                          <a:solidFill>
                            <a:srgbClr val="000000"/>
                          </a:solidFill>
                          <a:latin typeface="Calibri"/>
                        </a:rPr>
                        <a:t>19</a:t>
                      </a:r>
                    </a:p>
                  </a:txBody>
                  <a:tcPr marL="0" marR="0" marT="0" marB="0" anchor="ctr">
                    <a:solidFill>
                      <a:schemeClr val="accent3">
                        <a:lumMod val="60000"/>
                        <a:lumOff val="40000"/>
                      </a:schemeClr>
                    </a:solidFill>
                  </a:tcPr>
                </a:tc>
                <a:tc>
                  <a:txBody>
                    <a:bodyPr/>
                    <a:lstStyle/>
                    <a:p>
                      <a:pPr algn="ctr" fontAlgn="b"/>
                      <a:r>
                        <a:rPr lang="en-US" sz="1800" b="0" i="0" u="none" strike="noStrike">
                          <a:solidFill>
                            <a:srgbClr val="000000"/>
                          </a:solidFill>
                          <a:latin typeface="Calibri"/>
                        </a:rPr>
                        <a:t>5.16</a:t>
                      </a:r>
                    </a:p>
                  </a:txBody>
                  <a:tcPr marL="0" marR="0" marT="0" marB="0" anchor="ctr">
                    <a:solidFill>
                      <a:schemeClr val="accent3">
                        <a:lumMod val="60000"/>
                        <a:lumOff val="40000"/>
                      </a:schemeClr>
                    </a:solidFill>
                  </a:tcPr>
                </a:tc>
                <a:tc>
                  <a:txBody>
                    <a:bodyPr/>
                    <a:lstStyle/>
                    <a:p>
                      <a:pPr algn="ctr" fontAlgn="b"/>
                      <a:r>
                        <a:rPr lang="en-US" sz="1800" b="0" i="0" u="none" strike="noStrike" dirty="0">
                          <a:solidFill>
                            <a:srgbClr val="000000"/>
                          </a:solidFill>
                          <a:latin typeface="Calibri"/>
                        </a:rPr>
                        <a:t>10</a:t>
                      </a:r>
                    </a:p>
                  </a:txBody>
                  <a:tcPr marL="9525" marR="9525" marT="9525" marB="0" anchor="ctr">
                    <a:solidFill>
                      <a:schemeClr val="accent3">
                        <a:lumMod val="60000"/>
                        <a:lumOff val="40000"/>
                      </a:schemeClr>
                    </a:solidFill>
                  </a:tcPr>
                </a:tc>
                <a:tc>
                  <a:txBody>
                    <a:bodyPr/>
                    <a:lstStyle/>
                    <a:p>
                      <a:pPr algn="ctr" fontAlgn="b"/>
                      <a:r>
                        <a:rPr lang="en-US" sz="1800" b="0" i="0" u="none" strike="noStrike" dirty="0">
                          <a:solidFill>
                            <a:srgbClr val="000000"/>
                          </a:solidFill>
                          <a:latin typeface="Calibri"/>
                        </a:rPr>
                        <a:t>2.85</a:t>
                      </a:r>
                    </a:p>
                  </a:txBody>
                  <a:tcPr marL="9525" marR="9525" marT="9525" marB="0" anchor="ctr">
                    <a:solidFill>
                      <a:schemeClr val="accent3">
                        <a:lumMod val="60000"/>
                        <a:lumOff val="40000"/>
                      </a:schemeClr>
                    </a:solidFill>
                  </a:tcPr>
                </a:tc>
                <a:tc>
                  <a:txBody>
                    <a:bodyPr/>
                    <a:lstStyle/>
                    <a:p>
                      <a:pPr algn="ctr" fontAlgn="b"/>
                      <a:r>
                        <a:rPr lang="en-US" sz="1800" b="0" i="0" u="none" strike="noStrike" dirty="0">
                          <a:solidFill>
                            <a:srgbClr val="000000"/>
                          </a:solidFill>
                          <a:latin typeface="Calibri"/>
                        </a:rPr>
                        <a:t>8</a:t>
                      </a:r>
                    </a:p>
                  </a:txBody>
                  <a:tcPr marL="9525" marR="9525" marT="9525" marB="0" anchor="ctr">
                    <a:solidFill>
                      <a:schemeClr val="accent3">
                        <a:lumMod val="60000"/>
                        <a:lumOff val="40000"/>
                      </a:schemeClr>
                    </a:solidFill>
                  </a:tcPr>
                </a:tc>
                <a:tc>
                  <a:txBody>
                    <a:bodyPr/>
                    <a:lstStyle/>
                    <a:p>
                      <a:pPr algn="ctr" fontAlgn="b"/>
                      <a:r>
                        <a:rPr lang="en-US" sz="1800" b="0" i="0" u="none" strike="noStrike" dirty="0">
                          <a:solidFill>
                            <a:srgbClr val="000000"/>
                          </a:solidFill>
                          <a:latin typeface="Calibri"/>
                        </a:rPr>
                        <a:t>2.26</a:t>
                      </a:r>
                    </a:p>
                  </a:txBody>
                  <a:tcPr marL="9525" marR="9525" marT="9525" marB="0" anchor="ctr">
                    <a:solidFill>
                      <a:schemeClr val="accent3">
                        <a:lumMod val="60000"/>
                        <a:lumOff val="40000"/>
                      </a:schemeClr>
                    </a:solidFill>
                  </a:tcPr>
                </a:tc>
              </a:tr>
              <a:tr h="746102">
                <a:tc>
                  <a:txBody>
                    <a:bodyPr/>
                    <a:lstStyle/>
                    <a:p>
                      <a:pPr algn="ctr"/>
                      <a:r>
                        <a:rPr lang="en-US" dirty="0" smtClean="0"/>
                        <a:t>C</a:t>
                      </a:r>
                      <a:endParaRPr lang="en-US" dirty="0"/>
                    </a:p>
                  </a:txBody>
                  <a:tcPr anchor="ctr">
                    <a:solidFill>
                      <a:srgbClr val="7030A0"/>
                    </a:solidFill>
                  </a:tcPr>
                </a:tc>
                <a:tc>
                  <a:txBody>
                    <a:bodyPr/>
                    <a:lstStyle/>
                    <a:p>
                      <a:pPr algn="ctr" fontAlgn="b"/>
                      <a:r>
                        <a:rPr lang="en-US" sz="1800" b="0" i="0" u="none" strike="noStrike" dirty="0">
                          <a:solidFill>
                            <a:srgbClr val="000000"/>
                          </a:solidFill>
                          <a:latin typeface="Calibri"/>
                        </a:rPr>
                        <a:t>44</a:t>
                      </a:r>
                    </a:p>
                  </a:txBody>
                  <a:tcPr marL="0" marR="0" marT="0" marB="0" anchor="ctr">
                    <a:solidFill>
                      <a:srgbClr val="7030A0"/>
                    </a:solidFill>
                  </a:tcPr>
                </a:tc>
                <a:tc>
                  <a:txBody>
                    <a:bodyPr/>
                    <a:lstStyle/>
                    <a:p>
                      <a:pPr algn="ctr" fontAlgn="b"/>
                      <a:r>
                        <a:rPr lang="en-US" sz="1800" b="0" i="0" u="none" strike="noStrike" dirty="0">
                          <a:solidFill>
                            <a:srgbClr val="000000"/>
                          </a:solidFill>
                          <a:latin typeface="Calibri"/>
                        </a:rPr>
                        <a:t>11.96</a:t>
                      </a:r>
                    </a:p>
                  </a:txBody>
                  <a:tcPr marL="0" marR="0" marT="0" marB="0" anchor="ctr">
                    <a:solidFill>
                      <a:srgbClr val="7030A0"/>
                    </a:solidFill>
                  </a:tcPr>
                </a:tc>
                <a:tc>
                  <a:txBody>
                    <a:bodyPr/>
                    <a:lstStyle/>
                    <a:p>
                      <a:pPr algn="ctr" fontAlgn="b"/>
                      <a:r>
                        <a:rPr lang="en-US" sz="1800" b="0" i="0" u="none" strike="noStrike" dirty="0">
                          <a:solidFill>
                            <a:srgbClr val="000000"/>
                          </a:solidFill>
                          <a:latin typeface="Calibri"/>
                        </a:rPr>
                        <a:t>44</a:t>
                      </a:r>
                    </a:p>
                  </a:txBody>
                  <a:tcPr marL="0" marR="0" marT="0" marB="0" anchor="ctr">
                    <a:solidFill>
                      <a:srgbClr val="7030A0"/>
                    </a:solidFill>
                  </a:tcPr>
                </a:tc>
                <a:tc>
                  <a:txBody>
                    <a:bodyPr/>
                    <a:lstStyle/>
                    <a:p>
                      <a:pPr algn="ctr" fontAlgn="b"/>
                      <a:r>
                        <a:rPr lang="en-US" sz="1800" b="0" i="0" u="none" strike="noStrike" dirty="0">
                          <a:solidFill>
                            <a:srgbClr val="000000"/>
                          </a:solidFill>
                          <a:latin typeface="Calibri"/>
                        </a:rPr>
                        <a:t>11.96</a:t>
                      </a:r>
                    </a:p>
                  </a:txBody>
                  <a:tcPr marL="0" marR="0" marT="0" marB="0" anchor="ctr">
                    <a:solidFill>
                      <a:srgbClr val="7030A0"/>
                    </a:solidFill>
                  </a:tcPr>
                </a:tc>
                <a:tc>
                  <a:txBody>
                    <a:bodyPr/>
                    <a:lstStyle/>
                    <a:p>
                      <a:pPr algn="ctr" fontAlgn="b"/>
                      <a:r>
                        <a:rPr lang="en-US" sz="1800" b="0" i="0" u="none" strike="noStrike" dirty="0">
                          <a:solidFill>
                            <a:srgbClr val="000000"/>
                          </a:solidFill>
                          <a:latin typeface="Calibri"/>
                        </a:rPr>
                        <a:t>17</a:t>
                      </a:r>
                    </a:p>
                  </a:txBody>
                  <a:tcPr marL="9525" marR="9525" marT="9525" marB="0" anchor="ctr">
                    <a:solidFill>
                      <a:srgbClr val="7030A0"/>
                    </a:solidFill>
                  </a:tcPr>
                </a:tc>
                <a:tc>
                  <a:txBody>
                    <a:bodyPr/>
                    <a:lstStyle/>
                    <a:p>
                      <a:pPr algn="ctr" fontAlgn="b"/>
                      <a:r>
                        <a:rPr lang="en-US" sz="1800" b="0" i="0" u="none" strike="noStrike" dirty="0">
                          <a:solidFill>
                            <a:srgbClr val="000000"/>
                          </a:solidFill>
                          <a:latin typeface="Calibri"/>
                        </a:rPr>
                        <a:t>4.84</a:t>
                      </a:r>
                    </a:p>
                  </a:txBody>
                  <a:tcPr marL="9525" marR="9525" marT="9525" marB="0" anchor="ctr">
                    <a:solidFill>
                      <a:srgbClr val="7030A0"/>
                    </a:solidFill>
                  </a:tcPr>
                </a:tc>
                <a:tc>
                  <a:txBody>
                    <a:bodyPr/>
                    <a:lstStyle/>
                    <a:p>
                      <a:pPr algn="ctr" fontAlgn="b"/>
                      <a:r>
                        <a:rPr lang="en-US" sz="1800" b="0" i="0" u="none" strike="noStrike" dirty="0">
                          <a:solidFill>
                            <a:srgbClr val="000000"/>
                          </a:solidFill>
                          <a:latin typeface="Calibri"/>
                        </a:rPr>
                        <a:t>17</a:t>
                      </a:r>
                    </a:p>
                  </a:txBody>
                  <a:tcPr marL="9525" marR="9525" marT="9525" marB="0" anchor="ctr">
                    <a:solidFill>
                      <a:srgbClr val="7030A0"/>
                    </a:solidFill>
                  </a:tcPr>
                </a:tc>
                <a:tc>
                  <a:txBody>
                    <a:bodyPr/>
                    <a:lstStyle/>
                    <a:p>
                      <a:pPr algn="ctr" fontAlgn="b"/>
                      <a:r>
                        <a:rPr lang="en-US" sz="1800" b="0" i="0" u="none" strike="noStrike" dirty="0">
                          <a:solidFill>
                            <a:srgbClr val="000000"/>
                          </a:solidFill>
                          <a:latin typeface="Calibri"/>
                        </a:rPr>
                        <a:t>4.80</a:t>
                      </a:r>
                    </a:p>
                  </a:txBody>
                  <a:tcPr marL="9525" marR="9525" marT="9525" marB="0" anchor="ctr">
                    <a:solidFill>
                      <a:srgbClr val="7030A0"/>
                    </a:solidFill>
                  </a:tcPr>
                </a:tc>
              </a:tr>
              <a:tr h="746102">
                <a:tc>
                  <a:txBody>
                    <a:bodyPr/>
                    <a:lstStyle/>
                    <a:p>
                      <a:pPr algn="ctr"/>
                      <a:r>
                        <a:rPr lang="en-US" dirty="0" smtClean="0"/>
                        <a:t>D</a:t>
                      </a:r>
                      <a:endParaRPr lang="en-US" dirty="0"/>
                    </a:p>
                  </a:txBody>
                  <a:tcPr anchor="ctr">
                    <a:solidFill>
                      <a:schemeClr val="accent1">
                        <a:lumMod val="60000"/>
                        <a:lumOff val="40000"/>
                      </a:schemeClr>
                    </a:solidFill>
                  </a:tcPr>
                </a:tc>
                <a:tc>
                  <a:txBody>
                    <a:bodyPr/>
                    <a:lstStyle/>
                    <a:p>
                      <a:pPr algn="ctr" fontAlgn="b"/>
                      <a:r>
                        <a:rPr lang="en-US" sz="1800" b="0" i="0" u="none" strike="noStrike">
                          <a:solidFill>
                            <a:srgbClr val="000000"/>
                          </a:solidFill>
                          <a:latin typeface="Calibri"/>
                        </a:rPr>
                        <a:t>183</a:t>
                      </a:r>
                    </a:p>
                  </a:txBody>
                  <a:tcPr marL="0" marR="0" marT="0" marB="0" anchor="ctr">
                    <a:solidFill>
                      <a:schemeClr val="accent1">
                        <a:lumMod val="60000"/>
                        <a:lumOff val="40000"/>
                      </a:schemeClr>
                    </a:solidFill>
                  </a:tcPr>
                </a:tc>
                <a:tc>
                  <a:txBody>
                    <a:bodyPr/>
                    <a:lstStyle/>
                    <a:p>
                      <a:pPr algn="ctr" fontAlgn="b"/>
                      <a:r>
                        <a:rPr lang="en-US" sz="1800" b="0" i="0" u="none" strike="noStrike" dirty="0">
                          <a:solidFill>
                            <a:srgbClr val="000000"/>
                          </a:solidFill>
                          <a:latin typeface="Calibri"/>
                        </a:rPr>
                        <a:t>49.73</a:t>
                      </a:r>
                    </a:p>
                  </a:txBody>
                  <a:tcPr marL="0" marR="0" marT="0" marB="0" anchor="ctr">
                    <a:solidFill>
                      <a:schemeClr val="accent1">
                        <a:lumMod val="60000"/>
                        <a:lumOff val="40000"/>
                      </a:schemeClr>
                    </a:solidFill>
                  </a:tcPr>
                </a:tc>
                <a:tc>
                  <a:txBody>
                    <a:bodyPr/>
                    <a:lstStyle/>
                    <a:p>
                      <a:pPr algn="ctr" fontAlgn="b"/>
                      <a:r>
                        <a:rPr lang="en-US" sz="1800" b="0" i="0" u="none" strike="noStrike">
                          <a:solidFill>
                            <a:srgbClr val="000000"/>
                          </a:solidFill>
                          <a:latin typeface="Calibri"/>
                        </a:rPr>
                        <a:t>183</a:t>
                      </a:r>
                    </a:p>
                  </a:txBody>
                  <a:tcPr marL="0" marR="0" marT="0" marB="0" anchor="ctr">
                    <a:solidFill>
                      <a:schemeClr val="accent1">
                        <a:lumMod val="60000"/>
                        <a:lumOff val="40000"/>
                      </a:schemeClr>
                    </a:solidFill>
                  </a:tcPr>
                </a:tc>
                <a:tc>
                  <a:txBody>
                    <a:bodyPr/>
                    <a:lstStyle/>
                    <a:p>
                      <a:pPr algn="ctr" fontAlgn="b"/>
                      <a:r>
                        <a:rPr lang="en-US" sz="1800" b="0" i="0" u="none" strike="noStrike" dirty="0">
                          <a:solidFill>
                            <a:srgbClr val="000000"/>
                          </a:solidFill>
                          <a:latin typeface="Calibri"/>
                        </a:rPr>
                        <a:t>49.73</a:t>
                      </a:r>
                    </a:p>
                  </a:txBody>
                  <a:tcPr marL="0" marR="0" marT="0" marB="0" anchor="ctr">
                    <a:solidFill>
                      <a:schemeClr val="accent1">
                        <a:lumMod val="60000"/>
                        <a:lumOff val="40000"/>
                      </a:schemeClr>
                    </a:solidFill>
                  </a:tcPr>
                </a:tc>
                <a:tc>
                  <a:txBody>
                    <a:bodyPr/>
                    <a:lstStyle/>
                    <a:p>
                      <a:pPr algn="ctr" fontAlgn="b"/>
                      <a:r>
                        <a:rPr lang="en-US" sz="1800" b="0" i="0" u="none" strike="noStrike">
                          <a:solidFill>
                            <a:srgbClr val="000000"/>
                          </a:solidFill>
                          <a:latin typeface="Calibri"/>
                        </a:rPr>
                        <a:t>41</a:t>
                      </a:r>
                    </a:p>
                  </a:txBody>
                  <a:tcPr marL="9525" marR="9525" marT="9525" marB="0" anchor="ctr">
                    <a:solidFill>
                      <a:schemeClr val="accent1">
                        <a:lumMod val="60000"/>
                        <a:lumOff val="40000"/>
                      </a:schemeClr>
                    </a:solidFill>
                  </a:tcPr>
                </a:tc>
                <a:tc>
                  <a:txBody>
                    <a:bodyPr/>
                    <a:lstStyle/>
                    <a:p>
                      <a:pPr algn="ctr" fontAlgn="b"/>
                      <a:r>
                        <a:rPr lang="en-US" sz="1800" b="0" i="0" u="none" strike="noStrike" dirty="0">
                          <a:solidFill>
                            <a:srgbClr val="000000"/>
                          </a:solidFill>
                          <a:latin typeface="Calibri"/>
                        </a:rPr>
                        <a:t>11.68</a:t>
                      </a:r>
                    </a:p>
                  </a:txBody>
                  <a:tcPr marL="9525" marR="9525" marT="9525" marB="0" anchor="ctr">
                    <a:solidFill>
                      <a:schemeClr val="accent1">
                        <a:lumMod val="60000"/>
                        <a:lumOff val="40000"/>
                      </a:schemeClr>
                    </a:solidFill>
                  </a:tcPr>
                </a:tc>
                <a:tc>
                  <a:txBody>
                    <a:bodyPr/>
                    <a:lstStyle/>
                    <a:p>
                      <a:pPr algn="ctr" fontAlgn="b"/>
                      <a:r>
                        <a:rPr lang="en-US" sz="1800" b="0" i="0" u="none" strike="noStrike" dirty="0">
                          <a:solidFill>
                            <a:srgbClr val="000000"/>
                          </a:solidFill>
                          <a:latin typeface="Calibri"/>
                        </a:rPr>
                        <a:t>43</a:t>
                      </a:r>
                    </a:p>
                  </a:txBody>
                  <a:tcPr marL="9525" marR="9525" marT="9525" marB="0" anchor="ctr">
                    <a:solidFill>
                      <a:schemeClr val="accent1">
                        <a:lumMod val="60000"/>
                        <a:lumOff val="40000"/>
                      </a:schemeClr>
                    </a:solidFill>
                  </a:tcPr>
                </a:tc>
                <a:tc>
                  <a:txBody>
                    <a:bodyPr/>
                    <a:lstStyle/>
                    <a:p>
                      <a:pPr algn="ctr" fontAlgn="b"/>
                      <a:r>
                        <a:rPr lang="en-US" sz="1800" b="0" i="0" u="none" strike="noStrike" dirty="0">
                          <a:solidFill>
                            <a:srgbClr val="000000"/>
                          </a:solidFill>
                          <a:latin typeface="Calibri"/>
                        </a:rPr>
                        <a:t>12.15</a:t>
                      </a:r>
                    </a:p>
                  </a:txBody>
                  <a:tcPr marL="9525" marR="9525" marT="9525" marB="0" anchor="ctr">
                    <a:solidFill>
                      <a:schemeClr val="accent1">
                        <a:lumMod val="60000"/>
                        <a:lumOff val="40000"/>
                      </a:schemeClr>
                    </a:solidFill>
                  </a:tcPr>
                </a:tc>
              </a:tr>
              <a:tr h="746102">
                <a:tc>
                  <a:txBody>
                    <a:bodyPr/>
                    <a:lstStyle/>
                    <a:p>
                      <a:pPr algn="ctr"/>
                      <a:r>
                        <a:rPr lang="en-US" dirty="0" smtClean="0"/>
                        <a:t>D+</a:t>
                      </a:r>
                      <a:endParaRPr lang="en-US" dirty="0"/>
                    </a:p>
                  </a:txBody>
                  <a:tcPr anchor="ctr">
                    <a:solidFill>
                      <a:schemeClr val="accent2">
                        <a:lumMod val="75000"/>
                      </a:schemeClr>
                    </a:solidFill>
                  </a:tcPr>
                </a:tc>
                <a:tc>
                  <a:txBody>
                    <a:bodyPr/>
                    <a:lstStyle/>
                    <a:p>
                      <a:pPr algn="ctr" fontAlgn="b"/>
                      <a:r>
                        <a:rPr lang="en-US" sz="1800" b="0" i="0" u="none" strike="noStrike">
                          <a:solidFill>
                            <a:srgbClr val="000000"/>
                          </a:solidFill>
                          <a:latin typeface="Calibri"/>
                        </a:rPr>
                        <a:t>103</a:t>
                      </a:r>
                    </a:p>
                  </a:txBody>
                  <a:tcPr marL="0" marR="0" marT="0" marB="0" anchor="ctr">
                    <a:solidFill>
                      <a:schemeClr val="accent2">
                        <a:lumMod val="75000"/>
                      </a:schemeClr>
                    </a:solidFill>
                  </a:tcPr>
                </a:tc>
                <a:tc>
                  <a:txBody>
                    <a:bodyPr/>
                    <a:lstStyle/>
                    <a:p>
                      <a:pPr algn="ctr" fontAlgn="b"/>
                      <a:r>
                        <a:rPr lang="en-US" sz="1800" b="0" i="0" u="none" strike="noStrike" dirty="0">
                          <a:solidFill>
                            <a:srgbClr val="000000"/>
                          </a:solidFill>
                          <a:latin typeface="Calibri"/>
                        </a:rPr>
                        <a:t>27.99</a:t>
                      </a:r>
                    </a:p>
                  </a:txBody>
                  <a:tcPr marL="0" marR="0" marT="0" marB="0" anchor="ctr">
                    <a:solidFill>
                      <a:schemeClr val="accent2">
                        <a:lumMod val="75000"/>
                      </a:schemeClr>
                    </a:solidFill>
                  </a:tcPr>
                </a:tc>
                <a:tc>
                  <a:txBody>
                    <a:bodyPr/>
                    <a:lstStyle/>
                    <a:p>
                      <a:pPr algn="ctr" fontAlgn="b"/>
                      <a:r>
                        <a:rPr lang="en-US" sz="1800" b="0" i="0" u="none" strike="noStrike">
                          <a:solidFill>
                            <a:srgbClr val="000000"/>
                          </a:solidFill>
                          <a:latin typeface="Calibri"/>
                        </a:rPr>
                        <a:t>103</a:t>
                      </a:r>
                    </a:p>
                  </a:txBody>
                  <a:tcPr marL="0" marR="0" marT="0" marB="0" anchor="ctr">
                    <a:solidFill>
                      <a:schemeClr val="accent2">
                        <a:lumMod val="75000"/>
                      </a:schemeClr>
                    </a:solidFill>
                  </a:tcPr>
                </a:tc>
                <a:tc>
                  <a:txBody>
                    <a:bodyPr/>
                    <a:lstStyle/>
                    <a:p>
                      <a:pPr algn="ctr" fontAlgn="b"/>
                      <a:r>
                        <a:rPr lang="en-US" sz="1800" b="0" i="0" u="none" strike="noStrike" dirty="0">
                          <a:solidFill>
                            <a:srgbClr val="000000"/>
                          </a:solidFill>
                          <a:latin typeface="Calibri"/>
                        </a:rPr>
                        <a:t>27.99</a:t>
                      </a:r>
                    </a:p>
                  </a:txBody>
                  <a:tcPr marL="0" marR="0" marT="0" marB="0" anchor="ctr">
                    <a:solidFill>
                      <a:schemeClr val="accent2">
                        <a:lumMod val="75000"/>
                      </a:schemeClr>
                    </a:solidFill>
                  </a:tcPr>
                </a:tc>
                <a:tc>
                  <a:txBody>
                    <a:bodyPr/>
                    <a:lstStyle/>
                    <a:p>
                      <a:pPr algn="ctr" fontAlgn="b"/>
                      <a:r>
                        <a:rPr lang="en-US" sz="1800" b="0" i="0" u="none" strike="noStrike">
                          <a:solidFill>
                            <a:srgbClr val="000000"/>
                          </a:solidFill>
                          <a:latin typeface="Calibri"/>
                        </a:rPr>
                        <a:t>262</a:t>
                      </a:r>
                    </a:p>
                  </a:txBody>
                  <a:tcPr marL="9525" marR="9525" marT="9525" marB="0" anchor="ctr">
                    <a:solidFill>
                      <a:schemeClr val="accent2">
                        <a:lumMod val="75000"/>
                      </a:schemeClr>
                    </a:solidFill>
                  </a:tcPr>
                </a:tc>
                <a:tc>
                  <a:txBody>
                    <a:bodyPr/>
                    <a:lstStyle/>
                    <a:p>
                      <a:pPr algn="ctr" fontAlgn="b"/>
                      <a:r>
                        <a:rPr lang="en-US" sz="1800" b="0" i="0" u="none" strike="noStrike" dirty="0">
                          <a:solidFill>
                            <a:srgbClr val="000000"/>
                          </a:solidFill>
                          <a:latin typeface="Calibri"/>
                        </a:rPr>
                        <a:t>74.64</a:t>
                      </a:r>
                    </a:p>
                  </a:txBody>
                  <a:tcPr marL="9525" marR="9525" marT="9525" marB="0" anchor="ctr">
                    <a:solidFill>
                      <a:schemeClr val="accent2">
                        <a:lumMod val="75000"/>
                      </a:schemeClr>
                    </a:solidFill>
                  </a:tcPr>
                </a:tc>
                <a:tc>
                  <a:txBody>
                    <a:bodyPr/>
                    <a:lstStyle/>
                    <a:p>
                      <a:pPr algn="ctr" fontAlgn="b"/>
                      <a:r>
                        <a:rPr lang="en-US" sz="1800" b="0" i="0" u="none" strike="noStrike" dirty="0">
                          <a:solidFill>
                            <a:srgbClr val="000000"/>
                          </a:solidFill>
                          <a:latin typeface="Calibri"/>
                        </a:rPr>
                        <a:t>262</a:t>
                      </a:r>
                    </a:p>
                  </a:txBody>
                  <a:tcPr marL="9525" marR="9525" marT="9525" marB="0" anchor="ctr">
                    <a:solidFill>
                      <a:schemeClr val="accent2">
                        <a:lumMod val="75000"/>
                      </a:schemeClr>
                    </a:solidFill>
                  </a:tcPr>
                </a:tc>
                <a:tc>
                  <a:txBody>
                    <a:bodyPr/>
                    <a:lstStyle/>
                    <a:p>
                      <a:pPr algn="ctr" fontAlgn="b"/>
                      <a:r>
                        <a:rPr lang="en-US" sz="1800" b="0" i="0" u="none" strike="noStrike" dirty="0">
                          <a:solidFill>
                            <a:srgbClr val="000000"/>
                          </a:solidFill>
                          <a:latin typeface="Calibri"/>
                        </a:rPr>
                        <a:t>74.01</a:t>
                      </a:r>
                    </a:p>
                  </a:txBody>
                  <a:tcPr marL="9525" marR="9525" marT="9525" marB="0" anchor="ctr">
                    <a:solidFill>
                      <a:schemeClr val="accent2">
                        <a:lumMod val="75000"/>
                      </a:schemeClr>
                    </a:solidFill>
                  </a:tcPr>
                </a:tc>
              </a:tr>
              <a:tr h="1839702">
                <a:tc>
                  <a:txBody>
                    <a:bodyPr/>
                    <a:lstStyle/>
                    <a:p>
                      <a:pPr algn="ctr"/>
                      <a:r>
                        <a:rPr lang="en-US" dirty="0" smtClean="0"/>
                        <a:t>NO INDUSTRY</a:t>
                      </a:r>
                      <a:endParaRPr lang="en-US" dirty="0"/>
                    </a:p>
                  </a:txBody>
                  <a:tcPr anchor="ctr">
                    <a:solidFill>
                      <a:srgbClr val="00B050"/>
                    </a:solidFill>
                  </a:tcPr>
                </a:tc>
                <a:tc>
                  <a:txBody>
                    <a:bodyPr/>
                    <a:lstStyle/>
                    <a:p>
                      <a:pPr algn="ctr" fontAlgn="b"/>
                      <a:r>
                        <a:rPr lang="en-US" sz="1800" b="0" i="0" u="none" strike="noStrike">
                          <a:solidFill>
                            <a:srgbClr val="000000"/>
                          </a:solidFill>
                          <a:latin typeface="Calibri"/>
                        </a:rPr>
                        <a:t>2</a:t>
                      </a:r>
                    </a:p>
                  </a:txBody>
                  <a:tcPr marL="0" marR="0" marT="0" marB="0" anchor="ctr">
                    <a:solidFill>
                      <a:srgbClr val="00B050"/>
                    </a:solidFill>
                  </a:tcPr>
                </a:tc>
                <a:tc>
                  <a:txBody>
                    <a:bodyPr/>
                    <a:lstStyle/>
                    <a:p>
                      <a:pPr algn="ctr" fontAlgn="b"/>
                      <a:r>
                        <a:rPr lang="en-US" sz="1800" b="0" i="0" u="none" strike="noStrike" dirty="0">
                          <a:solidFill>
                            <a:srgbClr val="000000"/>
                          </a:solidFill>
                          <a:latin typeface="Calibri"/>
                        </a:rPr>
                        <a:t>0.54</a:t>
                      </a:r>
                    </a:p>
                  </a:txBody>
                  <a:tcPr marL="0" marR="0" marT="0" marB="0" anchor="ctr">
                    <a:solidFill>
                      <a:srgbClr val="00B050"/>
                    </a:solidFill>
                  </a:tcPr>
                </a:tc>
                <a:tc>
                  <a:txBody>
                    <a:bodyPr/>
                    <a:lstStyle/>
                    <a:p>
                      <a:pPr algn="ctr" fontAlgn="b"/>
                      <a:r>
                        <a:rPr lang="en-US" sz="1800" b="0" i="0" u="none" strike="noStrike">
                          <a:solidFill>
                            <a:srgbClr val="000000"/>
                          </a:solidFill>
                          <a:latin typeface="Calibri"/>
                        </a:rPr>
                        <a:t>2</a:t>
                      </a:r>
                    </a:p>
                  </a:txBody>
                  <a:tcPr marL="0" marR="0" marT="0" marB="0" anchor="ctr">
                    <a:solidFill>
                      <a:srgbClr val="00B050"/>
                    </a:solidFill>
                  </a:tcPr>
                </a:tc>
                <a:tc>
                  <a:txBody>
                    <a:bodyPr/>
                    <a:lstStyle/>
                    <a:p>
                      <a:pPr algn="ctr" fontAlgn="b"/>
                      <a:r>
                        <a:rPr lang="en-US" sz="1800" b="0" i="0" u="none" strike="noStrike" dirty="0">
                          <a:solidFill>
                            <a:srgbClr val="000000"/>
                          </a:solidFill>
                          <a:latin typeface="Calibri"/>
                        </a:rPr>
                        <a:t>0.54</a:t>
                      </a:r>
                    </a:p>
                  </a:txBody>
                  <a:tcPr marL="0" marR="0" marT="0" marB="0" anchor="ctr">
                    <a:solidFill>
                      <a:srgbClr val="00B050"/>
                    </a:solidFill>
                  </a:tcPr>
                </a:tc>
                <a:tc>
                  <a:txBody>
                    <a:bodyPr/>
                    <a:lstStyle/>
                    <a:p>
                      <a:pPr algn="ctr" fontAlgn="b"/>
                      <a:r>
                        <a:rPr lang="en-US" sz="1800" b="0" i="0" u="none" strike="noStrike">
                          <a:solidFill>
                            <a:srgbClr val="000000"/>
                          </a:solidFill>
                          <a:latin typeface="Calibri"/>
                        </a:rPr>
                        <a:t>2</a:t>
                      </a:r>
                    </a:p>
                  </a:txBody>
                  <a:tcPr marL="9525" marR="9525" marT="9525" marB="0" anchor="ctr">
                    <a:solidFill>
                      <a:srgbClr val="00B050"/>
                    </a:solidFill>
                  </a:tcPr>
                </a:tc>
                <a:tc>
                  <a:txBody>
                    <a:bodyPr/>
                    <a:lstStyle/>
                    <a:p>
                      <a:pPr algn="ctr" fontAlgn="b"/>
                      <a:r>
                        <a:rPr lang="en-US" sz="1800" b="0" i="0" u="none" strike="noStrike" dirty="0">
                          <a:solidFill>
                            <a:srgbClr val="000000"/>
                          </a:solidFill>
                          <a:latin typeface="Calibri"/>
                        </a:rPr>
                        <a:t>0.57</a:t>
                      </a:r>
                    </a:p>
                  </a:txBody>
                  <a:tcPr marL="9525" marR="9525" marT="9525" marB="0" anchor="ctr">
                    <a:solidFill>
                      <a:srgbClr val="00B050"/>
                    </a:solidFill>
                  </a:tcPr>
                </a:tc>
                <a:tc>
                  <a:txBody>
                    <a:bodyPr/>
                    <a:lstStyle/>
                    <a:p>
                      <a:pPr algn="ctr" fontAlgn="b"/>
                      <a:r>
                        <a:rPr lang="en-US" sz="1800" b="0" i="0" u="none" strike="noStrike" dirty="0">
                          <a:solidFill>
                            <a:srgbClr val="000000"/>
                          </a:solidFill>
                          <a:latin typeface="Calibri"/>
                        </a:rPr>
                        <a:t>2</a:t>
                      </a:r>
                    </a:p>
                  </a:txBody>
                  <a:tcPr marL="9525" marR="9525" marT="9525" marB="0" anchor="ctr">
                    <a:solidFill>
                      <a:srgbClr val="00B050"/>
                    </a:solidFill>
                  </a:tcPr>
                </a:tc>
                <a:tc>
                  <a:txBody>
                    <a:bodyPr/>
                    <a:lstStyle/>
                    <a:p>
                      <a:pPr algn="ctr" fontAlgn="b"/>
                      <a:r>
                        <a:rPr lang="en-US" sz="1800" b="0" i="0" u="none" strike="noStrike" dirty="0">
                          <a:solidFill>
                            <a:srgbClr val="000000"/>
                          </a:solidFill>
                          <a:latin typeface="Calibri"/>
                        </a:rPr>
                        <a:t>0.56</a:t>
                      </a:r>
                    </a:p>
                  </a:txBody>
                  <a:tcPr marL="9525" marR="9525" marT="9525" marB="0" anchor="ctr">
                    <a:solidFill>
                      <a:srgbClr val="00B050"/>
                    </a:solidFill>
                  </a:tcPr>
                </a:tc>
              </a:tr>
            </a:tbl>
          </a:graphicData>
        </a:graphic>
      </p:graphicFrame>
      <p:sp>
        <p:nvSpPr>
          <p:cNvPr id="3" name="Footer Placeholder 2"/>
          <p:cNvSpPr>
            <a:spLocks noGrp="1"/>
          </p:cNvSpPr>
          <p:nvPr>
            <p:ph type="ftr" sz="quarter" idx="11"/>
          </p:nvPr>
        </p:nvSpPr>
        <p:spPr/>
        <p:txBody>
          <a:bodyPr/>
          <a:lstStyle/>
          <a:p>
            <a:r>
              <a:rPr lang="en-US" smtClean="0"/>
              <a:t>      </a:t>
            </a:r>
            <a:endParaRPr lang="en-US"/>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COMPARISION BETWEEN </a:t>
            </a:r>
            <a:br>
              <a:rPr lang="en-US" dirty="0" smtClean="0"/>
            </a:br>
            <a:r>
              <a:rPr lang="en-US" dirty="0" smtClean="0"/>
              <a:t>PSI 2007 TO 2013</a:t>
            </a:r>
            <a:endParaRPr lang="en-US" dirty="0"/>
          </a:p>
        </p:txBody>
      </p:sp>
    </p:spTree>
    <p:extLst>
      <p:ext uri="{BB962C8B-B14F-4D97-AF65-F5344CB8AC3E}">
        <p14:creationId xmlns:p14="http://schemas.microsoft.com/office/powerpoint/2010/main" xmlns="" val="3330186429"/>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0" y="685800"/>
            <a:ext cx="2351541" cy="369332"/>
          </a:xfrm>
          <a:prstGeom prst="rect">
            <a:avLst/>
          </a:prstGeom>
          <a:noFill/>
        </p:spPr>
        <p:txBody>
          <a:bodyPr wrap="none" rtlCol="0">
            <a:spAutoFit/>
          </a:bodyPr>
          <a:lstStyle/>
          <a:p>
            <a:r>
              <a:rPr lang="en-US" dirty="0" smtClean="0"/>
              <a:t>PERIOD OF OPERATION</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xmlns="" val="2705345566"/>
              </p:ext>
            </p:extLst>
          </p:nvPr>
        </p:nvGraphicFramePr>
        <p:xfrm>
          <a:off x="0" y="2590800"/>
          <a:ext cx="9144000" cy="2458720"/>
        </p:xfrm>
        <a:graphic>
          <a:graphicData uri="http://schemas.openxmlformats.org/drawingml/2006/table">
            <a:tbl>
              <a:tblPr firstRow="1" bandRow="1">
                <a:tableStyleId>{5C22544A-7EE6-4342-B048-85BDC9FD1C3A}</a:tableStyleId>
              </a:tblPr>
              <a:tblGrid>
                <a:gridCol w="4866106"/>
                <a:gridCol w="4277894"/>
              </a:tblGrid>
              <a:tr h="901943">
                <a:tc>
                  <a:txBody>
                    <a:bodyPr/>
                    <a:lstStyle/>
                    <a:p>
                      <a:pPr algn="ctr"/>
                      <a:r>
                        <a:rPr lang="en-US" dirty="0" smtClean="0"/>
                        <a:t>PSI2007</a:t>
                      </a:r>
                      <a:endParaRPr lang="en-US" dirty="0"/>
                    </a:p>
                  </a:txBody>
                  <a:tcPr anchor="ctr"/>
                </a:tc>
                <a:tc>
                  <a:txBody>
                    <a:bodyPr/>
                    <a:lstStyle/>
                    <a:p>
                      <a:pPr algn="ctr"/>
                      <a:r>
                        <a:rPr lang="en-US" dirty="0" smtClean="0"/>
                        <a:t>PSI2013</a:t>
                      </a:r>
                      <a:endParaRPr lang="en-US" dirty="0"/>
                    </a:p>
                  </a:txBody>
                  <a:tcPr anchor="ctr"/>
                </a:tc>
              </a:tr>
              <a:tr h="1556777">
                <a:tc>
                  <a:txBody>
                    <a:bodyPr/>
                    <a:lstStyle/>
                    <a:p>
                      <a:pPr algn="ctr"/>
                      <a:r>
                        <a:rPr lang="en-US" dirty="0" smtClean="0"/>
                        <a:t>1 APRIL 2007 TO 31 MARCH 2011</a:t>
                      </a:r>
                    </a:p>
                    <a:p>
                      <a:pPr algn="ctr"/>
                      <a:r>
                        <a:rPr lang="en-US" dirty="0" smtClean="0"/>
                        <a:t>(EXTENDED UP TO 31.03.2013)</a:t>
                      </a:r>
                      <a:endParaRPr lang="en-US" dirty="0"/>
                    </a:p>
                  </a:txBody>
                  <a:tcPr anchor="ctr"/>
                </a:tc>
                <a:tc>
                  <a:txBody>
                    <a:bodyPr/>
                    <a:lstStyle/>
                    <a:p>
                      <a:pPr algn="ctr"/>
                      <a:r>
                        <a:rPr lang="en-US" dirty="0" smtClean="0"/>
                        <a:t>1 APRIL 2013 TO 31 MARCH 2018</a:t>
                      </a:r>
                      <a:endParaRPr lang="en-US" dirty="0"/>
                    </a:p>
                  </a:txBody>
                  <a:tcPr anchor="ctr"/>
                </a:tc>
              </a:tr>
            </a:tbl>
          </a:graphicData>
        </a:graphic>
      </p:graphicFrame>
    </p:spTree>
    <p:extLst>
      <p:ext uri="{BB962C8B-B14F-4D97-AF65-F5344CB8AC3E}">
        <p14:creationId xmlns:p14="http://schemas.microsoft.com/office/powerpoint/2010/main" xmlns="" val="1622894337"/>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xmlns="" val="781891150"/>
              </p:ext>
            </p:extLst>
          </p:nvPr>
        </p:nvGraphicFramePr>
        <p:xfrm>
          <a:off x="13853" y="1371600"/>
          <a:ext cx="9130146" cy="3087188"/>
        </p:xfrm>
        <a:graphic>
          <a:graphicData uri="http://schemas.openxmlformats.org/drawingml/2006/table">
            <a:tbl>
              <a:tblPr firstRow="1" bandRow="1">
                <a:tableStyleId>{5C22544A-7EE6-4342-B048-85BDC9FD1C3A}</a:tableStyleId>
              </a:tblPr>
              <a:tblGrid>
                <a:gridCol w="4565073"/>
                <a:gridCol w="4565073"/>
              </a:tblGrid>
              <a:tr h="801188">
                <a:tc>
                  <a:txBody>
                    <a:bodyPr/>
                    <a:lstStyle/>
                    <a:p>
                      <a:r>
                        <a:rPr lang="en-US" dirty="0" smtClean="0"/>
                        <a:t>PSI2007</a:t>
                      </a:r>
                      <a:endParaRPr lang="en-US" dirty="0"/>
                    </a:p>
                  </a:txBody>
                  <a:tcPr/>
                </a:tc>
                <a:tc>
                  <a:txBody>
                    <a:bodyPr/>
                    <a:lstStyle/>
                    <a:p>
                      <a:r>
                        <a:rPr lang="en-US" dirty="0" smtClean="0"/>
                        <a:t>PSI2013</a:t>
                      </a:r>
                      <a:endParaRPr lang="en-US" dirty="0"/>
                    </a:p>
                  </a:txBody>
                  <a:tcPr/>
                </a:tc>
              </a:tr>
              <a:tr h="2002971">
                <a:tc>
                  <a:txBody>
                    <a:bodyPr/>
                    <a:lstStyle/>
                    <a:p>
                      <a:r>
                        <a:rPr lang="en-US" dirty="0" smtClean="0"/>
                        <a:t>GROUP :-</a:t>
                      </a:r>
                    </a:p>
                    <a:p>
                      <a:r>
                        <a:rPr lang="en-US" dirty="0" smtClean="0"/>
                        <a:t>A,</a:t>
                      </a:r>
                    </a:p>
                    <a:p>
                      <a:r>
                        <a:rPr lang="en-US" dirty="0" smtClean="0"/>
                        <a:t>B,</a:t>
                      </a:r>
                    </a:p>
                    <a:p>
                      <a:r>
                        <a:rPr lang="en-US" dirty="0" smtClean="0"/>
                        <a:t>C,</a:t>
                      </a:r>
                    </a:p>
                    <a:p>
                      <a:r>
                        <a:rPr lang="en-US" dirty="0" smtClean="0"/>
                        <a:t>D,</a:t>
                      </a:r>
                    </a:p>
                    <a:p>
                      <a:r>
                        <a:rPr lang="en-US" dirty="0" smtClean="0"/>
                        <a:t>D+,</a:t>
                      </a:r>
                    </a:p>
                    <a:p>
                      <a:r>
                        <a:rPr lang="en-US" dirty="0" smtClean="0"/>
                        <a:t>NO INDUSTRY</a:t>
                      </a:r>
                      <a:r>
                        <a:rPr lang="en-US" baseline="0" dirty="0" smtClean="0"/>
                        <a:t> AREA,</a:t>
                      </a:r>
                    </a:p>
                    <a:p>
                      <a:r>
                        <a:rPr lang="en-US" baseline="0" dirty="0" smtClean="0"/>
                        <a:t>LOW HUMAN DEVELOPMENT DISTRICT</a:t>
                      </a:r>
                      <a:endParaRPr lang="en-US" dirty="0"/>
                    </a:p>
                  </a:txBody>
                  <a:tcPr/>
                </a:tc>
                <a:tc>
                  <a:txBody>
                    <a:bodyPr/>
                    <a:lstStyle/>
                    <a:p>
                      <a:r>
                        <a:rPr lang="en-US" dirty="0" smtClean="0"/>
                        <a:t>GROUP :-</a:t>
                      </a:r>
                    </a:p>
                    <a:p>
                      <a:r>
                        <a:rPr lang="en-US" dirty="0" smtClean="0"/>
                        <a:t>A,</a:t>
                      </a:r>
                    </a:p>
                    <a:p>
                      <a:r>
                        <a:rPr lang="en-US" dirty="0" smtClean="0"/>
                        <a:t>B,</a:t>
                      </a:r>
                    </a:p>
                    <a:p>
                      <a:r>
                        <a:rPr lang="en-US" dirty="0" smtClean="0"/>
                        <a:t>C,</a:t>
                      </a:r>
                    </a:p>
                    <a:p>
                      <a:r>
                        <a:rPr lang="en-US" dirty="0" smtClean="0"/>
                        <a:t>D,</a:t>
                      </a:r>
                    </a:p>
                    <a:p>
                      <a:r>
                        <a:rPr lang="en-US" dirty="0" smtClean="0"/>
                        <a:t>D+,</a:t>
                      </a:r>
                    </a:p>
                    <a:p>
                      <a:r>
                        <a:rPr lang="en-US" dirty="0" smtClean="0"/>
                        <a:t>NO INDUTRY AREA,</a:t>
                      </a:r>
                    </a:p>
                    <a:p>
                      <a:r>
                        <a:rPr lang="en-US" dirty="0" smtClean="0"/>
                        <a:t>NAXALISM AFFECTED AREA</a:t>
                      </a:r>
                      <a:endParaRPr lang="en-US" dirty="0"/>
                    </a:p>
                  </a:txBody>
                  <a:tcPr/>
                </a:tc>
              </a:tr>
            </a:tbl>
          </a:graphicData>
        </a:graphic>
      </p:graphicFrame>
      <p:sp>
        <p:nvSpPr>
          <p:cNvPr id="5" name="TextBox 4"/>
          <p:cNvSpPr txBox="1"/>
          <p:nvPr/>
        </p:nvSpPr>
        <p:spPr>
          <a:xfrm>
            <a:off x="2590800" y="591050"/>
            <a:ext cx="3650295" cy="461665"/>
          </a:xfrm>
          <a:prstGeom prst="rect">
            <a:avLst/>
          </a:prstGeom>
          <a:noFill/>
        </p:spPr>
        <p:txBody>
          <a:bodyPr wrap="none" rtlCol="0">
            <a:spAutoFit/>
          </a:bodyPr>
          <a:lstStyle/>
          <a:p>
            <a:r>
              <a:rPr lang="en-US" sz="2400" dirty="0" smtClean="0"/>
              <a:t>CLASSIFICATION OF AREAS</a:t>
            </a:r>
            <a:endParaRPr lang="en-US" sz="2400" dirty="0"/>
          </a:p>
        </p:txBody>
      </p:sp>
    </p:spTree>
    <p:extLst>
      <p:ext uri="{BB962C8B-B14F-4D97-AF65-F5344CB8AC3E}">
        <p14:creationId xmlns:p14="http://schemas.microsoft.com/office/powerpoint/2010/main" xmlns="" val="3460365545"/>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xmlns="" val="3790942425"/>
              </p:ext>
            </p:extLst>
          </p:nvPr>
        </p:nvGraphicFramePr>
        <p:xfrm>
          <a:off x="-1066800" y="1"/>
          <a:ext cx="10744200" cy="6858000"/>
        </p:xfrm>
        <a:graphic>
          <a:graphicData uri="http://schemas.openxmlformats.org/drawingml/2006/table">
            <a:tbl>
              <a:tblPr firstRow="1" bandRow="1">
                <a:tableStyleId>{5C22544A-7EE6-4342-B048-85BDC9FD1C3A}</a:tableStyleId>
              </a:tblPr>
              <a:tblGrid>
                <a:gridCol w="2148840"/>
                <a:gridCol w="2148840"/>
                <a:gridCol w="2148840"/>
                <a:gridCol w="2148840"/>
                <a:gridCol w="2148840"/>
              </a:tblGrid>
              <a:tr h="463567">
                <a:tc>
                  <a:txBody>
                    <a:bodyPr/>
                    <a:lstStyle/>
                    <a:p>
                      <a:pPr algn="ctr"/>
                      <a:r>
                        <a:rPr lang="en-US" dirty="0" smtClean="0"/>
                        <a:t>PROJECTS</a:t>
                      </a:r>
                      <a:endParaRPr lang="en-US" dirty="0"/>
                    </a:p>
                  </a:txBody>
                  <a:tcPr/>
                </a:tc>
                <a:tc gridSpan="2">
                  <a:txBody>
                    <a:bodyPr/>
                    <a:lstStyle/>
                    <a:p>
                      <a:pPr algn="ctr"/>
                      <a:r>
                        <a:rPr lang="en-US" dirty="0" smtClean="0"/>
                        <a:t>PSI-2007</a:t>
                      </a:r>
                      <a:endParaRPr lang="en-US" dirty="0"/>
                    </a:p>
                  </a:txBody>
                  <a:tcPr/>
                </a:tc>
                <a:tc hMerge="1">
                  <a:txBody>
                    <a:bodyPr/>
                    <a:lstStyle/>
                    <a:p>
                      <a:endParaRPr lang="en-US" dirty="0"/>
                    </a:p>
                  </a:txBody>
                  <a:tcPr/>
                </a:tc>
                <a:tc gridSpan="2">
                  <a:txBody>
                    <a:bodyPr/>
                    <a:lstStyle/>
                    <a:p>
                      <a:pPr algn="ctr"/>
                      <a:r>
                        <a:rPr lang="en-US" dirty="0" smtClean="0"/>
                        <a:t>PSI-2013</a:t>
                      </a:r>
                      <a:endParaRPr lang="en-US" dirty="0"/>
                    </a:p>
                  </a:txBody>
                  <a:tcPr/>
                </a:tc>
                <a:tc hMerge="1">
                  <a:txBody>
                    <a:bodyPr/>
                    <a:lstStyle/>
                    <a:p>
                      <a:endParaRPr lang="en-US" dirty="0"/>
                    </a:p>
                  </a:txBody>
                  <a:tcPr/>
                </a:tc>
              </a:tr>
              <a:tr h="463567">
                <a:tc>
                  <a:txBody>
                    <a:bodyPr/>
                    <a:lstStyle/>
                    <a:p>
                      <a:pPr algn="ctr"/>
                      <a:endParaRPr lang="en-US" dirty="0"/>
                    </a:p>
                  </a:txBody>
                  <a:tcPr/>
                </a:tc>
                <a:tc>
                  <a:txBody>
                    <a:bodyPr/>
                    <a:lstStyle/>
                    <a:p>
                      <a:pPr algn="ctr"/>
                      <a:r>
                        <a:rPr lang="en-US" dirty="0" smtClean="0"/>
                        <a:t>FCI</a:t>
                      </a:r>
                      <a:endParaRPr lang="en-US" dirty="0"/>
                    </a:p>
                  </a:txBody>
                  <a:tcPr/>
                </a:tc>
                <a:tc>
                  <a:txBody>
                    <a:bodyPr/>
                    <a:lstStyle/>
                    <a:p>
                      <a:pPr algn="ctr"/>
                      <a:r>
                        <a:rPr lang="en-US" dirty="0" smtClean="0"/>
                        <a:t>EMPLOYEE</a:t>
                      </a:r>
                      <a:endParaRPr lang="en-US" dirty="0"/>
                    </a:p>
                  </a:txBody>
                  <a:tcPr/>
                </a:tc>
                <a:tc>
                  <a:txBody>
                    <a:bodyPr/>
                    <a:lstStyle/>
                    <a:p>
                      <a:pPr algn="ctr"/>
                      <a:r>
                        <a:rPr lang="en-US" dirty="0" smtClean="0"/>
                        <a:t>FCI</a:t>
                      </a:r>
                      <a:endParaRPr lang="en-US" dirty="0"/>
                    </a:p>
                  </a:txBody>
                  <a:tcPr/>
                </a:tc>
                <a:tc>
                  <a:txBody>
                    <a:bodyPr/>
                    <a:lstStyle/>
                    <a:p>
                      <a:pPr algn="ctr"/>
                      <a:r>
                        <a:rPr lang="en-US" dirty="0" smtClean="0"/>
                        <a:t>EMPLOYEE</a:t>
                      </a:r>
                      <a:endParaRPr lang="en-US" dirty="0"/>
                    </a:p>
                  </a:txBody>
                  <a:tcPr/>
                </a:tc>
              </a:tr>
              <a:tr h="842983">
                <a:tc>
                  <a:txBody>
                    <a:bodyPr/>
                    <a:lstStyle/>
                    <a:p>
                      <a:pPr algn="ctr"/>
                      <a:r>
                        <a:rPr lang="en-US" dirty="0" smtClean="0"/>
                        <a:t>MEGA</a:t>
                      </a:r>
                      <a:endParaRPr lang="en-US" dirty="0"/>
                    </a:p>
                  </a:txBody>
                  <a:tcPr/>
                </a:tc>
                <a:tc>
                  <a:txBody>
                    <a:bodyPr/>
                    <a:lstStyle/>
                    <a:p>
                      <a:pPr algn="ctr"/>
                      <a:r>
                        <a:rPr lang="en-US" dirty="0" smtClean="0"/>
                        <a:t>A&amp;B</a:t>
                      </a:r>
                    </a:p>
                    <a:p>
                      <a:pPr algn="ctr"/>
                      <a:r>
                        <a:rPr lang="en-US" dirty="0" smtClean="0"/>
                        <a:t>&gt;</a:t>
                      </a:r>
                      <a:r>
                        <a:rPr lang="en-US" baseline="0" dirty="0" smtClean="0"/>
                        <a:t> </a:t>
                      </a:r>
                      <a:r>
                        <a:rPr lang="en-US" baseline="0" dirty="0" err="1" smtClean="0"/>
                        <a:t>Rs</a:t>
                      </a:r>
                      <a:r>
                        <a:rPr lang="en-US" baseline="0" dirty="0" smtClean="0"/>
                        <a:t>. </a:t>
                      </a:r>
                      <a:r>
                        <a:rPr lang="en-US" dirty="0" smtClean="0"/>
                        <a:t>500 Cr</a:t>
                      </a:r>
                      <a:endParaRPr lang="en-US" dirty="0"/>
                    </a:p>
                  </a:txBody>
                  <a:tcPr/>
                </a:tc>
                <a:tc>
                  <a:txBody>
                    <a:bodyPr/>
                    <a:lstStyle/>
                    <a:p>
                      <a:pPr marL="0" indent="0" algn="ctr">
                        <a:buFont typeface="Wingdings"/>
                        <a:buNone/>
                      </a:pPr>
                      <a:r>
                        <a:rPr lang="en-US" dirty="0" smtClean="0"/>
                        <a:t>&gt;1000</a:t>
                      </a:r>
                    </a:p>
                    <a:p>
                      <a:pPr marL="0" indent="0" algn="ctr">
                        <a:buFont typeface="Wingdings"/>
                        <a:buNone/>
                      </a:pPr>
                      <a:r>
                        <a:rPr lang="en-US" dirty="0" smtClean="0"/>
                        <a:t>NUMBER</a:t>
                      </a:r>
                    </a:p>
                  </a:txBody>
                  <a:tcPr/>
                </a:tc>
                <a:tc>
                  <a:txBody>
                    <a:bodyPr/>
                    <a:lstStyle/>
                    <a:p>
                      <a:pPr algn="ctr"/>
                      <a:r>
                        <a:rPr lang="en-US" dirty="0" smtClean="0"/>
                        <a:t>A&amp;B</a:t>
                      </a:r>
                    </a:p>
                    <a:p>
                      <a:pPr algn="ctr"/>
                      <a:r>
                        <a:rPr lang="en-US" dirty="0" smtClean="0"/>
                        <a:t>&gt; </a:t>
                      </a:r>
                      <a:r>
                        <a:rPr lang="en-US" dirty="0" err="1" smtClean="0"/>
                        <a:t>Rs</a:t>
                      </a:r>
                      <a:r>
                        <a:rPr lang="en-US" dirty="0" smtClean="0"/>
                        <a:t>. 750 Cr</a:t>
                      </a:r>
                      <a:endParaRPr lang="en-US" dirty="0"/>
                    </a:p>
                  </a:txBody>
                  <a:tcPr/>
                </a:tc>
                <a:tc>
                  <a:txBody>
                    <a:bodyPr/>
                    <a:lstStyle/>
                    <a:p>
                      <a:pPr algn="ctr"/>
                      <a:r>
                        <a:rPr lang="en-US" dirty="0" smtClean="0"/>
                        <a:t>&gt;1500</a:t>
                      </a:r>
                    </a:p>
                    <a:p>
                      <a:pPr algn="ctr"/>
                      <a:r>
                        <a:rPr lang="en-US" dirty="0" smtClean="0"/>
                        <a:t>NUMBER</a:t>
                      </a:r>
                      <a:endParaRPr lang="en-US" dirty="0"/>
                    </a:p>
                  </a:txBody>
                  <a:tcPr/>
                </a:tc>
              </a:tr>
              <a:tr h="1138805">
                <a:tc>
                  <a:txBody>
                    <a:bodyPr/>
                    <a:lstStyle/>
                    <a:p>
                      <a:pPr algn="ctr"/>
                      <a:endParaRPr lang="en-US" dirty="0"/>
                    </a:p>
                  </a:txBody>
                  <a:tcPr/>
                </a:tc>
                <a:tc>
                  <a:txBody>
                    <a:bodyPr/>
                    <a:lstStyle/>
                    <a:p>
                      <a:pPr algn="ctr"/>
                      <a:r>
                        <a:rPr lang="en-US" dirty="0" smtClean="0"/>
                        <a:t>C,D,&amp;D+ &amp; NO INDUSTRY DIST.</a:t>
                      </a:r>
                    </a:p>
                    <a:p>
                      <a:pPr algn="ctr"/>
                      <a:r>
                        <a:rPr lang="en-US" dirty="0" smtClean="0"/>
                        <a:t>&gt; </a:t>
                      </a:r>
                      <a:r>
                        <a:rPr lang="en-US" dirty="0" err="1" smtClean="0"/>
                        <a:t>Rs</a:t>
                      </a:r>
                      <a:r>
                        <a:rPr lang="en-US" dirty="0" smtClean="0"/>
                        <a:t>. 250 Cr</a:t>
                      </a:r>
                      <a:endParaRPr lang="en-US" dirty="0"/>
                    </a:p>
                  </a:txBody>
                  <a:tcPr/>
                </a:tc>
                <a:tc>
                  <a:txBody>
                    <a:bodyPr/>
                    <a:lstStyle/>
                    <a:p>
                      <a:pPr algn="ctr"/>
                      <a:r>
                        <a:rPr lang="en-US" dirty="0" smtClean="0"/>
                        <a:t>&gt;500</a:t>
                      </a:r>
                    </a:p>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NUMBER</a:t>
                      </a:r>
                    </a:p>
                    <a:p>
                      <a:pPr algn="ctr"/>
                      <a:endParaRPr lang="en-US" dirty="0"/>
                    </a:p>
                  </a:txBody>
                  <a:tcPr/>
                </a:tc>
                <a:tc>
                  <a:txBody>
                    <a:bodyPr/>
                    <a:lstStyle/>
                    <a:p>
                      <a:pPr algn="ctr"/>
                      <a:r>
                        <a:rPr lang="en-US" dirty="0" smtClean="0"/>
                        <a:t>C </a:t>
                      </a:r>
                    </a:p>
                    <a:p>
                      <a:pPr algn="ctr"/>
                      <a:r>
                        <a:rPr lang="en-US" dirty="0" smtClean="0"/>
                        <a:t>&gt;Rs.500 Cr</a:t>
                      </a:r>
                      <a:endParaRPr lang="en-US" dirty="0"/>
                    </a:p>
                  </a:txBody>
                  <a:tcPr/>
                </a:tc>
                <a:tc>
                  <a:txBody>
                    <a:bodyPr/>
                    <a:lstStyle/>
                    <a:p>
                      <a:pPr algn="ctr"/>
                      <a:r>
                        <a:rPr lang="en-US" dirty="0" smtClean="0"/>
                        <a:t>&gt;1000</a:t>
                      </a:r>
                    </a:p>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NUMBER</a:t>
                      </a:r>
                    </a:p>
                    <a:p>
                      <a:pPr algn="ctr"/>
                      <a:endParaRPr lang="en-US" dirty="0"/>
                    </a:p>
                  </a:txBody>
                  <a:tcPr/>
                </a:tc>
              </a:tr>
              <a:tr h="1264939">
                <a:tc>
                  <a:txBody>
                    <a:bodyPr/>
                    <a:lstStyle/>
                    <a:p>
                      <a:pPr algn="ctr"/>
                      <a:endParaRPr lang="en-US" dirty="0"/>
                    </a:p>
                  </a:txBody>
                  <a:tcPr/>
                </a:tc>
                <a:tc>
                  <a:txBody>
                    <a:bodyPr/>
                    <a:lstStyle/>
                    <a:p>
                      <a:pPr algn="ctr"/>
                      <a:r>
                        <a:rPr lang="en-US" dirty="0" smtClean="0"/>
                        <a:t>LOW HUMAN DEVELOPMENT</a:t>
                      </a:r>
                      <a:r>
                        <a:rPr lang="en-US" baseline="0" dirty="0" smtClean="0"/>
                        <a:t> DISTRICT </a:t>
                      </a:r>
                    </a:p>
                    <a:p>
                      <a:pPr algn="ctr"/>
                      <a:r>
                        <a:rPr lang="en-US" baseline="0" dirty="0" smtClean="0"/>
                        <a:t>&gt;</a:t>
                      </a:r>
                      <a:r>
                        <a:rPr lang="en-US" baseline="0" dirty="0" err="1" smtClean="0"/>
                        <a:t>Rs</a:t>
                      </a:r>
                      <a:r>
                        <a:rPr lang="en-US" baseline="0" dirty="0" smtClean="0"/>
                        <a:t>. 100 Cr</a:t>
                      </a:r>
                      <a:endParaRPr 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 typeface="Wingdings"/>
                        <a:buNone/>
                        <a:tabLst/>
                        <a:defRPr/>
                      </a:pPr>
                      <a:r>
                        <a:rPr lang="en-US" dirty="0" smtClean="0"/>
                        <a:t>&gt;250</a:t>
                      </a:r>
                    </a:p>
                    <a:p>
                      <a:pPr marL="0" marR="0" lvl="0" indent="0" algn="ctr" defTabSz="914400" rtl="0" eaLnBrk="1" fontAlgn="auto" latinLnBrk="0" hangingPunct="1">
                        <a:lnSpc>
                          <a:spcPct val="100000"/>
                        </a:lnSpc>
                        <a:spcBef>
                          <a:spcPts val="0"/>
                        </a:spcBef>
                        <a:spcAft>
                          <a:spcPts val="0"/>
                        </a:spcAft>
                        <a:buClrTx/>
                        <a:buSzTx/>
                        <a:buFont typeface="Wingdings"/>
                        <a:buNone/>
                        <a:tabLst/>
                        <a:defRPr/>
                      </a:pPr>
                      <a:r>
                        <a:rPr kumimoji="0" lang="en-US" sz="1800" b="0" i="0" u="none" strike="noStrike" kern="1200" cap="none" spc="0" normalizeH="0" baseline="0" noProof="0" dirty="0" smtClean="0">
                          <a:ln>
                            <a:noFill/>
                          </a:ln>
                          <a:solidFill>
                            <a:prstClr val="black"/>
                          </a:solidFill>
                          <a:effectLst/>
                          <a:uLnTx/>
                          <a:uFillTx/>
                          <a:latin typeface="+mn-lt"/>
                        </a:rPr>
                        <a:t>NUMBER</a:t>
                      </a:r>
                    </a:p>
                    <a:p>
                      <a:pPr algn="ctr"/>
                      <a:endParaRPr lang="en-US" dirty="0" smtClean="0"/>
                    </a:p>
                    <a:p>
                      <a:pPr marL="0" marR="0" indent="0" algn="ctr" defTabSz="914400" rtl="0" eaLnBrk="1" fontAlgn="auto" latinLnBrk="0" hangingPunct="1">
                        <a:lnSpc>
                          <a:spcPct val="100000"/>
                        </a:lnSpc>
                        <a:spcBef>
                          <a:spcPts val="0"/>
                        </a:spcBef>
                        <a:spcAft>
                          <a:spcPts val="0"/>
                        </a:spcAft>
                        <a:buClrTx/>
                        <a:buSzTx/>
                        <a:buFontTx/>
                        <a:buNone/>
                        <a:tabLst/>
                        <a:defRPr/>
                      </a:pPr>
                      <a:endParaRPr lang="en-US" dirty="0" smtClean="0"/>
                    </a:p>
                  </a:txBody>
                  <a:tcPr/>
                </a:tc>
                <a:tc>
                  <a:txBody>
                    <a:bodyPr/>
                    <a:lstStyle/>
                    <a:p>
                      <a:pPr algn="ctr"/>
                      <a:r>
                        <a:rPr lang="en-US" dirty="0" smtClean="0"/>
                        <a:t>D</a:t>
                      </a:r>
                      <a:r>
                        <a:rPr lang="en-US" baseline="0" dirty="0" smtClean="0"/>
                        <a:t> &amp; D+</a:t>
                      </a:r>
                    </a:p>
                    <a:p>
                      <a:pPr algn="ctr"/>
                      <a:r>
                        <a:rPr lang="en-US" baseline="0" dirty="0" smtClean="0"/>
                        <a:t>&gt; </a:t>
                      </a:r>
                      <a:r>
                        <a:rPr lang="en-US" baseline="0" dirty="0" err="1" smtClean="0"/>
                        <a:t>Rs</a:t>
                      </a:r>
                      <a:r>
                        <a:rPr lang="en-US" baseline="0" dirty="0" smtClean="0"/>
                        <a:t>. 250</a:t>
                      </a:r>
                      <a:endParaRPr lang="en-US" dirty="0"/>
                    </a:p>
                  </a:txBody>
                  <a:tcPr/>
                </a:tc>
                <a:tc>
                  <a:txBody>
                    <a:bodyPr/>
                    <a:lstStyle/>
                    <a:p>
                      <a:pPr algn="ctr"/>
                      <a:r>
                        <a:rPr lang="en-US" dirty="0" smtClean="0"/>
                        <a:t>&gt;500</a:t>
                      </a:r>
                    </a:p>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NUMBER</a:t>
                      </a:r>
                    </a:p>
                    <a:p>
                      <a:pPr algn="ctr"/>
                      <a:endParaRPr lang="en-US" dirty="0"/>
                    </a:p>
                  </a:txBody>
                  <a:tcPr/>
                </a:tc>
              </a:tr>
              <a:tr h="1758574">
                <a:tc>
                  <a:txBody>
                    <a:bodyPr/>
                    <a:lstStyle/>
                    <a:p>
                      <a:pPr algn="ctr"/>
                      <a:endParaRPr lang="en-US" dirty="0"/>
                    </a:p>
                  </a:txBody>
                  <a:tcPr/>
                </a:tc>
                <a:tc>
                  <a:txBody>
                    <a:bodyPr/>
                    <a:lstStyle/>
                    <a:p>
                      <a:pPr algn="ctr"/>
                      <a:r>
                        <a:rPr lang="en-US" dirty="0" smtClean="0"/>
                        <a:t>-</a:t>
                      </a:r>
                      <a:endParaRPr lang="en-US" dirty="0"/>
                    </a:p>
                  </a:txBody>
                  <a:tcPr/>
                </a:tc>
                <a:tc>
                  <a:txBody>
                    <a:bodyPr/>
                    <a:lstStyle/>
                    <a:p>
                      <a:pPr algn="ctr"/>
                      <a:r>
                        <a:rPr lang="en-US" dirty="0" smtClean="0"/>
                        <a:t>-</a:t>
                      </a:r>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NO INDUTRY DISTRICTS &amp; NAXALISM AFFECTED</a:t>
                      </a:r>
                      <a:r>
                        <a:rPr lang="en-US" baseline="0" dirty="0" smtClean="0"/>
                        <a:t> AREA &gt; 100 Cr</a:t>
                      </a:r>
                      <a:endParaRPr lang="en-US" dirty="0" smtClean="0"/>
                    </a:p>
                    <a:p>
                      <a:pPr algn="ctr"/>
                      <a:endParaRPr lang="en-US" dirty="0"/>
                    </a:p>
                  </a:txBody>
                  <a:tcPr/>
                </a:tc>
                <a:tc>
                  <a:txBody>
                    <a:bodyPr/>
                    <a:lstStyle/>
                    <a:p>
                      <a:pPr algn="ctr"/>
                      <a:r>
                        <a:rPr lang="en-US" dirty="0" smtClean="0"/>
                        <a:t>&gt;250</a:t>
                      </a:r>
                    </a:p>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NUMBER</a:t>
                      </a:r>
                    </a:p>
                    <a:p>
                      <a:pPr algn="ctr"/>
                      <a:endParaRPr lang="en-US" dirty="0"/>
                    </a:p>
                  </a:txBody>
                  <a:tcPr/>
                </a:tc>
              </a:tr>
              <a:tr h="925565">
                <a:tc>
                  <a:txBody>
                    <a:bodyPr/>
                    <a:lstStyle/>
                    <a:p>
                      <a:pPr algn="ctr"/>
                      <a:r>
                        <a:rPr lang="en-US" dirty="0" smtClean="0"/>
                        <a:t>ULTRA MEGA PROJECT</a:t>
                      </a:r>
                      <a:endParaRPr lang="en-US" dirty="0"/>
                    </a:p>
                  </a:txBody>
                  <a:tcPr/>
                </a:tc>
                <a:tc>
                  <a:txBody>
                    <a:bodyPr/>
                    <a:lstStyle/>
                    <a:p>
                      <a:pPr algn="ctr"/>
                      <a:r>
                        <a:rPr lang="en-US" dirty="0" smtClean="0"/>
                        <a:t>-</a:t>
                      </a:r>
                      <a:endParaRPr lang="en-US" dirty="0"/>
                    </a:p>
                  </a:txBody>
                  <a:tcPr/>
                </a:tc>
                <a:tc>
                  <a:txBody>
                    <a:bodyPr/>
                    <a:lstStyle/>
                    <a:p>
                      <a:pPr algn="ctr"/>
                      <a:r>
                        <a:rPr lang="en-US" dirty="0" smtClean="0"/>
                        <a:t>-</a:t>
                      </a:r>
                      <a:endParaRPr lang="en-US" dirty="0"/>
                    </a:p>
                  </a:txBody>
                  <a:tcPr/>
                </a:tc>
                <a:tc>
                  <a:txBody>
                    <a:bodyPr/>
                    <a:lstStyle/>
                    <a:p>
                      <a:pPr algn="ctr"/>
                      <a:r>
                        <a:rPr lang="en-US" dirty="0" smtClean="0"/>
                        <a:t>ENTIRE</a:t>
                      </a:r>
                      <a:r>
                        <a:rPr lang="en-US" baseline="0" dirty="0" smtClean="0"/>
                        <a:t> STATE</a:t>
                      </a:r>
                    </a:p>
                    <a:p>
                      <a:pPr algn="ctr"/>
                      <a:r>
                        <a:rPr lang="en-US" baseline="0" dirty="0" smtClean="0"/>
                        <a:t>&gt;R.1500 Cr</a:t>
                      </a:r>
                      <a:endParaRPr lang="en-US" dirty="0"/>
                    </a:p>
                  </a:txBody>
                  <a:tcPr/>
                </a:tc>
                <a:tc>
                  <a:txBody>
                    <a:bodyPr/>
                    <a:lstStyle/>
                    <a:p>
                      <a:pPr marL="0" indent="0" algn="ctr">
                        <a:buFont typeface="Wingdings"/>
                        <a:buNone/>
                      </a:pPr>
                      <a:r>
                        <a:rPr lang="en-US" dirty="0" smtClean="0"/>
                        <a:t>&gt; 3000</a:t>
                      </a:r>
                    </a:p>
                    <a:p>
                      <a:pPr marL="0" marR="0" indent="0" algn="ctr" defTabSz="914400" rtl="0" eaLnBrk="1" fontAlgn="auto" latinLnBrk="0" hangingPunct="1">
                        <a:lnSpc>
                          <a:spcPct val="100000"/>
                        </a:lnSpc>
                        <a:spcBef>
                          <a:spcPts val="0"/>
                        </a:spcBef>
                        <a:spcAft>
                          <a:spcPts val="0"/>
                        </a:spcAft>
                        <a:buClrTx/>
                        <a:buSzTx/>
                        <a:buFont typeface="Wingdings"/>
                        <a:buNone/>
                        <a:tabLst/>
                        <a:defRPr/>
                      </a:pPr>
                      <a:r>
                        <a:rPr lang="en-US" dirty="0" smtClean="0"/>
                        <a:t>NUMBER</a:t>
                      </a:r>
                    </a:p>
                    <a:p>
                      <a:pPr marL="0" indent="0" algn="ctr">
                        <a:buFont typeface="Wingdings"/>
                        <a:buNone/>
                      </a:pPr>
                      <a:endParaRPr lang="en-US" dirty="0"/>
                    </a:p>
                  </a:txBody>
                  <a:tcPr/>
                </a:tc>
              </a:tr>
            </a:tbl>
          </a:graphicData>
        </a:graphic>
      </p:graphicFrame>
    </p:spTree>
    <p:extLst>
      <p:ext uri="{BB962C8B-B14F-4D97-AF65-F5344CB8AC3E}">
        <p14:creationId xmlns:p14="http://schemas.microsoft.com/office/powerpoint/2010/main" xmlns="" val="3563929218"/>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xmlns="" val="2746040931"/>
              </p:ext>
            </p:extLst>
          </p:nvPr>
        </p:nvGraphicFramePr>
        <p:xfrm>
          <a:off x="-1828800" y="-1"/>
          <a:ext cx="12649200" cy="7111516"/>
        </p:xfrm>
        <a:graphic>
          <a:graphicData uri="http://schemas.openxmlformats.org/drawingml/2006/table">
            <a:tbl>
              <a:tblPr firstRow="1" bandRow="1">
                <a:tableStyleId>{5C22544A-7EE6-4342-B048-85BDC9FD1C3A}</a:tableStyleId>
              </a:tblPr>
              <a:tblGrid>
                <a:gridCol w="1219200"/>
                <a:gridCol w="1695287"/>
                <a:gridCol w="1333750"/>
                <a:gridCol w="1238163"/>
                <a:gridCol w="838200"/>
                <a:gridCol w="1681178"/>
                <a:gridCol w="1671622"/>
                <a:gridCol w="1752600"/>
                <a:gridCol w="1219200"/>
              </a:tblGrid>
              <a:tr h="701406">
                <a:tc>
                  <a:txBody>
                    <a:bodyPr/>
                    <a:lstStyle/>
                    <a:p>
                      <a:pPr algn="ctr"/>
                      <a:r>
                        <a:rPr lang="en-US" dirty="0" smtClean="0"/>
                        <a:t>TALUKA/</a:t>
                      </a:r>
                    </a:p>
                    <a:p>
                      <a:pPr algn="ctr"/>
                      <a:r>
                        <a:rPr lang="en-US" dirty="0" smtClean="0"/>
                        <a:t>AREA</a:t>
                      </a:r>
                      <a:endParaRPr lang="en-US" dirty="0"/>
                    </a:p>
                  </a:txBody>
                  <a:tcPr anchor="ctr"/>
                </a:tc>
                <a:tc gridSpan="4">
                  <a:txBody>
                    <a:bodyPr/>
                    <a:lstStyle/>
                    <a:p>
                      <a:pPr algn="ctr"/>
                      <a:r>
                        <a:rPr lang="en-US" dirty="0" smtClean="0"/>
                        <a:t>CELLING AS % OF FIXED CAPITAL INVESTMENT</a:t>
                      </a:r>
                      <a:endParaRPr lang="en-US" dirty="0"/>
                    </a:p>
                  </a:txBody>
                  <a:tcPr anchor="ctr"/>
                </a:tc>
                <a:tc hMerge="1">
                  <a:txBody>
                    <a:bodyPr/>
                    <a:lstStyle/>
                    <a:p>
                      <a:endParaRPr lang="en-US"/>
                    </a:p>
                  </a:txBody>
                  <a:tcPr/>
                </a:tc>
                <a:tc hMerge="1">
                  <a:txBody>
                    <a:bodyPr/>
                    <a:lstStyle/>
                    <a:p>
                      <a:endParaRPr lang="en-US" dirty="0"/>
                    </a:p>
                  </a:txBody>
                  <a:tcPr/>
                </a:tc>
                <a:tc hMerge="1">
                  <a:txBody>
                    <a:bodyPr/>
                    <a:lstStyle/>
                    <a:p>
                      <a:endParaRPr lang="en-US" dirty="0"/>
                    </a:p>
                  </a:txBody>
                  <a:tcPr/>
                </a:tc>
                <a:tc gridSpan="4">
                  <a:txBody>
                    <a:bodyPr/>
                    <a:lstStyle/>
                    <a:p>
                      <a:pPr algn="ctr"/>
                      <a:r>
                        <a:rPr lang="en-US" dirty="0" smtClean="0"/>
                        <a:t>NO. OF YEARS</a:t>
                      </a:r>
                      <a:endParaRPr lang="en-US" dirty="0"/>
                    </a:p>
                  </a:txBody>
                  <a:tcPr anchor="ctr"/>
                </a:tc>
                <a:tc hMerge="1">
                  <a:txBody>
                    <a:bodyPr/>
                    <a:lstStyle/>
                    <a:p>
                      <a:endParaRPr lang="en-US" dirty="0"/>
                    </a:p>
                  </a:txBody>
                  <a:tcPr/>
                </a:tc>
                <a:tc hMerge="1">
                  <a:txBody>
                    <a:bodyPr/>
                    <a:lstStyle/>
                    <a:p>
                      <a:endParaRPr lang="en-US" dirty="0"/>
                    </a:p>
                  </a:txBody>
                  <a:tcPr/>
                </a:tc>
                <a:tc hMerge="1">
                  <a:txBody>
                    <a:bodyPr/>
                    <a:lstStyle/>
                    <a:p>
                      <a:endParaRPr lang="en-US"/>
                    </a:p>
                  </a:txBody>
                  <a:tcPr/>
                </a:tc>
              </a:tr>
              <a:tr h="1496328">
                <a:tc>
                  <a:txBody>
                    <a:bodyPr/>
                    <a:lstStyle/>
                    <a:p>
                      <a:pPr algn="ctr"/>
                      <a:endParaRPr lang="en-US" dirty="0"/>
                    </a:p>
                  </a:txBody>
                  <a:tcPr anchor="ctr"/>
                </a:tc>
                <a:tc>
                  <a:txBody>
                    <a:bodyPr/>
                    <a:lstStyle/>
                    <a:p>
                      <a:pPr algn="ctr"/>
                      <a:r>
                        <a:rPr lang="en-US" dirty="0" smtClean="0"/>
                        <a:t>MICRO,</a:t>
                      </a:r>
                    </a:p>
                    <a:p>
                      <a:pPr algn="ctr"/>
                      <a:r>
                        <a:rPr lang="en-US" dirty="0" smtClean="0"/>
                        <a:t>SMALL</a:t>
                      </a:r>
                      <a:r>
                        <a:rPr lang="en-US" baseline="0" dirty="0" smtClean="0"/>
                        <a:t> MFG ENTERPRISES</a:t>
                      </a:r>
                      <a:endParaRPr lang="en-US" dirty="0"/>
                    </a:p>
                  </a:txBody>
                  <a:tcPr anchor="ctr"/>
                </a:tc>
                <a:tc>
                  <a:txBody>
                    <a:bodyPr/>
                    <a:lstStyle/>
                    <a:p>
                      <a:pPr algn="ctr"/>
                      <a:r>
                        <a:rPr lang="en-US" dirty="0" smtClean="0"/>
                        <a:t>MICRO,SMALL &amp; MEDIUM</a:t>
                      </a:r>
                      <a:r>
                        <a:rPr lang="en-US" baseline="0" dirty="0" smtClean="0"/>
                        <a:t> ENTERPRIS-ES</a:t>
                      </a:r>
                      <a:endParaRPr lang="en-US" dirty="0"/>
                    </a:p>
                  </a:txBody>
                  <a:tcPr anchor="ctr"/>
                </a:tc>
                <a:tc>
                  <a:txBody>
                    <a:bodyPr/>
                    <a:lstStyle/>
                    <a:p>
                      <a:pPr algn="ctr"/>
                      <a:r>
                        <a:rPr lang="en-US" dirty="0" smtClean="0"/>
                        <a:t>MEDIUM MFG. ENTERPRI-SES/ LSI</a:t>
                      </a:r>
                      <a:endParaRPr lang="en-US" dirty="0"/>
                    </a:p>
                  </a:txBody>
                  <a:tcPr anchor="ctr"/>
                </a:tc>
                <a:tc>
                  <a:txBody>
                    <a:bodyPr/>
                    <a:lstStyle/>
                    <a:p>
                      <a:pPr algn="ctr"/>
                      <a:r>
                        <a:rPr lang="en-US" dirty="0" smtClean="0"/>
                        <a:t>LSI</a:t>
                      </a:r>
                      <a:endParaRPr lang="en-US" dirty="0"/>
                    </a:p>
                  </a:txBody>
                  <a:tcPr anchor="ctr"/>
                </a:tc>
                <a:tc>
                  <a:txBody>
                    <a:bodyPr/>
                    <a:lstStyle/>
                    <a:p>
                      <a:pPr algn="ctr"/>
                      <a:r>
                        <a:rPr lang="en-US" dirty="0" smtClean="0"/>
                        <a:t>MICRO,</a:t>
                      </a:r>
                    </a:p>
                    <a:p>
                      <a:pPr algn="ctr"/>
                      <a:r>
                        <a:rPr lang="en-US" dirty="0" smtClean="0"/>
                        <a:t>SMALL</a:t>
                      </a:r>
                      <a:r>
                        <a:rPr lang="en-US" baseline="0" dirty="0" smtClean="0"/>
                        <a:t> MFG. ENTERPRISES</a:t>
                      </a:r>
                      <a:endParaRPr lang="en-US"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MICRO,SMALL &amp; MEDIUM</a:t>
                      </a:r>
                      <a:r>
                        <a:rPr lang="en-US" baseline="0" dirty="0" smtClean="0"/>
                        <a:t> ENTERPRISES</a:t>
                      </a:r>
                      <a:endParaRPr lang="en-US" dirty="0" smtClean="0"/>
                    </a:p>
                    <a:p>
                      <a:pPr algn="ctr"/>
                      <a:endParaRPr lang="en-US" dirty="0"/>
                    </a:p>
                  </a:txBody>
                  <a:tcPr anchor="ctr"/>
                </a:tc>
                <a:tc>
                  <a:txBody>
                    <a:bodyPr/>
                    <a:lstStyle/>
                    <a:p>
                      <a:pPr algn="ctr"/>
                      <a:r>
                        <a:rPr lang="en-US" dirty="0" smtClean="0"/>
                        <a:t>MEDIUM</a:t>
                      </a:r>
                      <a:r>
                        <a:rPr lang="en-US" baseline="0" dirty="0" smtClean="0"/>
                        <a:t> MFG. </a:t>
                      </a:r>
                      <a:r>
                        <a:rPr lang="en-US" dirty="0" smtClean="0"/>
                        <a:t>ENTERPRISES/</a:t>
                      </a:r>
                    </a:p>
                    <a:p>
                      <a:pPr algn="ctr"/>
                      <a:r>
                        <a:rPr lang="en-US" dirty="0" smtClean="0"/>
                        <a:t>LSI</a:t>
                      </a:r>
                      <a:endParaRPr lang="en-US"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LSI</a:t>
                      </a:r>
                    </a:p>
                    <a:p>
                      <a:pPr algn="ctr"/>
                      <a:endParaRPr lang="en-US" dirty="0"/>
                    </a:p>
                  </a:txBody>
                  <a:tcPr anchor="ctr"/>
                </a:tc>
              </a:tr>
              <a:tr h="451846">
                <a:tc>
                  <a:txBody>
                    <a:bodyPr/>
                    <a:lstStyle/>
                    <a:p>
                      <a:pPr algn="ctr"/>
                      <a:r>
                        <a:rPr lang="en-US" dirty="0" smtClean="0"/>
                        <a:t>YEARS</a:t>
                      </a:r>
                      <a:endParaRPr lang="en-US" dirty="0"/>
                    </a:p>
                  </a:txBody>
                  <a:tcPr anchor="ctr">
                    <a:solidFill>
                      <a:schemeClr val="accent6">
                        <a:lumMod val="60000"/>
                        <a:lumOff val="40000"/>
                      </a:schemeClr>
                    </a:solidFill>
                  </a:tcPr>
                </a:tc>
                <a:tc>
                  <a:txBody>
                    <a:bodyPr/>
                    <a:lstStyle/>
                    <a:p>
                      <a:pPr algn="ctr"/>
                      <a:r>
                        <a:rPr lang="en-US" dirty="0" smtClean="0"/>
                        <a:t>2007</a:t>
                      </a:r>
                      <a:endParaRPr lang="en-US" dirty="0"/>
                    </a:p>
                  </a:txBody>
                  <a:tcPr anchor="ctr">
                    <a:solidFill>
                      <a:schemeClr val="accent6">
                        <a:lumMod val="60000"/>
                        <a:lumOff val="40000"/>
                      </a:schemeClr>
                    </a:solidFill>
                  </a:tcPr>
                </a:tc>
                <a:tc>
                  <a:txBody>
                    <a:bodyPr/>
                    <a:lstStyle/>
                    <a:p>
                      <a:pPr algn="ctr"/>
                      <a:r>
                        <a:rPr lang="en-US" dirty="0" smtClean="0"/>
                        <a:t>2013</a:t>
                      </a:r>
                      <a:endParaRPr lang="en-US" dirty="0"/>
                    </a:p>
                  </a:txBody>
                  <a:tcPr anchor="ctr">
                    <a:solidFill>
                      <a:schemeClr val="accent6">
                        <a:lumMod val="60000"/>
                        <a:lumOff val="40000"/>
                      </a:schemeClr>
                    </a:solidFill>
                  </a:tcPr>
                </a:tc>
                <a:tc>
                  <a:txBody>
                    <a:bodyPr/>
                    <a:lstStyle/>
                    <a:p>
                      <a:pPr algn="ctr"/>
                      <a:r>
                        <a:rPr lang="en-US" dirty="0" smtClean="0"/>
                        <a:t>2007</a:t>
                      </a:r>
                      <a:endParaRPr lang="en-US" dirty="0"/>
                    </a:p>
                  </a:txBody>
                  <a:tcPr anchor="ctr">
                    <a:solidFill>
                      <a:schemeClr val="accent6">
                        <a:lumMod val="60000"/>
                        <a:lumOff val="40000"/>
                      </a:schemeClr>
                    </a:solidFill>
                  </a:tcPr>
                </a:tc>
                <a:tc>
                  <a:txBody>
                    <a:bodyPr/>
                    <a:lstStyle/>
                    <a:p>
                      <a:pPr algn="ctr"/>
                      <a:r>
                        <a:rPr lang="en-US" dirty="0" smtClean="0"/>
                        <a:t>2013</a:t>
                      </a:r>
                      <a:endParaRPr lang="en-US" dirty="0"/>
                    </a:p>
                  </a:txBody>
                  <a:tcPr anchor="ctr">
                    <a:solidFill>
                      <a:schemeClr val="accent6">
                        <a:lumMod val="60000"/>
                        <a:lumOff val="40000"/>
                      </a:schemeClr>
                    </a:solidFill>
                  </a:tcPr>
                </a:tc>
                <a:tc>
                  <a:txBody>
                    <a:bodyPr/>
                    <a:lstStyle/>
                    <a:p>
                      <a:pPr algn="ctr"/>
                      <a:r>
                        <a:rPr lang="en-US" dirty="0" smtClean="0"/>
                        <a:t>2007</a:t>
                      </a:r>
                      <a:endParaRPr lang="en-US" dirty="0"/>
                    </a:p>
                  </a:txBody>
                  <a:tcPr anchor="ctr">
                    <a:solidFill>
                      <a:schemeClr val="accent6">
                        <a:lumMod val="60000"/>
                        <a:lumOff val="40000"/>
                      </a:schemeClr>
                    </a:solidFill>
                  </a:tcPr>
                </a:tc>
                <a:tc>
                  <a:txBody>
                    <a:bodyPr/>
                    <a:lstStyle/>
                    <a:p>
                      <a:pPr algn="ctr"/>
                      <a:r>
                        <a:rPr lang="en-US" dirty="0" smtClean="0"/>
                        <a:t>2013</a:t>
                      </a:r>
                      <a:endParaRPr lang="en-US" dirty="0"/>
                    </a:p>
                  </a:txBody>
                  <a:tcPr anchor="ctr">
                    <a:solidFill>
                      <a:schemeClr val="accent6">
                        <a:lumMod val="60000"/>
                        <a:lumOff val="40000"/>
                      </a:schemeClr>
                    </a:solidFill>
                  </a:tcPr>
                </a:tc>
                <a:tc>
                  <a:txBody>
                    <a:bodyPr/>
                    <a:lstStyle/>
                    <a:p>
                      <a:pPr algn="ctr"/>
                      <a:r>
                        <a:rPr lang="en-US" dirty="0" smtClean="0"/>
                        <a:t>2007</a:t>
                      </a:r>
                      <a:endParaRPr lang="en-US" dirty="0"/>
                    </a:p>
                  </a:txBody>
                  <a:tcPr anchor="ctr">
                    <a:solidFill>
                      <a:schemeClr val="accent6">
                        <a:lumMod val="60000"/>
                        <a:lumOff val="40000"/>
                      </a:schemeClr>
                    </a:solidFill>
                  </a:tcPr>
                </a:tc>
                <a:tc>
                  <a:txBody>
                    <a:bodyPr/>
                    <a:lstStyle/>
                    <a:p>
                      <a:pPr algn="ctr"/>
                      <a:r>
                        <a:rPr lang="en-US" dirty="0" smtClean="0"/>
                        <a:t>2013</a:t>
                      </a:r>
                      <a:endParaRPr lang="en-US" dirty="0"/>
                    </a:p>
                  </a:txBody>
                  <a:tcPr anchor="ctr">
                    <a:solidFill>
                      <a:schemeClr val="accent6">
                        <a:lumMod val="60000"/>
                        <a:lumOff val="40000"/>
                      </a:schemeClr>
                    </a:solidFill>
                  </a:tcPr>
                </a:tc>
              </a:tr>
              <a:tr h="583244">
                <a:tc>
                  <a:txBody>
                    <a:bodyPr/>
                    <a:lstStyle/>
                    <a:p>
                      <a:pPr algn="ctr"/>
                      <a:r>
                        <a:rPr lang="en-US" dirty="0" smtClean="0"/>
                        <a:t>A</a:t>
                      </a:r>
                      <a:endParaRPr lang="en-US" dirty="0"/>
                    </a:p>
                  </a:txBody>
                  <a:tcPr anchor="ctr"/>
                </a:tc>
                <a:tc>
                  <a:txBody>
                    <a:bodyPr/>
                    <a:lstStyle/>
                    <a:p>
                      <a:pPr algn="ctr"/>
                      <a:r>
                        <a:rPr lang="en-US" dirty="0" smtClean="0"/>
                        <a:t>-</a:t>
                      </a:r>
                      <a:endParaRPr lang="en-US" dirty="0"/>
                    </a:p>
                  </a:txBody>
                  <a:tcPr anchor="ctr"/>
                </a:tc>
                <a:tc>
                  <a:txBody>
                    <a:bodyPr/>
                    <a:lstStyle/>
                    <a:p>
                      <a:pPr algn="ctr"/>
                      <a:r>
                        <a:rPr lang="en-US" dirty="0" smtClean="0"/>
                        <a:t>-</a:t>
                      </a:r>
                      <a:endParaRPr lang="en-US" dirty="0"/>
                    </a:p>
                  </a:txBody>
                  <a:tcPr anchor="ctr">
                    <a:solidFill>
                      <a:schemeClr val="accent3">
                        <a:lumMod val="60000"/>
                        <a:lumOff val="40000"/>
                      </a:schemeClr>
                    </a:solidFill>
                  </a:tcPr>
                </a:tc>
                <a:tc>
                  <a:txBody>
                    <a:bodyPr/>
                    <a:lstStyle/>
                    <a:p>
                      <a:pPr algn="ctr"/>
                      <a:r>
                        <a:rPr lang="en-US" dirty="0" smtClean="0"/>
                        <a:t>-</a:t>
                      </a:r>
                      <a:endParaRPr lang="en-US" dirty="0"/>
                    </a:p>
                  </a:txBody>
                  <a:tcPr anchor="ctr"/>
                </a:tc>
                <a:tc>
                  <a:txBody>
                    <a:bodyPr/>
                    <a:lstStyle/>
                    <a:p>
                      <a:pPr algn="ctr"/>
                      <a:r>
                        <a:rPr lang="en-US" dirty="0" smtClean="0"/>
                        <a:t>-</a:t>
                      </a:r>
                      <a:endParaRPr lang="en-US" dirty="0"/>
                    </a:p>
                  </a:txBody>
                  <a:tcPr anchor="ctr">
                    <a:solidFill>
                      <a:schemeClr val="accent3">
                        <a:lumMod val="60000"/>
                        <a:lumOff val="40000"/>
                      </a:schemeClr>
                    </a:solidFill>
                  </a:tcPr>
                </a:tc>
                <a:tc>
                  <a:txBody>
                    <a:bodyPr/>
                    <a:lstStyle/>
                    <a:p>
                      <a:pPr algn="ctr"/>
                      <a:r>
                        <a:rPr lang="en-US" dirty="0" smtClean="0"/>
                        <a:t>-</a:t>
                      </a:r>
                      <a:endParaRPr lang="en-US" dirty="0"/>
                    </a:p>
                  </a:txBody>
                  <a:tcPr anchor="ctr"/>
                </a:tc>
                <a:tc>
                  <a:txBody>
                    <a:bodyPr/>
                    <a:lstStyle/>
                    <a:p>
                      <a:pPr algn="ctr"/>
                      <a:r>
                        <a:rPr lang="en-US" dirty="0" smtClean="0"/>
                        <a:t>7</a:t>
                      </a:r>
                      <a:endParaRPr lang="en-US" dirty="0"/>
                    </a:p>
                  </a:txBody>
                  <a:tcPr anchor="ctr">
                    <a:solidFill>
                      <a:schemeClr val="accent3">
                        <a:lumMod val="60000"/>
                        <a:lumOff val="40000"/>
                      </a:schemeClr>
                    </a:solidFill>
                  </a:tcPr>
                </a:tc>
                <a:tc>
                  <a:txBody>
                    <a:bodyPr/>
                    <a:lstStyle/>
                    <a:p>
                      <a:pPr algn="ctr"/>
                      <a:r>
                        <a:rPr lang="en-US" dirty="0" smtClean="0"/>
                        <a:t>-</a:t>
                      </a:r>
                      <a:endParaRPr lang="en-US" dirty="0"/>
                    </a:p>
                  </a:txBody>
                  <a:tcPr anchor="ctr"/>
                </a:tc>
                <a:tc>
                  <a:txBody>
                    <a:bodyPr/>
                    <a:lstStyle/>
                    <a:p>
                      <a:pPr algn="ctr"/>
                      <a:r>
                        <a:rPr lang="en-US" dirty="0" smtClean="0"/>
                        <a:t>7</a:t>
                      </a:r>
                      <a:endParaRPr lang="en-US" dirty="0"/>
                    </a:p>
                  </a:txBody>
                  <a:tcPr anchor="ctr">
                    <a:solidFill>
                      <a:schemeClr val="accent3">
                        <a:lumMod val="60000"/>
                        <a:lumOff val="40000"/>
                      </a:schemeClr>
                    </a:solidFill>
                  </a:tcPr>
                </a:tc>
              </a:tr>
              <a:tr h="429894">
                <a:tc>
                  <a:txBody>
                    <a:bodyPr/>
                    <a:lstStyle/>
                    <a:p>
                      <a:pPr algn="ctr"/>
                      <a:r>
                        <a:rPr lang="en-US" dirty="0" smtClean="0"/>
                        <a:t>B</a:t>
                      </a:r>
                      <a:endParaRPr lang="en-US" dirty="0"/>
                    </a:p>
                  </a:txBody>
                  <a:tcPr anchor="ctr"/>
                </a:tc>
                <a:tc>
                  <a:txBody>
                    <a:bodyPr/>
                    <a:lstStyle/>
                    <a:p>
                      <a:pPr algn="ctr"/>
                      <a:r>
                        <a:rPr lang="en-US" dirty="0" smtClean="0"/>
                        <a:t>20</a:t>
                      </a:r>
                      <a:endParaRPr lang="en-US" dirty="0"/>
                    </a:p>
                  </a:txBody>
                  <a:tcPr anchor="ctr"/>
                </a:tc>
                <a:tc>
                  <a:txBody>
                    <a:bodyPr/>
                    <a:lstStyle/>
                    <a:p>
                      <a:pPr algn="ctr"/>
                      <a:r>
                        <a:rPr lang="en-US" dirty="0" smtClean="0"/>
                        <a:t>20</a:t>
                      </a:r>
                      <a:endParaRPr lang="en-US" dirty="0"/>
                    </a:p>
                  </a:txBody>
                  <a:tcPr anchor="ctr">
                    <a:solidFill>
                      <a:schemeClr val="accent3">
                        <a:lumMod val="60000"/>
                        <a:lumOff val="40000"/>
                      </a:schemeClr>
                    </a:solidFill>
                  </a:tcPr>
                </a:tc>
                <a:tc>
                  <a:txBody>
                    <a:bodyPr/>
                    <a:lstStyle/>
                    <a:p>
                      <a:pPr algn="ctr"/>
                      <a:r>
                        <a:rPr lang="en-US" dirty="0" smtClean="0"/>
                        <a:t>-</a:t>
                      </a:r>
                      <a:endParaRPr lang="en-US" dirty="0"/>
                    </a:p>
                  </a:txBody>
                  <a:tcPr anchor="ctr"/>
                </a:tc>
                <a:tc>
                  <a:txBody>
                    <a:bodyPr/>
                    <a:lstStyle/>
                    <a:p>
                      <a:pPr algn="ctr"/>
                      <a:r>
                        <a:rPr lang="en-US" dirty="0" smtClean="0"/>
                        <a:t>-</a:t>
                      </a:r>
                      <a:endParaRPr lang="en-US" dirty="0"/>
                    </a:p>
                  </a:txBody>
                  <a:tcPr anchor="ctr">
                    <a:solidFill>
                      <a:schemeClr val="accent3">
                        <a:lumMod val="60000"/>
                        <a:lumOff val="40000"/>
                      </a:schemeClr>
                    </a:solidFill>
                  </a:tcPr>
                </a:tc>
                <a:tc>
                  <a:txBody>
                    <a:bodyPr/>
                    <a:lstStyle/>
                    <a:p>
                      <a:pPr algn="ctr"/>
                      <a:r>
                        <a:rPr lang="en-US" dirty="0" smtClean="0"/>
                        <a:t>6</a:t>
                      </a:r>
                      <a:endParaRPr lang="en-US" dirty="0"/>
                    </a:p>
                  </a:txBody>
                  <a:tcPr anchor="ctr"/>
                </a:tc>
                <a:tc>
                  <a:txBody>
                    <a:bodyPr/>
                    <a:lstStyle/>
                    <a:p>
                      <a:pPr algn="ctr"/>
                      <a:r>
                        <a:rPr lang="en-US" dirty="0" smtClean="0"/>
                        <a:t>7</a:t>
                      </a:r>
                      <a:endParaRPr lang="en-US" dirty="0"/>
                    </a:p>
                  </a:txBody>
                  <a:tcPr anchor="ctr">
                    <a:solidFill>
                      <a:schemeClr val="accent3">
                        <a:lumMod val="60000"/>
                        <a:lumOff val="40000"/>
                      </a:schemeClr>
                    </a:solidFill>
                  </a:tcPr>
                </a:tc>
                <a:tc>
                  <a:txBody>
                    <a:bodyPr/>
                    <a:lstStyle/>
                    <a:p>
                      <a:pPr algn="ctr"/>
                      <a:r>
                        <a:rPr lang="en-US" dirty="0" smtClean="0"/>
                        <a:t>-</a:t>
                      </a:r>
                      <a:endParaRPr lang="en-US" dirty="0"/>
                    </a:p>
                  </a:txBody>
                  <a:tcPr anchor="ctr"/>
                </a:tc>
                <a:tc>
                  <a:txBody>
                    <a:bodyPr/>
                    <a:lstStyle/>
                    <a:p>
                      <a:pPr algn="ctr"/>
                      <a:r>
                        <a:rPr lang="en-US" dirty="0" smtClean="0"/>
                        <a:t>7</a:t>
                      </a:r>
                      <a:endParaRPr lang="en-US" dirty="0"/>
                    </a:p>
                  </a:txBody>
                  <a:tcPr anchor="ctr">
                    <a:solidFill>
                      <a:schemeClr val="accent3">
                        <a:lumMod val="60000"/>
                        <a:lumOff val="40000"/>
                      </a:schemeClr>
                    </a:solidFill>
                  </a:tcPr>
                </a:tc>
              </a:tr>
              <a:tr h="467602">
                <a:tc>
                  <a:txBody>
                    <a:bodyPr/>
                    <a:lstStyle/>
                    <a:p>
                      <a:pPr algn="ctr"/>
                      <a:r>
                        <a:rPr lang="en-US" dirty="0" smtClean="0"/>
                        <a:t>C</a:t>
                      </a:r>
                      <a:endParaRPr lang="en-US" dirty="0"/>
                    </a:p>
                  </a:txBody>
                  <a:tcPr anchor="ctr"/>
                </a:tc>
                <a:tc>
                  <a:txBody>
                    <a:bodyPr/>
                    <a:lstStyle/>
                    <a:p>
                      <a:pPr algn="ctr"/>
                      <a:r>
                        <a:rPr lang="en-US" dirty="0" smtClean="0"/>
                        <a:t>30</a:t>
                      </a:r>
                      <a:endParaRPr lang="en-US" dirty="0"/>
                    </a:p>
                  </a:txBody>
                  <a:tcPr anchor="ctr"/>
                </a:tc>
                <a:tc>
                  <a:txBody>
                    <a:bodyPr/>
                    <a:lstStyle/>
                    <a:p>
                      <a:pPr algn="ctr"/>
                      <a:r>
                        <a:rPr lang="en-US" dirty="0" smtClean="0"/>
                        <a:t>40</a:t>
                      </a:r>
                      <a:endParaRPr lang="en-US" dirty="0"/>
                    </a:p>
                  </a:txBody>
                  <a:tcPr anchor="ctr">
                    <a:solidFill>
                      <a:schemeClr val="accent3">
                        <a:lumMod val="60000"/>
                        <a:lumOff val="40000"/>
                      </a:schemeClr>
                    </a:solidFill>
                  </a:tcPr>
                </a:tc>
                <a:tc>
                  <a:txBody>
                    <a:bodyPr/>
                    <a:lstStyle/>
                    <a:p>
                      <a:pPr algn="ctr"/>
                      <a:r>
                        <a:rPr lang="en-US" dirty="0" smtClean="0"/>
                        <a:t>20</a:t>
                      </a:r>
                      <a:endParaRPr lang="en-US" dirty="0"/>
                    </a:p>
                  </a:txBody>
                  <a:tcPr anchor="ctr"/>
                </a:tc>
                <a:tc>
                  <a:txBody>
                    <a:bodyPr/>
                    <a:lstStyle/>
                    <a:p>
                      <a:pPr algn="ctr"/>
                      <a:r>
                        <a:rPr lang="en-US" dirty="0" smtClean="0"/>
                        <a:t>30</a:t>
                      </a:r>
                      <a:endParaRPr lang="en-US" dirty="0"/>
                    </a:p>
                  </a:txBody>
                  <a:tcPr anchor="ctr">
                    <a:solidFill>
                      <a:schemeClr val="accent3">
                        <a:lumMod val="60000"/>
                        <a:lumOff val="40000"/>
                      </a:schemeClr>
                    </a:solidFill>
                  </a:tcPr>
                </a:tc>
                <a:tc>
                  <a:txBody>
                    <a:bodyPr/>
                    <a:lstStyle/>
                    <a:p>
                      <a:pPr algn="ctr"/>
                      <a:r>
                        <a:rPr lang="en-US" dirty="0" smtClean="0"/>
                        <a:t>7</a:t>
                      </a:r>
                      <a:endParaRPr lang="en-US" dirty="0"/>
                    </a:p>
                  </a:txBody>
                  <a:tcPr anchor="ctr"/>
                </a:tc>
                <a:tc>
                  <a:txBody>
                    <a:bodyPr/>
                    <a:lstStyle/>
                    <a:p>
                      <a:pPr algn="ctr"/>
                      <a:r>
                        <a:rPr lang="en-US" dirty="0" smtClean="0"/>
                        <a:t>7</a:t>
                      </a:r>
                      <a:endParaRPr lang="en-US" dirty="0"/>
                    </a:p>
                  </a:txBody>
                  <a:tcPr anchor="ctr">
                    <a:solidFill>
                      <a:schemeClr val="accent3">
                        <a:lumMod val="60000"/>
                        <a:lumOff val="40000"/>
                      </a:schemeClr>
                    </a:solidFill>
                  </a:tcPr>
                </a:tc>
                <a:tc>
                  <a:txBody>
                    <a:bodyPr/>
                    <a:lstStyle/>
                    <a:p>
                      <a:pPr algn="ctr"/>
                      <a:r>
                        <a:rPr lang="en-US" dirty="0" smtClean="0"/>
                        <a:t>5</a:t>
                      </a:r>
                      <a:endParaRPr lang="en-US" dirty="0"/>
                    </a:p>
                  </a:txBody>
                  <a:tcPr anchor="ctr"/>
                </a:tc>
                <a:tc>
                  <a:txBody>
                    <a:bodyPr/>
                    <a:lstStyle/>
                    <a:p>
                      <a:pPr algn="ctr"/>
                      <a:r>
                        <a:rPr lang="en-US" dirty="0" smtClean="0"/>
                        <a:t>7</a:t>
                      </a:r>
                      <a:endParaRPr lang="en-US" dirty="0"/>
                    </a:p>
                  </a:txBody>
                  <a:tcPr anchor="ctr">
                    <a:solidFill>
                      <a:schemeClr val="accent3">
                        <a:lumMod val="60000"/>
                        <a:lumOff val="40000"/>
                      </a:schemeClr>
                    </a:solidFill>
                  </a:tcPr>
                </a:tc>
              </a:tr>
              <a:tr h="467602">
                <a:tc>
                  <a:txBody>
                    <a:bodyPr/>
                    <a:lstStyle/>
                    <a:p>
                      <a:pPr algn="ctr"/>
                      <a:r>
                        <a:rPr lang="en-US" dirty="0" smtClean="0"/>
                        <a:t>D</a:t>
                      </a:r>
                      <a:endParaRPr lang="en-US" dirty="0"/>
                    </a:p>
                  </a:txBody>
                  <a:tcPr anchor="ctr"/>
                </a:tc>
                <a:tc>
                  <a:txBody>
                    <a:bodyPr/>
                    <a:lstStyle/>
                    <a:p>
                      <a:pPr algn="ctr"/>
                      <a:r>
                        <a:rPr lang="en-US" dirty="0" smtClean="0"/>
                        <a:t>40</a:t>
                      </a:r>
                      <a:endParaRPr lang="en-US" dirty="0"/>
                    </a:p>
                  </a:txBody>
                  <a:tcPr anchor="ctr"/>
                </a:tc>
                <a:tc>
                  <a:txBody>
                    <a:bodyPr/>
                    <a:lstStyle/>
                    <a:p>
                      <a:pPr algn="ctr"/>
                      <a:r>
                        <a:rPr lang="en-US" dirty="0" smtClean="0"/>
                        <a:t>70</a:t>
                      </a:r>
                      <a:endParaRPr lang="en-US" dirty="0"/>
                    </a:p>
                  </a:txBody>
                  <a:tcPr anchor="ctr">
                    <a:solidFill>
                      <a:schemeClr val="accent3">
                        <a:lumMod val="60000"/>
                        <a:lumOff val="40000"/>
                      </a:schemeClr>
                    </a:solidFill>
                  </a:tcPr>
                </a:tc>
                <a:tc>
                  <a:txBody>
                    <a:bodyPr/>
                    <a:lstStyle/>
                    <a:p>
                      <a:pPr algn="ctr"/>
                      <a:r>
                        <a:rPr lang="en-US" dirty="0" smtClean="0"/>
                        <a:t>25</a:t>
                      </a:r>
                      <a:endParaRPr lang="en-US" dirty="0"/>
                    </a:p>
                  </a:txBody>
                  <a:tcPr anchor="ctr"/>
                </a:tc>
                <a:tc>
                  <a:txBody>
                    <a:bodyPr/>
                    <a:lstStyle/>
                    <a:p>
                      <a:pPr algn="ctr"/>
                      <a:r>
                        <a:rPr lang="en-US" dirty="0" smtClean="0"/>
                        <a:t>40</a:t>
                      </a:r>
                      <a:endParaRPr lang="en-US" dirty="0"/>
                    </a:p>
                  </a:txBody>
                  <a:tcPr anchor="ctr">
                    <a:solidFill>
                      <a:schemeClr val="accent3">
                        <a:lumMod val="60000"/>
                        <a:lumOff val="40000"/>
                      </a:schemeClr>
                    </a:solidFill>
                  </a:tcPr>
                </a:tc>
                <a:tc>
                  <a:txBody>
                    <a:bodyPr/>
                    <a:lstStyle/>
                    <a:p>
                      <a:pPr algn="ctr"/>
                      <a:r>
                        <a:rPr lang="en-US" dirty="0" smtClean="0"/>
                        <a:t>8</a:t>
                      </a:r>
                      <a:endParaRPr lang="en-US" dirty="0"/>
                    </a:p>
                  </a:txBody>
                  <a:tcPr anchor="ctr"/>
                </a:tc>
                <a:tc>
                  <a:txBody>
                    <a:bodyPr/>
                    <a:lstStyle/>
                    <a:p>
                      <a:pPr algn="ctr"/>
                      <a:r>
                        <a:rPr lang="en-US" dirty="0" smtClean="0"/>
                        <a:t>10</a:t>
                      </a:r>
                      <a:endParaRPr lang="en-US" dirty="0"/>
                    </a:p>
                  </a:txBody>
                  <a:tcPr anchor="ctr">
                    <a:solidFill>
                      <a:schemeClr val="accent3">
                        <a:lumMod val="60000"/>
                        <a:lumOff val="40000"/>
                      </a:schemeClr>
                    </a:solidFill>
                  </a:tcPr>
                </a:tc>
                <a:tc>
                  <a:txBody>
                    <a:bodyPr/>
                    <a:lstStyle/>
                    <a:p>
                      <a:pPr algn="ctr"/>
                      <a:r>
                        <a:rPr lang="en-US" dirty="0" smtClean="0"/>
                        <a:t>6</a:t>
                      </a:r>
                      <a:endParaRPr lang="en-US" dirty="0"/>
                    </a:p>
                  </a:txBody>
                  <a:tcPr anchor="ctr"/>
                </a:tc>
                <a:tc>
                  <a:txBody>
                    <a:bodyPr/>
                    <a:lstStyle/>
                    <a:p>
                      <a:pPr algn="ctr"/>
                      <a:r>
                        <a:rPr lang="en-US" dirty="0" smtClean="0"/>
                        <a:t>7</a:t>
                      </a:r>
                      <a:endParaRPr lang="en-US" dirty="0"/>
                    </a:p>
                  </a:txBody>
                  <a:tcPr anchor="ctr">
                    <a:solidFill>
                      <a:schemeClr val="accent3">
                        <a:lumMod val="60000"/>
                        <a:lumOff val="40000"/>
                      </a:schemeClr>
                    </a:solidFill>
                  </a:tcPr>
                </a:tc>
              </a:tr>
              <a:tr h="389669">
                <a:tc>
                  <a:txBody>
                    <a:bodyPr/>
                    <a:lstStyle/>
                    <a:p>
                      <a:pPr algn="ctr"/>
                      <a:r>
                        <a:rPr lang="en-US" dirty="0" smtClean="0"/>
                        <a:t>D+</a:t>
                      </a:r>
                      <a:endParaRPr lang="en-US" dirty="0"/>
                    </a:p>
                  </a:txBody>
                  <a:tcPr anchor="ctr"/>
                </a:tc>
                <a:tc>
                  <a:txBody>
                    <a:bodyPr/>
                    <a:lstStyle/>
                    <a:p>
                      <a:pPr algn="ctr"/>
                      <a:r>
                        <a:rPr lang="en-US" dirty="0" smtClean="0"/>
                        <a:t>50</a:t>
                      </a:r>
                      <a:endParaRPr lang="en-US" dirty="0"/>
                    </a:p>
                  </a:txBody>
                  <a:tcPr anchor="ctr"/>
                </a:tc>
                <a:tc>
                  <a:txBody>
                    <a:bodyPr/>
                    <a:lstStyle/>
                    <a:p>
                      <a:pPr algn="ctr"/>
                      <a:r>
                        <a:rPr lang="en-US" dirty="0" smtClean="0"/>
                        <a:t>80</a:t>
                      </a:r>
                      <a:endParaRPr lang="en-US" dirty="0"/>
                    </a:p>
                  </a:txBody>
                  <a:tcPr anchor="ctr">
                    <a:solidFill>
                      <a:schemeClr val="accent3">
                        <a:lumMod val="60000"/>
                        <a:lumOff val="40000"/>
                      </a:schemeClr>
                    </a:solidFill>
                  </a:tcPr>
                </a:tc>
                <a:tc>
                  <a:txBody>
                    <a:bodyPr/>
                    <a:lstStyle/>
                    <a:p>
                      <a:pPr algn="ctr"/>
                      <a:r>
                        <a:rPr lang="en-US" dirty="0" smtClean="0"/>
                        <a:t>30</a:t>
                      </a:r>
                      <a:endParaRPr lang="en-US" dirty="0"/>
                    </a:p>
                  </a:txBody>
                  <a:tcPr anchor="ctr"/>
                </a:tc>
                <a:tc>
                  <a:txBody>
                    <a:bodyPr/>
                    <a:lstStyle/>
                    <a:p>
                      <a:pPr algn="ctr"/>
                      <a:r>
                        <a:rPr lang="en-US" dirty="0" smtClean="0"/>
                        <a:t>50</a:t>
                      </a:r>
                      <a:endParaRPr lang="en-US" dirty="0"/>
                    </a:p>
                  </a:txBody>
                  <a:tcPr anchor="ctr">
                    <a:solidFill>
                      <a:schemeClr val="accent3">
                        <a:lumMod val="60000"/>
                        <a:lumOff val="40000"/>
                      </a:schemeClr>
                    </a:solidFill>
                  </a:tcPr>
                </a:tc>
                <a:tc>
                  <a:txBody>
                    <a:bodyPr/>
                    <a:lstStyle/>
                    <a:p>
                      <a:pPr algn="ctr"/>
                      <a:r>
                        <a:rPr lang="en-US" dirty="0" smtClean="0"/>
                        <a:t>9</a:t>
                      </a:r>
                      <a:endParaRPr lang="en-US" dirty="0"/>
                    </a:p>
                  </a:txBody>
                  <a:tcPr anchor="ctr"/>
                </a:tc>
                <a:tc>
                  <a:txBody>
                    <a:bodyPr/>
                    <a:lstStyle/>
                    <a:p>
                      <a:pPr algn="ctr"/>
                      <a:r>
                        <a:rPr lang="en-US" dirty="0" smtClean="0"/>
                        <a:t>10</a:t>
                      </a:r>
                      <a:endParaRPr lang="en-US" dirty="0"/>
                    </a:p>
                  </a:txBody>
                  <a:tcPr anchor="ctr">
                    <a:solidFill>
                      <a:schemeClr val="accent3">
                        <a:lumMod val="60000"/>
                        <a:lumOff val="40000"/>
                      </a:schemeClr>
                    </a:solidFill>
                  </a:tcPr>
                </a:tc>
                <a:tc>
                  <a:txBody>
                    <a:bodyPr/>
                    <a:lstStyle/>
                    <a:p>
                      <a:pPr algn="ctr"/>
                      <a:r>
                        <a:rPr lang="en-US" dirty="0" smtClean="0"/>
                        <a:t>7</a:t>
                      </a:r>
                      <a:endParaRPr lang="en-US" dirty="0"/>
                    </a:p>
                  </a:txBody>
                  <a:tcPr anchor="ctr"/>
                </a:tc>
                <a:tc>
                  <a:txBody>
                    <a:bodyPr/>
                    <a:lstStyle/>
                    <a:p>
                      <a:pPr algn="ctr"/>
                      <a:r>
                        <a:rPr lang="en-US" dirty="0" smtClean="0"/>
                        <a:t>7</a:t>
                      </a:r>
                      <a:endParaRPr lang="en-US" dirty="0"/>
                    </a:p>
                  </a:txBody>
                  <a:tcPr anchor="ctr">
                    <a:solidFill>
                      <a:schemeClr val="accent3">
                        <a:lumMod val="60000"/>
                        <a:lumOff val="40000"/>
                      </a:schemeClr>
                    </a:solidFill>
                  </a:tcPr>
                </a:tc>
              </a:tr>
              <a:tr h="935205">
                <a:tc>
                  <a:txBody>
                    <a:bodyPr/>
                    <a:lstStyle/>
                    <a:p>
                      <a:pPr algn="ctr"/>
                      <a:r>
                        <a:rPr lang="en-US" dirty="0" smtClean="0"/>
                        <a:t>NO INDUSTRY AREA</a:t>
                      </a:r>
                      <a:endParaRPr lang="en-US" dirty="0"/>
                    </a:p>
                  </a:txBody>
                  <a:tcPr anchor="ctr"/>
                </a:tc>
                <a:tc>
                  <a:txBody>
                    <a:bodyPr/>
                    <a:lstStyle/>
                    <a:p>
                      <a:pPr algn="ctr"/>
                      <a:r>
                        <a:rPr lang="en-US" dirty="0" smtClean="0"/>
                        <a:t>60</a:t>
                      </a:r>
                      <a:endParaRPr lang="en-US" dirty="0"/>
                    </a:p>
                  </a:txBody>
                  <a:tcPr anchor="ctr"/>
                </a:tc>
                <a:tc>
                  <a:txBody>
                    <a:bodyPr/>
                    <a:lstStyle/>
                    <a:p>
                      <a:pPr algn="ctr"/>
                      <a:r>
                        <a:rPr lang="en-US" dirty="0" smtClean="0"/>
                        <a:t>90</a:t>
                      </a:r>
                      <a:endParaRPr lang="en-US" dirty="0"/>
                    </a:p>
                  </a:txBody>
                  <a:tcPr anchor="ctr">
                    <a:solidFill>
                      <a:schemeClr val="accent3">
                        <a:lumMod val="60000"/>
                        <a:lumOff val="40000"/>
                      </a:schemeClr>
                    </a:solidFill>
                  </a:tcPr>
                </a:tc>
                <a:tc>
                  <a:txBody>
                    <a:bodyPr/>
                    <a:lstStyle/>
                    <a:p>
                      <a:pPr algn="ctr"/>
                      <a:r>
                        <a:rPr lang="en-US" dirty="0" smtClean="0"/>
                        <a:t>35</a:t>
                      </a:r>
                      <a:endParaRPr lang="en-US" dirty="0"/>
                    </a:p>
                  </a:txBody>
                  <a:tcPr anchor="ctr"/>
                </a:tc>
                <a:tc>
                  <a:txBody>
                    <a:bodyPr/>
                    <a:lstStyle/>
                    <a:p>
                      <a:pPr algn="ctr"/>
                      <a:r>
                        <a:rPr lang="en-US" dirty="0" smtClean="0"/>
                        <a:t>70</a:t>
                      </a:r>
                      <a:endParaRPr lang="en-US" dirty="0"/>
                    </a:p>
                  </a:txBody>
                  <a:tcPr anchor="ctr">
                    <a:solidFill>
                      <a:schemeClr val="accent3">
                        <a:lumMod val="60000"/>
                        <a:lumOff val="40000"/>
                      </a:schemeClr>
                    </a:solidFill>
                  </a:tcPr>
                </a:tc>
                <a:tc>
                  <a:txBody>
                    <a:bodyPr/>
                    <a:lstStyle/>
                    <a:p>
                      <a:pPr algn="ctr"/>
                      <a:r>
                        <a:rPr lang="en-US" dirty="0" smtClean="0"/>
                        <a:t>10</a:t>
                      </a:r>
                      <a:endParaRPr lang="en-US" dirty="0"/>
                    </a:p>
                  </a:txBody>
                  <a:tcPr anchor="ctr"/>
                </a:tc>
                <a:tc>
                  <a:txBody>
                    <a:bodyPr/>
                    <a:lstStyle/>
                    <a:p>
                      <a:pPr algn="ctr"/>
                      <a:r>
                        <a:rPr lang="en-US" dirty="0" smtClean="0"/>
                        <a:t>10</a:t>
                      </a:r>
                      <a:endParaRPr lang="en-US" dirty="0"/>
                    </a:p>
                  </a:txBody>
                  <a:tcPr anchor="ctr">
                    <a:solidFill>
                      <a:schemeClr val="accent3">
                        <a:lumMod val="60000"/>
                        <a:lumOff val="40000"/>
                      </a:schemeClr>
                    </a:solidFill>
                  </a:tcPr>
                </a:tc>
                <a:tc>
                  <a:txBody>
                    <a:bodyPr/>
                    <a:lstStyle/>
                    <a:p>
                      <a:pPr algn="ctr"/>
                      <a:r>
                        <a:rPr lang="en-US" dirty="0" smtClean="0"/>
                        <a:t>8</a:t>
                      </a:r>
                      <a:endParaRPr lang="en-US" dirty="0"/>
                    </a:p>
                  </a:txBody>
                  <a:tcPr anchor="ctr"/>
                </a:tc>
                <a:tc>
                  <a:txBody>
                    <a:bodyPr/>
                    <a:lstStyle/>
                    <a:p>
                      <a:pPr algn="ctr"/>
                      <a:r>
                        <a:rPr lang="en-US" dirty="0" smtClean="0"/>
                        <a:t>7</a:t>
                      </a:r>
                      <a:endParaRPr lang="en-US" dirty="0"/>
                    </a:p>
                  </a:txBody>
                  <a:tcPr anchor="ctr">
                    <a:solidFill>
                      <a:schemeClr val="accent3">
                        <a:lumMod val="60000"/>
                        <a:lumOff val="40000"/>
                      </a:schemeClr>
                    </a:solidFill>
                  </a:tcPr>
                </a:tc>
              </a:tr>
              <a:tr h="935205">
                <a:tc>
                  <a:txBody>
                    <a:bodyPr/>
                    <a:lstStyle/>
                    <a:p>
                      <a:pPr algn="ctr"/>
                      <a:r>
                        <a:rPr lang="en-US" dirty="0" smtClean="0"/>
                        <a:t>NAXALISM AFFECTED AREA</a:t>
                      </a:r>
                      <a:endParaRPr lang="en-US" dirty="0"/>
                    </a:p>
                  </a:txBody>
                  <a:tcPr anchor="ctr"/>
                </a:tc>
                <a:tc>
                  <a:txBody>
                    <a:bodyPr/>
                    <a:lstStyle/>
                    <a:p>
                      <a:pPr algn="ctr"/>
                      <a:r>
                        <a:rPr lang="en-US" dirty="0" smtClean="0"/>
                        <a:t>-</a:t>
                      </a:r>
                      <a:endParaRPr lang="en-US" dirty="0"/>
                    </a:p>
                  </a:txBody>
                  <a:tcPr anchor="ctr"/>
                </a:tc>
                <a:tc>
                  <a:txBody>
                    <a:bodyPr/>
                    <a:lstStyle/>
                    <a:p>
                      <a:pPr algn="ctr"/>
                      <a:r>
                        <a:rPr lang="en-US" dirty="0" smtClean="0"/>
                        <a:t>100</a:t>
                      </a:r>
                      <a:endParaRPr lang="en-US" dirty="0"/>
                    </a:p>
                  </a:txBody>
                  <a:tcPr anchor="ctr">
                    <a:solidFill>
                      <a:schemeClr val="accent3">
                        <a:lumMod val="60000"/>
                        <a:lumOff val="40000"/>
                      </a:schemeClr>
                    </a:solidFill>
                  </a:tcPr>
                </a:tc>
                <a:tc>
                  <a:txBody>
                    <a:bodyPr/>
                    <a:lstStyle/>
                    <a:p>
                      <a:pPr algn="ctr"/>
                      <a:r>
                        <a:rPr lang="en-US" dirty="0" smtClean="0"/>
                        <a:t>-</a:t>
                      </a:r>
                      <a:endParaRPr lang="en-US" dirty="0"/>
                    </a:p>
                  </a:txBody>
                  <a:tcPr anchor="ctr"/>
                </a:tc>
                <a:tc>
                  <a:txBody>
                    <a:bodyPr/>
                    <a:lstStyle/>
                    <a:p>
                      <a:pPr algn="ctr"/>
                      <a:r>
                        <a:rPr lang="en-US" dirty="0" smtClean="0"/>
                        <a:t>80</a:t>
                      </a:r>
                      <a:endParaRPr lang="en-US" dirty="0"/>
                    </a:p>
                  </a:txBody>
                  <a:tcPr anchor="ctr">
                    <a:solidFill>
                      <a:schemeClr val="accent3">
                        <a:lumMod val="60000"/>
                        <a:lumOff val="40000"/>
                      </a:schemeClr>
                    </a:solidFill>
                  </a:tcPr>
                </a:tc>
                <a:tc>
                  <a:txBody>
                    <a:bodyPr/>
                    <a:lstStyle/>
                    <a:p>
                      <a:pPr algn="ctr"/>
                      <a:r>
                        <a:rPr lang="en-US" dirty="0" smtClean="0"/>
                        <a:t>-</a:t>
                      </a:r>
                      <a:endParaRPr lang="en-US" dirty="0"/>
                    </a:p>
                  </a:txBody>
                  <a:tcPr anchor="ctr"/>
                </a:tc>
                <a:tc>
                  <a:txBody>
                    <a:bodyPr/>
                    <a:lstStyle/>
                    <a:p>
                      <a:pPr algn="ctr"/>
                      <a:r>
                        <a:rPr lang="en-US" dirty="0" smtClean="0"/>
                        <a:t>10</a:t>
                      </a:r>
                      <a:endParaRPr lang="en-US" dirty="0"/>
                    </a:p>
                  </a:txBody>
                  <a:tcPr anchor="ctr">
                    <a:solidFill>
                      <a:schemeClr val="accent3">
                        <a:lumMod val="60000"/>
                        <a:lumOff val="40000"/>
                      </a:schemeClr>
                    </a:solidFill>
                  </a:tcPr>
                </a:tc>
                <a:tc>
                  <a:txBody>
                    <a:bodyPr/>
                    <a:lstStyle/>
                    <a:p>
                      <a:pPr algn="ctr"/>
                      <a:r>
                        <a:rPr lang="en-US" dirty="0" smtClean="0"/>
                        <a:t>-</a:t>
                      </a:r>
                      <a:endParaRPr lang="en-US" dirty="0"/>
                    </a:p>
                  </a:txBody>
                  <a:tcPr anchor="ctr"/>
                </a:tc>
                <a:tc>
                  <a:txBody>
                    <a:bodyPr/>
                    <a:lstStyle/>
                    <a:p>
                      <a:pPr algn="ctr"/>
                      <a:r>
                        <a:rPr lang="en-US" dirty="0" smtClean="0"/>
                        <a:t>7</a:t>
                      </a:r>
                      <a:endParaRPr lang="en-US" dirty="0"/>
                    </a:p>
                  </a:txBody>
                  <a:tcPr anchor="ctr">
                    <a:solidFill>
                      <a:schemeClr val="accent3">
                        <a:lumMod val="60000"/>
                        <a:lumOff val="40000"/>
                      </a:schemeClr>
                    </a:solidFill>
                  </a:tcPr>
                </a:tc>
              </a:tr>
            </a:tbl>
          </a:graphicData>
        </a:graphic>
      </p:graphicFrame>
    </p:spTree>
    <p:extLst>
      <p:ext uri="{BB962C8B-B14F-4D97-AF65-F5344CB8AC3E}">
        <p14:creationId xmlns:p14="http://schemas.microsoft.com/office/powerpoint/2010/main" xmlns="" val="537425156"/>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INTEREST SUBSIDY</a:t>
            </a:r>
            <a:endParaRPr lang="en-US" dirty="0"/>
          </a:p>
        </p:txBody>
      </p:sp>
      <p:graphicFrame>
        <p:nvGraphicFramePr>
          <p:cNvPr id="4" name="Content Placeholder 3"/>
          <p:cNvGraphicFramePr>
            <a:graphicFrameLocks noGrp="1"/>
          </p:cNvGraphicFramePr>
          <p:nvPr>
            <p:ph sz="quarter" idx="4294967295"/>
            <p:extLst>
              <p:ext uri="{D42A27DB-BD31-4B8C-83A1-F6EECF244321}">
                <p14:modId xmlns:p14="http://schemas.microsoft.com/office/powerpoint/2010/main" xmlns="" val="2282149213"/>
              </p:ext>
            </p:extLst>
          </p:nvPr>
        </p:nvGraphicFramePr>
        <p:xfrm>
          <a:off x="0" y="2286000"/>
          <a:ext cx="9144000" cy="4267200"/>
        </p:xfrm>
        <a:graphic>
          <a:graphicData uri="http://schemas.openxmlformats.org/drawingml/2006/table">
            <a:tbl>
              <a:tblPr firstRow="1" bandRow="1">
                <a:tableStyleId>{5C22544A-7EE6-4342-B048-85BDC9FD1C3A}</a:tableStyleId>
              </a:tblPr>
              <a:tblGrid>
                <a:gridCol w="4572000"/>
                <a:gridCol w="4572000"/>
              </a:tblGrid>
              <a:tr h="750616">
                <a:tc>
                  <a:txBody>
                    <a:bodyPr/>
                    <a:lstStyle/>
                    <a:p>
                      <a:pPr algn="ctr"/>
                      <a:r>
                        <a:rPr lang="en-US" dirty="0" smtClean="0"/>
                        <a:t>2007</a:t>
                      </a:r>
                      <a:endParaRPr lang="en-US" dirty="0"/>
                    </a:p>
                  </a:txBody>
                  <a:tcPr marL="67377" marR="67377" anchor="ctr"/>
                </a:tc>
                <a:tc>
                  <a:txBody>
                    <a:bodyPr/>
                    <a:lstStyle/>
                    <a:p>
                      <a:pPr algn="ctr"/>
                      <a:r>
                        <a:rPr lang="en-US" dirty="0" smtClean="0"/>
                        <a:t>2013</a:t>
                      </a:r>
                      <a:endParaRPr lang="en-US" dirty="0"/>
                    </a:p>
                  </a:txBody>
                  <a:tcPr marL="67377" marR="67377" anchor="ctr"/>
                </a:tc>
              </a:tr>
              <a:tr h="3516584">
                <a:tc>
                  <a:txBody>
                    <a:bodyPr/>
                    <a:lstStyle/>
                    <a:p>
                      <a:pPr algn="ctr"/>
                      <a:r>
                        <a:rPr lang="en-US" dirty="0" smtClean="0"/>
                        <a:t>ALL NEW ELIGIBLE</a:t>
                      </a:r>
                      <a:r>
                        <a:rPr lang="en-US" baseline="0" dirty="0" smtClean="0"/>
                        <a:t> MICRO &amp; SMALL MFG ENTERPRISES IN TEXTILE, HOSIERY, KNITWEAR AND READYMADE GARMENT SECTOR WILL BE ELIGIBLE FOR INEREST SUBSIDY IN ADDITION TO INDUSTRIAL PROMOTION SUBSIDY.</a:t>
                      </a:r>
                      <a:endParaRPr lang="en-US" dirty="0"/>
                    </a:p>
                  </a:txBody>
                  <a:tcPr marL="67377" marR="67377" anchor="ctr"/>
                </a:tc>
                <a:tc>
                  <a:txBody>
                    <a:bodyPr/>
                    <a:lstStyle/>
                    <a:p>
                      <a:pPr algn="ctr"/>
                      <a:r>
                        <a:rPr lang="en-US" dirty="0" smtClean="0"/>
                        <a:t>ALL ELIGIBLE NEW MICRO ,SMALL &amp; MEDIUM MFG ENTERPRISES IN AREAS OTHER THAN</a:t>
                      </a:r>
                      <a:r>
                        <a:rPr lang="en-US" baseline="0" dirty="0" smtClean="0"/>
                        <a:t> GROUP “A” WILL BE ELIGIBLE FOR INTREST SUBSIDY.</a:t>
                      </a:r>
                      <a:endParaRPr lang="en-US" dirty="0"/>
                    </a:p>
                  </a:txBody>
                  <a:tcPr marL="67377" marR="67377" anchor="ctr"/>
                </a:tc>
              </a:tr>
            </a:tbl>
          </a:graphicData>
        </a:graphic>
      </p:graphicFrame>
    </p:spTree>
    <p:extLst>
      <p:ext uri="{BB962C8B-B14F-4D97-AF65-F5344CB8AC3E}">
        <p14:creationId xmlns:p14="http://schemas.microsoft.com/office/powerpoint/2010/main" xmlns="" val="639236100"/>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
            <a:ext cx="9144000" cy="5940088"/>
          </a:xfrm>
          <a:prstGeom prst="rect">
            <a:avLst/>
          </a:prstGeom>
        </p:spPr>
        <p:txBody>
          <a:bodyPr>
            <a:spAutoFit/>
          </a:bodyPr>
          <a:lstStyle/>
          <a:p>
            <a:pPr fontAlgn="auto">
              <a:spcBef>
                <a:spcPts val="0"/>
              </a:spcBef>
              <a:spcAft>
                <a:spcPts val="0"/>
              </a:spcAft>
              <a:buFont typeface="Wingdings" pitchFamily="2" charset="2"/>
              <a:buChar char="v"/>
              <a:defRPr/>
            </a:pPr>
            <a:r>
              <a:rPr lang="en-US" sz="2000" b="1" dirty="0">
                <a:latin typeface="+mn-lt"/>
                <a:cs typeface="+mn-cs"/>
              </a:rPr>
              <a:t>                               </a:t>
            </a:r>
            <a:r>
              <a:rPr lang="en-US" sz="2000" b="1" dirty="0">
                <a:gradFill>
                  <a:gsLst>
                    <a:gs pos="0">
                      <a:srgbClr val="000000"/>
                    </a:gs>
                    <a:gs pos="39999">
                      <a:srgbClr val="0A128C"/>
                    </a:gs>
                    <a:gs pos="70000">
                      <a:srgbClr val="181CC7"/>
                    </a:gs>
                    <a:gs pos="88000">
                      <a:srgbClr val="7005D4"/>
                    </a:gs>
                    <a:gs pos="100000">
                      <a:srgbClr val="8C3D91"/>
                    </a:gs>
                  </a:gsLst>
                  <a:lin ang="5400000" scaled="0"/>
                </a:gradFill>
                <a:latin typeface="+mn-lt"/>
                <a:cs typeface="+mn-cs"/>
              </a:rPr>
              <a:t>  POWER TARIFF SUBSIDY</a:t>
            </a:r>
            <a:r>
              <a:rPr lang="en-US" sz="2000" b="1" u="sng" dirty="0">
                <a:gradFill>
                  <a:gsLst>
                    <a:gs pos="0">
                      <a:srgbClr val="000000"/>
                    </a:gs>
                    <a:gs pos="39999">
                      <a:srgbClr val="0A128C"/>
                    </a:gs>
                    <a:gs pos="70000">
                      <a:srgbClr val="181CC7"/>
                    </a:gs>
                    <a:gs pos="88000">
                      <a:srgbClr val="7005D4"/>
                    </a:gs>
                    <a:gs pos="100000">
                      <a:srgbClr val="8C3D91"/>
                    </a:gs>
                  </a:gsLst>
                  <a:lin ang="5400000" scaled="0"/>
                </a:gradFill>
                <a:latin typeface="+mn-lt"/>
                <a:cs typeface="+mn-cs"/>
              </a:rPr>
              <a:t> </a:t>
            </a:r>
          </a:p>
          <a:p>
            <a:pPr fontAlgn="auto">
              <a:spcBef>
                <a:spcPts val="0"/>
              </a:spcBef>
              <a:spcAft>
                <a:spcPts val="0"/>
              </a:spcAft>
              <a:defRPr/>
            </a:pPr>
            <a:endParaRPr lang="en-US" sz="2000" b="1" dirty="0">
              <a:latin typeface="+mn-lt"/>
              <a:cs typeface="+mn-cs"/>
            </a:endParaRPr>
          </a:p>
          <a:p>
            <a:pPr fontAlgn="auto">
              <a:spcBef>
                <a:spcPts val="0"/>
              </a:spcBef>
              <a:spcAft>
                <a:spcPts val="0"/>
              </a:spcAft>
              <a:defRPr/>
            </a:pPr>
            <a:endParaRPr lang="en-US" sz="2000" b="1" dirty="0">
              <a:latin typeface="+mn-lt"/>
              <a:cs typeface="+mn-cs"/>
            </a:endParaRPr>
          </a:p>
          <a:p>
            <a:pPr fontAlgn="auto">
              <a:spcBef>
                <a:spcPts val="0"/>
              </a:spcBef>
              <a:spcAft>
                <a:spcPts val="0"/>
              </a:spcAft>
              <a:defRPr/>
            </a:pPr>
            <a:endParaRPr lang="en-US" sz="2000" b="1" dirty="0">
              <a:latin typeface="+mn-lt"/>
              <a:cs typeface="+mn-cs"/>
            </a:endParaRPr>
          </a:p>
          <a:p>
            <a:pPr fontAlgn="auto">
              <a:spcBef>
                <a:spcPts val="0"/>
              </a:spcBef>
              <a:spcAft>
                <a:spcPts val="0"/>
              </a:spcAft>
              <a:buFont typeface="Wingdings" pitchFamily="2" charset="2"/>
              <a:buChar char="§"/>
              <a:defRPr/>
            </a:pPr>
            <a:r>
              <a:rPr lang="en-US" sz="2000" dirty="0">
                <a:latin typeface="+mn-lt"/>
                <a:cs typeface="+mn-cs"/>
              </a:rPr>
              <a:t>   Eligible </a:t>
            </a:r>
            <a:r>
              <a:rPr lang="en-US" sz="2000" dirty="0">
                <a:solidFill>
                  <a:schemeClr val="accent1">
                    <a:lumMod val="60000"/>
                    <a:lumOff val="40000"/>
                  </a:schemeClr>
                </a:solidFill>
                <a:latin typeface="+mn-lt"/>
                <a:cs typeface="+mn-cs"/>
              </a:rPr>
              <a:t>New </a:t>
            </a:r>
            <a:r>
              <a:rPr lang="en-US" sz="2000" dirty="0">
                <a:solidFill>
                  <a:srgbClr val="FF0000"/>
                </a:solidFill>
                <a:latin typeface="+mn-lt"/>
                <a:cs typeface="+mn-cs"/>
              </a:rPr>
              <a:t>Micro</a:t>
            </a:r>
            <a:r>
              <a:rPr lang="en-US" sz="2000" dirty="0">
                <a:latin typeface="+mn-lt"/>
                <a:cs typeface="+mn-cs"/>
              </a:rPr>
              <a:t>, </a:t>
            </a:r>
            <a:r>
              <a:rPr lang="en-US" sz="2000" dirty="0">
                <a:solidFill>
                  <a:srgbClr val="92D050"/>
                </a:solidFill>
                <a:latin typeface="+mn-lt"/>
                <a:cs typeface="+mn-cs"/>
              </a:rPr>
              <a:t>Small</a:t>
            </a:r>
            <a:r>
              <a:rPr lang="en-US" sz="2000" dirty="0">
                <a:latin typeface="+mn-lt"/>
                <a:cs typeface="+mn-cs"/>
              </a:rPr>
              <a:t> and</a:t>
            </a:r>
            <a:r>
              <a:rPr lang="en-US" sz="2000" dirty="0">
                <a:solidFill>
                  <a:schemeClr val="accent3">
                    <a:lumMod val="60000"/>
                    <a:lumOff val="40000"/>
                  </a:schemeClr>
                </a:solidFill>
                <a:latin typeface="+mn-lt"/>
                <a:cs typeface="+mn-cs"/>
              </a:rPr>
              <a:t> Medium </a:t>
            </a:r>
            <a:r>
              <a:rPr lang="en-US" sz="2000" dirty="0">
                <a:latin typeface="+mn-lt"/>
                <a:cs typeface="+mn-cs"/>
              </a:rPr>
              <a:t>Enterprises (MSME) will be eligible for power </a:t>
            </a:r>
            <a:r>
              <a:rPr lang="en-US" sz="2000" dirty="0" smtClean="0">
                <a:latin typeface="+mn-lt"/>
                <a:cs typeface="+mn-cs"/>
              </a:rPr>
              <a:t>tariff  </a:t>
            </a:r>
            <a:r>
              <a:rPr lang="en-US" sz="2000" dirty="0">
                <a:latin typeface="+mn-lt"/>
                <a:cs typeface="+mn-cs"/>
              </a:rPr>
              <a:t>subsidy.</a:t>
            </a:r>
          </a:p>
          <a:p>
            <a:pPr fontAlgn="auto">
              <a:spcBef>
                <a:spcPts val="0"/>
              </a:spcBef>
              <a:spcAft>
                <a:spcPts val="0"/>
              </a:spcAft>
              <a:defRPr/>
            </a:pPr>
            <a:endParaRPr lang="en-US" sz="2000" dirty="0">
              <a:latin typeface="+mn-lt"/>
              <a:cs typeface="+mn-cs"/>
            </a:endParaRPr>
          </a:p>
          <a:p>
            <a:pPr fontAlgn="auto">
              <a:spcBef>
                <a:spcPts val="0"/>
              </a:spcBef>
              <a:spcAft>
                <a:spcPts val="0"/>
              </a:spcAft>
              <a:buFont typeface="Wingdings" pitchFamily="2" charset="2"/>
              <a:buChar char="§"/>
              <a:defRPr/>
            </a:pPr>
            <a:r>
              <a:rPr lang="en-US" sz="2000" dirty="0">
                <a:latin typeface="+mn-lt"/>
                <a:cs typeface="+mn-cs"/>
              </a:rPr>
              <a:t>   The subsidy will be to the tune of </a:t>
            </a:r>
            <a:r>
              <a:rPr lang="en-US" sz="2000" dirty="0">
                <a:solidFill>
                  <a:srgbClr val="FF0000"/>
                </a:solidFill>
                <a:latin typeface="+mn-lt"/>
                <a:cs typeface="+mn-cs"/>
              </a:rPr>
              <a:t>Rs 1/- per unit for the Units </a:t>
            </a:r>
            <a:r>
              <a:rPr lang="en-US" sz="2000" dirty="0">
                <a:latin typeface="+mn-lt"/>
                <a:cs typeface="+mn-cs"/>
              </a:rPr>
              <a:t>located in </a:t>
            </a:r>
          </a:p>
          <a:p>
            <a:pPr fontAlgn="auto">
              <a:spcBef>
                <a:spcPts val="0"/>
              </a:spcBef>
              <a:spcAft>
                <a:spcPts val="0"/>
              </a:spcAft>
              <a:buFont typeface="Wingdings" pitchFamily="2" charset="2"/>
              <a:buChar char="§"/>
              <a:defRPr/>
            </a:pPr>
            <a:r>
              <a:rPr lang="en-US" sz="2000" dirty="0">
                <a:latin typeface="+mn-lt"/>
                <a:cs typeface="+mn-cs"/>
              </a:rPr>
              <a:t>   </a:t>
            </a:r>
            <a:r>
              <a:rPr lang="en-US" sz="2000" dirty="0" err="1">
                <a:solidFill>
                  <a:schemeClr val="accent1"/>
                </a:solidFill>
                <a:latin typeface="+mn-lt"/>
                <a:cs typeface="+mn-cs"/>
              </a:rPr>
              <a:t>Vidarbha</a:t>
            </a:r>
            <a:r>
              <a:rPr lang="en-US" sz="2000" dirty="0">
                <a:solidFill>
                  <a:schemeClr val="accent1"/>
                </a:solidFill>
                <a:latin typeface="+mn-lt"/>
                <a:cs typeface="+mn-cs"/>
              </a:rPr>
              <a:t>,</a:t>
            </a:r>
          </a:p>
          <a:p>
            <a:pPr fontAlgn="auto">
              <a:spcBef>
                <a:spcPts val="0"/>
              </a:spcBef>
              <a:spcAft>
                <a:spcPts val="0"/>
              </a:spcAft>
              <a:buFont typeface="Wingdings" pitchFamily="2" charset="2"/>
              <a:buChar char="§"/>
              <a:defRPr/>
            </a:pPr>
            <a:r>
              <a:rPr lang="en-US" sz="2000" dirty="0">
                <a:solidFill>
                  <a:schemeClr val="accent1"/>
                </a:solidFill>
                <a:latin typeface="+mn-lt"/>
                <a:cs typeface="+mn-cs"/>
              </a:rPr>
              <a:t>   </a:t>
            </a:r>
            <a:r>
              <a:rPr lang="en-US" sz="2000" dirty="0" err="1">
                <a:solidFill>
                  <a:schemeClr val="accent1"/>
                </a:solidFill>
                <a:latin typeface="+mn-lt"/>
                <a:cs typeface="+mn-cs"/>
              </a:rPr>
              <a:t>Marathwada</a:t>
            </a:r>
            <a:r>
              <a:rPr lang="en-US" sz="2000" dirty="0">
                <a:solidFill>
                  <a:schemeClr val="accent1"/>
                </a:solidFill>
                <a:latin typeface="+mn-lt"/>
                <a:cs typeface="+mn-cs"/>
              </a:rPr>
              <a:t>, </a:t>
            </a:r>
          </a:p>
          <a:p>
            <a:pPr fontAlgn="auto">
              <a:spcBef>
                <a:spcPts val="0"/>
              </a:spcBef>
              <a:spcAft>
                <a:spcPts val="0"/>
              </a:spcAft>
              <a:buFont typeface="Wingdings" pitchFamily="2" charset="2"/>
              <a:buChar char="§"/>
              <a:defRPr/>
            </a:pPr>
            <a:r>
              <a:rPr lang="en-US" sz="2000" dirty="0">
                <a:solidFill>
                  <a:schemeClr val="accent1"/>
                </a:solidFill>
                <a:latin typeface="+mn-lt"/>
                <a:cs typeface="+mn-cs"/>
              </a:rPr>
              <a:t>   North Maharashtra and the Districts of </a:t>
            </a:r>
          </a:p>
          <a:p>
            <a:pPr fontAlgn="auto">
              <a:spcBef>
                <a:spcPts val="0"/>
              </a:spcBef>
              <a:spcAft>
                <a:spcPts val="0"/>
              </a:spcAft>
              <a:buFont typeface="Wingdings" pitchFamily="2" charset="2"/>
              <a:buChar char="§"/>
              <a:defRPr/>
            </a:pPr>
            <a:r>
              <a:rPr lang="en-US" sz="2000" dirty="0">
                <a:solidFill>
                  <a:schemeClr val="accent4">
                    <a:lumMod val="75000"/>
                  </a:schemeClr>
                </a:solidFill>
                <a:latin typeface="+mn-lt"/>
                <a:cs typeface="+mn-cs"/>
              </a:rPr>
              <a:t>    </a:t>
            </a:r>
            <a:r>
              <a:rPr lang="en-US" sz="2000" dirty="0" err="1">
                <a:solidFill>
                  <a:schemeClr val="accent4">
                    <a:lumMod val="75000"/>
                  </a:schemeClr>
                </a:solidFill>
                <a:latin typeface="+mn-lt"/>
                <a:cs typeface="+mn-cs"/>
              </a:rPr>
              <a:t>Raigad</a:t>
            </a:r>
            <a:r>
              <a:rPr lang="en-US" sz="2000" dirty="0">
                <a:solidFill>
                  <a:schemeClr val="accent4">
                    <a:lumMod val="75000"/>
                  </a:schemeClr>
                </a:solidFill>
                <a:latin typeface="+mn-lt"/>
                <a:cs typeface="+mn-cs"/>
              </a:rPr>
              <a:t>, </a:t>
            </a:r>
            <a:r>
              <a:rPr lang="en-US" sz="2000" dirty="0" err="1">
                <a:solidFill>
                  <a:schemeClr val="accent4">
                    <a:lumMod val="75000"/>
                  </a:schemeClr>
                </a:solidFill>
                <a:latin typeface="+mn-lt"/>
                <a:cs typeface="+mn-cs"/>
              </a:rPr>
              <a:t>Ratnagiri</a:t>
            </a:r>
            <a:r>
              <a:rPr lang="en-US" sz="2000" dirty="0">
                <a:solidFill>
                  <a:schemeClr val="accent4">
                    <a:lumMod val="75000"/>
                  </a:schemeClr>
                </a:solidFill>
                <a:latin typeface="+mn-lt"/>
                <a:cs typeface="+mn-cs"/>
              </a:rPr>
              <a:t> ,</a:t>
            </a:r>
            <a:r>
              <a:rPr lang="en-US" sz="2000" dirty="0" err="1">
                <a:solidFill>
                  <a:schemeClr val="accent4">
                    <a:lumMod val="75000"/>
                  </a:schemeClr>
                </a:solidFill>
                <a:latin typeface="+mn-lt"/>
                <a:cs typeface="+mn-cs"/>
              </a:rPr>
              <a:t>Sindhudurg</a:t>
            </a:r>
            <a:r>
              <a:rPr lang="en-US" sz="2000" dirty="0">
                <a:solidFill>
                  <a:schemeClr val="accent4">
                    <a:lumMod val="75000"/>
                  </a:schemeClr>
                </a:solidFill>
                <a:latin typeface="+mn-lt"/>
                <a:cs typeface="+mn-cs"/>
              </a:rPr>
              <a:t> in </a:t>
            </a:r>
            <a:r>
              <a:rPr lang="en-US" sz="2000" dirty="0" err="1">
                <a:solidFill>
                  <a:schemeClr val="accent4">
                    <a:lumMod val="75000"/>
                  </a:schemeClr>
                </a:solidFill>
                <a:latin typeface="+mn-lt"/>
                <a:cs typeface="+mn-cs"/>
              </a:rPr>
              <a:t>Kokan</a:t>
            </a:r>
            <a:r>
              <a:rPr lang="en-US" sz="2000" dirty="0">
                <a:solidFill>
                  <a:schemeClr val="accent4">
                    <a:lumMod val="75000"/>
                  </a:schemeClr>
                </a:solidFill>
                <a:latin typeface="+mn-lt"/>
                <a:cs typeface="+mn-cs"/>
              </a:rPr>
              <a:t> Region </a:t>
            </a:r>
          </a:p>
          <a:p>
            <a:pPr fontAlgn="auto">
              <a:spcBef>
                <a:spcPts val="0"/>
              </a:spcBef>
              <a:spcAft>
                <a:spcPts val="0"/>
              </a:spcAft>
              <a:defRPr/>
            </a:pPr>
            <a:r>
              <a:rPr lang="en-US" sz="2000" dirty="0">
                <a:solidFill>
                  <a:schemeClr val="accent4">
                    <a:lumMod val="75000"/>
                  </a:schemeClr>
                </a:solidFill>
                <a:latin typeface="+mn-lt"/>
                <a:cs typeface="+mn-cs"/>
              </a:rPr>
              <a:t>                                                                   </a:t>
            </a:r>
            <a:r>
              <a:rPr lang="en-US" sz="2000" dirty="0">
                <a:latin typeface="+mn-lt"/>
                <a:cs typeface="+mn-cs"/>
              </a:rPr>
              <a:t>and </a:t>
            </a:r>
          </a:p>
          <a:p>
            <a:pPr fontAlgn="auto">
              <a:spcBef>
                <a:spcPts val="0"/>
              </a:spcBef>
              <a:spcAft>
                <a:spcPts val="0"/>
              </a:spcAft>
              <a:defRPr/>
            </a:pPr>
            <a:r>
              <a:rPr lang="en-US" sz="2000" dirty="0">
                <a:solidFill>
                  <a:schemeClr val="accent1">
                    <a:lumMod val="75000"/>
                  </a:schemeClr>
                </a:solidFill>
                <a:latin typeface="+mn-lt"/>
                <a:cs typeface="+mn-cs"/>
              </a:rPr>
              <a:t>Rs 0.50 per unit for the Units in other areas of the State for a</a:t>
            </a:r>
            <a:r>
              <a:rPr lang="en-US" sz="2000" dirty="0">
                <a:solidFill>
                  <a:schemeClr val="accent5">
                    <a:lumMod val="75000"/>
                  </a:schemeClr>
                </a:solidFill>
                <a:latin typeface="+mn-lt"/>
                <a:cs typeface="+mn-cs"/>
              </a:rPr>
              <a:t> period of 3 years</a:t>
            </a:r>
            <a:r>
              <a:rPr lang="en-US" sz="2000" dirty="0">
                <a:solidFill>
                  <a:schemeClr val="accent1">
                    <a:lumMod val="75000"/>
                  </a:schemeClr>
                </a:solidFill>
                <a:latin typeface="+mn-lt"/>
                <a:cs typeface="+mn-cs"/>
              </a:rPr>
              <a:t> </a:t>
            </a:r>
            <a:r>
              <a:rPr lang="en-US" sz="2000" dirty="0">
                <a:solidFill>
                  <a:schemeClr val="bg2">
                    <a:lumMod val="50000"/>
                  </a:schemeClr>
                </a:solidFill>
                <a:latin typeface="+mn-lt"/>
                <a:cs typeface="+mn-cs"/>
              </a:rPr>
              <a:t>from the date of commencement of commercial production,</a:t>
            </a:r>
            <a:r>
              <a:rPr lang="en-US" sz="2000" dirty="0">
                <a:latin typeface="+mn-lt"/>
                <a:cs typeface="+mn-cs"/>
              </a:rPr>
              <a:t> for the energy </a:t>
            </a:r>
            <a:r>
              <a:rPr lang="en-US" sz="2000" dirty="0">
                <a:solidFill>
                  <a:schemeClr val="accent3">
                    <a:lumMod val="60000"/>
                    <a:lumOff val="40000"/>
                  </a:schemeClr>
                </a:solidFill>
                <a:latin typeface="+mn-lt"/>
                <a:cs typeface="+mn-cs"/>
              </a:rPr>
              <a:t>consumed and paid.</a:t>
            </a:r>
            <a:r>
              <a:rPr lang="en-US" sz="2000" dirty="0">
                <a:latin typeface="+mn-lt"/>
                <a:cs typeface="+mn-cs"/>
              </a:rPr>
              <a:t> </a:t>
            </a:r>
          </a:p>
          <a:p>
            <a:pPr fontAlgn="auto">
              <a:spcBef>
                <a:spcPts val="0"/>
              </a:spcBef>
              <a:spcAft>
                <a:spcPts val="0"/>
              </a:spcAft>
              <a:defRPr/>
            </a:pPr>
            <a:endParaRPr lang="en-US" sz="2000" dirty="0">
              <a:latin typeface="+mn-lt"/>
              <a:cs typeface="+mn-cs"/>
            </a:endParaRPr>
          </a:p>
          <a:p>
            <a:pPr fontAlgn="auto">
              <a:spcBef>
                <a:spcPts val="0"/>
              </a:spcBef>
              <a:spcAft>
                <a:spcPts val="0"/>
              </a:spcAft>
              <a:defRPr/>
            </a:pPr>
            <a:endParaRPr lang="en-US" sz="2000" dirty="0">
              <a:latin typeface="+mn-lt"/>
              <a:cs typeface="+mn-cs"/>
            </a:endParaRPr>
          </a:p>
          <a:p>
            <a:pPr fontAlgn="auto">
              <a:spcBef>
                <a:spcPts val="0"/>
              </a:spcBef>
              <a:spcAft>
                <a:spcPts val="0"/>
              </a:spcAft>
              <a:buFont typeface="Wingdings" pitchFamily="2" charset="2"/>
              <a:buChar char="§"/>
              <a:defRPr/>
            </a:pPr>
            <a:r>
              <a:rPr lang="en-US" sz="2000" dirty="0">
                <a:latin typeface="+mn-lt"/>
                <a:cs typeface="+mn-cs"/>
              </a:rPr>
              <a:t>    The Units in </a:t>
            </a:r>
            <a:r>
              <a:rPr lang="en-US" sz="2000" dirty="0">
                <a:solidFill>
                  <a:srgbClr val="00B050"/>
                </a:solidFill>
                <a:latin typeface="+mn-lt"/>
                <a:cs typeface="+mn-cs"/>
              </a:rPr>
              <a:t>Group “A”</a:t>
            </a:r>
            <a:r>
              <a:rPr lang="en-US" sz="2000" dirty="0">
                <a:latin typeface="+mn-lt"/>
                <a:cs typeface="+mn-cs"/>
              </a:rPr>
              <a:t> areas will however </a:t>
            </a:r>
            <a:r>
              <a:rPr lang="en-US" sz="2000" dirty="0">
                <a:solidFill>
                  <a:srgbClr val="00B050"/>
                </a:solidFill>
                <a:latin typeface="+mn-lt"/>
                <a:cs typeface="+mn-cs"/>
              </a:rPr>
              <a:t>not</a:t>
            </a:r>
            <a:r>
              <a:rPr lang="en-US" sz="2000" dirty="0">
                <a:latin typeface="+mn-lt"/>
                <a:cs typeface="+mn-cs"/>
              </a:rPr>
              <a:t> be eligible for this incentive. </a:t>
            </a:r>
          </a:p>
        </p:txBody>
      </p:sp>
      <p:sp>
        <p:nvSpPr>
          <p:cNvPr id="3" name="Footer Placeholder 2"/>
          <p:cNvSpPr>
            <a:spLocks noGrp="1"/>
          </p:cNvSpPr>
          <p:nvPr>
            <p:ph type="ftr" sz="quarter" idx="11"/>
          </p:nvPr>
        </p:nvSpPr>
        <p:spPr>
          <a:xfrm>
            <a:off x="0" y="6324600"/>
            <a:ext cx="9144000" cy="1371600"/>
          </a:xfrm>
          <a:solidFill>
            <a:schemeClr val="accent1">
              <a:lumMod val="60000"/>
              <a:lumOff val="40000"/>
            </a:schemeClr>
          </a:solidFill>
        </p:spPr>
        <p:txBody>
          <a:bodyPr/>
          <a:lstStyle/>
          <a:p>
            <a:pPr lvl="2" fontAlgn="auto">
              <a:spcBef>
                <a:spcPts val="0"/>
              </a:spcBef>
              <a:spcAft>
                <a:spcPts val="0"/>
              </a:spcAft>
              <a:defRPr/>
            </a:pPr>
            <a:r>
              <a:rPr lang="en-US" b="1" dirty="0">
                <a:latin typeface="+mn-lt"/>
                <a:cs typeface="+mn-cs"/>
              </a:rPr>
              <a:t> </a:t>
            </a:r>
          </a:p>
          <a:p>
            <a:pPr lvl="2" fontAlgn="auto">
              <a:spcBef>
                <a:spcPts val="0"/>
              </a:spcBef>
              <a:spcAft>
                <a:spcPts val="0"/>
              </a:spcAft>
              <a:defRPr/>
            </a:pPr>
            <a:r>
              <a:rPr lang="en-US" b="1" dirty="0">
                <a:latin typeface="+mn-lt"/>
                <a:cs typeface="+mn-cs"/>
              </a:rPr>
              <a:t> </a:t>
            </a:r>
          </a:p>
          <a:p>
            <a:pPr>
              <a:defRPr/>
            </a:pPr>
            <a:r>
              <a:rPr lang="en-US" b="1" dirty="0" smtClean="0"/>
              <a:t> </a:t>
            </a:r>
            <a:r>
              <a:rPr lang="en-US" b="1" dirty="0" smtClean="0">
                <a:solidFill>
                  <a:srgbClr val="FF00FF"/>
                </a:solidFill>
                <a:hlinkClick r:id="rId2"/>
              </a:rPr>
              <a:t>WWW.INDUSTRIALSUBSIDY.COM</a:t>
            </a:r>
            <a:r>
              <a:rPr lang="en-US" b="1" dirty="0" smtClean="0">
                <a:solidFill>
                  <a:srgbClr val="FF00FF"/>
                </a:solidFill>
              </a:rPr>
              <a:t> </a:t>
            </a:r>
            <a:r>
              <a:rPr lang="en-US" b="1" dirty="0" smtClean="0"/>
              <a:t>                                                                                                                                      BY CA G. B. MODI </a:t>
            </a:r>
            <a:endParaRPr lang="en-US" dirty="0" smtClean="0"/>
          </a:p>
          <a:p>
            <a:pPr>
              <a:defRPr/>
            </a:pPr>
            <a:endParaRPr lang="en-US" dirty="0" smtClean="0"/>
          </a:p>
          <a:p>
            <a:pPr>
              <a:defRPr/>
            </a:pPr>
            <a:endParaRPr lang="en-US" dirty="0" smtClean="0"/>
          </a:p>
          <a:p>
            <a:pPr>
              <a:defRPr/>
            </a:pPr>
            <a:endParaRPr lang="en-US" dirty="0" smtClean="0"/>
          </a:p>
          <a:p>
            <a:pPr>
              <a:defRPr/>
            </a:pPr>
            <a:endParaRPr lang="en-US" dirty="0" smtClean="0"/>
          </a:p>
          <a:p>
            <a:pPr>
              <a:defRPr/>
            </a:pPr>
            <a:endParaRPr lang="en-US" dirty="0" smtClean="0"/>
          </a:p>
          <a:p>
            <a:pPr>
              <a:defRPr/>
            </a:pPr>
            <a:endParaRPr lang="en-US" dirty="0"/>
          </a:p>
        </p:txBody>
      </p:sp>
    </p:spTree>
    <p:extLst>
      <p:ext uri="{BB962C8B-B14F-4D97-AF65-F5344CB8AC3E}">
        <p14:creationId xmlns:p14="http://schemas.microsoft.com/office/powerpoint/2010/main" xmlns="" val="36703251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      </a:t>
            </a:r>
            <a:endParaRPr lang="en-US"/>
          </a:p>
        </p:txBody>
      </p:sp>
      <p:graphicFrame>
        <p:nvGraphicFramePr>
          <p:cNvPr id="3" name="Table 2"/>
          <p:cNvGraphicFramePr>
            <a:graphicFrameLocks noGrp="1"/>
          </p:cNvGraphicFramePr>
          <p:nvPr/>
        </p:nvGraphicFramePr>
        <p:xfrm>
          <a:off x="0" y="0"/>
          <a:ext cx="9144000" cy="6858000"/>
        </p:xfrm>
        <a:graphic>
          <a:graphicData uri="http://schemas.openxmlformats.org/drawingml/2006/table">
            <a:tbl>
              <a:tblPr firstRow="1" bandRow="1">
                <a:tableStyleId>{5C22544A-7EE6-4342-B048-85BDC9FD1C3A}</a:tableStyleId>
              </a:tblPr>
              <a:tblGrid>
                <a:gridCol w="2286000"/>
                <a:gridCol w="2286000"/>
                <a:gridCol w="2286000"/>
                <a:gridCol w="2286000"/>
              </a:tblGrid>
              <a:tr h="428625">
                <a:tc>
                  <a:txBody>
                    <a:bodyPr/>
                    <a:lstStyle/>
                    <a:p>
                      <a:pPr algn="ctr"/>
                      <a:r>
                        <a:rPr lang="en-US" dirty="0" smtClean="0"/>
                        <a:t>STATE</a:t>
                      </a:r>
                      <a:endParaRPr lang="en-US" dirty="0"/>
                    </a:p>
                  </a:txBody>
                  <a:tcPr anchor="ctr"/>
                </a:tc>
                <a:tc>
                  <a:txBody>
                    <a:bodyPr/>
                    <a:lstStyle/>
                    <a:p>
                      <a:pPr algn="ctr"/>
                      <a:r>
                        <a:rPr lang="en-US" dirty="0" smtClean="0"/>
                        <a:t>DISTRICT</a:t>
                      </a:r>
                      <a:endParaRPr lang="en-US" dirty="0"/>
                    </a:p>
                  </a:txBody>
                  <a:tcPr anchor="ctr"/>
                </a:tc>
                <a:tc>
                  <a:txBody>
                    <a:bodyPr/>
                    <a:lstStyle/>
                    <a:p>
                      <a:pPr algn="ctr"/>
                      <a:r>
                        <a:rPr lang="en-US" dirty="0" smtClean="0"/>
                        <a:t>TALUKA</a:t>
                      </a:r>
                      <a:endParaRPr lang="en-US" dirty="0"/>
                    </a:p>
                  </a:txBody>
                  <a:tcPr anchor="ctr"/>
                </a:tc>
                <a:tc>
                  <a:txBody>
                    <a:bodyPr/>
                    <a:lstStyle/>
                    <a:p>
                      <a:pPr algn="ctr"/>
                      <a:r>
                        <a:rPr lang="en-US" dirty="0" smtClean="0"/>
                        <a:t>AREA</a:t>
                      </a:r>
                      <a:endParaRPr lang="en-US" dirty="0"/>
                    </a:p>
                  </a:txBody>
                  <a:tcPr anchor="ctr"/>
                </a:tc>
              </a:tr>
              <a:tr h="428625">
                <a:tc rowSpan="15">
                  <a:txBody>
                    <a:bodyPr/>
                    <a:lstStyle/>
                    <a:p>
                      <a:pPr algn="ctr"/>
                      <a:r>
                        <a:rPr lang="en-US" dirty="0" smtClean="0"/>
                        <a:t>MAHARASHTRA &amp; AREBIAN</a:t>
                      </a:r>
                      <a:r>
                        <a:rPr lang="en-US" baseline="0" dirty="0" smtClean="0"/>
                        <a:t> SEA</a:t>
                      </a:r>
                      <a:endParaRPr lang="en-US" dirty="0"/>
                    </a:p>
                  </a:txBody>
                  <a:tcPr anchor="ctr">
                    <a:solidFill>
                      <a:srgbClr val="FFCC00"/>
                    </a:solidFill>
                  </a:tcPr>
                </a:tc>
                <a:tc rowSpan="3">
                  <a:txBody>
                    <a:bodyPr/>
                    <a:lstStyle/>
                    <a:p>
                      <a:pPr algn="ctr"/>
                      <a:r>
                        <a:rPr lang="en-US" dirty="0" smtClean="0"/>
                        <a:t>SINDHUDURG</a:t>
                      </a:r>
                      <a:endParaRPr lang="en-US" dirty="0"/>
                    </a:p>
                  </a:txBody>
                  <a:tcPr anchor="ctr">
                    <a:solidFill>
                      <a:srgbClr val="9999FF"/>
                    </a:solidFill>
                  </a:tcPr>
                </a:tc>
                <a:tc>
                  <a:txBody>
                    <a:bodyPr/>
                    <a:lstStyle/>
                    <a:p>
                      <a:pPr algn="ctr"/>
                      <a:r>
                        <a:rPr lang="en-US" dirty="0" smtClean="0"/>
                        <a:t>VENGURIA</a:t>
                      </a:r>
                      <a:endParaRPr lang="en-US" dirty="0"/>
                    </a:p>
                  </a:txBody>
                  <a:tcPr anchor="ctr">
                    <a:solidFill>
                      <a:srgbClr val="9999FF"/>
                    </a:solidFill>
                  </a:tcPr>
                </a:tc>
                <a:tc>
                  <a:txBody>
                    <a:bodyPr/>
                    <a:lstStyle/>
                    <a:p>
                      <a:pPr algn="ctr"/>
                      <a:r>
                        <a:rPr lang="en-US" dirty="0" smtClean="0"/>
                        <a:t>D</a:t>
                      </a:r>
                      <a:endParaRPr lang="en-US" dirty="0"/>
                    </a:p>
                  </a:txBody>
                  <a:tcPr anchor="ctr">
                    <a:solidFill>
                      <a:srgbClr val="9999FF"/>
                    </a:solidFill>
                  </a:tcPr>
                </a:tc>
              </a:tr>
              <a:tr h="428625">
                <a:tc vMerge="1">
                  <a:txBody>
                    <a:bodyPr/>
                    <a:lstStyle/>
                    <a:p>
                      <a:endParaRPr lang="en-US" dirty="0"/>
                    </a:p>
                  </a:txBody>
                  <a:tcPr/>
                </a:tc>
                <a:tc vMerge="1">
                  <a:txBody>
                    <a:bodyPr/>
                    <a:lstStyle/>
                    <a:p>
                      <a:endParaRPr lang="en-US" dirty="0"/>
                    </a:p>
                  </a:txBody>
                  <a:tcPr/>
                </a:tc>
                <a:tc>
                  <a:txBody>
                    <a:bodyPr/>
                    <a:lstStyle/>
                    <a:p>
                      <a:pPr algn="ctr"/>
                      <a:r>
                        <a:rPr lang="en-US" dirty="0" smtClean="0"/>
                        <a:t>MALWAN</a:t>
                      </a:r>
                      <a:endParaRPr lang="en-US" dirty="0"/>
                    </a:p>
                  </a:txBody>
                  <a:tcPr anchor="ctr">
                    <a:solidFill>
                      <a:srgbClr val="9999FF"/>
                    </a:solidFill>
                  </a:tcPr>
                </a:tc>
                <a:tc>
                  <a:txBody>
                    <a:bodyPr/>
                    <a:lstStyle/>
                    <a:p>
                      <a:pPr algn="ctr"/>
                      <a:r>
                        <a:rPr lang="en-US" smtClean="0"/>
                        <a:t>D+</a:t>
                      </a:r>
                      <a:endParaRPr lang="en-US" dirty="0"/>
                    </a:p>
                  </a:txBody>
                  <a:tcPr anchor="ctr">
                    <a:solidFill>
                      <a:srgbClr val="9999FF"/>
                    </a:solidFill>
                  </a:tcPr>
                </a:tc>
              </a:tr>
              <a:tr h="428625">
                <a:tc vMerge="1">
                  <a:txBody>
                    <a:bodyPr/>
                    <a:lstStyle/>
                    <a:p>
                      <a:endParaRPr lang="en-US" dirty="0"/>
                    </a:p>
                  </a:txBody>
                  <a:tcPr/>
                </a:tc>
                <a:tc vMerge="1">
                  <a:txBody>
                    <a:bodyPr/>
                    <a:lstStyle/>
                    <a:p>
                      <a:endParaRPr lang="en-US" dirty="0"/>
                    </a:p>
                  </a:txBody>
                  <a:tcPr/>
                </a:tc>
                <a:tc>
                  <a:txBody>
                    <a:bodyPr/>
                    <a:lstStyle/>
                    <a:p>
                      <a:pPr algn="ctr"/>
                      <a:r>
                        <a:rPr lang="en-US" dirty="0" smtClean="0"/>
                        <a:t>DEVGARH</a:t>
                      </a:r>
                      <a:endParaRPr lang="en-US" dirty="0"/>
                    </a:p>
                  </a:txBody>
                  <a:tcPr anchor="ctr">
                    <a:solidFill>
                      <a:srgbClr val="9999FF"/>
                    </a:solidFill>
                  </a:tcPr>
                </a:tc>
                <a:tc>
                  <a:txBody>
                    <a:bodyPr/>
                    <a:lstStyle/>
                    <a:p>
                      <a:pPr algn="ctr"/>
                      <a:r>
                        <a:rPr lang="en-US" smtClean="0"/>
                        <a:t>D+</a:t>
                      </a:r>
                      <a:endParaRPr lang="en-US" dirty="0"/>
                    </a:p>
                  </a:txBody>
                  <a:tcPr anchor="ctr">
                    <a:solidFill>
                      <a:srgbClr val="9999FF"/>
                    </a:solidFill>
                  </a:tcPr>
                </a:tc>
              </a:tr>
              <a:tr h="428625">
                <a:tc vMerge="1">
                  <a:txBody>
                    <a:bodyPr/>
                    <a:lstStyle/>
                    <a:p>
                      <a:endParaRPr lang="en-US" dirty="0"/>
                    </a:p>
                  </a:txBody>
                  <a:tcPr/>
                </a:tc>
                <a:tc rowSpan="3">
                  <a:txBody>
                    <a:bodyPr/>
                    <a:lstStyle/>
                    <a:p>
                      <a:pPr algn="ctr"/>
                      <a:r>
                        <a:rPr lang="en-US" dirty="0" smtClean="0"/>
                        <a:t>RATNAGIRI</a:t>
                      </a:r>
                      <a:endParaRPr lang="en-US" dirty="0"/>
                    </a:p>
                  </a:txBody>
                  <a:tcPr anchor="ctr">
                    <a:solidFill>
                      <a:srgbClr val="FF9999"/>
                    </a:solidFill>
                  </a:tcPr>
                </a:tc>
                <a:tc>
                  <a:txBody>
                    <a:bodyPr/>
                    <a:lstStyle/>
                    <a:p>
                      <a:pPr algn="ctr"/>
                      <a:r>
                        <a:rPr lang="en-US" dirty="0" smtClean="0"/>
                        <a:t>GUHAGAR</a:t>
                      </a:r>
                      <a:endParaRPr lang="en-US" dirty="0"/>
                    </a:p>
                  </a:txBody>
                  <a:tcPr anchor="ctr">
                    <a:solidFill>
                      <a:srgbClr val="FF9999"/>
                    </a:solidFill>
                  </a:tcPr>
                </a:tc>
                <a:tc>
                  <a:txBody>
                    <a:bodyPr/>
                    <a:lstStyle/>
                    <a:p>
                      <a:pPr algn="ctr"/>
                      <a:r>
                        <a:rPr lang="en-US" smtClean="0"/>
                        <a:t>D+</a:t>
                      </a:r>
                      <a:endParaRPr lang="en-US" dirty="0"/>
                    </a:p>
                  </a:txBody>
                  <a:tcPr anchor="ctr">
                    <a:solidFill>
                      <a:srgbClr val="FF9999"/>
                    </a:solidFill>
                  </a:tcPr>
                </a:tc>
              </a:tr>
              <a:tr h="428625">
                <a:tc vMerge="1">
                  <a:txBody>
                    <a:bodyPr/>
                    <a:lstStyle/>
                    <a:p>
                      <a:endParaRPr lang="en-US" dirty="0"/>
                    </a:p>
                  </a:txBody>
                  <a:tcPr/>
                </a:tc>
                <a:tc vMerge="1">
                  <a:txBody>
                    <a:bodyPr/>
                    <a:lstStyle/>
                    <a:p>
                      <a:endParaRPr lang="en-US" dirty="0"/>
                    </a:p>
                  </a:txBody>
                  <a:tcPr/>
                </a:tc>
                <a:tc>
                  <a:txBody>
                    <a:bodyPr/>
                    <a:lstStyle/>
                    <a:p>
                      <a:pPr algn="ctr"/>
                      <a:r>
                        <a:rPr lang="en-US" dirty="0" smtClean="0"/>
                        <a:t>RATNAGIRI</a:t>
                      </a:r>
                      <a:endParaRPr lang="en-US" dirty="0"/>
                    </a:p>
                  </a:txBody>
                  <a:tcPr anchor="ctr">
                    <a:solidFill>
                      <a:srgbClr val="FF9999"/>
                    </a:solidFill>
                  </a:tcPr>
                </a:tc>
                <a:tc>
                  <a:txBody>
                    <a:bodyPr/>
                    <a:lstStyle/>
                    <a:p>
                      <a:pPr algn="ctr"/>
                      <a:r>
                        <a:rPr lang="en-US" dirty="0" smtClean="0"/>
                        <a:t>C</a:t>
                      </a:r>
                      <a:endParaRPr lang="en-US" dirty="0"/>
                    </a:p>
                  </a:txBody>
                  <a:tcPr anchor="ctr">
                    <a:solidFill>
                      <a:srgbClr val="FF9999"/>
                    </a:solidFill>
                  </a:tcPr>
                </a:tc>
              </a:tr>
              <a:tr h="428625">
                <a:tc vMerge="1">
                  <a:txBody>
                    <a:bodyPr/>
                    <a:lstStyle/>
                    <a:p>
                      <a:endParaRPr lang="en-US" dirty="0"/>
                    </a:p>
                  </a:txBody>
                  <a:tcPr/>
                </a:tc>
                <a:tc vMerge="1">
                  <a:txBody>
                    <a:bodyPr/>
                    <a:lstStyle/>
                    <a:p>
                      <a:endParaRPr lang="en-US" dirty="0"/>
                    </a:p>
                  </a:txBody>
                  <a:tcPr/>
                </a:tc>
                <a:tc>
                  <a:txBody>
                    <a:bodyPr/>
                    <a:lstStyle/>
                    <a:p>
                      <a:pPr algn="ctr"/>
                      <a:r>
                        <a:rPr lang="en-US" dirty="0" smtClean="0"/>
                        <a:t>RAJAPUR</a:t>
                      </a:r>
                      <a:endParaRPr lang="en-US" dirty="0"/>
                    </a:p>
                  </a:txBody>
                  <a:tcPr anchor="ctr">
                    <a:solidFill>
                      <a:srgbClr val="FF9999"/>
                    </a:solidFill>
                  </a:tcPr>
                </a:tc>
                <a:tc>
                  <a:txBody>
                    <a:bodyPr/>
                    <a:lstStyle/>
                    <a:p>
                      <a:pPr algn="ctr"/>
                      <a:r>
                        <a:rPr lang="en-US" smtClean="0"/>
                        <a:t>D+</a:t>
                      </a:r>
                      <a:endParaRPr lang="en-US" dirty="0"/>
                    </a:p>
                  </a:txBody>
                  <a:tcPr anchor="ctr">
                    <a:solidFill>
                      <a:srgbClr val="FF9999"/>
                    </a:solidFill>
                  </a:tcPr>
                </a:tc>
              </a:tr>
              <a:tr h="428625">
                <a:tc vMerge="1">
                  <a:txBody>
                    <a:bodyPr/>
                    <a:lstStyle/>
                    <a:p>
                      <a:endParaRPr lang="en-US" dirty="0"/>
                    </a:p>
                  </a:txBody>
                  <a:tcPr/>
                </a:tc>
                <a:tc rowSpan="6">
                  <a:txBody>
                    <a:bodyPr/>
                    <a:lstStyle/>
                    <a:p>
                      <a:pPr algn="ctr"/>
                      <a:r>
                        <a:rPr lang="en-US" dirty="0" smtClean="0"/>
                        <a:t>RAIGARH</a:t>
                      </a:r>
                      <a:endParaRPr lang="en-US" dirty="0"/>
                    </a:p>
                  </a:txBody>
                  <a:tcPr anchor="ctr">
                    <a:solidFill>
                      <a:srgbClr val="99FF66"/>
                    </a:solidFill>
                  </a:tcPr>
                </a:tc>
                <a:tc>
                  <a:txBody>
                    <a:bodyPr/>
                    <a:lstStyle/>
                    <a:p>
                      <a:pPr algn="ctr"/>
                      <a:r>
                        <a:rPr lang="en-US" dirty="0" smtClean="0"/>
                        <a:t>PANVEL</a:t>
                      </a:r>
                      <a:endParaRPr lang="en-US" dirty="0"/>
                    </a:p>
                  </a:txBody>
                  <a:tcPr anchor="ctr">
                    <a:solidFill>
                      <a:srgbClr val="99FF66"/>
                    </a:solidFill>
                  </a:tcPr>
                </a:tc>
                <a:tc>
                  <a:txBody>
                    <a:bodyPr/>
                    <a:lstStyle/>
                    <a:p>
                      <a:pPr algn="ctr"/>
                      <a:r>
                        <a:rPr lang="en-US" dirty="0" smtClean="0"/>
                        <a:t>A</a:t>
                      </a:r>
                      <a:endParaRPr lang="en-US" dirty="0"/>
                    </a:p>
                  </a:txBody>
                  <a:tcPr anchor="ctr">
                    <a:solidFill>
                      <a:srgbClr val="99FF66"/>
                    </a:solidFill>
                  </a:tcPr>
                </a:tc>
              </a:tr>
              <a:tr h="428625">
                <a:tc vMerge="1">
                  <a:txBody>
                    <a:bodyPr/>
                    <a:lstStyle/>
                    <a:p>
                      <a:endParaRPr lang="en-US" dirty="0"/>
                    </a:p>
                  </a:txBody>
                  <a:tcPr/>
                </a:tc>
                <a:tc vMerge="1">
                  <a:txBody>
                    <a:bodyPr/>
                    <a:lstStyle/>
                    <a:p>
                      <a:endParaRPr lang="en-US" dirty="0"/>
                    </a:p>
                  </a:txBody>
                  <a:tcPr/>
                </a:tc>
                <a:tc>
                  <a:txBody>
                    <a:bodyPr/>
                    <a:lstStyle/>
                    <a:p>
                      <a:pPr algn="ctr"/>
                      <a:r>
                        <a:rPr lang="en-US" dirty="0" smtClean="0"/>
                        <a:t>URAN</a:t>
                      </a:r>
                      <a:endParaRPr lang="en-US" dirty="0"/>
                    </a:p>
                  </a:txBody>
                  <a:tcPr anchor="ctr">
                    <a:solidFill>
                      <a:srgbClr val="99FF66"/>
                    </a:solidFill>
                  </a:tcPr>
                </a:tc>
                <a:tc>
                  <a:txBody>
                    <a:bodyPr/>
                    <a:lstStyle/>
                    <a:p>
                      <a:pPr algn="ctr"/>
                      <a:r>
                        <a:rPr lang="en-US" dirty="0" smtClean="0"/>
                        <a:t>A</a:t>
                      </a:r>
                      <a:endParaRPr lang="en-US" dirty="0"/>
                    </a:p>
                  </a:txBody>
                  <a:tcPr anchor="ctr">
                    <a:solidFill>
                      <a:srgbClr val="99FF66"/>
                    </a:solidFill>
                  </a:tcPr>
                </a:tc>
              </a:tr>
              <a:tr h="428625">
                <a:tc vMerge="1">
                  <a:txBody>
                    <a:bodyPr/>
                    <a:lstStyle/>
                    <a:p>
                      <a:endParaRPr lang="en-US" dirty="0"/>
                    </a:p>
                  </a:txBody>
                  <a:tcPr/>
                </a:tc>
                <a:tc vMerge="1">
                  <a:txBody>
                    <a:bodyPr/>
                    <a:lstStyle/>
                    <a:p>
                      <a:endParaRPr lang="en-US" dirty="0"/>
                    </a:p>
                  </a:txBody>
                  <a:tcPr/>
                </a:tc>
                <a:tc>
                  <a:txBody>
                    <a:bodyPr/>
                    <a:lstStyle/>
                    <a:p>
                      <a:pPr algn="ctr"/>
                      <a:r>
                        <a:rPr lang="en-US" dirty="0" smtClean="0"/>
                        <a:t>ALIBAG</a:t>
                      </a:r>
                      <a:endParaRPr lang="en-US" dirty="0"/>
                    </a:p>
                  </a:txBody>
                  <a:tcPr anchor="ctr">
                    <a:solidFill>
                      <a:srgbClr val="99FF66"/>
                    </a:solidFill>
                  </a:tcPr>
                </a:tc>
                <a:tc>
                  <a:txBody>
                    <a:bodyPr/>
                    <a:lstStyle/>
                    <a:p>
                      <a:pPr algn="ctr"/>
                      <a:r>
                        <a:rPr lang="en-US" dirty="0" smtClean="0"/>
                        <a:t>A</a:t>
                      </a:r>
                      <a:endParaRPr lang="en-US" dirty="0"/>
                    </a:p>
                  </a:txBody>
                  <a:tcPr anchor="ctr">
                    <a:solidFill>
                      <a:srgbClr val="99FF66"/>
                    </a:solidFill>
                  </a:tcPr>
                </a:tc>
              </a:tr>
              <a:tr h="428625">
                <a:tc vMerge="1">
                  <a:txBody>
                    <a:bodyPr/>
                    <a:lstStyle/>
                    <a:p>
                      <a:endParaRPr lang="en-US" dirty="0"/>
                    </a:p>
                  </a:txBody>
                  <a:tcPr/>
                </a:tc>
                <a:tc vMerge="1">
                  <a:txBody>
                    <a:bodyPr/>
                    <a:lstStyle/>
                    <a:p>
                      <a:endParaRPr lang="en-US" dirty="0"/>
                    </a:p>
                  </a:txBody>
                  <a:tcPr/>
                </a:tc>
                <a:tc>
                  <a:txBody>
                    <a:bodyPr/>
                    <a:lstStyle/>
                    <a:p>
                      <a:pPr algn="ctr"/>
                      <a:r>
                        <a:rPr lang="en-US" dirty="0" smtClean="0"/>
                        <a:t>MURUD</a:t>
                      </a:r>
                      <a:endParaRPr lang="en-US" dirty="0"/>
                    </a:p>
                  </a:txBody>
                  <a:tcPr anchor="ctr">
                    <a:solidFill>
                      <a:srgbClr val="99FF66"/>
                    </a:solidFill>
                  </a:tcPr>
                </a:tc>
                <a:tc>
                  <a:txBody>
                    <a:bodyPr/>
                    <a:lstStyle/>
                    <a:p>
                      <a:pPr algn="ctr"/>
                      <a:r>
                        <a:rPr lang="en-US" dirty="0" smtClean="0"/>
                        <a:t>C</a:t>
                      </a:r>
                      <a:endParaRPr lang="en-US" dirty="0"/>
                    </a:p>
                  </a:txBody>
                  <a:tcPr anchor="ctr">
                    <a:solidFill>
                      <a:srgbClr val="99FF66"/>
                    </a:solidFill>
                  </a:tcPr>
                </a:tc>
              </a:tr>
              <a:tr h="428625">
                <a:tc vMerge="1">
                  <a:txBody>
                    <a:bodyPr/>
                    <a:lstStyle/>
                    <a:p>
                      <a:endParaRPr lang="en-US" dirty="0"/>
                    </a:p>
                  </a:txBody>
                  <a:tcPr/>
                </a:tc>
                <a:tc vMerge="1">
                  <a:txBody>
                    <a:bodyPr/>
                    <a:lstStyle/>
                    <a:p>
                      <a:endParaRPr lang="en-US" dirty="0"/>
                    </a:p>
                  </a:txBody>
                  <a:tcPr/>
                </a:tc>
                <a:tc>
                  <a:txBody>
                    <a:bodyPr/>
                    <a:lstStyle/>
                    <a:p>
                      <a:pPr algn="ctr"/>
                      <a:r>
                        <a:rPr lang="en-US" dirty="0" smtClean="0"/>
                        <a:t>TALA</a:t>
                      </a:r>
                      <a:endParaRPr lang="en-US" dirty="0"/>
                    </a:p>
                  </a:txBody>
                  <a:tcPr anchor="ctr">
                    <a:solidFill>
                      <a:srgbClr val="99FF66"/>
                    </a:solidFill>
                  </a:tcPr>
                </a:tc>
                <a:tc>
                  <a:txBody>
                    <a:bodyPr/>
                    <a:lstStyle/>
                    <a:p>
                      <a:pPr algn="ctr"/>
                      <a:r>
                        <a:rPr lang="en-US" smtClean="0"/>
                        <a:t>D+</a:t>
                      </a:r>
                      <a:endParaRPr lang="en-US" dirty="0"/>
                    </a:p>
                  </a:txBody>
                  <a:tcPr anchor="ctr">
                    <a:solidFill>
                      <a:srgbClr val="99FF66"/>
                    </a:solidFill>
                  </a:tcPr>
                </a:tc>
              </a:tr>
              <a:tr h="428625">
                <a:tc vMerge="1">
                  <a:txBody>
                    <a:bodyPr/>
                    <a:lstStyle/>
                    <a:p>
                      <a:endParaRPr lang="en-US" dirty="0"/>
                    </a:p>
                  </a:txBody>
                  <a:tcPr/>
                </a:tc>
                <a:tc vMerge="1">
                  <a:txBody>
                    <a:bodyPr/>
                    <a:lstStyle/>
                    <a:p>
                      <a:endParaRPr lang="en-US" dirty="0"/>
                    </a:p>
                  </a:txBody>
                  <a:tcPr/>
                </a:tc>
                <a:tc>
                  <a:txBody>
                    <a:bodyPr/>
                    <a:lstStyle/>
                    <a:p>
                      <a:pPr algn="ctr"/>
                      <a:r>
                        <a:rPr lang="en-US" dirty="0" smtClean="0"/>
                        <a:t>SHRIVARDHAN</a:t>
                      </a:r>
                      <a:endParaRPr lang="en-US" dirty="0"/>
                    </a:p>
                  </a:txBody>
                  <a:tcPr anchor="ctr">
                    <a:solidFill>
                      <a:srgbClr val="99FF66"/>
                    </a:solidFill>
                  </a:tcPr>
                </a:tc>
                <a:tc>
                  <a:txBody>
                    <a:bodyPr/>
                    <a:lstStyle/>
                    <a:p>
                      <a:pPr algn="ctr"/>
                      <a:r>
                        <a:rPr lang="en-US" dirty="0" smtClean="0"/>
                        <a:t>D</a:t>
                      </a:r>
                      <a:endParaRPr lang="en-US" dirty="0"/>
                    </a:p>
                  </a:txBody>
                  <a:tcPr anchor="ctr">
                    <a:solidFill>
                      <a:srgbClr val="99FF66"/>
                    </a:solidFill>
                  </a:tcPr>
                </a:tc>
              </a:tr>
              <a:tr h="428625">
                <a:tc vMerge="1">
                  <a:txBody>
                    <a:bodyPr/>
                    <a:lstStyle/>
                    <a:p>
                      <a:endParaRPr lang="en-US" dirty="0"/>
                    </a:p>
                  </a:txBody>
                  <a:tcPr/>
                </a:tc>
                <a:tc rowSpan="3">
                  <a:txBody>
                    <a:bodyPr/>
                    <a:lstStyle/>
                    <a:p>
                      <a:pPr algn="ctr"/>
                      <a:r>
                        <a:rPr lang="en-US" dirty="0" smtClean="0"/>
                        <a:t>THANE</a:t>
                      </a:r>
                      <a:endParaRPr lang="en-US" dirty="0"/>
                    </a:p>
                  </a:txBody>
                  <a:tcPr anchor="ctr">
                    <a:solidFill>
                      <a:srgbClr val="9966FF"/>
                    </a:solidFill>
                  </a:tcPr>
                </a:tc>
                <a:tc>
                  <a:txBody>
                    <a:bodyPr/>
                    <a:lstStyle/>
                    <a:p>
                      <a:pPr algn="ctr"/>
                      <a:r>
                        <a:rPr lang="en-US" dirty="0" smtClean="0"/>
                        <a:t>TALASARI</a:t>
                      </a:r>
                      <a:endParaRPr lang="en-US" dirty="0"/>
                    </a:p>
                  </a:txBody>
                  <a:tcPr anchor="ctr">
                    <a:solidFill>
                      <a:srgbClr val="9966FF"/>
                    </a:solidFill>
                  </a:tcPr>
                </a:tc>
                <a:tc>
                  <a:txBody>
                    <a:bodyPr/>
                    <a:lstStyle/>
                    <a:p>
                      <a:pPr algn="ctr"/>
                      <a:r>
                        <a:rPr lang="en-US" smtClean="0"/>
                        <a:t>D+</a:t>
                      </a:r>
                      <a:endParaRPr lang="en-US" dirty="0"/>
                    </a:p>
                  </a:txBody>
                  <a:tcPr anchor="ctr">
                    <a:solidFill>
                      <a:srgbClr val="9966FF"/>
                    </a:solidFill>
                  </a:tcPr>
                </a:tc>
              </a:tr>
              <a:tr h="428625">
                <a:tc vMerge="1">
                  <a:txBody>
                    <a:bodyPr/>
                    <a:lstStyle/>
                    <a:p>
                      <a:endParaRPr lang="en-US" dirty="0"/>
                    </a:p>
                  </a:txBody>
                  <a:tcPr/>
                </a:tc>
                <a:tc vMerge="1">
                  <a:txBody>
                    <a:bodyPr/>
                    <a:lstStyle/>
                    <a:p>
                      <a:endParaRPr lang="en-US" dirty="0"/>
                    </a:p>
                  </a:txBody>
                  <a:tcPr/>
                </a:tc>
                <a:tc>
                  <a:txBody>
                    <a:bodyPr/>
                    <a:lstStyle/>
                    <a:p>
                      <a:pPr algn="ctr"/>
                      <a:r>
                        <a:rPr lang="en-US" dirty="0" smtClean="0"/>
                        <a:t>PALGHAR</a:t>
                      </a:r>
                      <a:endParaRPr lang="en-US" dirty="0"/>
                    </a:p>
                  </a:txBody>
                  <a:tcPr anchor="ctr">
                    <a:solidFill>
                      <a:srgbClr val="9966FF"/>
                    </a:solidFill>
                  </a:tcPr>
                </a:tc>
                <a:tc>
                  <a:txBody>
                    <a:bodyPr/>
                    <a:lstStyle/>
                    <a:p>
                      <a:pPr algn="ctr"/>
                      <a:r>
                        <a:rPr lang="en-US" dirty="0" smtClean="0"/>
                        <a:t>A</a:t>
                      </a:r>
                      <a:endParaRPr lang="en-US" dirty="0"/>
                    </a:p>
                  </a:txBody>
                  <a:tcPr anchor="ctr">
                    <a:solidFill>
                      <a:srgbClr val="9966FF"/>
                    </a:solidFill>
                  </a:tcPr>
                </a:tc>
              </a:tr>
              <a:tr h="428625">
                <a:tc vMerge="1">
                  <a:txBody>
                    <a:bodyPr/>
                    <a:lstStyle/>
                    <a:p>
                      <a:endParaRPr lang="en-US" dirty="0"/>
                    </a:p>
                  </a:txBody>
                  <a:tcPr/>
                </a:tc>
                <a:tc vMerge="1">
                  <a:txBody>
                    <a:bodyPr/>
                    <a:lstStyle/>
                    <a:p>
                      <a:endParaRPr lang="en-US" dirty="0"/>
                    </a:p>
                  </a:txBody>
                  <a:tcPr/>
                </a:tc>
                <a:tc>
                  <a:txBody>
                    <a:bodyPr/>
                    <a:lstStyle/>
                    <a:p>
                      <a:pPr algn="ctr"/>
                      <a:r>
                        <a:rPr lang="en-US" dirty="0" smtClean="0"/>
                        <a:t>VASAI</a:t>
                      </a:r>
                      <a:endParaRPr lang="en-US" dirty="0"/>
                    </a:p>
                  </a:txBody>
                  <a:tcPr anchor="ctr">
                    <a:solidFill>
                      <a:srgbClr val="9966FF"/>
                    </a:solidFill>
                  </a:tcPr>
                </a:tc>
                <a:tc>
                  <a:txBody>
                    <a:bodyPr/>
                    <a:lstStyle/>
                    <a:p>
                      <a:pPr algn="ctr"/>
                      <a:r>
                        <a:rPr lang="en-US" dirty="0" smtClean="0"/>
                        <a:t>A</a:t>
                      </a:r>
                      <a:endParaRPr lang="en-US" dirty="0"/>
                    </a:p>
                  </a:txBody>
                  <a:tcPr anchor="ctr">
                    <a:solidFill>
                      <a:srgbClr val="9966FF"/>
                    </a:solidFill>
                  </a:tcPr>
                </a:tc>
              </a:tr>
            </a:tbl>
          </a:graphicData>
        </a:graphic>
      </p:graphicFrame>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188" name="Group 516"/>
          <p:cNvGraphicFramePr>
            <a:graphicFrameLocks noGrp="1"/>
          </p:cNvGraphicFramePr>
          <p:nvPr>
            <p:ph/>
          </p:nvPr>
        </p:nvGraphicFramePr>
        <p:xfrm>
          <a:off x="0" y="-284338"/>
          <a:ext cx="9144000" cy="7142338"/>
        </p:xfrm>
        <a:graphic>
          <a:graphicData uri="http://schemas.openxmlformats.org/drawingml/2006/table">
            <a:tbl>
              <a:tblPr/>
              <a:tblGrid>
                <a:gridCol w="2408395"/>
                <a:gridCol w="6735605"/>
              </a:tblGrid>
              <a:tr h="1588262">
                <a:tc gridSpan="2">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FF"/>
                          </a:solidFill>
                          <a:effectLst/>
                          <a:latin typeface="Times New Roman" pitchFamily="18" charset="0"/>
                          <a:cs typeface="Arial" charset="0"/>
                        </a:rPr>
                        <a:t>The eligible New/Expansion </a:t>
                      </a:r>
                      <a:r>
                        <a:rPr kumimoji="0" lang="en-US" sz="1600" b="1" i="0" u="none" strike="noStrike" cap="none" normalizeH="0" baseline="0" dirty="0" smtClean="0">
                          <a:ln>
                            <a:noFill/>
                          </a:ln>
                          <a:solidFill>
                            <a:srgbClr val="0000FF"/>
                          </a:solidFill>
                          <a:effectLst/>
                          <a:latin typeface="Times New Roman" pitchFamily="18" charset="0"/>
                          <a:cs typeface="Arial" charset="0"/>
                        </a:rPr>
                        <a:t>MSME </a:t>
                      </a:r>
                      <a:r>
                        <a:rPr kumimoji="0" lang="en-US" sz="1600" b="0" i="0" u="none" strike="noStrike" cap="none" normalizeH="0" baseline="0" dirty="0" smtClean="0">
                          <a:ln>
                            <a:noFill/>
                          </a:ln>
                          <a:solidFill>
                            <a:srgbClr val="0000FF"/>
                          </a:solidFill>
                          <a:effectLst/>
                          <a:latin typeface="Times New Roman" pitchFamily="18" charset="0"/>
                          <a:cs typeface="Arial" charset="0"/>
                        </a:rPr>
                        <a:t>which are set up in different parts of the state, will be eligible for Industrial Promotion Subsidy as follows :</a:t>
                      </a:r>
                    </a:p>
                  </a:txBody>
                  <a:tcPr anchor="b"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640633">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FF"/>
                          </a:solidFill>
                          <a:effectLst/>
                          <a:latin typeface="Times New Roman" pitchFamily="18" charset="0"/>
                          <a:cs typeface="Arial" charset="0"/>
                        </a:rPr>
                        <a:t>Taluka/Area Classification</a:t>
                      </a:r>
                      <a:endParaRPr kumimoji="0" lang="en-US" sz="1600" b="0" i="0" u="none" strike="noStrike" cap="none" normalizeH="0" baseline="0" smtClean="0">
                        <a:ln>
                          <a:noFill/>
                        </a:ln>
                        <a:solidFill>
                          <a:srgbClr val="0000FF"/>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t"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FF"/>
                          </a:solidFill>
                          <a:effectLst/>
                          <a:latin typeface="Times New Roman" pitchFamily="18" charset="0"/>
                          <a:cs typeface="Arial" charset="0"/>
                        </a:rPr>
                        <a:t>The Industrial Promotion Subsidy Every year</a:t>
                      </a:r>
                      <a:endParaRPr kumimoji="0" lang="en-US" sz="16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18906">
                <a:tc>
                  <a:txBody>
                    <a:bodyPr/>
                    <a:lstStyle/>
                    <a:p>
                      <a:pPr marL="342900" marR="0" lvl="0" indent="-342900" algn="l"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FF"/>
                          </a:solidFill>
                          <a:effectLst/>
                          <a:latin typeface="Times New Roman" pitchFamily="18" charset="0"/>
                          <a:cs typeface="Arial" charset="0"/>
                        </a:rPr>
                        <a:t>GROUP B</a:t>
                      </a:r>
                      <a:endParaRPr kumimoji="0" lang="en-US" sz="1600" b="0" i="0" u="none" strike="noStrike" cap="none" normalizeH="0" baseline="0" smtClean="0">
                        <a:ln>
                          <a:noFill/>
                        </a:ln>
                        <a:solidFill>
                          <a:srgbClr val="0000FF"/>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t"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FF"/>
                          </a:solidFill>
                          <a:effectLst/>
                          <a:latin typeface="Times New Roman" pitchFamily="18" charset="0"/>
                          <a:cs typeface="Arial" charset="0"/>
                        </a:rPr>
                        <a:t>VAT on local sales minus ITC or zero which ever is more + CST payable +20% of ITC</a:t>
                      </a:r>
                      <a:endParaRPr kumimoji="0" lang="en-US" sz="1600" b="0" i="0" u="none" strike="noStrike" cap="none" normalizeH="0" baseline="0" smtClean="0">
                        <a:ln>
                          <a:noFill/>
                        </a:ln>
                        <a:solidFill>
                          <a:srgbClr val="0000FF"/>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90220">
                <a:tc>
                  <a:txBody>
                    <a:bodyPr/>
                    <a:lstStyle/>
                    <a:p>
                      <a:pPr marL="342900" marR="0" lvl="0" indent="-342900" algn="l"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FF"/>
                          </a:solidFill>
                          <a:effectLst/>
                          <a:latin typeface="Times New Roman" pitchFamily="18" charset="0"/>
                          <a:cs typeface="Arial" charset="0"/>
                        </a:rPr>
                        <a:t>GROUP C</a:t>
                      </a:r>
                      <a:endParaRPr kumimoji="0" lang="en-US" sz="1600" b="0" i="0" u="none" strike="noStrike" cap="none" normalizeH="0" baseline="0" smtClean="0">
                        <a:ln>
                          <a:noFill/>
                        </a:ln>
                        <a:solidFill>
                          <a:srgbClr val="0000FF"/>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t"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FF"/>
                          </a:solidFill>
                          <a:effectLst/>
                          <a:latin typeface="Times New Roman" pitchFamily="18" charset="0"/>
                          <a:cs typeface="Arial" charset="0"/>
                        </a:rPr>
                        <a:t>VAT on local sales minus ITC or zero which ever is more + CST payable +30% of ITC</a:t>
                      </a:r>
                      <a:endParaRPr kumimoji="0" lang="en-US" sz="1600" b="0" i="0" u="none" strike="noStrike" cap="none" normalizeH="0" baseline="0" smtClean="0">
                        <a:ln>
                          <a:noFill/>
                        </a:ln>
                        <a:solidFill>
                          <a:srgbClr val="0000FF"/>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69355">
                <a:tc>
                  <a:txBody>
                    <a:bodyPr/>
                    <a:lstStyle/>
                    <a:p>
                      <a:pPr marL="342900" marR="0" lvl="0" indent="-342900" algn="l"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FF"/>
                          </a:solidFill>
                          <a:effectLst/>
                          <a:latin typeface="Times New Roman" pitchFamily="18" charset="0"/>
                          <a:cs typeface="Arial" charset="0"/>
                        </a:rPr>
                        <a:t>GROUP D</a:t>
                      </a:r>
                      <a:endParaRPr kumimoji="0" lang="en-US" sz="1600" b="0" i="0" u="none" strike="noStrike" cap="none" normalizeH="0" baseline="0" dirty="0" smtClean="0">
                        <a:ln>
                          <a:noFill/>
                        </a:ln>
                        <a:solidFill>
                          <a:srgbClr val="0000FF"/>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t"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FF"/>
                          </a:solidFill>
                          <a:effectLst/>
                          <a:latin typeface="Times New Roman" pitchFamily="18" charset="0"/>
                          <a:cs typeface="Arial" charset="0"/>
                        </a:rPr>
                        <a:t>VAT on local sales minus ITC or zero which ever is more + CST payable +40% of ITC</a:t>
                      </a:r>
                      <a:endParaRPr kumimoji="0" lang="en-US" sz="1600" b="0" i="0" u="none" strike="noStrike" cap="none" normalizeH="0" baseline="0" dirty="0" smtClean="0">
                        <a:ln>
                          <a:noFill/>
                        </a:ln>
                        <a:solidFill>
                          <a:srgbClr val="0000FF"/>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90220">
                <a:tc>
                  <a:txBody>
                    <a:bodyPr/>
                    <a:lstStyle/>
                    <a:p>
                      <a:pPr marL="342900" marR="0" lvl="0" indent="-342900" algn="l"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FF"/>
                          </a:solidFill>
                          <a:effectLst/>
                          <a:latin typeface="Times New Roman" pitchFamily="18" charset="0"/>
                          <a:cs typeface="Arial" charset="0"/>
                        </a:rPr>
                        <a:t>GROUP D+</a:t>
                      </a:r>
                      <a:endParaRPr kumimoji="0" lang="en-US" sz="1600" b="0" i="0" u="none" strike="noStrike" cap="none" normalizeH="0" baseline="0" dirty="0" smtClean="0">
                        <a:ln>
                          <a:noFill/>
                        </a:ln>
                        <a:solidFill>
                          <a:srgbClr val="0000FF"/>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t"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FF"/>
                          </a:solidFill>
                          <a:effectLst/>
                          <a:latin typeface="Times New Roman" pitchFamily="18" charset="0"/>
                          <a:cs typeface="Arial" charset="0"/>
                        </a:rPr>
                        <a:t>VAT on local sales minus ITC or zero which ever is more + CST payable +50% of ITC</a:t>
                      </a:r>
                      <a:endParaRPr kumimoji="0" lang="en-US" sz="1600" b="0" i="0" u="none" strike="noStrike" cap="none" normalizeH="0" baseline="0" smtClean="0">
                        <a:ln>
                          <a:noFill/>
                        </a:ln>
                        <a:solidFill>
                          <a:srgbClr val="0000FF"/>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93643">
                <a:tc>
                  <a:txBody>
                    <a:bodyPr/>
                    <a:lstStyle/>
                    <a:p>
                      <a:pPr marL="342900" marR="0" lvl="0" indent="-342900" algn="l" defTabSz="914400" rtl="0" eaLnBrk="1" fontAlgn="t"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FF"/>
                          </a:solidFill>
                          <a:effectLst/>
                          <a:latin typeface="Times New Roman" pitchFamily="18" charset="0"/>
                          <a:cs typeface="Arial" charset="0"/>
                        </a:rPr>
                        <a:t>Entire Vidarbha and Marathwada</a:t>
                      </a:r>
                      <a:endParaRPr kumimoji="0" lang="en-US" sz="1600" b="0" i="0" u="none" strike="noStrike" cap="none" normalizeH="0" baseline="0" smtClean="0">
                        <a:ln>
                          <a:noFill/>
                        </a:ln>
                        <a:solidFill>
                          <a:srgbClr val="0000FF"/>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t"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FF"/>
                          </a:solidFill>
                          <a:effectLst/>
                          <a:latin typeface="Times New Roman" pitchFamily="18" charset="0"/>
                          <a:cs typeface="Arial" charset="0"/>
                        </a:rPr>
                        <a:t>VAT on local sales minus ITC or zero which ever is more + CST payable +65% of ITC</a:t>
                      </a:r>
                      <a:endParaRPr kumimoji="0" lang="en-US" sz="1600" b="0" i="0" u="none" strike="noStrike" cap="none" normalizeH="0" baseline="0" smtClean="0">
                        <a:ln>
                          <a:noFill/>
                        </a:ln>
                        <a:solidFill>
                          <a:srgbClr val="0000FF"/>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51099">
                <a:tc>
                  <a:txBody>
                    <a:bodyPr/>
                    <a:lstStyle/>
                    <a:p>
                      <a:pPr marL="342900" marR="0" lvl="0" indent="-342900" algn="l"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FF"/>
                          </a:solidFill>
                          <a:effectLst/>
                          <a:latin typeface="Times New Roman" pitchFamily="18" charset="0"/>
                          <a:cs typeface="Arial" charset="0"/>
                        </a:rPr>
                        <a:t>Naxalism Affected Area</a:t>
                      </a:r>
                      <a:endParaRPr kumimoji="0" lang="en-US" sz="1600" b="0" i="0" u="none" strike="noStrike" cap="none" normalizeH="0" baseline="0" smtClean="0">
                        <a:ln>
                          <a:noFill/>
                        </a:ln>
                        <a:solidFill>
                          <a:srgbClr val="0000FF"/>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t"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FF"/>
                          </a:solidFill>
                          <a:effectLst/>
                          <a:latin typeface="Times New Roman" pitchFamily="18" charset="0"/>
                          <a:cs typeface="Arial" charset="0"/>
                        </a:rPr>
                        <a:t>VAT on local sales minus ITC or zero which ever is more + CST payable +100% of ITC</a:t>
                      </a:r>
                      <a:endParaRPr kumimoji="0" lang="en-US" sz="1600" b="0" i="0" u="none" strike="noStrike" cap="none" normalizeH="0" baseline="0" dirty="0" smtClean="0">
                        <a:ln>
                          <a:noFill/>
                        </a:ln>
                        <a:solidFill>
                          <a:srgbClr val="0000FF"/>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9188"/>
                                        </p:tgtEl>
                                        <p:attrNameLst>
                                          <p:attrName>style.visibility</p:attrName>
                                        </p:attrNameLst>
                                      </p:cBhvr>
                                      <p:to>
                                        <p:strVal val="visible"/>
                                      </p:to>
                                    </p:set>
                                    <p:animEffect transition="in" filter="box(in)">
                                      <p:cBhvr>
                                        <p:cTn id="7" dur="500"/>
                                        <p:tgtEl>
                                          <p:spTgt spid="291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980" name="Group 236"/>
          <p:cNvGraphicFramePr>
            <a:graphicFrameLocks noGrp="1"/>
          </p:cNvGraphicFramePr>
          <p:nvPr>
            <p:ph/>
          </p:nvPr>
        </p:nvGraphicFramePr>
        <p:xfrm>
          <a:off x="-2" y="-4"/>
          <a:ext cx="9144001" cy="7985201"/>
        </p:xfrm>
        <a:graphic>
          <a:graphicData uri="http://schemas.openxmlformats.org/drawingml/2006/table">
            <a:tbl>
              <a:tblPr/>
              <a:tblGrid>
                <a:gridCol w="2821957"/>
                <a:gridCol w="5813805"/>
                <a:gridCol w="273612"/>
                <a:gridCol w="234627"/>
              </a:tblGrid>
              <a:tr h="656807">
                <a:tc gridSpan="4">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FF"/>
                          </a:solidFill>
                          <a:effectLst/>
                          <a:latin typeface="Times New Roman" pitchFamily="18" charset="0"/>
                          <a:cs typeface="Arial" charset="0"/>
                        </a:rPr>
                        <a:t>The eligible New/Expansion </a:t>
                      </a:r>
                      <a:r>
                        <a:rPr kumimoji="0" lang="en-US" sz="1600" b="1" i="0" u="none" strike="noStrike" cap="none" normalizeH="0" baseline="0" dirty="0" smtClean="0">
                          <a:ln>
                            <a:noFill/>
                          </a:ln>
                          <a:solidFill>
                            <a:srgbClr val="0000FF"/>
                          </a:solidFill>
                          <a:effectLst/>
                          <a:latin typeface="Times New Roman" pitchFamily="18" charset="0"/>
                          <a:cs typeface="Arial" charset="0"/>
                        </a:rPr>
                        <a:t>Large Scale Manufacturing units</a:t>
                      </a:r>
                      <a:r>
                        <a:rPr kumimoji="0" lang="en-US" sz="1600" b="0" i="0" u="none" strike="noStrike" cap="none" normalizeH="0" baseline="0" dirty="0" smtClean="0">
                          <a:ln>
                            <a:noFill/>
                          </a:ln>
                          <a:solidFill>
                            <a:srgbClr val="0000FF"/>
                          </a:solidFill>
                          <a:effectLst/>
                          <a:latin typeface="Times New Roman" pitchFamily="18" charset="0"/>
                          <a:cs typeface="Arial" charset="0"/>
                        </a:rPr>
                        <a:t>,  which are set up in different parts of the state, will be eligible for Industrial Promotion Subsidy as follows </a:t>
                      </a:r>
                    </a:p>
                  </a:txBody>
                  <a:tcPr anchor="b"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r>
              <a:tr h="597512">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FF"/>
                          </a:solidFill>
                          <a:effectLst/>
                          <a:latin typeface="Times New Roman" pitchFamily="18" charset="0"/>
                          <a:cs typeface="Arial" charset="0"/>
                        </a:rPr>
                        <a:t>Taluka/Area Classification</a:t>
                      </a:r>
                      <a:endParaRPr kumimoji="0" lang="en-US" sz="1600" b="0" i="0" u="none" strike="noStrike" cap="none" normalizeH="0" baseline="0" smtClean="0">
                        <a:ln>
                          <a:noFill/>
                        </a:ln>
                        <a:solidFill>
                          <a:srgbClr val="0000FF"/>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3">
                  <a:txBody>
                    <a:bodyPr/>
                    <a:lstStyle/>
                    <a:p>
                      <a:pPr marL="342900" marR="0" lvl="0" indent="-342900" algn="l" defTabSz="914400" rtl="0" eaLnBrk="1" fontAlgn="t"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FF"/>
                          </a:solidFill>
                          <a:effectLst/>
                          <a:latin typeface="Times New Roman" pitchFamily="18" charset="0"/>
                          <a:cs typeface="Arial" charset="0"/>
                        </a:rPr>
                        <a:t>The Industrial Promotion Subsidy Every year</a:t>
                      </a:r>
                      <a:endParaRPr kumimoji="0" lang="en-US" sz="1600" b="0" i="0" u="none" strike="noStrike" cap="none" normalizeH="0" baseline="0" smtClean="0">
                        <a:ln>
                          <a:noFill/>
                        </a:ln>
                        <a:solidFill>
                          <a:srgbClr val="0000FF"/>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r>
              <a:tr h="879285">
                <a:tc>
                  <a:txBody>
                    <a:bodyPr/>
                    <a:lstStyle/>
                    <a:p>
                      <a:pPr marL="342900" marR="0" lvl="0" indent="-342900" algn="l"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FF"/>
                          </a:solidFill>
                          <a:effectLst/>
                          <a:latin typeface="Times New Roman" pitchFamily="18" charset="0"/>
                          <a:cs typeface="Arial" charset="0"/>
                        </a:rPr>
                        <a:t>GROUP C</a:t>
                      </a:r>
                      <a:endParaRPr kumimoji="0" lang="en-US" sz="1600" b="0" i="0" u="none" strike="noStrike" cap="none" normalizeH="0" baseline="0" smtClean="0">
                        <a:ln>
                          <a:noFill/>
                        </a:ln>
                        <a:solidFill>
                          <a:srgbClr val="0000FF"/>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3">
                  <a:txBody>
                    <a:bodyPr/>
                    <a:lstStyle/>
                    <a:p>
                      <a:pPr marL="342900" marR="0" lvl="0" indent="-342900" algn="l" defTabSz="914400" rtl="0" eaLnBrk="1" fontAlgn="t"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FF"/>
                          </a:solidFill>
                          <a:effectLst/>
                          <a:latin typeface="Times New Roman" pitchFamily="18" charset="0"/>
                          <a:cs typeface="Arial" charset="0"/>
                        </a:rPr>
                        <a:t>60% VAT on local sales minus ITC or zero which ever is more + CST payable </a:t>
                      </a:r>
                      <a:endParaRPr kumimoji="0" lang="en-US" sz="1600" b="0" i="0" u="none" strike="noStrike" cap="none" normalizeH="0" baseline="0" dirty="0" smtClean="0">
                        <a:ln>
                          <a:noFill/>
                        </a:ln>
                        <a:solidFill>
                          <a:srgbClr val="0000FF"/>
                        </a:solidFill>
                        <a:effectLst/>
                        <a:latin typeface="Times New Roman" pitchFamily="18" charset="0"/>
                      </a:endParaRPr>
                    </a:p>
                    <a:p>
                      <a:pPr marL="342900" marR="0" lvl="0" indent="-342900" algn="l" defTabSz="914400" rtl="0" eaLnBrk="1" fontAlgn="t"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FF"/>
                          </a:solidFill>
                          <a:effectLst/>
                          <a:latin typeface="Times New Roman" pitchFamily="18" charset="0"/>
                          <a:cs typeface="Arial" charset="0"/>
                        </a:rPr>
                        <a:t> </a:t>
                      </a:r>
                      <a:endParaRPr kumimoji="0" lang="en-US" sz="1600" b="0" i="0" u="none" strike="noStrike" cap="none" normalizeH="0" baseline="0" dirty="0" smtClean="0">
                        <a:ln>
                          <a:noFill/>
                        </a:ln>
                        <a:solidFill>
                          <a:srgbClr val="0000FF"/>
                        </a:solidFill>
                        <a:effectLst/>
                        <a:latin typeface="Times New Roman" pitchFamily="18" charset="0"/>
                      </a:endParaRPr>
                    </a:p>
                    <a:p>
                      <a:pPr marL="342900" marR="0" lvl="0" indent="-342900" algn="l" defTabSz="914400" rtl="0" eaLnBrk="1" fontAlgn="t"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FF"/>
                          </a:solidFill>
                          <a:effectLst/>
                          <a:latin typeface="Times New Roman" pitchFamily="18" charset="0"/>
                          <a:cs typeface="Arial" charset="0"/>
                        </a:rPr>
                        <a:t> </a:t>
                      </a:r>
                      <a:endParaRPr kumimoji="0" lang="en-US" sz="1600" b="0" i="0" u="none" strike="noStrike" cap="none" normalizeH="0" baseline="0" dirty="0" smtClean="0">
                        <a:ln>
                          <a:noFill/>
                        </a:ln>
                        <a:solidFill>
                          <a:srgbClr val="0000FF"/>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r>
              <a:tr h="803085">
                <a:tc>
                  <a:txBody>
                    <a:bodyPr/>
                    <a:lstStyle/>
                    <a:p>
                      <a:pPr marL="342900" marR="0" lvl="0" indent="-342900" algn="l"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FF"/>
                          </a:solidFill>
                          <a:effectLst/>
                          <a:latin typeface="Times New Roman" pitchFamily="18" charset="0"/>
                          <a:cs typeface="Arial" charset="0"/>
                        </a:rPr>
                        <a:t>GROUP D</a:t>
                      </a:r>
                      <a:endParaRPr kumimoji="0" lang="en-US" sz="1600" b="0" i="0" u="none" strike="noStrike" cap="none" normalizeH="0" baseline="0" smtClean="0">
                        <a:ln>
                          <a:noFill/>
                        </a:ln>
                        <a:solidFill>
                          <a:srgbClr val="0000FF"/>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3">
                  <a:txBody>
                    <a:bodyPr/>
                    <a:lstStyle/>
                    <a:p>
                      <a:pPr marL="342900" marR="0" lvl="0" indent="-342900" algn="l" defTabSz="914400" rtl="0" eaLnBrk="1" fontAlgn="t"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FF"/>
                          </a:solidFill>
                          <a:effectLst/>
                          <a:latin typeface="Times New Roman" pitchFamily="18" charset="0"/>
                          <a:cs typeface="Arial" charset="0"/>
                        </a:rPr>
                        <a:t>70% VAT on local sales minus ITC or zero which ever is more + CST payable </a:t>
                      </a:r>
                      <a:endParaRPr kumimoji="0" lang="en-US" sz="1600" b="0" i="0" u="none" strike="noStrike" cap="none" normalizeH="0" baseline="0" dirty="0" smtClean="0">
                        <a:ln>
                          <a:noFill/>
                        </a:ln>
                        <a:solidFill>
                          <a:srgbClr val="0000FF"/>
                        </a:solidFill>
                        <a:effectLst/>
                        <a:latin typeface="Times New Roman" pitchFamily="18" charset="0"/>
                      </a:endParaRPr>
                    </a:p>
                    <a:p>
                      <a:pPr marL="342900" marR="0" lvl="0" indent="-342900" algn="l" defTabSz="914400" rtl="0" eaLnBrk="1" fontAlgn="t"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FF"/>
                          </a:solidFill>
                          <a:effectLst/>
                          <a:latin typeface="Times New Roman" pitchFamily="18" charset="0"/>
                          <a:cs typeface="Arial" charset="0"/>
                        </a:rPr>
                        <a:t> </a:t>
                      </a:r>
                      <a:endParaRPr kumimoji="0" lang="en-US" sz="1600" b="0" i="0" u="none" strike="noStrike" cap="none" normalizeH="0" baseline="0" dirty="0" smtClean="0">
                        <a:ln>
                          <a:noFill/>
                        </a:ln>
                        <a:solidFill>
                          <a:srgbClr val="0000FF"/>
                        </a:solidFill>
                        <a:effectLst/>
                        <a:latin typeface="Times New Roman" pitchFamily="18" charset="0"/>
                      </a:endParaRPr>
                    </a:p>
                    <a:p>
                      <a:pPr marL="342900" marR="0" lvl="0" indent="-342900" algn="l" defTabSz="914400" rtl="0" eaLnBrk="1" fontAlgn="t"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FF"/>
                          </a:solidFill>
                          <a:effectLst/>
                          <a:latin typeface="Times New Roman" pitchFamily="18" charset="0"/>
                          <a:cs typeface="Arial" charset="0"/>
                        </a:rPr>
                        <a:t> </a:t>
                      </a:r>
                      <a:endParaRPr kumimoji="0" lang="en-US" sz="1600" b="0" i="0" u="none" strike="noStrike" cap="none" normalizeH="0" baseline="0" dirty="0" smtClean="0">
                        <a:ln>
                          <a:noFill/>
                        </a:ln>
                        <a:solidFill>
                          <a:srgbClr val="0000FF"/>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r>
              <a:tr h="1112801">
                <a:tc>
                  <a:txBody>
                    <a:bodyPr/>
                    <a:lstStyle/>
                    <a:p>
                      <a:pPr marL="342900" marR="0" lvl="0" indent="-342900" algn="l"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FF"/>
                          </a:solidFill>
                          <a:effectLst/>
                          <a:latin typeface="Times New Roman" pitchFamily="18" charset="0"/>
                          <a:cs typeface="Arial" charset="0"/>
                        </a:rPr>
                        <a:t>GROUP D+</a:t>
                      </a:r>
                      <a:endParaRPr kumimoji="0" lang="en-US" sz="1600" b="0" i="0" u="none" strike="noStrike" cap="none" normalizeH="0" baseline="0" smtClean="0">
                        <a:ln>
                          <a:noFill/>
                        </a:ln>
                        <a:solidFill>
                          <a:srgbClr val="0000FF"/>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3">
                  <a:txBody>
                    <a:bodyPr/>
                    <a:lstStyle/>
                    <a:p>
                      <a:pPr marL="342900" marR="0" lvl="0" indent="-342900" algn="l" defTabSz="914400" rtl="0" eaLnBrk="1" fontAlgn="t"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FF"/>
                          </a:solidFill>
                          <a:effectLst/>
                          <a:latin typeface="Times New Roman" pitchFamily="18" charset="0"/>
                          <a:cs typeface="Arial" charset="0"/>
                        </a:rPr>
                        <a:t>80% VAT on local sales minus ITC or zero which ever is more + CST payable </a:t>
                      </a:r>
                      <a:endParaRPr kumimoji="0" lang="en-US" sz="1600" b="0" i="0" u="none" strike="noStrike" cap="none" normalizeH="0" baseline="0" dirty="0" smtClean="0">
                        <a:ln>
                          <a:noFill/>
                        </a:ln>
                        <a:solidFill>
                          <a:srgbClr val="0000FF"/>
                        </a:solidFill>
                        <a:effectLst/>
                        <a:latin typeface="Times New Roman" pitchFamily="18" charset="0"/>
                      </a:endParaRPr>
                    </a:p>
                    <a:p>
                      <a:pPr marL="342900" marR="0" lvl="0" indent="-342900" algn="l" defTabSz="914400" rtl="0" eaLnBrk="1" fontAlgn="t"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FF"/>
                          </a:solidFill>
                          <a:effectLst/>
                          <a:latin typeface="Times New Roman" pitchFamily="18" charset="0"/>
                          <a:cs typeface="Arial" charset="0"/>
                        </a:rPr>
                        <a:t> </a:t>
                      </a:r>
                      <a:endParaRPr kumimoji="0" lang="en-US" sz="1600" b="0" i="0" u="none" strike="noStrike" cap="none" normalizeH="0" baseline="0" dirty="0" smtClean="0">
                        <a:ln>
                          <a:noFill/>
                        </a:ln>
                        <a:solidFill>
                          <a:srgbClr val="0000FF"/>
                        </a:solidFill>
                        <a:effectLst/>
                        <a:latin typeface="Times New Roman" pitchFamily="18" charset="0"/>
                      </a:endParaRPr>
                    </a:p>
                    <a:p>
                      <a:pPr marL="342900" marR="0" lvl="0" indent="-342900" algn="l" defTabSz="914400" rtl="0" eaLnBrk="1" fontAlgn="t"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FF"/>
                          </a:solidFill>
                          <a:effectLst/>
                          <a:latin typeface="Times New Roman" pitchFamily="18" charset="0"/>
                          <a:cs typeface="Arial" charset="0"/>
                        </a:rPr>
                        <a:t> </a:t>
                      </a:r>
                      <a:endParaRPr kumimoji="0" lang="en-US" sz="1600" b="0" i="0" u="none" strike="noStrike" cap="none" normalizeH="0" baseline="0" dirty="0" smtClean="0">
                        <a:ln>
                          <a:noFill/>
                        </a:ln>
                        <a:solidFill>
                          <a:srgbClr val="0000FF"/>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r>
              <a:tr h="1112801">
                <a:tc>
                  <a:txBody>
                    <a:bodyPr/>
                    <a:lstStyle/>
                    <a:p>
                      <a:pPr marL="342900" marR="0" lvl="0" indent="-342900" algn="l" defTabSz="914400" rtl="0" eaLnBrk="1" fontAlgn="t"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FF"/>
                          </a:solidFill>
                          <a:effectLst/>
                          <a:latin typeface="Times New Roman" pitchFamily="18" charset="0"/>
                          <a:cs typeface="Arial" charset="0"/>
                        </a:rPr>
                        <a:t>No industries Districts, Vidarbha and Marathwada</a:t>
                      </a:r>
                      <a:endParaRPr kumimoji="0" lang="en-US" sz="1600" b="0" i="0" u="none" strike="noStrike" cap="none" normalizeH="0" baseline="0" smtClean="0">
                        <a:ln>
                          <a:noFill/>
                        </a:ln>
                        <a:solidFill>
                          <a:srgbClr val="0000FF"/>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3">
                  <a:txBody>
                    <a:bodyPr/>
                    <a:lstStyle/>
                    <a:p>
                      <a:pPr marL="342900" marR="0" lvl="0" indent="-342900" algn="l" defTabSz="914400" rtl="0" eaLnBrk="1" fontAlgn="t"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FF"/>
                          </a:solidFill>
                          <a:effectLst/>
                          <a:latin typeface="Times New Roman" pitchFamily="18" charset="0"/>
                          <a:cs typeface="Arial" charset="0"/>
                        </a:rPr>
                        <a:t>90% VAT on local sales minus ITC or zero which ever is more + CST payable </a:t>
                      </a:r>
                      <a:endParaRPr kumimoji="0" lang="en-US" sz="1600" b="0" i="0" u="none" strike="noStrike" cap="none" normalizeH="0" baseline="0" dirty="0" smtClean="0">
                        <a:ln>
                          <a:noFill/>
                        </a:ln>
                        <a:solidFill>
                          <a:srgbClr val="0000FF"/>
                        </a:solidFill>
                        <a:effectLst/>
                        <a:latin typeface="Times New Roman" pitchFamily="18" charset="0"/>
                      </a:endParaRPr>
                    </a:p>
                    <a:p>
                      <a:pPr marL="342900" marR="0" lvl="0" indent="-342900" algn="l" defTabSz="914400" rtl="0" eaLnBrk="1" fontAlgn="t"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FF"/>
                          </a:solidFill>
                          <a:effectLst/>
                          <a:latin typeface="Times New Roman" pitchFamily="18" charset="0"/>
                          <a:cs typeface="Arial" charset="0"/>
                        </a:rPr>
                        <a:t> </a:t>
                      </a:r>
                      <a:endParaRPr kumimoji="0" lang="en-US" sz="1600" b="0" i="0" u="none" strike="noStrike" cap="none" normalizeH="0" baseline="0" dirty="0" smtClean="0">
                        <a:ln>
                          <a:noFill/>
                        </a:ln>
                        <a:solidFill>
                          <a:srgbClr val="0000FF"/>
                        </a:solidFill>
                        <a:effectLst/>
                        <a:latin typeface="Times New Roman" pitchFamily="18" charset="0"/>
                      </a:endParaRPr>
                    </a:p>
                    <a:p>
                      <a:pPr marL="342900" marR="0" lvl="0" indent="-342900" algn="l" defTabSz="914400" rtl="0" eaLnBrk="1" fontAlgn="t"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FF"/>
                          </a:solidFill>
                          <a:effectLst/>
                          <a:latin typeface="Times New Roman" pitchFamily="18" charset="0"/>
                          <a:cs typeface="Arial" charset="0"/>
                        </a:rPr>
                        <a:t> </a:t>
                      </a:r>
                      <a:endParaRPr kumimoji="0" lang="en-US" sz="1600" b="0" i="0" u="none" strike="noStrike" cap="none" normalizeH="0" baseline="0" dirty="0" smtClean="0">
                        <a:ln>
                          <a:noFill/>
                        </a:ln>
                        <a:solidFill>
                          <a:srgbClr val="0000FF"/>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r>
              <a:tr h="1112801">
                <a:tc>
                  <a:txBody>
                    <a:bodyPr/>
                    <a:lstStyle/>
                    <a:p>
                      <a:pPr marL="342900" marR="0" lvl="0" indent="-342900" algn="l"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FF"/>
                          </a:solidFill>
                          <a:effectLst/>
                          <a:latin typeface="Times New Roman" pitchFamily="18" charset="0"/>
                          <a:cs typeface="Arial" charset="0"/>
                        </a:rPr>
                        <a:t>Naxalism Affected Area</a:t>
                      </a:r>
                      <a:endParaRPr kumimoji="0" lang="en-US" sz="1600" b="0" i="0" u="none" strike="noStrike" cap="none" normalizeH="0" baseline="0" smtClean="0">
                        <a:ln>
                          <a:noFill/>
                        </a:ln>
                        <a:solidFill>
                          <a:srgbClr val="0000FF"/>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3">
                  <a:txBody>
                    <a:bodyPr/>
                    <a:lstStyle/>
                    <a:p>
                      <a:pPr marL="342900" marR="0" lvl="0" indent="-342900" algn="l" defTabSz="914400" rtl="0" eaLnBrk="1" fontAlgn="t"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FF"/>
                          </a:solidFill>
                          <a:effectLst/>
                          <a:latin typeface="Times New Roman" pitchFamily="18" charset="0"/>
                          <a:cs typeface="Arial" charset="0"/>
                        </a:rPr>
                        <a:t>100% VAT on local sales minus ITC or zero which ever is more + CST payable </a:t>
                      </a:r>
                      <a:endParaRPr kumimoji="0" lang="en-US" sz="1600" b="0" i="0" u="none" strike="noStrike" cap="none" normalizeH="0" baseline="0" dirty="0" smtClean="0">
                        <a:ln>
                          <a:noFill/>
                        </a:ln>
                        <a:solidFill>
                          <a:srgbClr val="0000FF"/>
                        </a:solidFill>
                        <a:effectLst/>
                        <a:latin typeface="Times New Roman" pitchFamily="18" charset="0"/>
                      </a:endParaRPr>
                    </a:p>
                    <a:p>
                      <a:pPr marL="342900" marR="0" lvl="0" indent="-342900" algn="l" defTabSz="914400" rtl="0" eaLnBrk="1" fontAlgn="t"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FF"/>
                          </a:solidFill>
                          <a:effectLst/>
                          <a:latin typeface="Times New Roman" pitchFamily="18" charset="0"/>
                          <a:cs typeface="Arial" charset="0"/>
                        </a:rPr>
                        <a:t> </a:t>
                      </a:r>
                      <a:endParaRPr kumimoji="0" lang="en-US" sz="1600" b="0" i="0" u="none" strike="noStrike" cap="none" normalizeH="0" baseline="0" dirty="0" smtClean="0">
                        <a:ln>
                          <a:noFill/>
                        </a:ln>
                        <a:solidFill>
                          <a:srgbClr val="0000FF"/>
                        </a:solidFill>
                        <a:effectLst/>
                        <a:latin typeface="Times New Roman" pitchFamily="18" charset="0"/>
                      </a:endParaRPr>
                    </a:p>
                    <a:p>
                      <a:pPr marL="342900" marR="0" lvl="0" indent="-342900" algn="l" defTabSz="914400" rtl="0" eaLnBrk="1" fontAlgn="t"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FF"/>
                          </a:solidFill>
                          <a:effectLst/>
                          <a:latin typeface="Times New Roman" pitchFamily="18" charset="0"/>
                          <a:cs typeface="Arial" charset="0"/>
                        </a:rPr>
                        <a:t> </a:t>
                      </a:r>
                      <a:endParaRPr kumimoji="0" lang="en-US" sz="1600" b="0" i="0" u="none" strike="noStrike" cap="none" normalizeH="0" baseline="0" dirty="0" smtClean="0">
                        <a:ln>
                          <a:noFill/>
                        </a:ln>
                        <a:solidFill>
                          <a:srgbClr val="0000FF"/>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r>
              <a:tr h="1258879">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600" b="0" i="0" u="none" strike="noStrike" cap="none" normalizeH="0" baseline="0" smtClean="0">
                        <a:ln>
                          <a:noFill/>
                        </a:ln>
                        <a:solidFill>
                          <a:schemeClr val="tx1"/>
                        </a:solidFill>
                        <a:effectLst/>
                        <a:latin typeface="Arial" charset="0"/>
                      </a:endParaRPr>
                    </a:p>
                  </a:txBody>
                  <a:tcPr anchor="b" horzOverflow="overflow">
                    <a:lnL cap="flat">
                      <a:noFill/>
                    </a:lnL>
                    <a:lnR>
                      <a:noFill/>
                    </a:lnR>
                    <a:lnT w="12700" cap="flat" cmpd="sng" algn="ctr">
                      <a:solidFill>
                        <a:srgbClr val="000000"/>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600" b="0" i="0" u="none" strike="noStrike" cap="none" normalizeH="0" baseline="0" smtClean="0">
                        <a:ln>
                          <a:noFill/>
                        </a:ln>
                        <a:solidFill>
                          <a:schemeClr val="tx1"/>
                        </a:solidFill>
                        <a:effectLst/>
                        <a:latin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600" b="0" i="0" u="none" strike="noStrike" cap="none" normalizeH="0" baseline="0" smtClean="0">
                        <a:ln>
                          <a:noFill/>
                        </a:ln>
                        <a:solidFill>
                          <a:schemeClr val="tx1"/>
                        </a:solidFill>
                        <a:effectLst/>
                        <a:latin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en-US" sz="1600" b="0" i="0" u="none" strike="noStrike" cap="none" normalizeH="0" baseline="0" dirty="0" smtClean="0">
                        <a:ln>
                          <a:noFill/>
                        </a:ln>
                        <a:solidFill>
                          <a:schemeClr val="tx1"/>
                        </a:solidFill>
                        <a:effectLst/>
                        <a:latin typeface="Arial" charset="0"/>
                      </a:endParaRPr>
                    </a:p>
                  </a:txBody>
                  <a:tcPr anchor="b" horzOverflow="overflow">
                    <a:lnL>
                      <a:noFill/>
                    </a:lnL>
                    <a:lnR cap="flat">
                      <a:noFill/>
                    </a:lnR>
                    <a:lnT w="12700" cap="flat" cmpd="sng" algn="ctr">
                      <a:solidFill>
                        <a:srgbClr val="000000"/>
                      </a:solidFill>
                      <a:prstDash val="solid"/>
                      <a:round/>
                      <a:headEnd type="none" w="med" len="med"/>
                      <a:tailEnd type="none" w="med" len="med"/>
                    </a:lnT>
                    <a:lnB cap="flat">
                      <a:noFill/>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31980"/>
                                        </p:tgtEl>
                                        <p:attrNameLst>
                                          <p:attrName>style.visibility</p:attrName>
                                        </p:attrNameLst>
                                      </p:cBhvr>
                                      <p:to>
                                        <p:strVal val="visible"/>
                                      </p:to>
                                    </p:set>
                                    <p:anim calcmode="lin" valueType="num">
                                      <p:cBhvr additive="base">
                                        <p:cTn id="7" dur="5000" fill="hold"/>
                                        <p:tgtEl>
                                          <p:spTgt spid="31980"/>
                                        </p:tgtEl>
                                        <p:attrNameLst>
                                          <p:attrName>ppt_x</p:attrName>
                                        </p:attrNameLst>
                                      </p:cBhvr>
                                      <p:tavLst>
                                        <p:tav tm="0">
                                          <p:val>
                                            <p:strVal val="#ppt_x"/>
                                          </p:val>
                                        </p:tav>
                                        <p:tav tm="100000">
                                          <p:val>
                                            <p:strVal val="#ppt_x"/>
                                          </p:val>
                                        </p:tav>
                                      </p:tavLst>
                                    </p:anim>
                                    <p:anim calcmode="lin" valueType="num">
                                      <p:cBhvr additive="base">
                                        <p:cTn id="8" dur="5000" fill="hold"/>
                                        <p:tgtEl>
                                          <p:spTgt spid="319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0" y="914400"/>
          <a:ext cx="9144000" cy="6248400"/>
        </p:xfrm>
        <a:graphic>
          <a:graphicData uri="http://schemas.openxmlformats.org/drawingml/2006/table">
            <a:tbl>
              <a:tblPr firstRow="1" bandRow="1">
                <a:tableStyleId>{5C22544A-7EE6-4342-B048-85BDC9FD1C3A}</a:tableStyleId>
              </a:tblPr>
              <a:tblGrid>
                <a:gridCol w="708404"/>
                <a:gridCol w="2424262"/>
                <a:gridCol w="2963334"/>
                <a:gridCol w="3048000"/>
              </a:tblGrid>
              <a:tr h="720350">
                <a:tc>
                  <a:txBody>
                    <a:bodyPr/>
                    <a:lstStyle/>
                    <a:p>
                      <a:r>
                        <a:rPr lang="en-US" sz="1600" dirty="0" smtClean="0"/>
                        <a:t>Sr.</a:t>
                      </a:r>
                      <a:r>
                        <a:rPr lang="en-US" sz="1600" baseline="0" dirty="0" smtClean="0"/>
                        <a:t> No.</a:t>
                      </a:r>
                      <a:endParaRPr lang="en-US" sz="1600" dirty="0"/>
                    </a:p>
                  </a:txBody>
                  <a:tcPr/>
                </a:tc>
                <a:tc>
                  <a:txBody>
                    <a:bodyPr/>
                    <a:lstStyle/>
                    <a:p>
                      <a:r>
                        <a:rPr lang="en-US" sz="1600" dirty="0" smtClean="0"/>
                        <a:t>Incentives</a:t>
                      </a:r>
                      <a:endParaRPr lang="en-US" sz="1600" dirty="0"/>
                    </a:p>
                  </a:txBody>
                  <a:tcPr/>
                </a:tc>
                <a:tc>
                  <a:txBody>
                    <a:bodyPr/>
                    <a:lstStyle/>
                    <a:p>
                      <a:r>
                        <a:rPr lang="en-US" sz="1600" dirty="0" smtClean="0"/>
                        <a:t>PSI</a:t>
                      </a:r>
                      <a:r>
                        <a:rPr lang="en-US" sz="1600" baseline="0" dirty="0" smtClean="0"/>
                        <a:t> : 2007</a:t>
                      </a:r>
                      <a:endParaRPr lang="en-US" sz="1600" dirty="0"/>
                    </a:p>
                  </a:txBody>
                  <a:tcPr/>
                </a:tc>
                <a:tc>
                  <a:txBody>
                    <a:bodyPr/>
                    <a:lstStyle/>
                    <a:p>
                      <a:r>
                        <a:rPr lang="en-US" sz="1600" dirty="0" smtClean="0"/>
                        <a:t> PSI : 2013</a:t>
                      </a:r>
                      <a:endParaRPr lang="en-US" sz="1600" dirty="0"/>
                    </a:p>
                  </a:txBody>
                  <a:tcPr/>
                </a:tc>
              </a:tr>
              <a:tr h="600654">
                <a:tc>
                  <a:txBody>
                    <a:bodyPr/>
                    <a:lstStyle/>
                    <a:p>
                      <a:pPr algn="ctr"/>
                      <a:r>
                        <a:rPr lang="en-US" sz="1600" dirty="0" smtClean="0"/>
                        <a:t>1</a:t>
                      </a:r>
                      <a:endParaRPr lang="en-US" sz="1600" dirty="0"/>
                    </a:p>
                  </a:txBody>
                  <a:tcPr/>
                </a:tc>
                <a:tc>
                  <a:txBody>
                    <a:bodyPr/>
                    <a:lstStyle/>
                    <a:p>
                      <a:r>
                        <a:rPr lang="en-US" sz="1600" dirty="0" smtClean="0"/>
                        <a:t> Industrial Promotion subsidy</a:t>
                      </a:r>
                      <a:endParaRPr lang="en-US" sz="1600" dirty="0"/>
                    </a:p>
                  </a:txBody>
                  <a:tcPr/>
                </a:tc>
                <a:tc>
                  <a:txBody>
                    <a:bodyPr/>
                    <a:lstStyle/>
                    <a:p>
                      <a:r>
                        <a:rPr lang="en-US" sz="1600" dirty="0" smtClean="0"/>
                        <a:t>50 %</a:t>
                      </a:r>
                      <a:endParaRPr lang="en-US" sz="1600" dirty="0"/>
                    </a:p>
                  </a:txBody>
                  <a:tcPr/>
                </a:tc>
                <a:tc>
                  <a:txBody>
                    <a:bodyPr/>
                    <a:lstStyle/>
                    <a:p>
                      <a:r>
                        <a:rPr lang="en-US" sz="1600" dirty="0" smtClean="0"/>
                        <a:t>80 %</a:t>
                      </a:r>
                      <a:endParaRPr lang="en-US" sz="1600" dirty="0"/>
                    </a:p>
                  </a:txBody>
                  <a:tcPr/>
                </a:tc>
              </a:tr>
              <a:tr h="347747">
                <a:tc>
                  <a:txBody>
                    <a:bodyPr/>
                    <a:lstStyle/>
                    <a:p>
                      <a:pPr algn="ctr"/>
                      <a:r>
                        <a:rPr lang="en-US" sz="1600" dirty="0" smtClean="0"/>
                        <a:t>2</a:t>
                      </a:r>
                      <a:endParaRPr lang="en-US" sz="1600" dirty="0"/>
                    </a:p>
                  </a:txBody>
                  <a:tcPr/>
                </a:tc>
                <a:tc>
                  <a:txBody>
                    <a:bodyPr/>
                    <a:lstStyle/>
                    <a:p>
                      <a:r>
                        <a:rPr lang="en-US" sz="1600" dirty="0" smtClean="0"/>
                        <a:t>Electric Duty</a:t>
                      </a:r>
                      <a:r>
                        <a:rPr lang="en-US" sz="1600" baseline="0" dirty="0" smtClean="0"/>
                        <a:t> Exemption</a:t>
                      </a:r>
                      <a:endParaRPr lang="en-US" sz="1600" dirty="0"/>
                    </a:p>
                  </a:txBody>
                  <a:tcPr/>
                </a:tc>
                <a:tc>
                  <a:txBody>
                    <a:bodyPr/>
                    <a:lstStyle/>
                    <a:p>
                      <a:r>
                        <a:rPr lang="en-US" sz="1600" dirty="0" smtClean="0"/>
                        <a:t>15 years</a:t>
                      </a:r>
                      <a:endParaRPr lang="en-US" sz="1600" dirty="0"/>
                    </a:p>
                  </a:txBody>
                  <a:tcPr/>
                </a:tc>
                <a:tc>
                  <a:txBody>
                    <a:bodyPr/>
                    <a:lstStyle/>
                    <a:p>
                      <a:r>
                        <a:rPr lang="en-US" sz="1600" dirty="0" smtClean="0"/>
                        <a:t>15 years</a:t>
                      </a:r>
                      <a:endParaRPr lang="en-US" sz="1600" dirty="0"/>
                    </a:p>
                  </a:txBody>
                  <a:tcPr/>
                </a:tc>
              </a:tr>
              <a:tr h="1106468">
                <a:tc>
                  <a:txBody>
                    <a:bodyPr/>
                    <a:lstStyle/>
                    <a:p>
                      <a:pPr algn="ctr"/>
                      <a:r>
                        <a:rPr lang="en-US" sz="1600" dirty="0" smtClean="0"/>
                        <a:t>3</a:t>
                      </a:r>
                      <a:endParaRPr lang="en-US" sz="1600" dirty="0"/>
                    </a:p>
                  </a:txBody>
                  <a:tcPr/>
                </a:tc>
                <a:tc>
                  <a:txBody>
                    <a:bodyPr/>
                    <a:lstStyle/>
                    <a:p>
                      <a:r>
                        <a:rPr lang="en-US" sz="1600" dirty="0" smtClean="0"/>
                        <a:t>Interest Subsidy</a:t>
                      </a:r>
                      <a:endParaRPr lang="en-US" sz="1600" dirty="0"/>
                    </a:p>
                  </a:txBody>
                  <a:tcPr/>
                </a:tc>
                <a:tc>
                  <a:txBody>
                    <a:bodyPr/>
                    <a:lstStyle/>
                    <a:p>
                      <a:r>
                        <a:rPr lang="en-US" sz="1600" dirty="0" smtClean="0"/>
                        <a:t>5 % </a:t>
                      </a:r>
                    </a:p>
                    <a:p>
                      <a:r>
                        <a:rPr lang="en-US" sz="1600" dirty="0" smtClean="0"/>
                        <a:t>only for Textile Sector</a:t>
                      </a:r>
                      <a:endParaRPr lang="en-US" sz="1600" dirty="0"/>
                    </a:p>
                  </a:txBody>
                  <a:tcPr/>
                </a:tc>
                <a:tc>
                  <a:txBody>
                    <a:bodyPr/>
                    <a:lstStyle/>
                    <a:p>
                      <a:r>
                        <a:rPr lang="en-US" sz="1600" dirty="0" smtClean="0"/>
                        <a:t>5 % </a:t>
                      </a:r>
                    </a:p>
                    <a:p>
                      <a:r>
                        <a:rPr lang="en-US" sz="1600" dirty="0" smtClean="0"/>
                        <a:t>for</a:t>
                      </a:r>
                      <a:r>
                        <a:rPr lang="en-US" sz="1600" baseline="0" dirty="0" smtClean="0"/>
                        <a:t> all eligible new units </a:t>
                      </a:r>
                    </a:p>
                    <a:p>
                      <a:r>
                        <a:rPr lang="en-US" sz="1600" baseline="0" dirty="0" smtClean="0"/>
                        <a:t>( Subject to Electricity bill paid in the relevant year)</a:t>
                      </a:r>
                      <a:endParaRPr lang="en-US" sz="1600" dirty="0"/>
                    </a:p>
                  </a:txBody>
                  <a:tcPr/>
                </a:tc>
              </a:tr>
              <a:tr h="853561">
                <a:tc>
                  <a:txBody>
                    <a:bodyPr/>
                    <a:lstStyle/>
                    <a:p>
                      <a:pPr algn="ctr"/>
                      <a:r>
                        <a:rPr lang="en-US" sz="1600" dirty="0" smtClean="0"/>
                        <a:t>4</a:t>
                      </a:r>
                      <a:endParaRPr lang="en-US" sz="1600" dirty="0"/>
                    </a:p>
                  </a:txBody>
                  <a:tcPr/>
                </a:tc>
                <a:tc>
                  <a:txBody>
                    <a:bodyPr/>
                    <a:lstStyle/>
                    <a:p>
                      <a:r>
                        <a:rPr lang="en-US" sz="1600" dirty="0" smtClean="0"/>
                        <a:t>Stamp</a:t>
                      </a:r>
                      <a:r>
                        <a:rPr lang="en-US" sz="1600" baseline="0" dirty="0" smtClean="0"/>
                        <a:t> Duty Exemption</a:t>
                      </a:r>
                      <a:endParaRPr lang="en-US" sz="1600" dirty="0"/>
                    </a:p>
                  </a:txBody>
                  <a:tcPr/>
                </a:tc>
                <a:tc>
                  <a:txBody>
                    <a:bodyPr/>
                    <a:lstStyle/>
                    <a:p>
                      <a:r>
                        <a:rPr lang="en-US" sz="1600" dirty="0" smtClean="0"/>
                        <a:t>Stamp Duty for Land Purchase / Lease deed &amp;</a:t>
                      </a:r>
                      <a:r>
                        <a:rPr lang="en-US" sz="1600" baseline="0" dirty="0" smtClean="0"/>
                        <a:t> Mortgage deed for bank Term Loan</a:t>
                      </a:r>
                      <a:endParaRPr lang="en-US" sz="1600" dirty="0"/>
                    </a:p>
                  </a:txBody>
                  <a:tcPr/>
                </a:tc>
                <a:tc>
                  <a:txBody>
                    <a:bodyPr/>
                    <a:lstStyle/>
                    <a:p>
                      <a:r>
                        <a:rPr lang="en-US" sz="1600" dirty="0" smtClean="0"/>
                        <a:t>Stamp Duty for Land Purchase / Lease deed &amp;</a:t>
                      </a:r>
                      <a:r>
                        <a:rPr lang="en-US" sz="1600" baseline="0" dirty="0" smtClean="0"/>
                        <a:t> Mortgage deed for bank Term Loan</a:t>
                      </a:r>
                      <a:endParaRPr lang="en-US" sz="1600" dirty="0"/>
                    </a:p>
                  </a:txBody>
                  <a:tcPr/>
                </a:tc>
              </a:tr>
              <a:tr h="600654">
                <a:tc>
                  <a:txBody>
                    <a:bodyPr/>
                    <a:lstStyle/>
                    <a:p>
                      <a:pPr algn="ctr"/>
                      <a:r>
                        <a:rPr lang="en-US" sz="1600" dirty="0" smtClean="0"/>
                        <a:t>5</a:t>
                      </a:r>
                      <a:endParaRPr lang="en-US" sz="1600" dirty="0"/>
                    </a:p>
                  </a:txBody>
                  <a:tcPr/>
                </a:tc>
                <a:tc>
                  <a:txBody>
                    <a:bodyPr/>
                    <a:lstStyle/>
                    <a:p>
                      <a:r>
                        <a:rPr lang="en-US" sz="1600" dirty="0" smtClean="0"/>
                        <a:t>Power Tariff Subsidy</a:t>
                      </a:r>
                      <a:r>
                        <a:rPr lang="en-US" sz="1600" baseline="0" dirty="0" smtClean="0"/>
                        <a:t> </a:t>
                      </a:r>
                      <a:endParaRPr lang="en-US" sz="1600" dirty="0"/>
                    </a:p>
                  </a:txBody>
                  <a:tcPr/>
                </a:tc>
                <a:tc>
                  <a:txBody>
                    <a:bodyPr/>
                    <a:lstStyle/>
                    <a:p>
                      <a:pPr algn="ctr"/>
                      <a:r>
                        <a:rPr lang="en-US" sz="1600" dirty="0" smtClean="0"/>
                        <a:t>--Nil--</a:t>
                      </a:r>
                      <a:endParaRPr lang="en-US" sz="1600" dirty="0"/>
                    </a:p>
                  </a:txBody>
                  <a:tcPr/>
                </a:tc>
                <a:tc>
                  <a:txBody>
                    <a:bodyPr/>
                    <a:lstStyle/>
                    <a:p>
                      <a:r>
                        <a:rPr lang="en-US" sz="1600" dirty="0" smtClean="0"/>
                        <a:t>Re. 1 per unit                 ( For</a:t>
                      </a:r>
                      <a:r>
                        <a:rPr lang="en-US" sz="1600" baseline="0" dirty="0" smtClean="0"/>
                        <a:t> 1</a:t>
                      </a:r>
                      <a:r>
                        <a:rPr lang="en-US" sz="1600" baseline="30000" dirty="0" smtClean="0"/>
                        <a:t>st</a:t>
                      </a:r>
                      <a:r>
                        <a:rPr lang="en-US" sz="1600" baseline="0" dirty="0" smtClean="0"/>
                        <a:t> 3 Years )</a:t>
                      </a:r>
                      <a:endParaRPr lang="en-US" sz="1600" dirty="0"/>
                    </a:p>
                  </a:txBody>
                  <a:tcPr/>
                </a:tc>
              </a:tr>
              <a:tr h="600654">
                <a:tc>
                  <a:txBody>
                    <a:bodyPr/>
                    <a:lstStyle/>
                    <a:p>
                      <a:pPr algn="ctr"/>
                      <a:r>
                        <a:rPr lang="en-US" sz="1600" dirty="0" smtClean="0"/>
                        <a:t>6</a:t>
                      </a:r>
                      <a:endParaRPr lang="en-US" sz="1600" dirty="0"/>
                    </a:p>
                  </a:txBody>
                  <a:tcPr/>
                </a:tc>
                <a:tc>
                  <a:txBody>
                    <a:bodyPr/>
                    <a:lstStyle/>
                    <a:p>
                      <a:r>
                        <a:rPr lang="en-US" sz="1600" dirty="0" smtClean="0"/>
                        <a:t>Yearly Cap </a:t>
                      </a:r>
                      <a:endParaRPr lang="en-US" sz="1600" dirty="0"/>
                    </a:p>
                  </a:txBody>
                  <a:tcPr/>
                </a:tc>
                <a:tc>
                  <a:txBody>
                    <a:bodyPr/>
                    <a:lstStyle/>
                    <a:p>
                      <a:r>
                        <a:rPr lang="en-US" sz="1600" dirty="0" smtClean="0"/>
                        <a:t>25 % of VAT/CST paid to Government</a:t>
                      </a:r>
                      <a:endParaRPr lang="en-US" sz="1600" dirty="0"/>
                    </a:p>
                  </a:txBody>
                  <a:tcPr/>
                </a:tc>
                <a:tc>
                  <a:txBody>
                    <a:bodyPr/>
                    <a:lstStyle/>
                    <a:p>
                      <a:r>
                        <a:rPr lang="en-US" sz="1600" dirty="0" smtClean="0"/>
                        <a:t>10 Equal</a:t>
                      </a:r>
                      <a:r>
                        <a:rPr lang="en-US" sz="1600" baseline="0" dirty="0" smtClean="0"/>
                        <a:t> installment </a:t>
                      </a:r>
                      <a:endParaRPr lang="en-US" sz="1600" dirty="0"/>
                    </a:p>
                  </a:txBody>
                  <a:tcPr/>
                </a:tc>
              </a:tr>
              <a:tr h="853561">
                <a:tc>
                  <a:txBody>
                    <a:bodyPr/>
                    <a:lstStyle/>
                    <a:p>
                      <a:pPr algn="ctr"/>
                      <a:r>
                        <a:rPr lang="en-US" sz="1600" dirty="0" smtClean="0"/>
                        <a:t>7</a:t>
                      </a:r>
                      <a:endParaRPr lang="en-US" sz="1600" dirty="0"/>
                    </a:p>
                  </a:txBody>
                  <a:tcPr/>
                </a:tc>
                <a:tc>
                  <a:txBody>
                    <a:bodyPr/>
                    <a:lstStyle/>
                    <a:p>
                      <a:r>
                        <a:rPr lang="en-US" sz="1600" dirty="0" smtClean="0"/>
                        <a:t>Basket</a:t>
                      </a:r>
                      <a:r>
                        <a:rPr lang="en-US" sz="1600" baseline="0" dirty="0" smtClean="0"/>
                        <a:t> for Incentives</a:t>
                      </a:r>
                      <a:endParaRPr lang="en-US" sz="16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t>--Nil--</a:t>
                      </a:r>
                    </a:p>
                  </a:txBody>
                  <a:tcPr/>
                </a:tc>
                <a:tc>
                  <a:txBody>
                    <a:bodyPr/>
                    <a:lstStyle/>
                    <a:p>
                      <a:r>
                        <a:rPr lang="en-US" sz="1600" dirty="0" smtClean="0"/>
                        <a:t>Total</a:t>
                      </a:r>
                      <a:r>
                        <a:rPr lang="en-US" sz="1600" baseline="0" dirty="0" smtClean="0"/>
                        <a:t> quantum of Incentives should not exceed 80 %             (IPS +Interest+ Power tariff )</a:t>
                      </a:r>
                      <a:endParaRPr lang="en-US" sz="1600" dirty="0"/>
                    </a:p>
                  </a:txBody>
                  <a:tcPr/>
                </a:tc>
              </a:tr>
              <a:tr h="564751">
                <a:tc>
                  <a:txBody>
                    <a:bodyPr/>
                    <a:lstStyle/>
                    <a:p>
                      <a:pPr algn="ctr"/>
                      <a:r>
                        <a:rPr lang="en-US" sz="1600" dirty="0" smtClean="0"/>
                        <a:t>8</a:t>
                      </a:r>
                      <a:endParaRPr lang="en-US" sz="1600" dirty="0"/>
                    </a:p>
                  </a:txBody>
                  <a:tcPr/>
                </a:tc>
                <a:tc>
                  <a:txBody>
                    <a:bodyPr/>
                    <a:lstStyle/>
                    <a:p>
                      <a:r>
                        <a:rPr lang="en-US" sz="1600" dirty="0" smtClean="0"/>
                        <a:t>Input Tax Credit </a:t>
                      </a:r>
                      <a:endParaRPr lang="en-US" sz="16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t>-- No Input Tax Credit  --</a:t>
                      </a:r>
                    </a:p>
                  </a:txBody>
                  <a:tcPr/>
                </a:tc>
                <a:tc>
                  <a:txBody>
                    <a:bodyPr/>
                    <a:lstStyle/>
                    <a:p>
                      <a:pPr algn="l"/>
                      <a:r>
                        <a:rPr lang="en-US" sz="1600" dirty="0" smtClean="0"/>
                        <a:t>Input tax Credit  is Available </a:t>
                      </a:r>
                      <a:endParaRPr lang="en-US" sz="1600" dirty="0"/>
                    </a:p>
                  </a:txBody>
                  <a:tcPr/>
                </a:tc>
              </a:tr>
            </a:tbl>
          </a:graphicData>
        </a:graphic>
      </p:graphicFrame>
      <p:sp>
        <p:nvSpPr>
          <p:cNvPr id="4" name="Rectangle 3"/>
          <p:cNvSpPr/>
          <p:nvPr/>
        </p:nvSpPr>
        <p:spPr>
          <a:xfrm>
            <a:off x="1981200" y="0"/>
            <a:ext cx="5006242" cy="707886"/>
          </a:xfrm>
          <a:prstGeom prst="rect">
            <a:avLst/>
          </a:prstGeom>
          <a:noFill/>
        </p:spPr>
        <p:txBody>
          <a:bodyPr>
            <a:spAutoFit/>
          </a:bodyPr>
          <a:lstStyle/>
          <a:p>
            <a:pPr algn="ctr">
              <a:defRPr/>
            </a:pPr>
            <a:r>
              <a:rPr lang="en-US" sz="2000" b="1" dirty="0">
                <a:ln w="12700">
                  <a:solidFill>
                    <a:schemeClr val="tx2">
                      <a:satMod val="155000"/>
                    </a:schemeClr>
                  </a:solidFill>
                  <a:prstDash val="solid"/>
                </a:ln>
                <a:solidFill>
                  <a:schemeClr val="tx2">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Difference in  Nut Shell  - Example for              </a:t>
            </a:r>
          </a:p>
          <a:p>
            <a:pPr algn="ctr">
              <a:defRPr/>
            </a:pPr>
            <a:r>
              <a:rPr lang="en-US" sz="2000" b="1" dirty="0">
                <a:ln w="12700">
                  <a:solidFill>
                    <a:schemeClr val="tx2">
                      <a:satMod val="155000"/>
                    </a:schemeClr>
                  </a:solidFill>
                  <a:prstDash val="solid"/>
                </a:ln>
                <a:solidFill>
                  <a:schemeClr val="tx2">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MSME  D + Area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0" fill="hold"/>
                                        <p:tgtEl>
                                          <p:spTgt spid="3"/>
                                        </p:tgtEl>
                                        <p:attrNameLst>
                                          <p:attrName>ppt_x</p:attrName>
                                        </p:attrNameLst>
                                      </p:cBhvr>
                                      <p:tavLst>
                                        <p:tav tm="0">
                                          <p:val>
                                            <p:strVal val="#ppt_x"/>
                                          </p:val>
                                        </p:tav>
                                        <p:tav tm="100000">
                                          <p:val>
                                            <p:strVal val="#ppt_x"/>
                                          </p:val>
                                        </p:tav>
                                      </p:tavLst>
                                    </p:anim>
                                    <p:anim calcmode="lin" valueType="num">
                                      <p:cBhvr additive="base">
                                        <p:cTn id="8" dur="5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0" y="685800"/>
          <a:ext cx="9144000" cy="6199713"/>
        </p:xfrm>
        <a:graphic>
          <a:graphicData uri="http://schemas.openxmlformats.org/drawingml/2006/table">
            <a:tbl>
              <a:tblPr firstRow="1" bandRow="1">
                <a:tableStyleId>{5C22544A-7EE6-4342-B048-85BDC9FD1C3A}</a:tableStyleId>
              </a:tblPr>
              <a:tblGrid>
                <a:gridCol w="708404"/>
                <a:gridCol w="2424262"/>
                <a:gridCol w="2963334"/>
                <a:gridCol w="3048000"/>
              </a:tblGrid>
              <a:tr h="819290">
                <a:tc>
                  <a:txBody>
                    <a:bodyPr/>
                    <a:lstStyle/>
                    <a:p>
                      <a:r>
                        <a:rPr lang="en-US" sz="1600" dirty="0" smtClean="0"/>
                        <a:t>Sr.</a:t>
                      </a:r>
                      <a:r>
                        <a:rPr lang="en-US" sz="1600" baseline="0" dirty="0" smtClean="0"/>
                        <a:t> No.</a:t>
                      </a:r>
                      <a:endParaRPr lang="en-US" sz="1600" dirty="0"/>
                    </a:p>
                  </a:txBody>
                  <a:tcPr/>
                </a:tc>
                <a:tc>
                  <a:txBody>
                    <a:bodyPr/>
                    <a:lstStyle/>
                    <a:p>
                      <a:r>
                        <a:rPr lang="en-US" sz="1600" dirty="0" smtClean="0"/>
                        <a:t>Incentives</a:t>
                      </a:r>
                      <a:endParaRPr lang="en-US" sz="1600" dirty="0"/>
                    </a:p>
                  </a:txBody>
                  <a:tcPr/>
                </a:tc>
                <a:tc>
                  <a:txBody>
                    <a:bodyPr/>
                    <a:lstStyle/>
                    <a:p>
                      <a:r>
                        <a:rPr lang="en-US" sz="1600" dirty="0" smtClean="0"/>
                        <a:t>PSI</a:t>
                      </a:r>
                      <a:r>
                        <a:rPr lang="en-US" sz="1600" baseline="0" dirty="0" smtClean="0"/>
                        <a:t> : 2007</a:t>
                      </a:r>
                      <a:endParaRPr lang="en-US" sz="1600" dirty="0"/>
                    </a:p>
                  </a:txBody>
                  <a:tcPr/>
                </a:tc>
                <a:tc>
                  <a:txBody>
                    <a:bodyPr/>
                    <a:lstStyle/>
                    <a:p>
                      <a:r>
                        <a:rPr lang="en-US" sz="1600" dirty="0" smtClean="0"/>
                        <a:t> PSI : 2013</a:t>
                      </a:r>
                      <a:endParaRPr lang="en-US" sz="1600" dirty="0"/>
                    </a:p>
                  </a:txBody>
                  <a:tcPr/>
                </a:tc>
              </a:tr>
              <a:tr h="399206">
                <a:tc>
                  <a:txBody>
                    <a:bodyPr/>
                    <a:lstStyle/>
                    <a:p>
                      <a:pPr algn="ctr"/>
                      <a:r>
                        <a:rPr lang="en-US" sz="1600" dirty="0" smtClean="0"/>
                        <a:t>1</a:t>
                      </a:r>
                      <a:endParaRPr lang="en-US" sz="1600" dirty="0"/>
                    </a:p>
                  </a:txBody>
                  <a:tcPr/>
                </a:tc>
                <a:tc>
                  <a:txBody>
                    <a:bodyPr/>
                    <a:lstStyle/>
                    <a:p>
                      <a:r>
                        <a:rPr lang="en-US" sz="1600" dirty="0" smtClean="0"/>
                        <a:t> Industrial Promotion subsidy</a:t>
                      </a:r>
                      <a:endParaRPr lang="en-US" sz="1600" dirty="0"/>
                    </a:p>
                  </a:txBody>
                  <a:tcPr/>
                </a:tc>
                <a:tc>
                  <a:txBody>
                    <a:bodyPr/>
                    <a:lstStyle/>
                    <a:p>
                      <a:r>
                        <a:rPr lang="en-US" sz="1600" dirty="0" smtClean="0"/>
                        <a:t>30 %</a:t>
                      </a:r>
                      <a:endParaRPr lang="en-US" sz="1600" dirty="0"/>
                    </a:p>
                  </a:txBody>
                  <a:tcPr/>
                </a:tc>
                <a:tc>
                  <a:txBody>
                    <a:bodyPr/>
                    <a:lstStyle/>
                    <a:p>
                      <a:r>
                        <a:rPr lang="en-US" sz="1600" dirty="0" smtClean="0"/>
                        <a:t>50 %</a:t>
                      </a:r>
                      <a:endParaRPr lang="en-US" sz="1600" dirty="0"/>
                    </a:p>
                  </a:txBody>
                  <a:tcPr/>
                </a:tc>
              </a:tr>
              <a:tr h="399206">
                <a:tc>
                  <a:txBody>
                    <a:bodyPr/>
                    <a:lstStyle/>
                    <a:p>
                      <a:pPr algn="ctr"/>
                      <a:r>
                        <a:rPr lang="en-US" sz="1600" dirty="0" smtClean="0"/>
                        <a:t>2</a:t>
                      </a:r>
                      <a:endParaRPr lang="en-US" sz="1600" dirty="0"/>
                    </a:p>
                  </a:txBody>
                  <a:tcPr/>
                </a:tc>
                <a:tc>
                  <a:txBody>
                    <a:bodyPr/>
                    <a:lstStyle/>
                    <a:p>
                      <a:r>
                        <a:rPr lang="en-US" sz="1600" dirty="0" smtClean="0"/>
                        <a:t>Electric Duty</a:t>
                      </a:r>
                      <a:r>
                        <a:rPr lang="en-US" sz="1600" baseline="0" dirty="0" smtClean="0"/>
                        <a:t> Exemption</a:t>
                      </a:r>
                      <a:endParaRPr lang="en-US" sz="1600" dirty="0"/>
                    </a:p>
                  </a:txBody>
                  <a:tcPr/>
                </a:tc>
                <a:tc>
                  <a:txBody>
                    <a:bodyPr/>
                    <a:lstStyle/>
                    <a:p>
                      <a:r>
                        <a:rPr lang="en-US" sz="1600" dirty="0" smtClean="0"/>
                        <a:t>15 years</a:t>
                      </a:r>
                      <a:endParaRPr lang="en-US" sz="1600" dirty="0"/>
                    </a:p>
                  </a:txBody>
                  <a:tcPr/>
                </a:tc>
                <a:tc>
                  <a:txBody>
                    <a:bodyPr/>
                    <a:lstStyle/>
                    <a:p>
                      <a:r>
                        <a:rPr lang="en-US" sz="1600" dirty="0" smtClean="0"/>
                        <a:t>15 years</a:t>
                      </a:r>
                      <a:endParaRPr lang="en-US" sz="1600" dirty="0"/>
                    </a:p>
                  </a:txBody>
                  <a:tcPr/>
                </a:tc>
              </a:tr>
              <a:tr h="665345">
                <a:tc>
                  <a:txBody>
                    <a:bodyPr/>
                    <a:lstStyle/>
                    <a:p>
                      <a:pPr algn="ctr"/>
                      <a:r>
                        <a:rPr lang="en-US" sz="1600" dirty="0" smtClean="0"/>
                        <a:t>3</a:t>
                      </a:r>
                      <a:endParaRPr lang="en-US" sz="1600" dirty="0"/>
                    </a:p>
                  </a:txBody>
                  <a:tcPr/>
                </a:tc>
                <a:tc>
                  <a:txBody>
                    <a:bodyPr/>
                    <a:lstStyle/>
                    <a:p>
                      <a:r>
                        <a:rPr lang="en-US" sz="1600" dirty="0" smtClean="0"/>
                        <a:t>Interest Subsidy</a:t>
                      </a:r>
                      <a:endParaRPr lang="en-US" sz="16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t>--Nil--</a:t>
                      </a:r>
                    </a:p>
                    <a:p>
                      <a:endParaRPr lang="en-US" sz="1600" dirty="0"/>
                    </a:p>
                  </a:txBody>
                  <a:tcPr/>
                </a:tc>
                <a:tc>
                  <a:txBody>
                    <a:bodyPr/>
                    <a:lstStyle/>
                    <a:p>
                      <a:pPr algn="ctr"/>
                      <a:r>
                        <a:rPr lang="en-US" sz="1600" dirty="0" smtClean="0"/>
                        <a:t>--Nil--</a:t>
                      </a:r>
                      <a:endParaRPr lang="en-US" sz="1600" dirty="0"/>
                    </a:p>
                  </a:txBody>
                  <a:tcPr/>
                </a:tc>
              </a:tr>
              <a:tr h="931481">
                <a:tc>
                  <a:txBody>
                    <a:bodyPr/>
                    <a:lstStyle/>
                    <a:p>
                      <a:pPr algn="ctr"/>
                      <a:r>
                        <a:rPr lang="en-US" sz="1600" dirty="0" smtClean="0"/>
                        <a:t>4</a:t>
                      </a:r>
                      <a:endParaRPr lang="en-US" sz="1600" dirty="0"/>
                    </a:p>
                  </a:txBody>
                  <a:tcPr/>
                </a:tc>
                <a:tc>
                  <a:txBody>
                    <a:bodyPr/>
                    <a:lstStyle/>
                    <a:p>
                      <a:r>
                        <a:rPr lang="en-US" sz="1600" dirty="0" smtClean="0"/>
                        <a:t>Stamp</a:t>
                      </a:r>
                      <a:r>
                        <a:rPr lang="en-US" sz="1600" baseline="0" dirty="0" smtClean="0"/>
                        <a:t> Duty Exemption</a:t>
                      </a:r>
                      <a:endParaRPr lang="en-US" sz="1600" dirty="0"/>
                    </a:p>
                  </a:txBody>
                  <a:tcPr/>
                </a:tc>
                <a:tc>
                  <a:txBody>
                    <a:bodyPr/>
                    <a:lstStyle/>
                    <a:p>
                      <a:r>
                        <a:rPr lang="en-US" sz="1600" dirty="0" smtClean="0"/>
                        <a:t>Stamp Duty for Land Purchase / Lease deed &amp;</a:t>
                      </a:r>
                      <a:r>
                        <a:rPr lang="en-US" sz="1600" baseline="0" dirty="0" smtClean="0"/>
                        <a:t> Mortgage deed for bank Term Loan</a:t>
                      </a:r>
                      <a:endParaRPr lang="en-US" sz="1600" dirty="0"/>
                    </a:p>
                  </a:txBody>
                  <a:tcPr/>
                </a:tc>
                <a:tc>
                  <a:txBody>
                    <a:bodyPr/>
                    <a:lstStyle/>
                    <a:p>
                      <a:r>
                        <a:rPr lang="en-US" sz="1600" dirty="0" smtClean="0"/>
                        <a:t>Stamp Duty for Land Purchase / Lease deed &amp;</a:t>
                      </a:r>
                      <a:r>
                        <a:rPr lang="en-US" sz="1600" baseline="0" dirty="0" smtClean="0"/>
                        <a:t> Mortgage deed for bank Term Loan</a:t>
                      </a:r>
                      <a:endParaRPr lang="en-US" sz="1600" dirty="0"/>
                    </a:p>
                  </a:txBody>
                  <a:tcPr/>
                </a:tc>
              </a:tr>
              <a:tr h="564060">
                <a:tc>
                  <a:txBody>
                    <a:bodyPr/>
                    <a:lstStyle/>
                    <a:p>
                      <a:pPr algn="ctr"/>
                      <a:r>
                        <a:rPr lang="en-US" sz="1600" dirty="0" smtClean="0"/>
                        <a:t>5</a:t>
                      </a:r>
                      <a:endParaRPr lang="en-US" sz="1600" dirty="0"/>
                    </a:p>
                  </a:txBody>
                  <a:tcPr/>
                </a:tc>
                <a:tc>
                  <a:txBody>
                    <a:bodyPr/>
                    <a:lstStyle/>
                    <a:p>
                      <a:r>
                        <a:rPr lang="en-US" sz="1600" dirty="0" smtClean="0"/>
                        <a:t>Power Tariff Subsidy</a:t>
                      </a:r>
                      <a:r>
                        <a:rPr lang="en-US" sz="1600" baseline="0" dirty="0" smtClean="0"/>
                        <a:t> </a:t>
                      </a:r>
                      <a:endParaRPr lang="en-US" sz="1600" dirty="0"/>
                    </a:p>
                  </a:txBody>
                  <a:tcPr/>
                </a:tc>
                <a:tc>
                  <a:txBody>
                    <a:bodyPr/>
                    <a:lstStyle/>
                    <a:p>
                      <a:pPr algn="ctr"/>
                      <a:r>
                        <a:rPr lang="en-US" sz="1600" dirty="0" smtClean="0"/>
                        <a:t>--Nil--</a:t>
                      </a:r>
                      <a:endParaRPr lang="en-US" sz="1600" dirty="0"/>
                    </a:p>
                  </a:txBody>
                  <a:tcPr/>
                </a:tc>
                <a:tc>
                  <a:txBody>
                    <a:bodyPr/>
                    <a:lstStyle/>
                    <a:p>
                      <a:pPr algn="ctr"/>
                      <a:r>
                        <a:rPr lang="en-US" sz="1600" dirty="0" smtClean="0"/>
                        <a:t>--Nil--</a:t>
                      </a:r>
                      <a:endParaRPr lang="en-US" sz="1600" dirty="0"/>
                    </a:p>
                  </a:txBody>
                  <a:tcPr/>
                </a:tc>
              </a:tr>
              <a:tr h="665345">
                <a:tc>
                  <a:txBody>
                    <a:bodyPr/>
                    <a:lstStyle/>
                    <a:p>
                      <a:pPr algn="ctr"/>
                      <a:r>
                        <a:rPr lang="en-US" sz="1600" dirty="0" smtClean="0"/>
                        <a:t>6</a:t>
                      </a:r>
                      <a:endParaRPr lang="en-US" sz="1600" dirty="0"/>
                    </a:p>
                  </a:txBody>
                  <a:tcPr/>
                </a:tc>
                <a:tc>
                  <a:txBody>
                    <a:bodyPr/>
                    <a:lstStyle/>
                    <a:p>
                      <a:r>
                        <a:rPr lang="en-US" sz="1600" dirty="0" smtClean="0"/>
                        <a:t>Yearly Cap </a:t>
                      </a:r>
                      <a:endParaRPr lang="en-US" sz="1600" dirty="0"/>
                    </a:p>
                  </a:txBody>
                  <a:tcPr/>
                </a:tc>
                <a:tc>
                  <a:txBody>
                    <a:bodyPr/>
                    <a:lstStyle/>
                    <a:p>
                      <a:r>
                        <a:rPr lang="en-US" sz="1600" dirty="0" smtClean="0"/>
                        <a:t>25 % of VAT/CST paid to Government</a:t>
                      </a:r>
                      <a:endParaRPr lang="en-US" sz="1600" dirty="0"/>
                    </a:p>
                  </a:txBody>
                  <a:tcPr/>
                </a:tc>
                <a:tc>
                  <a:txBody>
                    <a:bodyPr/>
                    <a:lstStyle/>
                    <a:p>
                      <a:r>
                        <a:rPr lang="en-US" sz="1600" dirty="0" smtClean="0"/>
                        <a:t>10 Equal</a:t>
                      </a:r>
                      <a:r>
                        <a:rPr lang="en-US" sz="1600" baseline="0" dirty="0" smtClean="0"/>
                        <a:t> installment </a:t>
                      </a:r>
                      <a:endParaRPr lang="en-US" sz="1600" dirty="0"/>
                    </a:p>
                  </a:txBody>
                  <a:tcPr/>
                </a:tc>
              </a:tr>
              <a:tr h="787933">
                <a:tc>
                  <a:txBody>
                    <a:bodyPr/>
                    <a:lstStyle/>
                    <a:p>
                      <a:pPr algn="ctr"/>
                      <a:r>
                        <a:rPr lang="en-US" sz="1600" dirty="0" smtClean="0"/>
                        <a:t>7</a:t>
                      </a:r>
                      <a:endParaRPr lang="en-US" sz="1600" dirty="0"/>
                    </a:p>
                  </a:txBody>
                  <a:tcPr/>
                </a:tc>
                <a:tc>
                  <a:txBody>
                    <a:bodyPr/>
                    <a:lstStyle/>
                    <a:p>
                      <a:r>
                        <a:rPr lang="en-US" sz="1600" dirty="0" smtClean="0"/>
                        <a:t>Basket</a:t>
                      </a:r>
                      <a:r>
                        <a:rPr lang="en-US" sz="1600" baseline="0" dirty="0" smtClean="0"/>
                        <a:t> for Incentives</a:t>
                      </a:r>
                      <a:endParaRPr lang="en-US" sz="16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t>--Nil--</a:t>
                      </a:r>
                    </a:p>
                  </a:txBody>
                  <a:tcPr/>
                </a:tc>
                <a:tc>
                  <a:txBody>
                    <a:bodyPr/>
                    <a:lstStyle/>
                    <a:p>
                      <a:pPr algn="ctr"/>
                      <a:r>
                        <a:rPr lang="en-US" sz="1600" dirty="0" smtClean="0"/>
                        <a:t>-- Nil</a:t>
                      </a:r>
                      <a:r>
                        <a:rPr lang="en-US" sz="1600" baseline="0" dirty="0" smtClean="0"/>
                        <a:t> --</a:t>
                      </a:r>
                      <a:endParaRPr lang="en-US" sz="1600" dirty="0"/>
                    </a:p>
                  </a:txBody>
                  <a:tcPr/>
                </a:tc>
              </a:tr>
              <a:tr h="787933">
                <a:tc>
                  <a:txBody>
                    <a:bodyPr/>
                    <a:lstStyle/>
                    <a:p>
                      <a:pPr algn="ctr"/>
                      <a:r>
                        <a:rPr lang="en-US" sz="1600" dirty="0" smtClean="0"/>
                        <a:t>8</a:t>
                      </a:r>
                      <a:endParaRPr lang="en-US" sz="1600" dirty="0"/>
                    </a:p>
                  </a:txBody>
                  <a:tcPr/>
                </a:tc>
                <a:tc>
                  <a:txBody>
                    <a:bodyPr/>
                    <a:lstStyle/>
                    <a:p>
                      <a:r>
                        <a:rPr lang="en-US" sz="1600" dirty="0" smtClean="0"/>
                        <a:t>Input Tax Credit </a:t>
                      </a:r>
                      <a:endParaRPr lang="en-US" sz="16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t>-- No Input Tax Credit  --</a:t>
                      </a:r>
                    </a:p>
                  </a:txBody>
                  <a:tcPr/>
                </a:tc>
                <a:tc>
                  <a:txBody>
                    <a:bodyPr/>
                    <a:lstStyle/>
                    <a:p>
                      <a:pPr algn="l"/>
                      <a:r>
                        <a:rPr lang="en-US" sz="1600" dirty="0" smtClean="0"/>
                        <a:t>Input tax Credit  is Available </a:t>
                      </a:r>
                      <a:endParaRPr lang="en-US" sz="1600" dirty="0"/>
                    </a:p>
                  </a:txBody>
                  <a:tcPr/>
                </a:tc>
              </a:tr>
            </a:tbl>
          </a:graphicData>
        </a:graphic>
      </p:graphicFrame>
      <p:sp>
        <p:nvSpPr>
          <p:cNvPr id="3" name="Rectangle 2"/>
          <p:cNvSpPr/>
          <p:nvPr/>
        </p:nvSpPr>
        <p:spPr>
          <a:xfrm>
            <a:off x="1981200" y="0"/>
            <a:ext cx="5006242" cy="400110"/>
          </a:xfrm>
          <a:prstGeom prst="rect">
            <a:avLst/>
          </a:prstGeom>
          <a:noFill/>
        </p:spPr>
        <p:txBody>
          <a:bodyPr wrap="square">
            <a:spAutoFit/>
          </a:bodyPr>
          <a:lstStyle/>
          <a:p>
            <a:pPr algn="ctr">
              <a:defRPr/>
            </a:pPr>
            <a:r>
              <a:rPr lang="en-US" sz="2000" dirty="0">
                <a:ln w="12700">
                  <a:solidFill>
                    <a:schemeClr val="tx2">
                      <a:satMod val="155000"/>
                    </a:schemeClr>
                  </a:solidFill>
                  <a:prstDash val="solid"/>
                </a:ln>
                <a:solidFill>
                  <a:schemeClr val="tx2">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Difference in  Nut Shell –  FOR LSI   D + area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0" y="6356350"/>
            <a:ext cx="9144000" cy="501650"/>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smtClean="0"/>
          </a:p>
        </p:txBody>
      </p:sp>
      <p:sp>
        <p:nvSpPr>
          <p:cNvPr id="3" name="Horizontal Scroll 2"/>
          <p:cNvSpPr/>
          <p:nvPr/>
        </p:nvSpPr>
        <p:spPr>
          <a:xfrm>
            <a:off x="304800" y="685800"/>
            <a:ext cx="8382000" cy="5029200"/>
          </a:xfrm>
          <a:prstGeom prst="horizontalScroll">
            <a:avLst/>
          </a:prstGeom>
        </p:spPr>
        <p:style>
          <a:lnRef idx="1">
            <a:schemeClr val="accent1"/>
          </a:lnRef>
          <a:fillRef idx="3">
            <a:schemeClr val="accent1"/>
          </a:fillRef>
          <a:effectRef idx="2">
            <a:schemeClr val="accent1"/>
          </a:effectRef>
          <a:fontRef idx="minor">
            <a:schemeClr val="lt1"/>
          </a:fontRef>
        </p:style>
        <p:txBody>
          <a:bodyPr rtlCol="0" anchor="ctr">
            <a:scene3d>
              <a:camera prst="orthographicFront">
                <a:rot lat="0" lon="600000" rev="0"/>
              </a:camera>
              <a:lightRig rig="threePt" dir="t"/>
            </a:scene3d>
          </a:bodyPr>
          <a:lstStyle/>
          <a:p>
            <a:pPr algn="ctr"/>
            <a:r>
              <a:rPr lang="en-US" sz="2800" dirty="0" smtClean="0">
                <a:gradFill>
                  <a:gsLst>
                    <a:gs pos="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lin ang="5400000" scaled="0"/>
                </a:gradFill>
              </a:rPr>
              <a:t>MODI &amp; AGRAWAL .</a:t>
            </a:r>
          </a:p>
          <a:p>
            <a:pPr algn="ctr"/>
            <a:r>
              <a:rPr lang="en-US" sz="2800" dirty="0" smtClean="0">
                <a:gradFill>
                  <a:gsLst>
                    <a:gs pos="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lin ang="5400000" scaled="0"/>
                </a:gradFill>
              </a:rPr>
              <a:t>CHARTERED ACCOUNTANTS. </a:t>
            </a:r>
          </a:p>
          <a:p>
            <a:pPr algn="ctr"/>
            <a:r>
              <a:rPr lang="en-US" sz="2800" dirty="0" smtClean="0">
                <a:blipFill>
                  <a:blip r:embed="rId3"/>
                  <a:tile tx="0" ty="0" sx="100000" sy="100000" flip="none" algn="tl"/>
                </a:blipFill>
              </a:rPr>
              <a:t>56,KRISHNA-SIDDHI,GB NAGAR,</a:t>
            </a:r>
          </a:p>
          <a:p>
            <a:pPr algn="ctr"/>
            <a:r>
              <a:rPr lang="en-US" sz="2800" dirty="0" smtClean="0">
                <a:blipFill>
                  <a:blip r:embed="rId3"/>
                  <a:tile tx="0" ty="0" sx="100000" sy="100000" flip="none" algn="tl"/>
                </a:blipFill>
              </a:rPr>
              <a:t> MALEGAON ROAD,</a:t>
            </a:r>
          </a:p>
          <a:p>
            <a:pPr algn="ctr"/>
            <a:r>
              <a:rPr lang="en-US" sz="2800" dirty="0" smtClean="0">
                <a:blipFill>
                  <a:blip r:embed="rId3"/>
                  <a:tile tx="0" ty="0" sx="100000" sy="100000" flip="none" algn="tl"/>
                </a:blipFill>
              </a:rPr>
              <a:t> DHULE- 424001</a:t>
            </a:r>
          </a:p>
          <a:p>
            <a:pPr algn="ctr"/>
            <a:r>
              <a:rPr lang="en-US" sz="2800" dirty="0" smtClean="0">
                <a:blipFill>
                  <a:blip r:embed="rId3"/>
                  <a:tile tx="0" ty="0" sx="100000" sy="100000" flip="none" algn="tl"/>
                </a:blipFill>
              </a:rPr>
              <a:t>PHONE:-02562-238815,  234571</a:t>
            </a:r>
          </a:p>
          <a:p>
            <a:pPr algn="ctr"/>
            <a:r>
              <a:rPr lang="en-US" sz="2800" dirty="0" smtClean="0">
                <a:blipFill>
                  <a:blip r:embed="rId3"/>
                  <a:tile tx="0" ty="0" sx="100000" sy="100000" flip="none" algn="tl"/>
                </a:blipFill>
              </a:rPr>
              <a:t>MO:-9923205127,  9422285096</a:t>
            </a:r>
          </a:p>
          <a:p>
            <a:pPr algn="ctr"/>
            <a:r>
              <a:rPr lang="en-US" sz="2800" dirty="0" smtClean="0">
                <a:blipFill>
                  <a:blip r:embed="rId3"/>
                  <a:tile tx="0" ty="0" sx="100000" sy="100000" flip="none" algn="tl"/>
                </a:blipFill>
              </a:rPr>
              <a:t>Email:-gbmodi@hotmail.com</a:t>
            </a:r>
          </a:p>
          <a:p>
            <a:pPr algn="ctr"/>
            <a:r>
              <a:rPr lang="en-US" sz="2800" dirty="0" smtClean="0">
                <a:blipFill>
                  <a:blip r:embed="rId3"/>
                  <a:tile tx="0" ty="0" sx="100000" sy="100000" flip="none" algn="tl"/>
                </a:blipFill>
              </a:rPr>
              <a:t>Website:-www.modiagrawal.com</a:t>
            </a:r>
          </a:p>
        </p:txBody>
      </p:sp>
    </p:spTree>
    <p:extLst>
      <p:ext uri="{BB962C8B-B14F-4D97-AF65-F5344CB8AC3E}">
        <p14:creationId xmlns:p14="http://schemas.microsoft.com/office/powerpoint/2010/main" xmlns="" val="2273153731"/>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0" y="6172200"/>
            <a:ext cx="9144000" cy="685800"/>
          </a:xfrm>
          <a:solidFill>
            <a:schemeClr val="accent1">
              <a:lumMod val="60000"/>
              <a:lumOff val="40000"/>
            </a:schemeClr>
          </a:solidFill>
        </p:spPr>
        <p:txBody>
          <a:bodyPr>
            <a:scene3d>
              <a:camera prst="orthographicFront"/>
              <a:lightRig rig="threePt" dir="t"/>
            </a:scene3d>
            <a:sp3d>
              <a:bevelB w="38100" h="38100"/>
            </a:sp3d>
          </a:bodyPr>
          <a:lstStyle/>
          <a:p>
            <a:pPr lvl="2"/>
            <a:r>
              <a:rPr lang="en-US" b="1" dirty="0" smtClean="0"/>
              <a:t> </a:t>
            </a:r>
            <a:r>
              <a:rPr lang="en-US" b="1" dirty="0" smtClean="0">
                <a:hlinkClick r:id="rId2"/>
              </a:rPr>
              <a:t>WWW.INDUSTRIALSUBSIDY.COM</a:t>
            </a:r>
            <a:r>
              <a:rPr lang="en-US" b="1" dirty="0" smtClean="0"/>
              <a:t>                                   BY CA G.B.MODI</a:t>
            </a:r>
            <a:endParaRPr lang="en-US" dirty="0" smtClean="0"/>
          </a:p>
        </p:txBody>
      </p:sp>
      <p:pic>
        <p:nvPicPr>
          <p:cNvPr id="3" name="Picture 2" descr="schoolcolorsblack[1].jpg"/>
          <p:cNvPicPr>
            <a:picLocks noChangeAspect="1"/>
          </p:cNvPicPr>
          <p:nvPr/>
        </p:nvPicPr>
        <p:blipFill>
          <a:blip r:embed="rId3" cstate="print"/>
          <a:stretch>
            <a:fillRect/>
          </a:stretch>
        </p:blipFill>
        <p:spPr>
          <a:xfrm>
            <a:off x="0" y="914400"/>
            <a:ext cx="9144000" cy="381000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0" y="6492875"/>
            <a:ext cx="9144000" cy="365125"/>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a:p>
        </p:txBody>
      </p:sp>
      <p:sp>
        <p:nvSpPr>
          <p:cNvPr id="5" name="Down Arrow 4"/>
          <p:cNvSpPr/>
          <p:nvPr/>
        </p:nvSpPr>
        <p:spPr>
          <a:xfrm>
            <a:off x="762000" y="0"/>
            <a:ext cx="7799832" cy="259080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smtClean="0">
                <a:blipFill>
                  <a:blip r:embed="rId3"/>
                  <a:tile tx="-196850" ty="0" sx="100000" sy="100000" flip="none" algn="tl"/>
                </a:blipFill>
                <a:effectLst>
                  <a:outerShdw blurRad="50800" dist="50800" dir="5400000" algn="ctr" rotWithShape="0">
                    <a:srgbClr val="000000">
                      <a:alpha val="99000"/>
                    </a:srgbClr>
                  </a:outerShdw>
                </a:effectLst>
              </a:rPr>
              <a:t>PACKAGE SCHEME OF INCENTIVES </a:t>
            </a:r>
          </a:p>
          <a:p>
            <a:pPr algn="ctr"/>
            <a:r>
              <a:rPr lang="en-US" sz="2800" b="1" dirty="0" smtClean="0">
                <a:blipFill>
                  <a:blip r:embed="rId3"/>
                  <a:tile tx="-196850" ty="0" sx="100000" sy="100000" flip="none" algn="tl"/>
                </a:blipFill>
                <a:effectLst>
                  <a:outerShdw blurRad="50800" dist="50800" dir="5400000" algn="ctr" rotWithShape="0">
                    <a:srgbClr val="000000">
                      <a:alpha val="99000"/>
                    </a:srgbClr>
                  </a:outerShdw>
                </a:effectLst>
              </a:rPr>
              <a:t>2013</a:t>
            </a:r>
          </a:p>
          <a:p>
            <a:pPr algn="ctr"/>
            <a:r>
              <a:rPr lang="en-US" sz="2800" b="1" dirty="0" smtClean="0">
                <a:blipFill>
                  <a:blip r:embed="rId3"/>
                  <a:tile tx="-196850" ty="0" sx="100000" sy="100000" flip="none" algn="tl"/>
                </a:blipFill>
                <a:effectLst>
                  <a:outerShdw blurRad="50800" dist="50800" dir="5400000" algn="ctr" rotWithShape="0">
                    <a:srgbClr val="000000">
                      <a:alpha val="99000"/>
                    </a:srgbClr>
                  </a:outerShdw>
                </a:effectLst>
              </a:rPr>
              <a:t>GOVERNMENT OF MAHARASHTRA</a:t>
            </a:r>
            <a:endParaRPr lang="en-US" sz="2800" dirty="0">
              <a:blipFill>
                <a:blip r:embed="rId3"/>
                <a:tile tx="-196850" ty="0" sx="100000" sy="100000" flip="none" algn="tl"/>
              </a:blipFill>
              <a:effectLst>
                <a:outerShdw blurRad="50800" dist="50800" dir="5400000" algn="ctr" rotWithShape="0">
                  <a:srgbClr val="000000">
                    <a:alpha val="99000"/>
                  </a:srgbClr>
                </a:outerShdw>
              </a:effectLst>
            </a:endParaRPr>
          </a:p>
        </p:txBody>
      </p:sp>
      <p:pic>
        <p:nvPicPr>
          <p:cNvPr id="6" name="Picture 5" descr="46564041592171756[1].png"/>
          <p:cNvPicPr>
            <a:picLocks noChangeAspect="1"/>
          </p:cNvPicPr>
          <p:nvPr/>
        </p:nvPicPr>
        <p:blipFill>
          <a:blip r:embed="rId4" cstate="print"/>
          <a:stretch>
            <a:fillRect/>
          </a:stretch>
        </p:blipFill>
        <p:spPr>
          <a:xfrm>
            <a:off x="4038600" y="2667000"/>
            <a:ext cx="5105400" cy="3886200"/>
          </a:xfrm>
          <a:prstGeom prst="rect">
            <a:avLst/>
          </a:prstGeom>
        </p:spPr>
      </p:pic>
      <p:pic>
        <p:nvPicPr>
          <p:cNvPr id="7" name="Picture 6" descr="affiliate-incentives1[1].jpg"/>
          <p:cNvPicPr>
            <a:picLocks noChangeAspect="1"/>
          </p:cNvPicPr>
          <p:nvPr/>
        </p:nvPicPr>
        <p:blipFill>
          <a:blip r:embed="rId5" cstate="print"/>
          <a:stretch>
            <a:fillRect/>
          </a:stretch>
        </p:blipFill>
        <p:spPr>
          <a:xfrm>
            <a:off x="0" y="2667000"/>
            <a:ext cx="4038600" cy="3886200"/>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0" y="6492875"/>
            <a:ext cx="9144000" cy="365125"/>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a:p>
        </p:txBody>
      </p:sp>
      <p:sp>
        <p:nvSpPr>
          <p:cNvPr id="6" name="Rounded Rectangle 5"/>
          <p:cNvSpPr/>
          <p:nvPr/>
        </p:nvSpPr>
        <p:spPr>
          <a:xfrm>
            <a:off x="381000" y="1295400"/>
            <a:ext cx="8382000" cy="449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r>
              <a:rPr lang="en-US" sz="3200" dirty="0" smtClean="0"/>
              <a:t>              </a:t>
            </a:r>
            <a:r>
              <a:rPr lang="en-US" sz="3200" u="sng" dirty="0" smtClean="0"/>
              <a:t> PERIOD OF OPERATION</a:t>
            </a:r>
          </a:p>
          <a:p>
            <a:r>
              <a:rPr lang="en-US" sz="2400" dirty="0" smtClean="0"/>
              <a:t>The 2013 Scheme, as may be amended by the Government from time to time, shall remain in operation from:-</a:t>
            </a:r>
          </a:p>
          <a:p>
            <a:endParaRPr lang="en-US" sz="3200" dirty="0" smtClean="0"/>
          </a:p>
          <a:p>
            <a:pPr lvl="1"/>
            <a:r>
              <a:rPr lang="en-US" sz="3200" dirty="0" smtClean="0">
                <a:solidFill>
                  <a:srgbClr val="00B050"/>
                </a:solidFill>
              </a:rPr>
              <a:t>                </a:t>
            </a:r>
            <a:r>
              <a:rPr lang="en-US" sz="4400" b="1" dirty="0" smtClean="0">
                <a:solidFill>
                  <a:srgbClr val="00B050"/>
                </a:solidFill>
              </a:rPr>
              <a:t>1st April, 2013 to </a:t>
            </a:r>
          </a:p>
          <a:p>
            <a:r>
              <a:rPr lang="en-US" sz="4400" b="1" dirty="0" smtClean="0">
                <a:solidFill>
                  <a:schemeClr val="accent3">
                    <a:lumMod val="60000"/>
                    <a:lumOff val="40000"/>
                  </a:schemeClr>
                </a:solidFill>
              </a:rPr>
              <a:t>               </a:t>
            </a:r>
            <a:r>
              <a:rPr lang="en-US" sz="4400" b="1" dirty="0" smtClean="0">
                <a:solidFill>
                  <a:srgbClr val="FF0000"/>
                </a:solidFill>
              </a:rPr>
              <a:t>31st March, 2018</a:t>
            </a:r>
            <a:endParaRPr lang="en-US" sz="4400" b="1" dirty="0">
              <a:solidFill>
                <a:srgbClr val="FF0000"/>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001643"/>
          </a:xfrm>
          <a:prstGeom prst="rect">
            <a:avLst/>
          </a:prstGeom>
        </p:spPr>
        <p:txBody>
          <a:bodyPr wrap="square">
            <a:spAutoFit/>
          </a:bodyPr>
          <a:lstStyle/>
          <a:p>
            <a:pPr>
              <a:buFont typeface="Wingdings" pitchFamily="2" charset="2"/>
              <a:buChar char="v"/>
            </a:pPr>
            <a:r>
              <a:rPr lang="en-US" sz="2000" b="1" dirty="0" smtClean="0"/>
              <a:t> </a:t>
            </a:r>
            <a:r>
              <a:rPr lang="en-US" sz="2400" b="1" dirty="0" smtClean="0"/>
              <a:t>                 </a:t>
            </a:r>
            <a:r>
              <a:rPr lang="en-US" sz="2400" b="1" dirty="0" smtClean="0">
                <a:gradFill>
                  <a:gsLst>
                    <a:gs pos="0">
                      <a:srgbClr val="000000"/>
                    </a:gs>
                    <a:gs pos="39999">
                      <a:srgbClr val="0A128C"/>
                    </a:gs>
                    <a:gs pos="70000">
                      <a:srgbClr val="181CC7"/>
                    </a:gs>
                    <a:gs pos="88000">
                      <a:srgbClr val="7005D4"/>
                    </a:gs>
                    <a:gs pos="100000">
                      <a:srgbClr val="8C3D91"/>
                    </a:gs>
                  </a:gsLst>
                  <a:lin ang="5400000" scaled="0"/>
                </a:gradFill>
              </a:rPr>
              <a:t>COVERAGE UNDER THE PSI - 2013 </a:t>
            </a:r>
            <a:r>
              <a:rPr lang="en-US" sz="2400" b="1" dirty="0" smtClean="0"/>
              <a:t> </a:t>
            </a:r>
            <a:endParaRPr lang="en-US" sz="2000" b="1" dirty="0" smtClean="0"/>
          </a:p>
          <a:p>
            <a:endParaRPr lang="en-US" sz="2000" b="1" dirty="0" smtClean="0"/>
          </a:p>
          <a:p>
            <a:endParaRPr lang="en-US" sz="2000" b="1" dirty="0"/>
          </a:p>
          <a:p>
            <a:r>
              <a:rPr lang="en-US" sz="2000" dirty="0" smtClean="0"/>
              <a:t>The  </a:t>
            </a:r>
            <a:r>
              <a:rPr lang="en-US" sz="2000" dirty="0"/>
              <a:t>following </a:t>
            </a:r>
            <a:r>
              <a:rPr lang="en-US" sz="2000" dirty="0" smtClean="0"/>
              <a:t> categories  of  Eligible  Industrial  Units </a:t>
            </a:r>
            <a:r>
              <a:rPr lang="en-US" sz="2000" dirty="0"/>
              <a:t>in </a:t>
            </a:r>
            <a:r>
              <a:rPr lang="en-US" sz="2000" dirty="0" smtClean="0"/>
              <a:t>the </a:t>
            </a:r>
            <a:r>
              <a:rPr lang="en-US" sz="2000" dirty="0"/>
              <a:t>Private Sector, </a:t>
            </a:r>
            <a:r>
              <a:rPr lang="en-US" sz="2000" dirty="0" smtClean="0"/>
              <a:t> Co-operative </a:t>
            </a:r>
            <a:r>
              <a:rPr lang="en-US" sz="2000" dirty="0"/>
              <a:t>Sector, </a:t>
            </a:r>
            <a:r>
              <a:rPr lang="en-US" sz="2000" dirty="0" smtClean="0"/>
              <a:t> Central  Public  Sector</a:t>
            </a:r>
            <a:r>
              <a:rPr lang="en-US" sz="2000" dirty="0"/>
              <a:t>, </a:t>
            </a:r>
            <a:r>
              <a:rPr lang="en-US" sz="2000" dirty="0" smtClean="0"/>
              <a:t> State </a:t>
            </a:r>
            <a:r>
              <a:rPr lang="en-US" sz="2000" dirty="0"/>
              <a:t>Public Sector/ Joint </a:t>
            </a:r>
            <a:r>
              <a:rPr lang="en-US" sz="2000" dirty="0" smtClean="0"/>
              <a:t> Sector </a:t>
            </a:r>
            <a:r>
              <a:rPr lang="en-US" sz="2000" dirty="0"/>
              <a:t>shall </a:t>
            </a:r>
            <a:r>
              <a:rPr lang="en-US" sz="2000" dirty="0" smtClean="0"/>
              <a:t> be  eligible  to  be </a:t>
            </a:r>
            <a:r>
              <a:rPr lang="en-US" sz="2000" dirty="0"/>
              <a:t>considered </a:t>
            </a:r>
            <a:r>
              <a:rPr lang="en-US" sz="2000" dirty="0" smtClean="0"/>
              <a:t> for  incentives  under  the  PSI- </a:t>
            </a:r>
            <a:r>
              <a:rPr lang="en-US" sz="2000" dirty="0"/>
              <a:t>2013 :- </a:t>
            </a:r>
            <a:endParaRPr lang="en-US" sz="2000" dirty="0" smtClean="0"/>
          </a:p>
          <a:p>
            <a:endParaRPr lang="en-US" sz="2000" dirty="0"/>
          </a:p>
          <a:p>
            <a:pPr marL="400050" indent="-400050">
              <a:buFont typeface="Wingdings" pitchFamily="2" charset="2"/>
              <a:buChar char="Ø"/>
            </a:pPr>
            <a:r>
              <a:rPr lang="en-US" sz="2000" dirty="0" smtClean="0"/>
              <a:t>Industries  listed  in  the  First  Schedule  of  the  </a:t>
            </a:r>
            <a:r>
              <a:rPr lang="en-US" sz="2000" dirty="0"/>
              <a:t>Industries </a:t>
            </a:r>
            <a:r>
              <a:rPr lang="en-US" sz="2000" dirty="0" smtClean="0"/>
              <a:t> (Development  </a:t>
            </a:r>
            <a:r>
              <a:rPr lang="en-US" sz="2000" dirty="0"/>
              <a:t>and Regulation) </a:t>
            </a:r>
            <a:r>
              <a:rPr lang="en-US" sz="2000" dirty="0" smtClean="0"/>
              <a:t> Act</a:t>
            </a:r>
            <a:r>
              <a:rPr lang="en-US" sz="2000" dirty="0"/>
              <a:t>, 1951</a:t>
            </a:r>
            <a:r>
              <a:rPr lang="en-US" sz="2000" dirty="0" smtClean="0"/>
              <a:t>,  </a:t>
            </a:r>
            <a:r>
              <a:rPr lang="en-US" sz="2000" dirty="0"/>
              <a:t>as amended </a:t>
            </a:r>
            <a:r>
              <a:rPr lang="en-US" sz="2000" dirty="0" smtClean="0"/>
              <a:t> from  time </a:t>
            </a:r>
            <a:r>
              <a:rPr lang="en-US" sz="2000" dirty="0"/>
              <a:t>to time </a:t>
            </a:r>
            <a:endParaRPr lang="en-US" sz="2000" dirty="0" smtClean="0"/>
          </a:p>
          <a:p>
            <a:pPr marL="400050" indent="-400050"/>
            <a:endParaRPr lang="en-US" sz="2000" dirty="0"/>
          </a:p>
          <a:p>
            <a:pPr>
              <a:buFont typeface="Wingdings" pitchFamily="2" charset="2"/>
              <a:buChar char="Ø"/>
            </a:pPr>
            <a:r>
              <a:rPr lang="en-US" sz="2000" dirty="0" smtClean="0"/>
              <a:t>   Manufacturing  Enterprises  as  defined  in </a:t>
            </a:r>
            <a:r>
              <a:rPr lang="en-US" sz="2000" dirty="0"/>
              <a:t>the Micro, Small </a:t>
            </a:r>
            <a:r>
              <a:rPr lang="en-US" sz="2000" dirty="0" smtClean="0"/>
              <a:t> and  Medium </a:t>
            </a:r>
          </a:p>
          <a:p>
            <a:r>
              <a:rPr lang="en-US" sz="2000" dirty="0" smtClean="0"/>
              <a:t>      Enterprises </a:t>
            </a:r>
            <a:r>
              <a:rPr lang="en-US" sz="2000" dirty="0"/>
              <a:t>Development </a:t>
            </a:r>
            <a:r>
              <a:rPr lang="en-US" sz="2000" dirty="0" smtClean="0"/>
              <a:t> Act</a:t>
            </a:r>
            <a:r>
              <a:rPr lang="en-US" sz="2000" dirty="0"/>
              <a:t>, 2006. (MSMED Act, 2006) </a:t>
            </a:r>
            <a:endParaRPr lang="en-US" sz="2000" dirty="0" smtClean="0"/>
          </a:p>
          <a:p>
            <a:endParaRPr lang="en-US" sz="2000" dirty="0"/>
          </a:p>
          <a:p>
            <a:pPr>
              <a:buFont typeface="Wingdings" pitchFamily="2" charset="2"/>
              <a:buChar char="Ø"/>
            </a:pPr>
            <a:r>
              <a:rPr lang="en-US" sz="2000" dirty="0" smtClean="0"/>
              <a:t>   Information  Technology  Manufacturing  Units </a:t>
            </a:r>
            <a:r>
              <a:rPr lang="en-US" sz="2000" dirty="0"/>
              <a:t>registered </a:t>
            </a:r>
            <a:r>
              <a:rPr lang="en-US" sz="2000" dirty="0" smtClean="0"/>
              <a:t> with </a:t>
            </a:r>
            <a:r>
              <a:rPr lang="en-US" sz="2000" dirty="0"/>
              <a:t>the </a:t>
            </a:r>
            <a:r>
              <a:rPr lang="en-US" sz="2000" dirty="0" smtClean="0"/>
              <a:t> </a:t>
            </a:r>
          </a:p>
          <a:p>
            <a:r>
              <a:rPr lang="en-US" sz="2000" dirty="0" smtClean="0"/>
              <a:t>      Directorate </a:t>
            </a:r>
            <a:r>
              <a:rPr lang="en-US" sz="2000" dirty="0"/>
              <a:t>of Industries </a:t>
            </a:r>
            <a:r>
              <a:rPr lang="en-US" sz="2000" dirty="0" smtClean="0"/>
              <a:t> or  the </a:t>
            </a:r>
            <a:r>
              <a:rPr lang="en-US" sz="2000" dirty="0"/>
              <a:t>Maharashtra Industrial </a:t>
            </a:r>
            <a:r>
              <a:rPr lang="en-US" sz="2000" dirty="0" smtClean="0"/>
              <a:t> Development  </a:t>
            </a:r>
          </a:p>
          <a:p>
            <a:r>
              <a:rPr lang="en-US" sz="2000" dirty="0" smtClean="0"/>
              <a:t>      Corporation </a:t>
            </a:r>
            <a:r>
              <a:rPr lang="en-US" sz="2000" dirty="0"/>
              <a:t>(MIDC) or the Development Commissioner, </a:t>
            </a:r>
            <a:r>
              <a:rPr lang="en-US" sz="2000" dirty="0" smtClean="0"/>
              <a:t> </a:t>
            </a:r>
            <a:r>
              <a:rPr lang="en-US" sz="2000" dirty="0" err="1" smtClean="0"/>
              <a:t>Santacruz</a:t>
            </a:r>
            <a:r>
              <a:rPr lang="en-US" sz="2000" dirty="0" smtClean="0"/>
              <a:t>  </a:t>
            </a:r>
          </a:p>
          <a:p>
            <a:r>
              <a:rPr lang="en-US" sz="2000" dirty="0" smtClean="0"/>
              <a:t>      Electronic </a:t>
            </a:r>
            <a:r>
              <a:rPr lang="en-US" sz="2000" dirty="0"/>
              <a:t>Export </a:t>
            </a:r>
            <a:r>
              <a:rPr lang="en-US" sz="2000" dirty="0" smtClean="0"/>
              <a:t> Processing </a:t>
            </a:r>
            <a:r>
              <a:rPr lang="en-US" sz="2000" dirty="0"/>
              <a:t>Zone (SEEPZ) or Software </a:t>
            </a:r>
            <a:r>
              <a:rPr lang="en-US" sz="2000" dirty="0" smtClean="0"/>
              <a:t> Technology  Parks  of</a:t>
            </a:r>
          </a:p>
          <a:p>
            <a:r>
              <a:rPr lang="en-US" sz="2000" dirty="0" smtClean="0"/>
              <a:t>      India </a:t>
            </a:r>
            <a:r>
              <a:rPr lang="en-US" sz="2000" dirty="0"/>
              <a:t>(STPI) </a:t>
            </a:r>
            <a:r>
              <a:rPr lang="en-US" sz="2000" dirty="0" smtClean="0"/>
              <a:t> in </a:t>
            </a:r>
            <a:r>
              <a:rPr lang="en-US" sz="2000" dirty="0"/>
              <a:t>the State. </a:t>
            </a:r>
            <a:endParaRPr lang="en-US" sz="2000" dirty="0" smtClean="0"/>
          </a:p>
          <a:p>
            <a:endParaRPr lang="en-US" sz="2000" dirty="0"/>
          </a:p>
        </p:txBody>
      </p:sp>
      <p:sp>
        <p:nvSpPr>
          <p:cNvPr id="3" name="Footer Placeholder 2"/>
          <p:cNvSpPr>
            <a:spLocks noGrp="1"/>
          </p:cNvSpPr>
          <p:nvPr>
            <p:ph type="ftr" sz="quarter" idx="11"/>
          </p:nvPr>
        </p:nvSpPr>
        <p:spPr>
          <a:xfrm>
            <a:off x="0" y="6858000"/>
            <a:ext cx="9144000" cy="304800"/>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0" y="6492875"/>
            <a:ext cx="9144000" cy="365125"/>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a:p>
        </p:txBody>
      </p:sp>
      <p:sp>
        <p:nvSpPr>
          <p:cNvPr id="3" name="Rectangle 2"/>
          <p:cNvSpPr/>
          <p:nvPr/>
        </p:nvSpPr>
        <p:spPr>
          <a:xfrm>
            <a:off x="0" y="1"/>
            <a:ext cx="9144000" cy="5386090"/>
          </a:xfrm>
          <a:prstGeom prst="rect">
            <a:avLst/>
          </a:prstGeom>
        </p:spPr>
        <p:txBody>
          <a:bodyPr wrap="square">
            <a:spAutoFit/>
          </a:bodyPr>
          <a:lstStyle/>
          <a:p>
            <a:pPr>
              <a:buFont typeface="Wingdings" pitchFamily="2" charset="2"/>
              <a:buChar char="v"/>
            </a:pPr>
            <a:r>
              <a:rPr lang="en-US" sz="2400" b="1" dirty="0" smtClean="0"/>
              <a:t>                            </a:t>
            </a:r>
            <a:r>
              <a:rPr lang="en-US" sz="2400" b="1" dirty="0" smtClean="0">
                <a:gradFill>
                  <a:gsLst>
                    <a:gs pos="0">
                      <a:srgbClr val="000000"/>
                    </a:gs>
                    <a:gs pos="39999">
                      <a:srgbClr val="0A128C"/>
                    </a:gs>
                    <a:gs pos="70000">
                      <a:srgbClr val="181CC7"/>
                    </a:gs>
                    <a:gs pos="88000">
                      <a:srgbClr val="7005D4"/>
                    </a:gs>
                    <a:gs pos="100000">
                      <a:srgbClr val="8C3D91"/>
                    </a:gs>
                  </a:gsLst>
                  <a:lin ang="5400000" scaled="0"/>
                </a:gradFill>
              </a:rPr>
              <a:t>COVERAGE UNDER THE PSI - 2013 </a:t>
            </a:r>
            <a:r>
              <a:rPr lang="en-US" sz="2400" b="1" dirty="0" smtClean="0"/>
              <a:t> </a:t>
            </a:r>
            <a:endParaRPr lang="en-US" sz="2400" dirty="0" smtClean="0"/>
          </a:p>
          <a:p>
            <a:endParaRPr lang="en-US" sz="2000" dirty="0" smtClean="0"/>
          </a:p>
          <a:p>
            <a:endParaRPr lang="en-US" sz="2000" dirty="0" smtClean="0"/>
          </a:p>
          <a:p>
            <a:pPr>
              <a:buFont typeface="Wingdings" pitchFamily="2" charset="2"/>
              <a:buChar char="Ø"/>
            </a:pPr>
            <a:r>
              <a:rPr lang="en-US" sz="2000" dirty="0" smtClean="0"/>
              <a:t> Bio-technology  Manufacturing  Units  as specified  by  the  Government  from</a:t>
            </a:r>
          </a:p>
          <a:p>
            <a:r>
              <a:rPr lang="en-US" sz="2000" dirty="0" smtClean="0"/>
              <a:t>     time to time, which are  outside the purview  of  any registering  authority  </a:t>
            </a:r>
          </a:p>
          <a:p>
            <a:r>
              <a:rPr lang="en-US" sz="2000" dirty="0" smtClean="0"/>
              <a:t>     mentioned  above. </a:t>
            </a:r>
          </a:p>
          <a:p>
            <a:endParaRPr lang="en-US" sz="2000" dirty="0" smtClean="0"/>
          </a:p>
          <a:p>
            <a:pPr>
              <a:buFont typeface="Wingdings" pitchFamily="2" charset="2"/>
              <a:buChar char="Ø"/>
            </a:pPr>
            <a:r>
              <a:rPr lang="en-US" sz="2000" dirty="0" smtClean="0"/>
              <a:t>   Cold Storages </a:t>
            </a:r>
          </a:p>
          <a:p>
            <a:endParaRPr lang="en-US" sz="2000" dirty="0" smtClean="0"/>
          </a:p>
          <a:p>
            <a:pPr>
              <a:buFont typeface="Wingdings" pitchFamily="2" charset="2"/>
              <a:buChar char="Ø"/>
            </a:pPr>
            <a:r>
              <a:rPr lang="en-US" sz="2000" dirty="0" smtClean="0"/>
              <a:t>   Mechanized Food/Agro Processing Industries in the following sectors: </a:t>
            </a:r>
          </a:p>
          <a:p>
            <a:pPr>
              <a:buFont typeface="Arial" pitchFamily="34" charset="0"/>
              <a:buChar char="•"/>
            </a:pPr>
            <a:r>
              <a:rPr lang="en-US" sz="2000" dirty="0" smtClean="0"/>
              <a:t>     Dairy, Fruit and Vegetable Processing. </a:t>
            </a:r>
          </a:p>
          <a:p>
            <a:pPr>
              <a:buFont typeface="Arial" pitchFamily="34" charset="0"/>
              <a:buChar char="•"/>
            </a:pPr>
            <a:r>
              <a:rPr lang="en-US" sz="2000" dirty="0" smtClean="0"/>
              <a:t>     Grain Processing. </a:t>
            </a:r>
          </a:p>
          <a:p>
            <a:pPr>
              <a:buFont typeface="Arial" pitchFamily="34" charset="0"/>
              <a:buChar char="•"/>
            </a:pPr>
            <a:r>
              <a:rPr lang="en-US" sz="2000" dirty="0" smtClean="0"/>
              <a:t>     Fish Processing. </a:t>
            </a:r>
          </a:p>
          <a:p>
            <a:pPr>
              <a:buFont typeface="Arial" pitchFamily="34" charset="0"/>
              <a:buChar char="•"/>
            </a:pPr>
            <a:r>
              <a:rPr lang="en-US" sz="2000" dirty="0" smtClean="0"/>
              <a:t>     Consumer foods including Packed foods. </a:t>
            </a:r>
          </a:p>
          <a:p>
            <a:pPr>
              <a:buFont typeface="Arial" pitchFamily="34" charset="0"/>
              <a:buChar char="•"/>
            </a:pPr>
            <a:r>
              <a:rPr lang="en-US" sz="2000" dirty="0" smtClean="0"/>
              <a:t>     Non alcoholic beverages from fruits and vegetables. </a:t>
            </a:r>
          </a:p>
          <a:p>
            <a:endParaRPr lang="en-US" sz="2000" dirty="0" smtClean="0"/>
          </a:p>
          <a:p>
            <a:pPr>
              <a:buFont typeface="Wingdings" pitchFamily="2" charset="2"/>
              <a:buChar char="Ø"/>
            </a:pPr>
            <a:r>
              <a:rPr lang="en-US" sz="2000" dirty="0" smtClean="0"/>
              <a:t>   Central Public Sector Units . </a:t>
            </a:r>
            <a:endParaRPr lang="en-US" sz="20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7171194"/>
          </a:xfrm>
          <a:prstGeom prst="rect">
            <a:avLst/>
          </a:prstGeom>
        </p:spPr>
        <p:txBody>
          <a:bodyPr wrap="square">
            <a:spAutoFit/>
          </a:bodyPr>
          <a:lstStyle/>
          <a:p>
            <a:pPr>
              <a:buFont typeface="Wingdings" pitchFamily="2" charset="2"/>
              <a:buChar char="v"/>
            </a:pPr>
            <a:r>
              <a:rPr lang="en-US" sz="2000" b="1" dirty="0" smtClean="0">
                <a:gradFill>
                  <a:gsLst>
                    <a:gs pos="0">
                      <a:srgbClr val="000000"/>
                    </a:gs>
                    <a:gs pos="39999">
                      <a:srgbClr val="0A128C"/>
                    </a:gs>
                    <a:gs pos="70000">
                      <a:srgbClr val="181CC7"/>
                    </a:gs>
                    <a:gs pos="88000">
                      <a:srgbClr val="7005D4"/>
                    </a:gs>
                    <a:gs pos="100000">
                      <a:srgbClr val="8C3D91"/>
                    </a:gs>
                  </a:gsLst>
                  <a:lin ang="5400000" scaled="0"/>
                </a:gradFill>
              </a:rPr>
              <a:t>                 CLASSIFICATION OF AREAS FOR PSI-2013</a:t>
            </a:r>
            <a:r>
              <a:rPr lang="en-US" sz="2000" b="1" u="sng" dirty="0" smtClean="0"/>
              <a:t> </a:t>
            </a:r>
          </a:p>
          <a:p>
            <a:endParaRPr lang="en-US" sz="2000" b="1" dirty="0"/>
          </a:p>
          <a:p>
            <a:endParaRPr lang="en-US" sz="2000" b="1" dirty="0"/>
          </a:p>
          <a:p>
            <a:r>
              <a:rPr lang="en-US" sz="2000" dirty="0"/>
              <a:t>For the purposes of the PSI- 2013, detailed </a:t>
            </a:r>
            <a:r>
              <a:rPr lang="en-US" sz="2000" dirty="0" err="1"/>
              <a:t>talukawise</a:t>
            </a:r>
            <a:r>
              <a:rPr lang="en-US" sz="2000" dirty="0"/>
              <a:t> classification of different areas of the State as Group, A /B/ C/ D/ D + etc., on the basis of their level of industrial development </a:t>
            </a:r>
            <a:r>
              <a:rPr lang="en-US" sz="2000" dirty="0" smtClean="0"/>
              <a:t>is as follows –</a:t>
            </a:r>
          </a:p>
          <a:p>
            <a:pPr marL="400050" indent="-400050"/>
            <a:endParaRPr lang="en-US" sz="2000" b="1" dirty="0" smtClean="0"/>
          </a:p>
          <a:p>
            <a:pPr marL="400050" indent="-400050">
              <a:buFont typeface="Wingdings" pitchFamily="2" charset="2"/>
              <a:buChar char="Ø"/>
            </a:pPr>
            <a:r>
              <a:rPr lang="en-US" sz="2000" b="1" dirty="0" smtClean="0"/>
              <a:t>Group A</a:t>
            </a:r>
            <a:r>
              <a:rPr lang="en-US" sz="2000" dirty="0" smtClean="0"/>
              <a:t>:  Denotes Industrially developed areas </a:t>
            </a:r>
          </a:p>
          <a:p>
            <a:pPr marL="400050" indent="-400050"/>
            <a:endParaRPr lang="en-US" sz="2000" dirty="0" smtClean="0"/>
          </a:p>
          <a:p>
            <a:pPr>
              <a:buFont typeface="Wingdings" pitchFamily="2" charset="2"/>
              <a:buChar char="Ø"/>
            </a:pPr>
            <a:r>
              <a:rPr lang="en-US" sz="2000" b="1" dirty="0" smtClean="0"/>
              <a:t>   Group B</a:t>
            </a:r>
            <a:r>
              <a:rPr lang="en-US" sz="2000" dirty="0" smtClean="0"/>
              <a:t>:  Denotes Areas where some industrial development has taken place,</a:t>
            </a:r>
          </a:p>
          <a:p>
            <a:r>
              <a:rPr lang="en-US" sz="2000" dirty="0" smtClean="0"/>
              <a:t>                         but are less developed than the areas under Group A. </a:t>
            </a:r>
          </a:p>
          <a:p>
            <a:endParaRPr lang="en-US" sz="2000" dirty="0" smtClean="0"/>
          </a:p>
          <a:p>
            <a:pPr>
              <a:buFont typeface="Wingdings" pitchFamily="2" charset="2"/>
              <a:buChar char="Ø"/>
            </a:pPr>
            <a:r>
              <a:rPr lang="en-US" sz="2000" b="1" dirty="0" smtClean="0"/>
              <a:t>   Group C</a:t>
            </a:r>
            <a:r>
              <a:rPr lang="en-US" sz="2000" dirty="0" smtClean="0"/>
              <a:t>:  Denotes Areas, which are less developed than those covered under</a:t>
            </a:r>
          </a:p>
          <a:p>
            <a:r>
              <a:rPr lang="en-US" sz="2000" dirty="0" smtClean="0"/>
              <a:t>                        Group B.</a:t>
            </a:r>
          </a:p>
          <a:p>
            <a:endParaRPr lang="en-US" sz="2000" dirty="0" smtClean="0"/>
          </a:p>
          <a:p>
            <a:pPr>
              <a:buFont typeface="Wingdings" pitchFamily="2" charset="2"/>
              <a:buChar char="Ø"/>
            </a:pPr>
            <a:r>
              <a:rPr lang="en-US" sz="2000" dirty="0" smtClean="0"/>
              <a:t>   </a:t>
            </a:r>
            <a:r>
              <a:rPr lang="en-US" sz="2000" b="1" dirty="0" smtClean="0"/>
              <a:t>Group D</a:t>
            </a:r>
            <a:r>
              <a:rPr lang="en-US" sz="2000" dirty="0" smtClean="0"/>
              <a:t>:  Denotes the lesser-developed areas of the State, not covered under</a:t>
            </a:r>
          </a:p>
          <a:p>
            <a:r>
              <a:rPr lang="en-US" sz="2000" dirty="0" smtClean="0"/>
              <a:t>                          Group A  Group B/ Group C. </a:t>
            </a:r>
          </a:p>
          <a:p>
            <a:pPr>
              <a:buFont typeface="Wingdings" pitchFamily="2" charset="2"/>
              <a:buChar char="Ø"/>
            </a:pPr>
            <a:r>
              <a:rPr lang="en-US" sz="2000" b="1" dirty="0" smtClean="0"/>
              <a:t>Group D+:             </a:t>
            </a:r>
            <a:r>
              <a:rPr lang="en-US" sz="2000" dirty="0" smtClean="0"/>
              <a:t>Denotes the least developed areas, not covered under Group </a:t>
            </a:r>
          </a:p>
          <a:p>
            <a:r>
              <a:rPr lang="en-US" sz="2000" dirty="0" smtClean="0"/>
              <a:t>                                    A/Group  B/Group C/Group D.  </a:t>
            </a:r>
          </a:p>
          <a:p>
            <a:endParaRPr lang="en-US" sz="2000" dirty="0" smtClean="0"/>
          </a:p>
          <a:p>
            <a:endParaRPr lang="en-US" sz="2000" dirty="0" smtClean="0"/>
          </a:p>
          <a:p>
            <a:endParaRPr lang="en-US" sz="2000" dirty="0" smtClean="0"/>
          </a:p>
          <a:p>
            <a:endParaRPr lang="en-US" sz="2000" dirty="0"/>
          </a:p>
        </p:txBody>
      </p:sp>
      <p:sp>
        <p:nvSpPr>
          <p:cNvPr id="3" name="Footer Placeholder 2"/>
          <p:cNvSpPr>
            <a:spLocks noGrp="1"/>
          </p:cNvSpPr>
          <p:nvPr>
            <p:ph type="ftr" sz="quarter" idx="11"/>
          </p:nvPr>
        </p:nvSpPr>
        <p:spPr>
          <a:xfrm>
            <a:off x="0" y="6356350"/>
            <a:ext cx="9144000" cy="501650"/>
          </a:xfrm>
          <a:solidFill>
            <a:schemeClr val="accent2"/>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a:p>
        </p:txBody>
      </p:sp>
      <p:sp>
        <p:nvSpPr>
          <p:cNvPr id="4" name="Rectangle 3"/>
          <p:cNvSpPr/>
          <p:nvPr/>
        </p:nvSpPr>
        <p:spPr>
          <a:xfrm>
            <a:off x="2286000" y="2828836"/>
            <a:ext cx="4572000" cy="923330"/>
          </a:xfrm>
          <a:prstGeom prst="rect">
            <a:avLst/>
          </a:prstGeom>
        </p:spPr>
        <p:txBody>
          <a:bodyPr>
            <a:spAutoFit/>
          </a:bodyPr>
          <a:lstStyle/>
          <a:p>
            <a:pPr lvl="2"/>
            <a:r>
              <a:rPr lang="en-US" b="1" dirty="0" smtClean="0"/>
              <a:t> </a:t>
            </a:r>
          </a:p>
          <a:p>
            <a:r>
              <a:rPr lang="en-US" b="1" dirty="0" smtClean="0"/>
              <a:t>                                                                              </a:t>
            </a:r>
            <a:endParaRPr lang="en-US" dirty="0" smtClean="0"/>
          </a:p>
          <a:p>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      </a:t>
            </a:r>
            <a:endParaRPr lang="en-US"/>
          </a:p>
        </p:txBody>
      </p:sp>
      <p:pic>
        <p:nvPicPr>
          <p:cNvPr id="7" name="Picture 6" descr="10365839_10152044053661548_6629404997750612818_n.jpg"/>
          <p:cNvPicPr>
            <a:picLocks noChangeAspect="1"/>
          </p:cNvPicPr>
          <p:nvPr/>
        </p:nvPicPr>
        <p:blipFill>
          <a:blip r:embed="rId2"/>
          <a:stretch>
            <a:fillRect/>
          </a:stretch>
        </p:blipFill>
        <p:spPr>
          <a:xfrm>
            <a:off x="0" y="0"/>
            <a:ext cx="9144000" cy="4114800"/>
          </a:xfrm>
          <a:prstGeom prst="rect">
            <a:avLst/>
          </a:prstGeom>
        </p:spPr>
      </p:pic>
      <p:pic>
        <p:nvPicPr>
          <p:cNvPr id="5" name="Picture 4" descr="MAKE.jpg"/>
          <p:cNvPicPr>
            <a:picLocks noChangeAspect="1"/>
          </p:cNvPicPr>
          <p:nvPr/>
        </p:nvPicPr>
        <p:blipFill>
          <a:blip r:embed="rId3"/>
          <a:stretch>
            <a:fillRect/>
          </a:stretch>
        </p:blipFill>
        <p:spPr>
          <a:xfrm>
            <a:off x="0" y="3962399"/>
            <a:ext cx="9144000" cy="2895601"/>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0" y="6356350"/>
            <a:ext cx="9144000" cy="501650"/>
          </a:xfrm>
          <a:solidFill>
            <a:schemeClr val="accent2"/>
          </a:solidFill>
        </p:spPr>
        <p:txBody>
          <a:bodyPr/>
          <a:lstStyle/>
          <a:p>
            <a:pPr lvl="2"/>
            <a:r>
              <a:rPr lang="en-US" b="1" dirty="0" smtClean="0">
                <a:hlinkClick r:id="rId2"/>
              </a:rPr>
              <a:t>WWW.INDUSTRIALSUBSIDY.COM</a:t>
            </a:r>
            <a:r>
              <a:rPr lang="en-US" b="1" dirty="0" smtClean="0"/>
              <a:t>                                   BY CA G.B.MODI</a:t>
            </a:r>
            <a:endParaRPr lang="en-US" dirty="0"/>
          </a:p>
        </p:txBody>
      </p:sp>
      <p:sp>
        <p:nvSpPr>
          <p:cNvPr id="3" name="Rectangle 2"/>
          <p:cNvSpPr/>
          <p:nvPr/>
        </p:nvSpPr>
        <p:spPr>
          <a:xfrm>
            <a:off x="0" y="1143000"/>
            <a:ext cx="9144000" cy="3785652"/>
          </a:xfrm>
          <a:prstGeom prst="rect">
            <a:avLst/>
          </a:prstGeom>
        </p:spPr>
        <p:txBody>
          <a:bodyPr wrap="square">
            <a:spAutoFit/>
          </a:bodyPr>
          <a:lstStyle/>
          <a:p>
            <a:pPr>
              <a:buFont typeface="Wingdings" pitchFamily="2" charset="2"/>
              <a:buChar char="Ø"/>
            </a:pPr>
            <a:r>
              <a:rPr lang="en-US" sz="2000" b="1" dirty="0" smtClean="0">
                <a:latin typeface="Constantia" pitchFamily="18" charset="0"/>
              </a:rPr>
              <a:t>No Industry District</a:t>
            </a:r>
            <a:r>
              <a:rPr lang="en-US" sz="2000" dirty="0" smtClean="0">
                <a:latin typeface="Constantia" pitchFamily="18" charset="0"/>
              </a:rPr>
              <a:t>:    Denotes District having no industries and not covered</a:t>
            </a:r>
          </a:p>
          <a:p>
            <a:r>
              <a:rPr lang="en-US" sz="2000" dirty="0" smtClean="0">
                <a:latin typeface="Constantia" pitchFamily="18" charset="0"/>
              </a:rPr>
              <a:t>                                               under Group A / B/ C/ D &amp; D+ . </a:t>
            </a:r>
          </a:p>
          <a:p>
            <a:endParaRPr lang="en-US" sz="2000" dirty="0" smtClean="0">
              <a:latin typeface="Constantia" pitchFamily="18" charset="0"/>
            </a:endParaRPr>
          </a:p>
          <a:p>
            <a:endParaRPr lang="en-US" sz="2000" dirty="0" smtClean="0">
              <a:latin typeface="Constantia" pitchFamily="18" charset="0"/>
            </a:endParaRPr>
          </a:p>
          <a:p>
            <a:endParaRPr lang="en-US" sz="2000" dirty="0" smtClean="0">
              <a:latin typeface="Constantia" pitchFamily="18" charset="0"/>
            </a:endParaRPr>
          </a:p>
          <a:p>
            <a:endParaRPr lang="en-US" sz="2000" dirty="0" smtClean="0">
              <a:latin typeface="Constantia" pitchFamily="18" charset="0"/>
            </a:endParaRPr>
          </a:p>
          <a:p>
            <a:endParaRPr lang="en-US" sz="2000" dirty="0" smtClean="0">
              <a:latin typeface="Constantia" pitchFamily="18" charset="0"/>
            </a:endParaRPr>
          </a:p>
          <a:p>
            <a:endParaRPr lang="en-US" sz="2000" dirty="0" smtClean="0">
              <a:latin typeface="Constantia" pitchFamily="18" charset="0"/>
            </a:endParaRPr>
          </a:p>
          <a:p>
            <a:endParaRPr lang="en-US" sz="2000" dirty="0" smtClean="0">
              <a:latin typeface="Constantia" pitchFamily="18" charset="0"/>
            </a:endParaRPr>
          </a:p>
          <a:p>
            <a:pPr>
              <a:buFont typeface="Wingdings" pitchFamily="2" charset="2"/>
              <a:buChar char="Ø"/>
            </a:pPr>
            <a:r>
              <a:rPr lang="en-US" sz="2000" dirty="0" smtClean="0">
                <a:latin typeface="Constantia" pitchFamily="18" charset="0"/>
              </a:rPr>
              <a:t> </a:t>
            </a:r>
            <a:r>
              <a:rPr lang="en-US" sz="2000" b="1" dirty="0" err="1" smtClean="0">
                <a:latin typeface="Constantia" pitchFamily="18" charset="0"/>
              </a:rPr>
              <a:t>Naxalism</a:t>
            </a:r>
            <a:r>
              <a:rPr lang="en-US" sz="2000" b="1" dirty="0" smtClean="0">
                <a:latin typeface="Constantia" pitchFamily="18" charset="0"/>
              </a:rPr>
              <a:t> Affected Area </a:t>
            </a:r>
            <a:r>
              <a:rPr lang="en-US" sz="2000" dirty="0" smtClean="0">
                <a:latin typeface="Constantia" pitchFamily="18" charset="0"/>
              </a:rPr>
              <a:t>: Denotes Area affected by </a:t>
            </a:r>
            <a:r>
              <a:rPr lang="en-US" sz="2000" dirty="0" err="1" smtClean="0">
                <a:latin typeface="Constantia" pitchFamily="18" charset="0"/>
              </a:rPr>
              <a:t>naxalism</a:t>
            </a:r>
            <a:r>
              <a:rPr lang="en-US" sz="2000" dirty="0" smtClean="0">
                <a:latin typeface="Constantia" pitchFamily="18" charset="0"/>
              </a:rPr>
              <a:t>, as described in </a:t>
            </a:r>
          </a:p>
          <a:p>
            <a:r>
              <a:rPr lang="en-US" sz="2000" dirty="0" smtClean="0">
                <a:latin typeface="Constantia" pitchFamily="18" charset="0"/>
              </a:rPr>
              <a:t>                                                  GR No  NAVIKA-2008/C.R. 209/Ka. 1416 Dated </a:t>
            </a:r>
          </a:p>
          <a:p>
            <a:r>
              <a:rPr lang="en-US" sz="2000" dirty="0" smtClean="0">
                <a:latin typeface="Constantia" pitchFamily="18" charset="0"/>
              </a:rPr>
              <a:t>                                                  31.5.2009</a:t>
            </a:r>
            <a:endParaRPr lang="en-US" sz="2000" dirty="0" smtClean="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0" y="6492875"/>
            <a:ext cx="9144000" cy="365125"/>
          </a:xfrm>
          <a:solidFill>
            <a:schemeClr val="accent1">
              <a:lumMod val="60000"/>
              <a:lumOff val="40000"/>
            </a:schemeClr>
          </a:solidFill>
        </p:spPr>
        <p:txBody>
          <a:bodyPr/>
          <a:lstStyle/>
          <a:p>
            <a:pPr lvl="2"/>
            <a:r>
              <a:rPr lang="en-US" b="1" dirty="0" smtClean="0">
                <a:hlinkClick r:id="rId2"/>
              </a:rPr>
              <a:t>WWW.INDUSTRIALSUBSIDY.COM</a:t>
            </a:r>
            <a:r>
              <a:rPr lang="en-US" b="1" dirty="0" smtClean="0"/>
              <a:t>                                   BY CA G.B.MODI</a:t>
            </a:r>
            <a:endParaRPr lang="en-US" dirty="0"/>
          </a:p>
        </p:txBody>
      </p:sp>
      <p:sp>
        <p:nvSpPr>
          <p:cNvPr id="5" name="Down Arrow 4"/>
          <p:cNvSpPr/>
          <p:nvPr/>
        </p:nvSpPr>
        <p:spPr>
          <a:xfrm>
            <a:off x="1981200" y="0"/>
            <a:ext cx="5181600" cy="266700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defRPr/>
            </a:pPr>
            <a:endParaRPr lang="en-US" sz="2800" b="1" dirty="0" smtClean="0">
              <a:blipFill>
                <a:blip r:embed="rId3"/>
                <a:tile tx="-196850" ty="0" sx="100000" sy="100000" flip="none" algn="tl"/>
              </a:blipFill>
            </a:endParaRPr>
          </a:p>
          <a:p>
            <a:pPr algn="ctr" fontAlgn="auto">
              <a:spcBef>
                <a:spcPts val="0"/>
              </a:spcBef>
              <a:spcAft>
                <a:spcPts val="0"/>
              </a:spcAft>
              <a:defRPr/>
            </a:pPr>
            <a:endParaRPr lang="en-US" sz="2800" b="1" dirty="0" smtClean="0">
              <a:blipFill>
                <a:blip r:embed="rId3"/>
                <a:tile tx="-196850" ty="0" sx="100000" sy="100000" flip="none" algn="tl"/>
              </a:blipFill>
            </a:endParaRPr>
          </a:p>
          <a:p>
            <a:pPr algn="ctr" fontAlgn="auto">
              <a:spcBef>
                <a:spcPts val="0"/>
              </a:spcBef>
              <a:spcAft>
                <a:spcPts val="0"/>
              </a:spcAft>
              <a:defRPr/>
            </a:pPr>
            <a:endParaRPr lang="en-US" sz="2800" b="1" dirty="0" smtClean="0">
              <a:blipFill>
                <a:blip r:embed="rId3"/>
                <a:tile tx="-196850" ty="0" sx="100000" sy="100000" flip="none" algn="tl"/>
              </a:blipFill>
            </a:endParaRPr>
          </a:p>
          <a:p>
            <a:pPr algn="ctr" fontAlgn="auto">
              <a:spcBef>
                <a:spcPts val="0"/>
              </a:spcBef>
              <a:spcAft>
                <a:spcPts val="0"/>
              </a:spcAft>
              <a:defRPr/>
            </a:pPr>
            <a:r>
              <a:rPr lang="en-US" sz="2800" b="1" dirty="0" smtClean="0">
                <a:blipFill>
                  <a:blip r:embed="rId3"/>
                  <a:tile tx="-196850" ty="0" sx="100000" sy="100000" flip="none" algn="tl"/>
                </a:blipFill>
              </a:rPr>
              <a:t>DEFINITIONS </a:t>
            </a:r>
            <a:endParaRPr lang="en-US" sz="2800" dirty="0" smtClean="0">
              <a:blipFill>
                <a:blip r:embed="rId3"/>
                <a:tile tx="-196850" ty="0" sx="100000" sy="100000" flip="none" algn="tl"/>
              </a:blipFill>
            </a:endParaRPr>
          </a:p>
          <a:p>
            <a:pPr algn="ctr" fontAlgn="auto">
              <a:spcBef>
                <a:spcPts val="0"/>
              </a:spcBef>
              <a:spcAft>
                <a:spcPts val="0"/>
              </a:spcAft>
              <a:defRPr/>
            </a:pPr>
            <a:endParaRPr lang="en-US" sz="2800" dirty="0"/>
          </a:p>
        </p:txBody>
      </p:sp>
      <p:pic>
        <p:nvPicPr>
          <p:cNvPr id="6" name="Picture 5" descr="High-Definition-Voice-Capture-IC-1355872841_525_393_75[1].jpg"/>
          <p:cNvPicPr>
            <a:picLocks noChangeAspect="1"/>
          </p:cNvPicPr>
          <p:nvPr/>
        </p:nvPicPr>
        <p:blipFill>
          <a:blip r:embed="rId4" cstate="print"/>
          <a:stretch>
            <a:fillRect/>
          </a:stretch>
        </p:blipFill>
        <p:spPr>
          <a:xfrm>
            <a:off x="1" y="2819400"/>
            <a:ext cx="4724400" cy="3657600"/>
          </a:xfrm>
          <a:prstGeom prst="rect">
            <a:avLst/>
          </a:prstGeom>
        </p:spPr>
      </p:pic>
      <p:pic>
        <p:nvPicPr>
          <p:cNvPr id="7" name="Picture 6" descr="edible-oil_copy[1].jpg"/>
          <p:cNvPicPr>
            <a:picLocks noChangeAspect="1"/>
          </p:cNvPicPr>
          <p:nvPr/>
        </p:nvPicPr>
        <p:blipFill>
          <a:blip r:embed="rId5" cstate="print"/>
          <a:stretch>
            <a:fillRect/>
          </a:stretch>
        </p:blipFill>
        <p:spPr>
          <a:xfrm>
            <a:off x="4648200" y="2819400"/>
            <a:ext cx="4495800" cy="3657600"/>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4154984"/>
          </a:xfrm>
          <a:prstGeom prst="rect">
            <a:avLst/>
          </a:prstGeom>
        </p:spPr>
        <p:txBody>
          <a:bodyPr wrap="square">
            <a:spAutoFit/>
          </a:bodyPr>
          <a:lstStyle/>
          <a:p>
            <a:pPr>
              <a:buFont typeface="Wingdings" pitchFamily="2" charset="2"/>
              <a:buChar char="v"/>
            </a:pPr>
            <a:r>
              <a:rPr lang="en-US" sz="2400" b="1" dirty="0" smtClean="0"/>
              <a:t>                                  </a:t>
            </a:r>
            <a:r>
              <a:rPr lang="en-US" sz="2400" b="1" dirty="0" smtClean="0">
                <a:gradFill>
                  <a:gsLst>
                    <a:gs pos="0">
                      <a:srgbClr val="000000"/>
                    </a:gs>
                    <a:gs pos="39999">
                      <a:srgbClr val="0A128C"/>
                    </a:gs>
                    <a:gs pos="70000">
                      <a:srgbClr val="181CC7"/>
                    </a:gs>
                    <a:gs pos="88000">
                      <a:srgbClr val="7005D4"/>
                    </a:gs>
                    <a:gs pos="100000">
                      <a:srgbClr val="8C3D91"/>
                    </a:gs>
                  </a:gsLst>
                  <a:lin ang="5400000" scaled="0"/>
                </a:gradFill>
              </a:rPr>
              <a:t>EARLIER SCHEME</a:t>
            </a:r>
            <a:r>
              <a:rPr lang="en-US" sz="2400" b="1" u="sng" dirty="0" smtClean="0">
                <a:gradFill>
                  <a:gsLst>
                    <a:gs pos="0">
                      <a:srgbClr val="000000"/>
                    </a:gs>
                    <a:gs pos="39999">
                      <a:srgbClr val="0A128C"/>
                    </a:gs>
                    <a:gs pos="70000">
                      <a:srgbClr val="181CC7"/>
                    </a:gs>
                    <a:gs pos="88000">
                      <a:srgbClr val="7005D4"/>
                    </a:gs>
                    <a:gs pos="100000">
                      <a:srgbClr val="8C3D91"/>
                    </a:gs>
                  </a:gsLst>
                  <a:lin ang="5400000" scaled="0"/>
                </a:gradFill>
              </a:rPr>
              <a:t> </a:t>
            </a:r>
          </a:p>
          <a:p>
            <a:endParaRPr lang="en-US" sz="2400" b="1" dirty="0" smtClean="0"/>
          </a:p>
          <a:p>
            <a:endParaRPr lang="en-US" sz="2400" b="1" dirty="0" smtClean="0"/>
          </a:p>
          <a:p>
            <a:endParaRPr lang="en-US" sz="2400" b="1" dirty="0" smtClean="0"/>
          </a:p>
          <a:p>
            <a:endParaRPr lang="en-US" sz="2400" b="1" dirty="0" smtClean="0"/>
          </a:p>
          <a:p>
            <a:endParaRPr lang="en-US" sz="2400" b="1" dirty="0" smtClean="0"/>
          </a:p>
          <a:p>
            <a:endParaRPr lang="en-US" sz="2400" b="1" dirty="0" smtClean="0"/>
          </a:p>
          <a:p>
            <a:endParaRPr lang="en-US" sz="2400" b="1" dirty="0"/>
          </a:p>
          <a:p>
            <a:r>
              <a:rPr lang="en-US" sz="2400" dirty="0"/>
              <a:t>'Earlier Scheme' shall mean and include the Package Scheme of Incentives implemented from time to time prior to PSI-2013. </a:t>
            </a:r>
            <a:endParaRPr lang="en-US" sz="2400" dirty="0" smtClean="0"/>
          </a:p>
          <a:p>
            <a:endParaRPr lang="en-US" sz="2400" dirty="0"/>
          </a:p>
        </p:txBody>
      </p:sp>
      <p:sp>
        <p:nvSpPr>
          <p:cNvPr id="3" name="Footer Placeholder 2"/>
          <p:cNvSpPr>
            <a:spLocks noGrp="1"/>
          </p:cNvSpPr>
          <p:nvPr>
            <p:ph type="ftr" sz="quarter" idx="11"/>
          </p:nvPr>
        </p:nvSpPr>
        <p:spPr>
          <a:xfrm>
            <a:off x="0" y="6492875"/>
            <a:ext cx="9144000" cy="365125"/>
          </a:xfrm>
          <a:solidFill>
            <a:schemeClr val="accent1">
              <a:lumMod val="60000"/>
              <a:lumOff val="40000"/>
            </a:schemeClr>
          </a:solidFill>
        </p:spPr>
        <p:txBody>
          <a:bodyPr/>
          <a:lstStyle/>
          <a:p>
            <a:pPr lvl="2"/>
            <a:r>
              <a:rPr lang="en-US" b="1" dirty="0" smtClean="0">
                <a:hlinkClick r:id="rId2"/>
              </a:rPr>
              <a:t>WWW.INDUSTRIALSUBSIDY.COM</a:t>
            </a:r>
            <a:r>
              <a:rPr lang="en-US" b="1" dirty="0" smtClean="0"/>
              <a:t>                                   BY CA G.B.MODI</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986528"/>
          </a:xfrm>
          <a:prstGeom prst="rect">
            <a:avLst/>
          </a:prstGeom>
        </p:spPr>
        <p:txBody>
          <a:bodyPr wrap="square">
            <a:spAutoFit/>
          </a:bodyPr>
          <a:lstStyle/>
          <a:p>
            <a:pPr algn="ctr">
              <a:buFont typeface="Wingdings" pitchFamily="2" charset="2"/>
              <a:buChar char="v"/>
            </a:pPr>
            <a:r>
              <a:rPr lang="en-US" sz="2400" b="1" dirty="0" smtClean="0">
                <a:gradFill>
                  <a:gsLst>
                    <a:gs pos="0">
                      <a:srgbClr val="000000"/>
                    </a:gs>
                    <a:gs pos="39999">
                      <a:srgbClr val="0A128C"/>
                    </a:gs>
                    <a:gs pos="70000">
                      <a:srgbClr val="181CC7"/>
                    </a:gs>
                    <a:gs pos="88000">
                      <a:srgbClr val="7005D4"/>
                    </a:gs>
                    <a:gs pos="100000">
                      <a:srgbClr val="8C3D91"/>
                    </a:gs>
                  </a:gsLst>
                  <a:lin ang="5400000" scaled="0"/>
                </a:gradFill>
              </a:rPr>
              <a:t>  MICRO</a:t>
            </a:r>
            <a:r>
              <a:rPr lang="en-US" sz="2400" b="1" u="sng" dirty="0" smtClean="0">
                <a:gradFill>
                  <a:gsLst>
                    <a:gs pos="0">
                      <a:srgbClr val="000000"/>
                    </a:gs>
                    <a:gs pos="39999">
                      <a:srgbClr val="0A128C"/>
                    </a:gs>
                    <a:gs pos="70000">
                      <a:srgbClr val="181CC7"/>
                    </a:gs>
                    <a:gs pos="88000">
                      <a:srgbClr val="7005D4"/>
                    </a:gs>
                    <a:gs pos="100000">
                      <a:srgbClr val="8C3D91"/>
                    </a:gs>
                  </a:gsLst>
                  <a:lin ang="5400000" scaled="0"/>
                </a:gradFill>
              </a:rPr>
              <a:t> &amp; SMALL MANUFACTURING ENTERPRISES,MEDIUM MANUFATURING ENTERPRISES/ LARGE SCALE INDUSTRIES / MEGA PROJECTS AND ULTRA MEGA PROJECTS</a:t>
            </a:r>
            <a:r>
              <a:rPr lang="en-US" sz="2400" b="1" u="sng" dirty="0" smtClean="0"/>
              <a:t> </a:t>
            </a:r>
          </a:p>
          <a:p>
            <a:endParaRPr lang="en-US" b="1" dirty="0" smtClean="0"/>
          </a:p>
          <a:p>
            <a:endParaRPr lang="en-US" b="1" dirty="0"/>
          </a:p>
          <a:p>
            <a:endParaRPr lang="en-US" b="1" dirty="0"/>
          </a:p>
          <a:p>
            <a:pPr>
              <a:buFont typeface="Wingdings" pitchFamily="2" charset="2"/>
              <a:buChar char="Ø"/>
            </a:pPr>
            <a:r>
              <a:rPr lang="en-US" b="1" dirty="0" smtClean="0"/>
              <a:t>  </a:t>
            </a:r>
            <a:r>
              <a:rPr lang="en-US" b="1" dirty="0"/>
              <a:t>Micro, Small </a:t>
            </a:r>
            <a:r>
              <a:rPr lang="en-US" b="1" dirty="0" smtClean="0"/>
              <a:t> and  Medium  Manufacturing  Enterprises (MSMEs</a:t>
            </a:r>
            <a:r>
              <a:rPr lang="en-US" b="1" dirty="0"/>
              <a:t>) :- </a:t>
            </a:r>
          </a:p>
          <a:p>
            <a:endParaRPr lang="en-US" dirty="0"/>
          </a:p>
          <a:p>
            <a:r>
              <a:rPr lang="en-US" dirty="0" smtClean="0"/>
              <a:t>    MSMEs  shall  be  construed  as  per  the  definition  in  the  Micro</a:t>
            </a:r>
            <a:r>
              <a:rPr lang="en-US" dirty="0"/>
              <a:t>, </a:t>
            </a:r>
            <a:r>
              <a:rPr lang="en-US" dirty="0" smtClean="0"/>
              <a:t> Small  and  Medium</a:t>
            </a:r>
          </a:p>
          <a:p>
            <a:r>
              <a:rPr lang="en-US" dirty="0" smtClean="0"/>
              <a:t>    </a:t>
            </a:r>
            <a:r>
              <a:rPr lang="en-US" dirty="0"/>
              <a:t>Enterprises </a:t>
            </a:r>
            <a:r>
              <a:rPr lang="en-US" dirty="0" smtClean="0"/>
              <a:t> Development  Act</a:t>
            </a:r>
            <a:r>
              <a:rPr lang="en-US" dirty="0"/>
              <a:t>, 2006. </a:t>
            </a:r>
            <a:r>
              <a:rPr lang="en-US" dirty="0" smtClean="0"/>
              <a:t> ( MSMED </a:t>
            </a:r>
            <a:r>
              <a:rPr lang="en-US" dirty="0"/>
              <a:t>Act, 2006) </a:t>
            </a:r>
            <a:endParaRPr lang="en-US" dirty="0" smtClean="0"/>
          </a:p>
          <a:p>
            <a:pPr marL="400050" indent="-400050"/>
            <a:endParaRPr lang="en-US" b="1" dirty="0"/>
          </a:p>
          <a:p>
            <a:pPr marL="400050" indent="-400050">
              <a:buFont typeface="Wingdings" pitchFamily="2" charset="2"/>
              <a:buChar char="Ø"/>
            </a:pPr>
            <a:r>
              <a:rPr lang="en-US" b="1" dirty="0" smtClean="0"/>
              <a:t>Large  Scale  Units</a:t>
            </a:r>
            <a:r>
              <a:rPr lang="en-US" b="1" dirty="0"/>
              <a:t>:- </a:t>
            </a:r>
            <a:r>
              <a:rPr lang="en-US" b="1" dirty="0" smtClean="0"/>
              <a:t> Industrial  Units</a:t>
            </a:r>
            <a:r>
              <a:rPr lang="en-US" b="1" dirty="0"/>
              <a:t>, </a:t>
            </a:r>
            <a:r>
              <a:rPr lang="en-US" b="1" dirty="0" smtClean="0"/>
              <a:t> having  investment  more  than  the  </a:t>
            </a:r>
          </a:p>
          <a:p>
            <a:pPr marL="400050" indent="-400050"/>
            <a:r>
              <a:rPr lang="en-US" b="1" dirty="0"/>
              <a:t> </a:t>
            </a:r>
            <a:r>
              <a:rPr lang="en-US" b="1" dirty="0" smtClean="0"/>
              <a:t>       Medium  Manufacturing  Enterprises  as  defined  under  the  MSMED  </a:t>
            </a:r>
            <a:r>
              <a:rPr lang="en-US" b="1" dirty="0"/>
              <a:t>Act, 2006, </a:t>
            </a:r>
            <a:r>
              <a:rPr lang="en-US" b="1" dirty="0" smtClean="0"/>
              <a:t> but  less  than  the  Mega  Projects  defined  below,  shall  </a:t>
            </a:r>
            <a:r>
              <a:rPr lang="en-US" b="1" dirty="0"/>
              <a:t>be </a:t>
            </a:r>
            <a:r>
              <a:rPr lang="en-US" b="1" dirty="0" smtClean="0"/>
              <a:t> classified  </a:t>
            </a:r>
            <a:r>
              <a:rPr lang="en-US" b="1" dirty="0"/>
              <a:t>as </a:t>
            </a:r>
            <a:r>
              <a:rPr lang="en-US" b="1" dirty="0" smtClean="0"/>
              <a:t> Large  </a:t>
            </a:r>
            <a:r>
              <a:rPr lang="en-US" b="1" dirty="0"/>
              <a:t>Scale </a:t>
            </a:r>
            <a:r>
              <a:rPr lang="en-US" b="1" dirty="0" smtClean="0"/>
              <a:t> Units </a:t>
            </a:r>
            <a:r>
              <a:rPr lang="en-US" b="1" dirty="0"/>
              <a:t>(LSI). </a:t>
            </a:r>
            <a:endParaRPr lang="en-US" b="1" dirty="0" smtClean="0"/>
          </a:p>
          <a:p>
            <a:endParaRPr lang="en-US" b="1" dirty="0"/>
          </a:p>
          <a:p>
            <a:pPr>
              <a:buFont typeface="Wingdings" pitchFamily="2" charset="2"/>
              <a:buChar char="Ø"/>
            </a:pPr>
            <a:r>
              <a:rPr lang="en-US" b="1" dirty="0" smtClean="0"/>
              <a:t>     Mega  Projects /  Ultra  Mega  Projects: -  Industrial  Units  satisfying the  </a:t>
            </a:r>
          </a:p>
          <a:p>
            <a:r>
              <a:rPr lang="en-US" b="1" dirty="0" smtClean="0"/>
              <a:t>        minimum  threshold  limits  of  Fixed  Capital  Investment </a:t>
            </a:r>
            <a:r>
              <a:rPr lang="en-US" b="1" dirty="0" smtClean="0">
                <a:solidFill>
                  <a:srgbClr val="FF0000"/>
                </a:solidFill>
              </a:rPr>
              <a:t> </a:t>
            </a:r>
          </a:p>
          <a:p>
            <a:r>
              <a:rPr lang="en-US" b="1" dirty="0" smtClean="0">
                <a:solidFill>
                  <a:srgbClr val="FF0000"/>
                </a:solidFill>
              </a:rPr>
              <a:t>                                                                       OR</a:t>
            </a:r>
            <a:r>
              <a:rPr lang="en-US" b="1" dirty="0" smtClean="0"/>
              <a:t> </a:t>
            </a:r>
          </a:p>
          <a:p>
            <a:r>
              <a:rPr lang="en-US" b="1" dirty="0" smtClean="0"/>
              <a:t>          Direct  Employment prescribed  in  the  following  table  shall  be  </a:t>
            </a:r>
          </a:p>
          <a:p>
            <a:r>
              <a:rPr lang="en-US" b="1" dirty="0" smtClean="0"/>
              <a:t>         classified  as   Mega Projects/  Ultra  Mega  Projects. </a:t>
            </a:r>
            <a:endParaRPr lang="en-US" dirty="0" smtClean="0"/>
          </a:p>
          <a:p>
            <a:pPr>
              <a:buFont typeface="Wingdings" pitchFamily="2" charset="2"/>
              <a:buChar char="Ø"/>
            </a:pPr>
            <a:endParaRPr lang="en-US" dirty="0"/>
          </a:p>
        </p:txBody>
      </p:sp>
      <p:sp>
        <p:nvSpPr>
          <p:cNvPr id="3" name="Footer Placeholder 2"/>
          <p:cNvSpPr>
            <a:spLocks noGrp="1"/>
          </p:cNvSpPr>
          <p:nvPr>
            <p:ph type="ftr" sz="quarter" idx="11"/>
          </p:nvPr>
        </p:nvSpPr>
        <p:spPr>
          <a:xfrm>
            <a:off x="0" y="6492875"/>
            <a:ext cx="9144000" cy="365125"/>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0" y="6356350"/>
            <a:ext cx="9144000" cy="501650"/>
          </a:xfrm>
          <a:solidFill>
            <a:schemeClr val="accent2"/>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a:p>
        </p:txBody>
      </p:sp>
      <p:sp>
        <p:nvSpPr>
          <p:cNvPr id="3" name="Rectangle 2"/>
          <p:cNvSpPr/>
          <p:nvPr/>
        </p:nvSpPr>
        <p:spPr>
          <a:xfrm>
            <a:off x="0" y="1219200"/>
            <a:ext cx="9144000" cy="3170099"/>
          </a:xfrm>
          <a:prstGeom prst="rect">
            <a:avLst/>
          </a:prstGeom>
        </p:spPr>
        <p:txBody>
          <a:bodyPr wrap="square">
            <a:spAutoFit/>
          </a:bodyPr>
          <a:lstStyle/>
          <a:p>
            <a:pPr>
              <a:buFont typeface="Wingdings" pitchFamily="2" charset="2"/>
              <a:buChar char="Ø"/>
            </a:pPr>
            <a:r>
              <a:rPr lang="en-US" sz="2000" b="1" dirty="0" smtClean="0"/>
              <a:t>      Mega  Projects /  Ultra  Mega  Projects: -  Industrial  Units  satisfying</a:t>
            </a:r>
          </a:p>
          <a:p>
            <a:r>
              <a:rPr lang="en-US" sz="2000" b="1" dirty="0" smtClean="0"/>
              <a:t>          the  minimum  threshold  limits  of  Fixed  Capital  Investment </a:t>
            </a:r>
            <a:r>
              <a:rPr lang="en-US" sz="2000" b="1" dirty="0" smtClean="0">
                <a:solidFill>
                  <a:srgbClr val="FF0000"/>
                </a:solidFill>
              </a:rPr>
              <a:t> </a:t>
            </a:r>
          </a:p>
          <a:p>
            <a:r>
              <a:rPr lang="en-US" sz="2000" b="1" dirty="0" smtClean="0">
                <a:solidFill>
                  <a:srgbClr val="FF0000"/>
                </a:solidFill>
              </a:rPr>
              <a:t>                                                                      </a:t>
            </a:r>
          </a:p>
          <a:p>
            <a:r>
              <a:rPr lang="en-US" sz="2000" b="1" dirty="0" smtClean="0">
                <a:solidFill>
                  <a:srgbClr val="FF0000"/>
                </a:solidFill>
              </a:rPr>
              <a:t>                                        </a:t>
            </a:r>
          </a:p>
          <a:p>
            <a:r>
              <a:rPr lang="en-US" sz="2000" b="1" dirty="0" smtClean="0">
                <a:solidFill>
                  <a:srgbClr val="FF0000"/>
                </a:solidFill>
              </a:rPr>
              <a:t>                                                                    OR</a:t>
            </a:r>
            <a:r>
              <a:rPr lang="en-US" sz="2000" b="1" dirty="0" smtClean="0"/>
              <a:t> </a:t>
            </a:r>
          </a:p>
          <a:p>
            <a:endParaRPr lang="en-US" sz="2000" b="1" dirty="0" smtClean="0"/>
          </a:p>
          <a:p>
            <a:endParaRPr lang="en-US" sz="2000" b="1" dirty="0" smtClean="0"/>
          </a:p>
          <a:p>
            <a:endParaRPr lang="en-US" sz="2000" b="1" dirty="0" smtClean="0"/>
          </a:p>
          <a:p>
            <a:r>
              <a:rPr lang="en-US" sz="2000" b="1" dirty="0" smtClean="0"/>
              <a:t>          Direct  Employment prescribed  in  the  following  table  shall  be  </a:t>
            </a:r>
          </a:p>
          <a:p>
            <a:r>
              <a:rPr lang="en-US" sz="2000" b="1" dirty="0" smtClean="0"/>
              <a:t>         classified  as   Mega Projects/  Ultra  Mega  Projects. </a:t>
            </a:r>
            <a:endParaRPr lang="en-US" sz="20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      </a:t>
            </a:r>
            <a:endParaRPr lang="en-US"/>
          </a:p>
        </p:txBody>
      </p:sp>
      <p:graphicFrame>
        <p:nvGraphicFramePr>
          <p:cNvPr id="4" name="Table 3"/>
          <p:cNvGraphicFramePr>
            <a:graphicFrameLocks noGrp="1"/>
          </p:cNvGraphicFramePr>
          <p:nvPr/>
        </p:nvGraphicFramePr>
        <p:xfrm>
          <a:off x="0" y="0"/>
          <a:ext cx="9144000" cy="6788859"/>
        </p:xfrm>
        <a:graphic>
          <a:graphicData uri="http://schemas.openxmlformats.org/drawingml/2006/table">
            <a:tbl>
              <a:tblPr firstRow="1" bandRow="1">
                <a:tableStyleId>{5C22544A-7EE6-4342-B048-85BDC9FD1C3A}</a:tableStyleId>
              </a:tblPr>
              <a:tblGrid>
                <a:gridCol w="2286000"/>
                <a:gridCol w="2286000"/>
                <a:gridCol w="2489703"/>
                <a:gridCol w="2082297"/>
              </a:tblGrid>
              <a:tr h="1496711">
                <a:tc>
                  <a:txBody>
                    <a:bodyPr/>
                    <a:lstStyle/>
                    <a:p>
                      <a:r>
                        <a:rPr lang="en-US" dirty="0" smtClean="0"/>
                        <a:t>Type of unit</a:t>
                      </a:r>
                      <a:endParaRPr lang="en-US" dirty="0"/>
                    </a:p>
                  </a:txBody>
                  <a:tcPr/>
                </a:tc>
                <a:tc>
                  <a:txBody>
                    <a:bodyPr/>
                    <a:lstStyle/>
                    <a:p>
                      <a:r>
                        <a:rPr lang="en-US" dirty="0" err="1" smtClean="0"/>
                        <a:t>Taluka</a:t>
                      </a:r>
                      <a:r>
                        <a:rPr lang="en-US" dirty="0" smtClean="0"/>
                        <a:t>/ Area </a:t>
                      </a:r>
                    </a:p>
                    <a:p>
                      <a:r>
                        <a:rPr lang="en-US" dirty="0" smtClean="0"/>
                        <a:t>Classification </a:t>
                      </a:r>
                      <a:endParaRPr lang="en-US" dirty="0"/>
                    </a:p>
                  </a:txBody>
                  <a:tcPr/>
                </a:tc>
                <a:tc>
                  <a:txBody>
                    <a:bodyPr/>
                    <a:lstStyle/>
                    <a:p>
                      <a:r>
                        <a:rPr lang="en-US" dirty="0" smtClean="0"/>
                        <a:t>Minimum Fixed </a:t>
                      </a:r>
                    </a:p>
                    <a:p>
                      <a:r>
                        <a:rPr lang="en-US" dirty="0" smtClean="0"/>
                        <a:t>       Capital      Investment </a:t>
                      </a:r>
                    </a:p>
                    <a:p>
                      <a:r>
                        <a:rPr lang="en-US" dirty="0" smtClean="0"/>
                        <a:t>(Rs. </a:t>
                      </a:r>
                      <a:r>
                        <a:rPr lang="en-US" dirty="0" err="1" smtClean="0"/>
                        <a:t>Crore</a:t>
                      </a:r>
                      <a:r>
                        <a:rPr lang="en-US" dirty="0" smtClean="0"/>
                        <a:t>) </a:t>
                      </a:r>
                      <a:endParaRPr lang="en-US" dirty="0"/>
                    </a:p>
                  </a:txBody>
                  <a:tcPr/>
                </a:tc>
                <a:tc>
                  <a:txBody>
                    <a:bodyPr/>
                    <a:lstStyle/>
                    <a:p>
                      <a:r>
                        <a:rPr lang="en-US" dirty="0" smtClean="0"/>
                        <a:t>Minimum Direct</a:t>
                      </a:r>
                    </a:p>
                    <a:p>
                      <a:r>
                        <a:rPr lang="en-US" dirty="0" smtClean="0"/>
                        <a:t>Employment(</a:t>
                      </a:r>
                      <a:r>
                        <a:rPr lang="en-US" dirty="0" err="1" smtClean="0"/>
                        <a:t>Nos</a:t>
                      </a:r>
                      <a:endParaRPr lang="en-US" dirty="0"/>
                    </a:p>
                  </a:txBody>
                  <a:tcPr/>
                </a:tc>
              </a:tr>
              <a:tr h="712335">
                <a:tc rowSpan="2">
                  <a:txBody>
                    <a:bodyPr/>
                    <a:lstStyle/>
                    <a:p>
                      <a:endParaRPr lang="en-US" dirty="0" smtClean="0"/>
                    </a:p>
                    <a:p>
                      <a:r>
                        <a:rPr lang="en-US" baseline="0" dirty="0" smtClean="0"/>
                        <a:t>   </a:t>
                      </a:r>
                      <a:r>
                        <a:rPr lang="en-US" dirty="0" smtClean="0"/>
                        <a:t>Mega Project </a:t>
                      </a:r>
                      <a:endParaRPr lang="en-US" dirty="0"/>
                    </a:p>
                  </a:txBody>
                  <a:tcPr>
                    <a:solidFill>
                      <a:schemeClr val="accent2"/>
                    </a:solidFill>
                  </a:tcPr>
                </a:tc>
                <a:tc>
                  <a:txBody>
                    <a:bodyPr/>
                    <a:lstStyle/>
                    <a:p>
                      <a:r>
                        <a:rPr lang="en-US" dirty="0" smtClean="0"/>
                        <a:t>     A &amp; B </a:t>
                      </a:r>
                      <a:endParaRPr lang="en-US" dirty="0"/>
                    </a:p>
                  </a:txBody>
                  <a:tcPr>
                    <a:lnB w="12700" cap="flat" cmpd="sng" algn="ctr">
                      <a:solidFill>
                        <a:schemeClr val="tx1"/>
                      </a:solidFill>
                      <a:prstDash val="solid"/>
                      <a:round/>
                      <a:headEnd type="none" w="med" len="med"/>
                      <a:tailEnd type="none" w="med" len="med"/>
                    </a:lnB>
                    <a:solidFill>
                      <a:schemeClr val="accent2"/>
                    </a:solidFill>
                  </a:tcPr>
                </a:tc>
                <a:tc>
                  <a:txBody>
                    <a:bodyPr/>
                    <a:lstStyle/>
                    <a:p>
                      <a:r>
                        <a:rPr lang="en-US" dirty="0" smtClean="0"/>
                        <a:t>      750 </a:t>
                      </a:r>
                      <a:endParaRPr lang="en-US" dirty="0"/>
                    </a:p>
                  </a:txBody>
                  <a:tcPr>
                    <a:lnB w="12700" cap="flat" cmpd="sng" algn="ctr">
                      <a:solidFill>
                        <a:schemeClr val="tx1"/>
                      </a:solidFill>
                      <a:prstDash val="solid"/>
                      <a:round/>
                      <a:headEnd type="none" w="med" len="med"/>
                      <a:tailEnd type="none" w="med" len="med"/>
                    </a:lnB>
                    <a:solidFill>
                      <a:schemeClr val="accent2"/>
                    </a:solidFill>
                  </a:tcPr>
                </a:tc>
                <a:tc>
                  <a:txBody>
                    <a:bodyPr/>
                    <a:lstStyle/>
                    <a:p>
                      <a:r>
                        <a:rPr lang="en-US" dirty="0" smtClean="0"/>
                        <a:t>         1,500 </a:t>
                      </a:r>
                      <a:endParaRPr lang="en-US" dirty="0"/>
                    </a:p>
                  </a:txBody>
                  <a:tcPr>
                    <a:lnB w="12700" cap="flat" cmpd="sng" algn="ctr">
                      <a:solidFill>
                        <a:schemeClr val="tx1"/>
                      </a:solidFill>
                      <a:prstDash val="solid"/>
                      <a:round/>
                      <a:headEnd type="none" w="med" len="med"/>
                      <a:tailEnd type="none" w="med" len="med"/>
                    </a:lnB>
                    <a:solidFill>
                      <a:schemeClr val="accent2"/>
                    </a:solidFill>
                  </a:tcPr>
                </a:tc>
              </a:tr>
              <a:tr h="1151316">
                <a:tc vMerge="1">
                  <a:txBody>
                    <a:bodyPr/>
                    <a:lstStyle/>
                    <a:p>
                      <a:endParaRPr lang="en-US"/>
                    </a:p>
                  </a:txBody>
                  <a:tcPr/>
                </a:tc>
                <a:tc>
                  <a:txBody>
                    <a:bodyPr/>
                    <a:lstStyle/>
                    <a:p>
                      <a:r>
                        <a:rPr lang="en-US" dirty="0" smtClean="0"/>
                        <a:t>        C </a:t>
                      </a:r>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US" dirty="0" smtClean="0"/>
                        <a:t>      500</a:t>
                      </a:r>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US" dirty="0" smtClean="0"/>
                        <a:t>          1,000</a:t>
                      </a:r>
                    </a:p>
                    <a:p>
                      <a:endParaRPr lang="en-US" dirty="0" smtClean="0"/>
                    </a:p>
                    <a:p>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r>
              <a:tr h="780471">
                <a:tc>
                  <a:txBody>
                    <a:bodyPr/>
                    <a:lstStyle/>
                    <a:p>
                      <a:endParaRPr lang="en-US" dirty="0"/>
                    </a:p>
                  </a:txBody>
                  <a:tcPr>
                    <a:solidFill>
                      <a:schemeClr val="accent2"/>
                    </a:solidFill>
                  </a:tcPr>
                </a:tc>
                <a:tc>
                  <a:txBody>
                    <a:bodyPr/>
                    <a:lstStyle/>
                    <a:p>
                      <a:r>
                        <a:rPr lang="en-US" dirty="0" smtClean="0"/>
                        <a:t>       D &amp; D+</a:t>
                      </a:r>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US" dirty="0" smtClean="0"/>
                        <a:t> </a:t>
                      </a:r>
                      <a:r>
                        <a:rPr lang="en-US" baseline="0" dirty="0" smtClean="0"/>
                        <a:t>          </a:t>
                      </a:r>
                      <a:r>
                        <a:rPr lang="en-US" dirty="0" smtClean="0"/>
                        <a:t>250 </a:t>
                      </a:r>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US" dirty="0" smtClean="0"/>
                        <a:t>         500</a:t>
                      </a:r>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r>
              <a:tr h="1842105">
                <a:tc>
                  <a:txBody>
                    <a:bodyPr/>
                    <a:lstStyle/>
                    <a:p>
                      <a:endParaRPr lang="en-US" dirty="0"/>
                    </a:p>
                  </a:txBody>
                  <a:tcPr>
                    <a:solidFill>
                      <a:schemeClr val="accent2"/>
                    </a:solidFill>
                  </a:tcPr>
                </a:tc>
                <a:tc>
                  <a:txBody>
                    <a:bodyPr/>
                    <a:lstStyle/>
                    <a:p>
                      <a:r>
                        <a:rPr lang="en-US" dirty="0" smtClean="0"/>
                        <a:t>No Industry </a:t>
                      </a:r>
                    </a:p>
                    <a:p>
                      <a:r>
                        <a:rPr lang="en-US" dirty="0" smtClean="0"/>
                        <a:t>Districts &amp; </a:t>
                      </a:r>
                    </a:p>
                    <a:p>
                      <a:r>
                        <a:rPr lang="en-US" dirty="0" smtClean="0"/>
                        <a:t>Naxalism Affected </a:t>
                      </a:r>
                    </a:p>
                    <a:p>
                      <a:r>
                        <a:rPr lang="en-US" dirty="0" smtClean="0"/>
                        <a:t>Area </a:t>
                      </a:r>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US" dirty="0" smtClean="0"/>
                        <a:t>          100</a:t>
                      </a:r>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US" dirty="0" smtClean="0"/>
                        <a:t>        250</a:t>
                      </a:r>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r>
              <a:tr h="805921">
                <a:tc>
                  <a:txBody>
                    <a:bodyPr/>
                    <a:lstStyle/>
                    <a:p>
                      <a:r>
                        <a:rPr lang="en-US" dirty="0" smtClean="0"/>
                        <a:t>  Ultra Mega                Project</a:t>
                      </a:r>
                      <a:endParaRPr lang="en-US" dirty="0"/>
                    </a:p>
                  </a:txBody>
                  <a:tcPr>
                    <a:solidFill>
                      <a:schemeClr val="accent2"/>
                    </a:solidFill>
                  </a:tcPr>
                </a:tc>
                <a:tc>
                  <a:txBody>
                    <a:bodyPr/>
                    <a:lstStyle/>
                    <a:p>
                      <a:r>
                        <a:rPr lang="en-US" dirty="0" smtClean="0"/>
                        <a:t>   Entire state  </a:t>
                      </a:r>
                      <a:endParaRPr lang="en-US" dirty="0"/>
                    </a:p>
                  </a:txBody>
                  <a:tcPr>
                    <a:lnT w="12700" cap="flat" cmpd="sng" algn="ctr">
                      <a:solidFill>
                        <a:schemeClr val="tx1"/>
                      </a:solidFill>
                      <a:prstDash val="solid"/>
                      <a:round/>
                      <a:headEnd type="none" w="med" len="med"/>
                      <a:tailEnd type="none" w="med" len="med"/>
                    </a:lnT>
                    <a:solidFill>
                      <a:schemeClr val="accent2"/>
                    </a:solidFill>
                  </a:tcPr>
                </a:tc>
                <a:tc>
                  <a:txBody>
                    <a:bodyPr/>
                    <a:lstStyle/>
                    <a:p>
                      <a:r>
                        <a:rPr lang="en-US" dirty="0" smtClean="0"/>
                        <a:t>        1,500</a:t>
                      </a:r>
                      <a:endParaRPr lang="en-US" dirty="0"/>
                    </a:p>
                  </a:txBody>
                  <a:tcPr>
                    <a:lnT w="12700" cap="flat" cmpd="sng" algn="ctr">
                      <a:solidFill>
                        <a:schemeClr val="tx1"/>
                      </a:solidFill>
                      <a:prstDash val="solid"/>
                      <a:round/>
                      <a:headEnd type="none" w="med" len="med"/>
                      <a:tailEnd type="none" w="med" len="med"/>
                    </a:lnT>
                    <a:solidFill>
                      <a:schemeClr val="accent2"/>
                    </a:solidFill>
                  </a:tcPr>
                </a:tc>
                <a:tc>
                  <a:txBody>
                    <a:bodyPr/>
                    <a:lstStyle/>
                    <a:p>
                      <a:r>
                        <a:rPr lang="en-US" dirty="0" smtClean="0"/>
                        <a:t>     3,000</a:t>
                      </a:r>
                      <a:endParaRPr lang="en-US" dirty="0"/>
                    </a:p>
                  </a:txBody>
                  <a:tcPr>
                    <a:lnT w="12700" cap="flat" cmpd="sng" algn="ctr">
                      <a:solidFill>
                        <a:schemeClr val="tx1"/>
                      </a:solidFill>
                      <a:prstDash val="solid"/>
                      <a:round/>
                      <a:headEnd type="none" w="med" len="med"/>
                      <a:tailEnd type="none" w="med" len="med"/>
                    </a:lnT>
                    <a:solidFill>
                      <a:schemeClr val="accent2"/>
                    </a:solidFill>
                  </a:tcPr>
                </a:tc>
              </a:tr>
            </a:tbl>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5293757"/>
          </a:xfrm>
          <a:prstGeom prst="rect">
            <a:avLst/>
          </a:prstGeom>
        </p:spPr>
        <p:txBody>
          <a:bodyPr wrap="square">
            <a:spAutoFit/>
          </a:bodyPr>
          <a:lstStyle/>
          <a:p>
            <a:pPr>
              <a:buFont typeface="Wingdings" pitchFamily="2" charset="2"/>
              <a:buChar char="Ø"/>
            </a:pPr>
            <a:r>
              <a:rPr lang="en-US" sz="2400" dirty="0" smtClean="0">
                <a:gradFill>
                  <a:gsLst>
                    <a:gs pos="0">
                      <a:srgbClr val="000000"/>
                    </a:gs>
                    <a:gs pos="39999">
                      <a:srgbClr val="0A128C"/>
                    </a:gs>
                    <a:gs pos="70000">
                      <a:srgbClr val="181CC7"/>
                    </a:gs>
                    <a:gs pos="88000">
                      <a:srgbClr val="7005D4"/>
                    </a:gs>
                    <a:gs pos="100000">
                      <a:srgbClr val="8C3D91"/>
                    </a:gs>
                  </a:gsLst>
                  <a:lin ang="5400000" scaled="0"/>
                </a:gradFill>
              </a:rPr>
              <a:t>                                    PROVIDED THAT</a:t>
            </a:r>
          </a:p>
          <a:p>
            <a:endParaRPr lang="en-US" dirty="0" smtClean="0"/>
          </a:p>
          <a:p>
            <a:endParaRPr lang="en-US" dirty="0" smtClean="0"/>
          </a:p>
          <a:p>
            <a:endParaRPr lang="en-US" dirty="0"/>
          </a:p>
          <a:p>
            <a:pPr marL="342900" indent="-342900">
              <a:buFont typeface="Wingdings" pitchFamily="2" charset="2"/>
              <a:buChar char="Ø"/>
            </a:pPr>
            <a:r>
              <a:rPr lang="en-US" sz="2000" dirty="0" smtClean="0"/>
              <a:t>Mega  projects  based  on  employment  criteria  shall  </a:t>
            </a:r>
            <a:r>
              <a:rPr lang="en-US" sz="2000" dirty="0"/>
              <a:t>be </a:t>
            </a:r>
            <a:r>
              <a:rPr lang="en-US" sz="2000" dirty="0" smtClean="0"/>
              <a:t> required  to  maintain  the </a:t>
            </a:r>
            <a:r>
              <a:rPr lang="en-US" sz="2000" dirty="0"/>
              <a:t>qualifying </a:t>
            </a:r>
            <a:r>
              <a:rPr lang="en-US" sz="2000" dirty="0" smtClean="0"/>
              <a:t> direct  employment  throughout  </a:t>
            </a:r>
            <a:r>
              <a:rPr lang="en-US" sz="2000" dirty="0"/>
              <a:t>the </a:t>
            </a:r>
            <a:r>
              <a:rPr lang="en-US" sz="2000" dirty="0" smtClean="0"/>
              <a:t> year  </a:t>
            </a:r>
            <a:r>
              <a:rPr lang="en-US" sz="2000" dirty="0"/>
              <a:t>and </a:t>
            </a:r>
            <a:r>
              <a:rPr lang="en-US" sz="2000" dirty="0" smtClean="0"/>
              <a:t> 75</a:t>
            </a:r>
            <a:r>
              <a:rPr lang="en-US" sz="2000" dirty="0"/>
              <a:t>% </a:t>
            </a:r>
            <a:r>
              <a:rPr lang="en-US" sz="2000" dirty="0" smtClean="0"/>
              <a:t> of  such  employees  should  be  local  persons.  </a:t>
            </a:r>
            <a:r>
              <a:rPr lang="en-US" sz="2000" dirty="0"/>
              <a:t>If </a:t>
            </a:r>
            <a:r>
              <a:rPr lang="en-US" sz="2000" dirty="0" smtClean="0"/>
              <a:t> the  </a:t>
            </a:r>
            <a:r>
              <a:rPr lang="en-US" sz="2000" dirty="0"/>
              <a:t>employment </a:t>
            </a:r>
            <a:r>
              <a:rPr lang="en-US" sz="2000" dirty="0" smtClean="0"/>
              <a:t> criteria  is  not  maintained  i</a:t>
            </a:r>
            <a:r>
              <a:rPr lang="en-US" sz="2000" dirty="0" smtClean="0">
                <a:solidFill>
                  <a:srgbClr val="FF0000"/>
                </a:solidFill>
              </a:rPr>
              <a:t>n  </a:t>
            </a:r>
            <a:r>
              <a:rPr lang="en-US" sz="2000" dirty="0">
                <a:solidFill>
                  <a:srgbClr val="FF0000"/>
                </a:solidFill>
              </a:rPr>
              <a:t>any month </a:t>
            </a:r>
            <a:r>
              <a:rPr lang="en-US" sz="2000" dirty="0" smtClean="0">
                <a:solidFill>
                  <a:srgbClr val="FF0000"/>
                </a:solidFill>
              </a:rPr>
              <a:t>of  </a:t>
            </a:r>
            <a:r>
              <a:rPr lang="en-US" sz="2000" dirty="0">
                <a:solidFill>
                  <a:srgbClr val="FF0000"/>
                </a:solidFill>
              </a:rPr>
              <a:t>the </a:t>
            </a:r>
            <a:r>
              <a:rPr lang="en-US" sz="2000" dirty="0" smtClean="0">
                <a:solidFill>
                  <a:srgbClr val="FF0000"/>
                </a:solidFill>
              </a:rPr>
              <a:t> year </a:t>
            </a:r>
            <a:r>
              <a:rPr lang="en-US" sz="2000" dirty="0" smtClean="0"/>
              <a:t> for  </a:t>
            </a:r>
            <a:r>
              <a:rPr lang="en-US" sz="2000" dirty="0"/>
              <a:t>which Industrial </a:t>
            </a:r>
            <a:r>
              <a:rPr lang="en-US" sz="2000" dirty="0" smtClean="0"/>
              <a:t> Promotion  Subsidy  is </a:t>
            </a:r>
            <a:r>
              <a:rPr lang="en-US" sz="2000" dirty="0"/>
              <a:t>claimed, then Industrial Promotion Subsidy shall not be admissible for such year. </a:t>
            </a:r>
            <a:endParaRPr lang="en-US" sz="2000" dirty="0" smtClean="0"/>
          </a:p>
          <a:p>
            <a:pPr marL="342900" indent="-342900"/>
            <a:endParaRPr lang="en-US" sz="2000" dirty="0"/>
          </a:p>
          <a:p>
            <a:pPr>
              <a:buFont typeface="Wingdings" pitchFamily="2" charset="2"/>
              <a:buChar char="Ø"/>
            </a:pPr>
            <a:r>
              <a:rPr lang="en-US" sz="2000" dirty="0" smtClean="0"/>
              <a:t>   Minimum </a:t>
            </a:r>
            <a:r>
              <a:rPr lang="en-US" sz="2000" dirty="0"/>
              <a:t>Direct Employment prescribed in the table above should be </a:t>
            </a:r>
            <a:r>
              <a:rPr lang="en-US" sz="2000" dirty="0" smtClean="0"/>
              <a:t>created</a:t>
            </a:r>
          </a:p>
          <a:p>
            <a:r>
              <a:rPr lang="en-US" sz="2000" dirty="0" smtClean="0"/>
              <a:t>      </a:t>
            </a:r>
            <a:r>
              <a:rPr lang="en-US" sz="2000" dirty="0">
                <a:solidFill>
                  <a:srgbClr val="FF0000"/>
                </a:solidFill>
              </a:rPr>
              <a:t>within </a:t>
            </a:r>
            <a:r>
              <a:rPr lang="en-US" sz="2000" dirty="0" smtClean="0">
                <a:solidFill>
                  <a:srgbClr val="FF0000"/>
                </a:solidFill>
              </a:rPr>
              <a:t>a period </a:t>
            </a:r>
            <a:r>
              <a:rPr lang="en-US" sz="2000" dirty="0">
                <a:solidFill>
                  <a:srgbClr val="FF0000"/>
                </a:solidFill>
              </a:rPr>
              <a:t>of two years</a:t>
            </a:r>
            <a:r>
              <a:rPr lang="en-US" sz="2000" dirty="0"/>
              <a:t> from the date of commercial production. </a:t>
            </a:r>
            <a:endParaRPr lang="en-US" sz="2000" dirty="0" smtClean="0"/>
          </a:p>
          <a:p>
            <a:endParaRPr lang="en-US" sz="2000" dirty="0"/>
          </a:p>
          <a:p>
            <a:pPr>
              <a:buFont typeface="Wingdings" pitchFamily="2" charset="2"/>
              <a:buChar char="Ø"/>
            </a:pPr>
            <a:r>
              <a:rPr lang="en-US" sz="2000" dirty="0" smtClean="0"/>
              <a:t>   The </a:t>
            </a:r>
            <a:r>
              <a:rPr lang="en-US" sz="2000" dirty="0"/>
              <a:t>investment </a:t>
            </a:r>
            <a:r>
              <a:rPr lang="en-US" sz="2000" dirty="0">
                <a:solidFill>
                  <a:srgbClr val="FF0000"/>
                </a:solidFill>
              </a:rPr>
              <a:t>in Captive Power Plant shall not be</a:t>
            </a:r>
            <a:r>
              <a:rPr lang="en-US" sz="2000" dirty="0"/>
              <a:t> considered for </a:t>
            </a:r>
            <a:endParaRPr lang="en-US" sz="2000" dirty="0" smtClean="0"/>
          </a:p>
          <a:p>
            <a:r>
              <a:rPr lang="en-US" sz="2000" dirty="0" smtClean="0"/>
              <a:t>       determining </a:t>
            </a:r>
            <a:r>
              <a:rPr lang="en-US" sz="2000" dirty="0"/>
              <a:t>the </a:t>
            </a:r>
            <a:r>
              <a:rPr lang="en-US" sz="2000" dirty="0" smtClean="0"/>
              <a:t> qualifying </a:t>
            </a:r>
            <a:r>
              <a:rPr lang="en-US" sz="2000" dirty="0"/>
              <a:t>criteria for eligibility as Mega Project/Ultra </a:t>
            </a:r>
            <a:r>
              <a:rPr lang="en-US" sz="2000" dirty="0" smtClean="0"/>
              <a:t>Mega</a:t>
            </a:r>
          </a:p>
          <a:p>
            <a:r>
              <a:rPr lang="en-US" sz="2000" dirty="0" smtClean="0"/>
              <a:t>       </a:t>
            </a:r>
            <a:r>
              <a:rPr lang="en-US" sz="2000" dirty="0"/>
              <a:t>Project. </a:t>
            </a:r>
          </a:p>
        </p:txBody>
      </p:sp>
      <p:sp>
        <p:nvSpPr>
          <p:cNvPr id="3" name="Footer Placeholder 2"/>
          <p:cNvSpPr>
            <a:spLocks noGrp="1"/>
          </p:cNvSpPr>
          <p:nvPr>
            <p:ph type="ftr" sz="quarter" idx="11"/>
          </p:nvPr>
        </p:nvSpPr>
        <p:spPr>
          <a:xfrm>
            <a:off x="0" y="6492875"/>
            <a:ext cx="9144000" cy="365125"/>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5940088"/>
          </a:xfrm>
          <a:prstGeom prst="rect">
            <a:avLst/>
          </a:prstGeom>
        </p:spPr>
        <p:txBody>
          <a:bodyPr wrap="square">
            <a:spAutoFit/>
          </a:bodyPr>
          <a:lstStyle/>
          <a:p>
            <a:pPr>
              <a:buFont typeface="Wingdings" pitchFamily="2" charset="2"/>
              <a:buChar char="v"/>
            </a:pPr>
            <a:r>
              <a:rPr lang="en-US" sz="2000" b="1" dirty="0" smtClean="0"/>
              <a:t>                               </a:t>
            </a:r>
            <a:r>
              <a:rPr lang="en-US" sz="2000" b="1" dirty="0" smtClean="0">
                <a:gradFill>
                  <a:gsLst>
                    <a:gs pos="0">
                      <a:srgbClr val="000000"/>
                    </a:gs>
                    <a:gs pos="39999">
                      <a:srgbClr val="0A128C"/>
                    </a:gs>
                    <a:gs pos="70000">
                      <a:srgbClr val="181CC7"/>
                    </a:gs>
                    <a:gs pos="88000">
                      <a:srgbClr val="7005D4"/>
                    </a:gs>
                    <a:gs pos="100000">
                      <a:srgbClr val="8C3D91"/>
                    </a:gs>
                  </a:gsLst>
                  <a:lin ang="5400000" scaled="0"/>
                </a:gradFill>
              </a:rPr>
              <a:t>EXISTING UNIT</a:t>
            </a:r>
          </a:p>
          <a:p>
            <a:endParaRPr lang="en-US" sz="2000" b="1" dirty="0"/>
          </a:p>
          <a:p>
            <a:endParaRPr lang="en-US" sz="2000" b="1" dirty="0" smtClean="0"/>
          </a:p>
          <a:p>
            <a:endParaRPr lang="en-US" sz="2000" b="1" dirty="0"/>
          </a:p>
          <a:p>
            <a:endParaRPr lang="en-US" sz="2000" b="1" dirty="0"/>
          </a:p>
          <a:p>
            <a:r>
              <a:rPr lang="en-US" sz="2000" dirty="0"/>
              <a:t>An Existing Unit shall mean and include: </a:t>
            </a:r>
            <a:endParaRPr lang="en-US" sz="2000" dirty="0" smtClean="0"/>
          </a:p>
          <a:p>
            <a:endParaRPr lang="en-US" sz="2000" dirty="0"/>
          </a:p>
          <a:p>
            <a:pPr marL="400050" indent="-400050">
              <a:buFont typeface="Wingdings" pitchFamily="2" charset="2"/>
              <a:buChar char="Ø"/>
            </a:pPr>
            <a:r>
              <a:rPr lang="en-US" sz="2000" dirty="0" smtClean="0"/>
              <a:t>A </a:t>
            </a:r>
            <a:r>
              <a:rPr lang="en-US" sz="2000" dirty="0"/>
              <a:t>Unit which has been set up and is in production on or any time prior to the 1st April, 2013, </a:t>
            </a:r>
            <a:endParaRPr lang="en-US" sz="2000" dirty="0" smtClean="0"/>
          </a:p>
          <a:p>
            <a:pPr marL="400050" indent="-400050"/>
            <a:r>
              <a:rPr lang="en-US" sz="2000" dirty="0" smtClean="0"/>
              <a:t>                                                                  </a:t>
            </a:r>
            <a:r>
              <a:rPr lang="en-US" sz="2000" dirty="0" smtClean="0">
                <a:solidFill>
                  <a:srgbClr val="FF0000"/>
                </a:solidFill>
              </a:rPr>
              <a:t> OR </a:t>
            </a:r>
          </a:p>
          <a:p>
            <a:pPr marL="400050" indent="-400050"/>
            <a:endParaRPr lang="en-US" sz="2000" dirty="0" smtClean="0"/>
          </a:p>
          <a:p>
            <a:pPr>
              <a:buFont typeface="Wingdings" pitchFamily="2" charset="2"/>
              <a:buChar char="Ø"/>
            </a:pPr>
            <a:r>
              <a:rPr lang="en-US" sz="2000" dirty="0" smtClean="0"/>
              <a:t>     </a:t>
            </a:r>
            <a:r>
              <a:rPr lang="en-US" sz="2000" dirty="0"/>
              <a:t>A Unit which has been granted an Eligibility Certificate(EC) </a:t>
            </a:r>
            <a:r>
              <a:rPr lang="en-US" sz="2000" dirty="0" smtClean="0"/>
              <a:t> or </a:t>
            </a:r>
            <a:r>
              <a:rPr lang="en-US" sz="2000" dirty="0"/>
              <a:t>has availed </a:t>
            </a:r>
            <a:r>
              <a:rPr lang="en-US" sz="2000" dirty="0" smtClean="0"/>
              <a:t>of</a:t>
            </a:r>
          </a:p>
          <a:p>
            <a:r>
              <a:rPr lang="en-US" sz="2000" dirty="0" smtClean="0"/>
              <a:t>        any   incentives </a:t>
            </a:r>
            <a:r>
              <a:rPr lang="en-US" sz="2000" dirty="0" smtClean="0">
                <a:solidFill>
                  <a:srgbClr val="FF0000"/>
                </a:solidFill>
              </a:rPr>
              <a:t>(excluding </a:t>
            </a:r>
            <a:r>
              <a:rPr lang="en-US" sz="2000" dirty="0">
                <a:solidFill>
                  <a:srgbClr val="FF0000"/>
                </a:solidFill>
              </a:rPr>
              <a:t>Stamp Duty)</a:t>
            </a:r>
            <a:r>
              <a:rPr lang="en-US" sz="2000" dirty="0"/>
              <a:t> under any of the Earlier </a:t>
            </a:r>
            <a:r>
              <a:rPr lang="en-US" sz="2000" dirty="0" smtClean="0"/>
              <a:t>  Schemes</a:t>
            </a:r>
            <a:r>
              <a:rPr lang="en-US" sz="2000" dirty="0"/>
              <a:t>, </a:t>
            </a:r>
            <a:endParaRPr lang="en-US" sz="2000" dirty="0" smtClean="0"/>
          </a:p>
          <a:p>
            <a:r>
              <a:rPr lang="en-US" sz="2000" dirty="0" smtClean="0"/>
              <a:t>                                                                 </a:t>
            </a:r>
            <a:r>
              <a:rPr lang="en-US" sz="2000" dirty="0" smtClean="0">
                <a:solidFill>
                  <a:srgbClr val="FF0000"/>
                </a:solidFill>
              </a:rPr>
              <a:t> </a:t>
            </a:r>
          </a:p>
          <a:p>
            <a:r>
              <a:rPr lang="en-US" sz="2000" dirty="0" smtClean="0">
                <a:solidFill>
                  <a:srgbClr val="FF0000"/>
                </a:solidFill>
              </a:rPr>
              <a:t>                                                                    OR</a:t>
            </a:r>
            <a:r>
              <a:rPr lang="en-US" sz="2000" b="1" dirty="0" smtClean="0">
                <a:solidFill>
                  <a:srgbClr val="FF0000"/>
                </a:solidFill>
              </a:rPr>
              <a:t> </a:t>
            </a:r>
          </a:p>
          <a:p>
            <a:endParaRPr lang="en-US" sz="2000" dirty="0" smtClean="0"/>
          </a:p>
          <a:p>
            <a:pPr>
              <a:buFont typeface="Wingdings" pitchFamily="2" charset="2"/>
              <a:buChar char="Ø"/>
            </a:pPr>
            <a:r>
              <a:rPr lang="en-US" sz="2000" dirty="0" smtClean="0"/>
              <a:t>     A Unit which has filed a valid application for grant of an EC under the PSI-</a:t>
            </a:r>
          </a:p>
          <a:p>
            <a:r>
              <a:rPr lang="en-US" sz="2000" dirty="0" smtClean="0"/>
              <a:t>        2007 with any of the Implementing Agencies on or before the 31st March 2013. </a:t>
            </a:r>
          </a:p>
          <a:p>
            <a:endParaRPr lang="en-US" sz="2000" dirty="0"/>
          </a:p>
        </p:txBody>
      </p:sp>
      <p:sp>
        <p:nvSpPr>
          <p:cNvPr id="3" name="Footer Placeholder 2"/>
          <p:cNvSpPr>
            <a:spLocks noGrp="1"/>
          </p:cNvSpPr>
          <p:nvPr>
            <p:ph type="ftr" sz="quarter" idx="11"/>
          </p:nvPr>
        </p:nvSpPr>
        <p:spPr>
          <a:xfrm>
            <a:off x="0" y="6858000"/>
            <a:ext cx="9144000" cy="380999"/>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247864"/>
          </a:xfrm>
          <a:prstGeom prst="rect">
            <a:avLst/>
          </a:prstGeom>
        </p:spPr>
        <p:txBody>
          <a:bodyPr wrap="square">
            <a:spAutoFit/>
          </a:bodyPr>
          <a:lstStyle/>
          <a:p>
            <a:pPr>
              <a:buFont typeface="Wingdings" pitchFamily="2" charset="2"/>
              <a:buChar char="v"/>
            </a:pPr>
            <a:r>
              <a:rPr lang="en-US" sz="2000" b="1" dirty="0" smtClean="0">
                <a:gradFill>
                  <a:gsLst>
                    <a:gs pos="0">
                      <a:srgbClr val="000000"/>
                    </a:gs>
                    <a:gs pos="39999">
                      <a:srgbClr val="0A128C"/>
                    </a:gs>
                    <a:gs pos="70000">
                      <a:srgbClr val="181CC7"/>
                    </a:gs>
                    <a:gs pos="88000">
                      <a:srgbClr val="7005D4"/>
                    </a:gs>
                    <a:gs pos="100000">
                      <a:srgbClr val="8C3D91"/>
                    </a:gs>
                  </a:gsLst>
                  <a:lin ang="5400000" scaled="0"/>
                </a:gradFill>
              </a:rPr>
              <a:t>                                           NEW UNIT</a:t>
            </a:r>
          </a:p>
          <a:p>
            <a:endParaRPr lang="en-US" sz="2000" b="1" dirty="0">
              <a:gradFill>
                <a:gsLst>
                  <a:gs pos="0">
                    <a:srgbClr val="000000"/>
                  </a:gs>
                  <a:gs pos="39999">
                    <a:srgbClr val="0A128C"/>
                  </a:gs>
                  <a:gs pos="70000">
                    <a:srgbClr val="181CC7"/>
                  </a:gs>
                  <a:gs pos="88000">
                    <a:srgbClr val="7005D4"/>
                  </a:gs>
                  <a:gs pos="100000">
                    <a:srgbClr val="8C3D91"/>
                  </a:gs>
                </a:gsLst>
                <a:lin ang="5400000" scaled="0"/>
              </a:gradFill>
            </a:endParaRPr>
          </a:p>
          <a:p>
            <a:endParaRPr lang="en-US" sz="2000" b="1" dirty="0"/>
          </a:p>
          <a:p>
            <a:r>
              <a:rPr lang="en-US" sz="2000" dirty="0"/>
              <a:t>A New Unit shall mean a Unit which is set up for the first time by an entity in the Private Sector / Co-operative Sector / State or Central Public Sector / Joint Sector </a:t>
            </a:r>
            <a:r>
              <a:rPr lang="en-US" sz="2000" dirty="0">
                <a:solidFill>
                  <a:srgbClr val="FF0000"/>
                </a:solidFill>
              </a:rPr>
              <a:t>in any </a:t>
            </a:r>
            <a:r>
              <a:rPr lang="en-US" sz="2000" dirty="0" err="1">
                <a:solidFill>
                  <a:srgbClr val="FF0000"/>
                </a:solidFill>
              </a:rPr>
              <a:t>Taluka</a:t>
            </a:r>
            <a:r>
              <a:rPr lang="en-US" sz="2000" dirty="0">
                <a:solidFill>
                  <a:srgbClr val="FF0000"/>
                </a:solidFill>
              </a:rPr>
              <a:t> where there is no Existing Unit</a:t>
            </a:r>
            <a:r>
              <a:rPr lang="en-US" sz="2000" dirty="0"/>
              <a:t> set up by the said entity, provided that such Unit satisfies the following conditions: </a:t>
            </a:r>
            <a:endParaRPr lang="en-US" sz="2000" dirty="0" smtClean="0"/>
          </a:p>
          <a:p>
            <a:endParaRPr lang="en-US" sz="2000" dirty="0"/>
          </a:p>
          <a:p>
            <a:pPr marL="342900" indent="-342900">
              <a:buFont typeface="Wingdings" pitchFamily="2" charset="2"/>
              <a:buChar char="Ø"/>
            </a:pPr>
            <a:r>
              <a:rPr lang="en-US" sz="2000" dirty="0" smtClean="0"/>
              <a:t>It </a:t>
            </a:r>
            <a:r>
              <a:rPr lang="en-US" sz="2000" dirty="0"/>
              <a:t>is not an Existing Unit. </a:t>
            </a:r>
            <a:endParaRPr lang="en-US" sz="2000" dirty="0" smtClean="0"/>
          </a:p>
          <a:p>
            <a:pPr marL="342900" indent="-342900"/>
            <a:endParaRPr lang="en-US" sz="2000" dirty="0"/>
          </a:p>
          <a:p>
            <a:pPr>
              <a:buFont typeface="Wingdings" pitchFamily="2" charset="2"/>
              <a:buChar char="Ø"/>
            </a:pPr>
            <a:r>
              <a:rPr lang="en-US" sz="2000" dirty="0" smtClean="0"/>
              <a:t>   </a:t>
            </a:r>
            <a:r>
              <a:rPr lang="en-US" sz="2000" dirty="0"/>
              <a:t>At least one of the Effective Steps is completed on or after the 1st April, </a:t>
            </a:r>
            <a:r>
              <a:rPr lang="en-US" sz="2000" dirty="0" smtClean="0"/>
              <a:t>2013</a:t>
            </a:r>
          </a:p>
          <a:p>
            <a:r>
              <a:rPr lang="en-US" sz="2000" dirty="0" smtClean="0"/>
              <a:t>      for </a:t>
            </a:r>
            <a:r>
              <a:rPr lang="en-US" sz="2000" dirty="0"/>
              <a:t>setting </a:t>
            </a:r>
            <a:r>
              <a:rPr lang="en-US" sz="2000" dirty="0" smtClean="0"/>
              <a:t> of </a:t>
            </a:r>
            <a:r>
              <a:rPr lang="en-US" sz="2000" dirty="0"/>
              <a:t>the Unit. </a:t>
            </a:r>
            <a:endParaRPr lang="en-US" sz="2000" dirty="0" smtClean="0"/>
          </a:p>
          <a:p>
            <a:endParaRPr lang="en-US" sz="2000" dirty="0"/>
          </a:p>
          <a:p>
            <a:pPr>
              <a:buFont typeface="Wingdings" pitchFamily="2" charset="2"/>
              <a:buChar char="Ø"/>
            </a:pPr>
            <a:r>
              <a:rPr lang="en-US" sz="2000" dirty="0" smtClean="0"/>
              <a:t>   It </a:t>
            </a:r>
            <a:r>
              <a:rPr lang="en-US" sz="2000" dirty="0"/>
              <a:t>is not formed as a result of re-establishment, mere change of </a:t>
            </a:r>
            <a:r>
              <a:rPr lang="en-US" sz="2000" dirty="0" smtClean="0"/>
              <a:t>ownership, </a:t>
            </a:r>
          </a:p>
          <a:p>
            <a:r>
              <a:rPr lang="en-US" sz="2000" dirty="0" smtClean="0"/>
              <a:t>      change </a:t>
            </a:r>
            <a:r>
              <a:rPr lang="en-US" sz="2000" dirty="0"/>
              <a:t>in </a:t>
            </a:r>
            <a:r>
              <a:rPr lang="en-US" sz="2000" dirty="0" smtClean="0"/>
              <a:t>the </a:t>
            </a:r>
            <a:r>
              <a:rPr lang="en-US" sz="2000" dirty="0"/>
              <a:t>constitution, reconstruction or revival of an Existing Unit. </a:t>
            </a:r>
            <a:endParaRPr lang="en-US" sz="2000" dirty="0" smtClean="0"/>
          </a:p>
          <a:p>
            <a:endParaRPr lang="en-US" sz="2000" dirty="0"/>
          </a:p>
          <a:p>
            <a:r>
              <a:rPr lang="en-US" sz="2000" b="1" i="1" dirty="0"/>
              <a:t>Explanation- The incentives available to a New Unit under the PSI-2013 shall, however, be available to the Units which get established as result of purchase of the assets of the Existing / Defunct / Closed / Sick Units, subject to and to the extent mentioned in Annexure </a:t>
            </a:r>
            <a:r>
              <a:rPr lang="en-US" sz="2000" b="1" i="1" dirty="0" smtClean="0"/>
              <a:t>III </a:t>
            </a:r>
            <a:r>
              <a:rPr lang="en-US" sz="2000" b="1" i="1" dirty="0"/>
              <a:t>to this Resolution. </a:t>
            </a:r>
            <a:endParaRPr lang="en-US" sz="2000" dirty="0"/>
          </a:p>
        </p:txBody>
      </p:sp>
      <p:sp>
        <p:nvSpPr>
          <p:cNvPr id="3" name="Footer Placeholder 2"/>
          <p:cNvSpPr>
            <a:spLocks noGrp="1"/>
          </p:cNvSpPr>
          <p:nvPr>
            <p:ph type="ftr" sz="quarter" idx="11"/>
          </p:nvPr>
        </p:nvSpPr>
        <p:spPr>
          <a:xfrm>
            <a:off x="0" y="6858000"/>
            <a:ext cx="9144000" cy="533400"/>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5940088"/>
          </a:xfrm>
          <a:prstGeom prst="rect">
            <a:avLst/>
          </a:prstGeom>
        </p:spPr>
        <p:txBody>
          <a:bodyPr wrap="square">
            <a:spAutoFit/>
          </a:bodyPr>
          <a:lstStyle/>
          <a:p>
            <a:pPr>
              <a:buFont typeface="Wingdings" pitchFamily="2" charset="2"/>
              <a:buChar char="v"/>
            </a:pPr>
            <a:r>
              <a:rPr lang="en-US" sz="2000" b="1" dirty="0" smtClean="0">
                <a:gradFill>
                  <a:gsLst>
                    <a:gs pos="0">
                      <a:srgbClr val="000000"/>
                    </a:gs>
                    <a:gs pos="39999">
                      <a:srgbClr val="0A128C"/>
                    </a:gs>
                    <a:gs pos="70000">
                      <a:srgbClr val="181CC7"/>
                    </a:gs>
                    <a:gs pos="88000">
                      <a:srgbClr val="7005D4"/>
                    </a:gs>
                    <a:gs pos="100000">
                      <a:srgbClr val="8C3D91"/>
                    </a:gs>
                  </a:gsLst>
                  <a:lin ang="5400000" scaled="0"/>
                </a:gradFill>
              </a:rPr>
              <a:t>                  EXPANSION/ DIVERSIFICATION PROJECT</a:t>
            </a:r>
            <a:endParaRPr lang="en-US" sz="2000" b="1" dirty="0"/>
          </a:p>
          <a:p>
            <a:endParaRPr lang="en-US" sz="2000" b="1" dirty="0" smtClean="0"/>
          </a:p>
          <a:p>
            <a:endParaRPr lang="en-US" sz="2000" b="1" dirty="0"/>
          </a:p>
          <a:p>
            <a:r>
              <a:rPr lang="en-US" sz="2000" b="1" dirty="0" smtClean="0"/>
              <a:t> </a:t>
            </a:r>
            <a:endParaRPr lang="en-US" sz="2000" b="1" dirty="0"/>
          </a:p>
          <a:p>
            <a:r>
              <a:rPr lang="en-US" sz="2000" dirty="0"/>
              <a:t>An </a:t>
            </a:r>
            <a:r>
              <a:rPr lang="en-US" sz="2000" dirty="0" smtClean="0"/>
              <a:t> investment  shall  be  regarded  as  Expansion  Project  or  a  Diversification  Project</a:t>
            </a:r>
            <a:r>
              <a:rPr lang="en-US" sz="2000" dirty="0"/>
              <a:t>, </a:t>
            </a:r>
            <a:r>
              <a:rPr lang="en-US" sz="2000" dirty="0" smtClean="0"/>
              <a:t> as </a:t>
            </a:r>
            <a:r>
              <a:rPr lang="en-US" sz="2000" dirty="0"/>
              <a:t>the </a:t>
            </a:r>
            <a:r>
              <a:rPr lang="en-US" sz="2000" dirty="0" smtClean="0"/>
              <a:t> case </a:t>
            </a:r>
            <a:r>
              <a:rPr lang="en-US" sz="2000" dirty="0"/>
              <a:t>may be, if an Existing / </a:t>
            </a:r>
            <a:r>
              <a:rPr lang="en-US" sz="2000" dirty="0" smtClean="0"/>
              <a:t>New  </a:t>
            </a:r>
            <a:r>
              <a:rPr lang="en-US" sz="2000" dirty="0"/>
              <a:t>Unit in any of </a:t>
            </a:r>
            <a:r>
              <a:rPr lang="en-US" sz="2000" dirty="0" smtClean="0"/>
              <a:t> the </a:t>
            </a:r>
            <a:r>
              <a:rPr lang="en-US" sz="2000" dirty="0"/>
              <a:t>areas covered under </a:t>
            </a:r>
            <a:r>
              <a:rPr lang="en-US" sz="2000" dirty="0" smtClean="0"/>
              <a:t> </a:t>
            </a:r>
          </a:p>
          <a:p>
            <a:endParaRPr lang="en-US" sz="2000" dirty="0" smtClean="0"/>
          </a:p>
          <a:p>
            <a:r>
              <a:rPr lang="en-US" sz="2000" dirty="0" smtClean="0"/>
              <a:t>1)   Group </a:t>
            </a:r>
            <a:r>
              <a:rPr lang="en-US" sz="2000" dirty="0"/>
              <a:t>“B”, </a:t>
            </a:r>
            <a:endParaRPr lang="en-US" sz="2000" dirty="0" smtClean="0"/>
          </a:p>
          <a:p>
            <a:r>
              <a:rPr lang="en-US" sz="2000" dirty="0" smtClean="0"/>
              <a:t>2)  Group </a:t>
            </a:r>
            <a:r>
              <a:rPr lang="en-US" sz="2000" dirty="0"/>
              <a:t>“C”, </a:t>
            </a:r>
            <a:endParaRPr lang="en-US" sz="2000" dirty="0" smtClean="0"/>
          </a:p>
          <a:p>
            <a:r>
              <a:rPr lang="en-US" sz="2000" dirty="0" smtClean="0"/>
              <a:t>3)  Group </a:t>
            </a:r>
            <a:r>
              <a:rPr lang="en-US" sz="2000" dirty="0"/>
              <a:t>“D”, </a:t>
            </a:r>
            <a:endParaRPr lang="en-US" sz="2000" dirty="0" smtClean="0"/>
          </a:p>
          <a:p>
            <a:r>
              <a:rPr lang="en-US" sz="2000" dirty="0" smtClean="0"/>
              <a:t>4)  Group </a:t>
            </a:r>
            <a:r>
              <a:rPr lang="en-US" sz="2000" dirty="0"/>
              <a:t>D+, </a:t>
            </a:r>
            <a:r>
              <a:rPr lang="en-US" sz="2000" dirty="0" smtClean="0"/>
              <a:t> </a:t>
            </a:r>
          </a:p>
          <a:p>
            <a:r>
              <a:rPr lang="en-US" sz="2000" dirty="0" smtClean="0"/>
              <a:t>5)  Naxalism  </a:t>
            </a:r>
            <a:r>
              <a:rPr lang="en-US" sz="2000" dirty="0"/>
              <a:t>Affected </a:t>
            </a:r>
            <a:r>
              <a:rPr lang="en-US" sz="2000" dirty="0" smtClean="0"/>
              <a:t> Areas </a:t>
            </a:r>
          </a:p>
          <a:p>
            <a:pPr marL="342900" indent="-342900">
              <a:buAutoNum type="arabicParenR" startAt="6"/>
            </a:pPr>
            <a:r>
              <a:rPr lang="en-US" sz="2000" dirty="0" smtClean="0"/>
              <a:t>No-Industry- </a:t>
            </a:r>
            <a:r>
              <a:rPr lang="en-US" sz="2000" dirty="0"/>
              <a:t>Districts</a:t>
            </a:r>
            <a:r>
              <a:rPr lang="en-US" sz="2000" dirty="0" smtClean="0"/>
              <a:t>,</a:t>
            </a:r>
          </a:p>
          <a:p>
            <a:pPr marL="342900" indent="-342900"/>
            <a:endParaRPr lang="en-US" sz="2000" dirty="0" smtClean="0"/>
          </a:p>
          <a:p>
            <a:r>
              <a:rPr lang="en-US" sz="2000" dirty="0" smtClean="0"/>
              <a:t> Made,  on </a:t>
            </a:r>
            <a:r>
              <a:rPr lang="en-US" sz="2000" dirty="0"/>
              <a:t>or after the date </a:t>
            </a:r>
            <a:r>
              <a:rPr lang="en-US" sz="2000" dirty="0" smtClean="0"/>
              <a:t> 1st </a:t>
            </a:r>
            <a:r>
              <a:rPr lang="en-US" sz="2000" dirty="0"/>
              <a:t>April, 2013, an additional fixed capital investment in additional production / </a:t>
            </a:r>
            <a:r>
              <a:rPr lang="en-US" sz="2000" dirty="0" smtClean="0"/>
              <a:t> manufacturing </a:t>
            </a:r>
            <a:r>
              <a:rPr lang="en-US" sz="2000" dirty="0"/>
              <a:t>facilities for manufacture of the same product / products as of the Existing /New Unit or for manufacture of different products, as the case maybe provided it satisfies the following conditions, namely </a:t>
            </a:r>
          </a:p>
        </p:txBody>
      </p:sp>
      <p:sp>
        <p:nvSpPr>
          <p:cNvPr id="3" name="Footer Placeholder 2"/>
          <p:cNvSpPr>
            <a:spLocks noGrp="1"/>
          </p:cNvSpPr>
          <p:nvPr>
            <p:ph type="ftr" sz="quarter" idx="11"/>
          </p:nvPr>
        </p:nvSpPr>
        <p:spPr>
          <a:xfrm>
            <a:off x="0" y="6492875"/>
            <a:ext cx="9144000" cy="365125"/>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      </a:t>
            </a:r>
            <a:endParaRPr lang="en-US"/>
          </a:p>
        </p:txBody>
      </p:sp>
      <p:sp>
        <p:nvSpPr>
          <p:cNvPr id="3" name="TextBox 2"/>
          <p:cNvSpPr txBox="1"/>
          <p:nvPr/>
        </p:nvSpPr>
        <p:spPr>
          <a:xfrm>
            <a:off x="0" y="0"/>
            <a:ext cx="9144000" cy="1384995"/>
          </a:xfrm>
          <a:prstGeom prst="rect">
            <a:avLst/>
          </a:prstGeom>
          <a:solidFill>
            <a:schemeClr val="accent1">
              <a:lumMod val="40000"/>
              <a:lumOff val="60000"/>
            </a:schemeClr>
          </a:solidFill>
        </p:spPr>
        <p:txBody>
          <a:bodyPr wrap="square" rtlCol="0">
            <a:spAutoFit/>
          </a:bodyPr>
          <a:lstStyle/>
          <a:p>
            <a:pPr algn="ctr"/>
            <a:r>
              <a:rPr lang="en-US" sz="2800" b="1" dirty="0" smtClean="0"/>
              <a:t>CM Devendra Fadnavis talks of ‘Make In Maharashtra’ for industrial growth</a:t>
            </a:r>
            <a:endParaRPr lang="en-US" sz="2800" dirty="0" smtClean="0"/>
          </a:p>
          <a:p>
            <a:pPr algn="ctr"/>
            <a:endParaRPr lang="en-US" sz="2800" dirty="0"/>
          </a:p>
        </p:txBody>
      </p:sp>
      <p:pic>
        <p:nvPicPr>
          <p:cNvPr id="4" name="Picture 3" descr="fadnavis"/>
          <p:cNvPicPr/>
          <p:nvPr/>
        </p:nvPicPr>
        <p:blipFill>
          <a:blip r:embed="rId2"/>
          <a:srcRect/>
          <a:stretch>
            <a:fillRect/>
          </a:stretch>
        </p:blipFill>
        <p:spPr bwMode="auto">
          <a:xfrm>
            <a:off x="304800" y="1447800"/>
            <a:ext cx="8534400" cy="4020185"/>
          </a:xfrm>
          <a:prstGeom prst="rect">
            <a:avLst/>
          </a:prstGeom>
          <a:noFill/>
          <a:ln w="9525">
            <a:noFill/>
            <a:miter lim="800000"/>
            <a:headEnd/>
            <a:tailEnd/>
          </a:ln>
        </p:spPr>
      </p:pic>
      <p:sp>
        <p:nvSpPr>
          <p:cNvPr id="5" name="TextBox 4"/>
          <p:cNvSpPr txBox="1"/>
          <p:nvPr/>
        </p:nvSpPr>
        <p:spPr>
          <a:xfrm>
            <a:off x="0" y="5562600"/>
            <a:ext cx="9144000" cy="646331"/>
          </a:xfrm>
          <a:prstGeom prst="rect">
            <a:avLst/>
          </a:prstGeom>
          <a:noFill/>
        </p:spPr>
        <p:txBody>
          <a:bodyPr wrap="square" rtlCol="0">
            <a:spAutoFit/>
          </a:bodyPr>
          <a:lstStyle/>
          <a:p>
            <a:r>
              <a:rPr lang="en-US" dirty="0" smtClean="0"/>
              <a:t>Devendra Fadnavis promised to set up a committee to fast track the projects which are inordinately delayed due to non-clearance from ministry of environment.</a:t>
            </a:r>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555641"/>
          </a:xfrm>
          <a:prstGeom prst="rect">
            <a:avLst/>
          </a:prstGeom>
        </p:spPr>
        <p:txBody>
          <a:bodyPr wrap="square">
            <a:spAutoFit/>
          </a:bodyPr>
          <a:lstStyle/>
          <a:p>
            <a:pPr marL="342900" indent="-342900">
              <a:buFont typeface="Wingdings" pitchFamily="2" charset="2"/>
              <a:buChar char="v"/>
            </a:pPr>
            <a:r>
              <a:rPr lang="en-US" sz="2000" b="1" dirty="0" smtClean="0"/>
              <a:t>                      </a:t>
            </a:r>
            <a:r>
              <a:rPr lang="en-US" sz="2000" b="1" dirty="0" smtClean="0">
                <a:gradFill>
                  <a:gsLst>
                    <a:gs pos="0">
                      <a:srgbClr val="000000"/>
                    </a:gs>
                    <a:gs pos="39999">
                      <a:srgbClr val="0A128C"/>
                    </a:gs>
                    <a:gs pos="70000">
                      <a:srgbClr val="181CC7"/>
                    </a:gs>
                    <a:gs pos="88000">
                      <a:srgbClr val="7005D4"/>
                    </a:gs>
                    <a:gs pos="100000">
                      <a:srgbClr val="8C3D91"/>
                    </a:gs>
                  </a:gsLst>
                  <a:lin ang="5400000" scaled="0"/>
                </a:gradFill>
              </a:rPr>
              <a:t>EXPANSION/ DIVERSIFICATION PROJECT</a:t>
            </a:r>
            <a:endParaRPr lang="en-US" sz="2000" dirty="0" smtClean="0">
              <a:gradFill>
                <a:gsLst>
                  <a:gs pos="0">
                    <a:srgbClr val="000000"/>
                  </a:gs>
                  <a:gs pos="39999">
                    <a:srgbClr val="0A128C"/>
                  </a:gs>
                  <a:gs pos="70000">
                    <a:srgbClr val="181CC7"/>
                  </a:gs>
                  <a:gs pos="88000">
                    <a:srgbClr val="7005D4"/>
                  </a:gs>
                  <a:gs pos="100000">
                    <a:srgbClr val="8C3D91"/>
                  </a:gs>
                </a:gsLst>
                <a:lin ang="5400000" scaled="0"/>
              </a:gradFill>
            </a:endParaRPr>
          </a:p>
          <a:p>
            <a:pPr marL="342900" indent="-342900">
              <a:buAutoNum type="alphaLcParenBoth"/>
            </a:pPr>
            <a:endParaRPr lang="en-US" sz="2000" dirty="0" smtClean="0"/>
          </a:p>
          <a:p>
            <a:pPr marL="342900" indent="-342900"/>
            <a:endParaRPr lang="en-US" sz="2000" dirty="0" smtClean="0"/>
          </a:p>
          <a:p>
            <a:pPr marL="342900" indent="-342900">
              <a:buFont typeface="Wingdings" pitchFamily="2" charset="2"/>
              <a:buChar char="Ø"/>
            </a:pPr>
            <a:r>
              <a:rPr lang="en-US" sz="2000" dirty="0" smtClean="0"/>
              <a:t>The </a:t>
            </a:r>
            <a:r>
              <a:rPr lang="en-US" sz="2000" dirty="0"/>
              <a:t>said additional Fixed Capital Investment for expansion / diversification of the Existing/ New Unit should exceed </a:t>
            </a:r>
            <a:r>
              <a:rPr lang="en-US" sz="2000" dirty="0">
                <a:solidFill>
                  <a:srgbClr val="FF0000"/>
                </a:solidFill>
              </a:rPr>
              <a:t>25 per cent of the Gross Fixed</a:t>
            </a:r>
            <a:r>
              <a:rPr lang="en-US" sz="2000" dirty="0"/>
              <a:t> Capital Investment of the Existing / New Unit immediately prior to setting up of the additional production /manufacturing facilities, as on the last day of the previous financial year, subject to a minimum additional fixed capital investment of </a:t>
            </a:r>
            <a:r>
              <a:rPr lang="en-US" sz="2000" dirty="0">
                <a:solidFill>
                  <a:srgbClr val="FF0000"/>
                </a:solidFill>
              </a:rPr>
              <a:t>Rs. 5 </a:t>
            </a:r>
            <a:r>
              <a:rPr lang="en-US" sz="2000" dirty="0" err="1">
                <a:solidFill>
                  <a:srgbClr val="FF0000"/>
                </a:solidFill>
              </a:rPr>
              <a:t>crores</a:t>
            </a:r>
            <a:r>
              <a:rPr lang="en-US" sz="2000" dirty="0"/>
              <a:t> in case of non-MSMEs and </a:t>
            </a:r>
            <a:r>
              <a:rPr lang="en-US" sz="2000" dirty="0">
                <a:solidFill>
                  <a:srgbClr val="FF0000"/>
                </a:solidFill>
              </a:rPr>
              <a:t>Rs. 25 Lacks, in case of MSMEs.</a:t>
            </a:r>
            <a:r>
              <a:rPr lang="en-US" sz="2000" dirty="0"/>
              <a:t> </a:t>
            </a:r>
            <a:endParaRPr lang="en-US" sz="2000" dirty="0" smtClean="0"/>
          </a:p>
          <a:p>
            <a:pPr marL="342900" indent="-342900"/>
            <a:endParaRPr lang="en-US" sz="2000" dirty="0" smtClean="0"/>
          </a:p>
          <a:p>
            <a:pPr marL="342900" indent="-342900">
              <a:buFont typeface="Wingdings" pitchFamily="2" charset="2"/>
              <a:buChar char="Ø"/>
            </a:pPr>
            <a:r>
              <a:rPr lang="en-US" sz="2000" dirty="0" smtClean="0"/>
              <a:t>In the case of Expansion or Expansion-cum-Diversification but not mere Diversification “per se”, the said additional Fixed Capital Investment should result in increase of existing installed capacity by at least  </a:t>
            </a:r>
            <a:r>
              <a:rPr lang="en-US" sz="2000" dirty="0" smtClean="0">
                <a:solidFill>
                  <a:srgbClr val="FF0000"/>
                </a:solidFill>
              </a:rPr>
              <a:t>25 percent</a:t>
            </a:r>
            <a:r>
              <a:rPr lang="en-US" sz="2000" dirty="0" smtClean="0"/>
              <a:t>; and </a:t>
            </a:r>
          </a:p>
          <a:p>
            <a:pPr marL="342900" indent="-342900"/>
            <a:endParaRPr lang="en-US" sz="2000" dirty="0" smtClean="0"/>
          </a:p>
          <a:p>
            <a:pPr marL="342900" indent="-342900">
              <a:buFont typeface="Wingdings" pitchFamily="2" charset="2"/>
              <a:buChar char="Ø"/>
            </a:pPr>
            <a:r>
              <a:rPr lang="en-US" sz="2000" dirty="0" smtClean="0"/>
              <a:t> Such Expansion / Diversification should increase the employment in the non-supervisory category at least to the extent of  </a:t>
            </a:r>
            <a:r>
              <a:rPr lang="en-US" sz="2000" dirty="0" smtClean="0">
                <a:solidFill>
                  <a:srgbClr val="FF0000"/>
                </a:solidFill>
              </a:rPr>
              <a:t>10 percent</a:t>
            </a:r>
            <a:r>
              <a:rPr lang="en-US" sz="2000" dirty="0" smtClean="0"/>
              <a:t> of the pre expansion/diversification level of such employment and </a:t>
            </a:r>
            <a:r>
              <a:rPr lang="en-US" sz="2000" dirty="0" smtClean="0">
                <a:solidFill>
                  <a:srgbClr val="FF0000"/>
                </a:solidFill>
              </a:rPr>
              <a:t>80 percent </a:t>
            </a:r>
            <a:r>
              <a:rPr lang="en-US" sz="2000" dirty="0" smtClean="0"/>
              <a:t>of such additional employment should be from amongst local persons. </a:t>
            </a:r>
          </a:p>
          <a:p>
            <a:pPr marL="342900" indent="-342900"/>
            <a:endParaRPr lang="en-US" sz="2000" dirty="0" smtClean="0"/>
          </a:p>
          <a:p>
            <a:pPr marL="342900" indent="-342900"/>
            <a:endParaRPr lang="en-US" sz="2000" dirty="0"/>
          </a:p>
        </p:txBody>
      </p:sp>
      <p:sp>
        <p:nvSpPr>
          <p:cNvPr id="3" name="Footer Placeholder 2"/>
          <p:cNvSpPr>
            <a:spLocks noGrp="1"/>
          </p:cNvSpPr>
          <p:nvPr>
            <p:ph type="ftr" sz="quarter" idx="11"/>
          </p:nvPr>
        </p:nvSpPr>
        <p:spPr>
          <a:xfrm>
            <a:off x="0" y="6492875"/>
            <a:ext cx="9144000" cy="365125"/>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5324535"/>
          </a:xfrm>
          <a:prstGeom prst="rect">
            <a:avLst/>
          </a:prstGeom>
        </p:spPr>
        <p:txBody>
          <a:bodyPr wrap="square">
            <a:spAutoFit/>
          </a:bodyPr>
          <a:lstStyle/>
          <a:p>
            <a:pPr>
              <a:buFont typeface="Wingdings" pitchFamily="2" charset="2"/>
              <a:buChar char="v"/>
            </a:pPr>
            <a:r>
              <a:rPr lang="en-US" sz="2000" b="1" dirty="0" smtClean="0"/>
              <a:t>                                </a:t>
            </a:r>
            <a:r>
              <a:rPr lang="en-US" sz="2000" b="1" dirty="0" smtClean="0">
                <a:gradFill>
                  <a:gsLst>
                    <a:gs pos="0">
                      <a:srgbClr val="000000"/>
                    </a:gs>
                    <a:gs pos="39999">
                      <a:srgbClr val="0A128C"/>
                    </a:gs>
                    <a:gs pos="70000">
                      <a:srgbClr val="181CC7"/>
                    </a:gs>
                    <a:gs pos="88000">
                      <a:srgbClr val="7005D4"/>
                    </a:gs>
                    <a:gs pos="100000">
                      <a:srgbClr val="8C3D91"/>
                    </a:gs>
                  </a:gsLst>
                  <a:lin ang="5400000" scaled="0"/>
                </a:gradFill>
              </a:rPr>
              <a:t>ELIGIBILITY CERTIFICATE</a:t>
            </a:r>
            <a:r>
              <a:rPr lang="en-US" sz="2000" b="1" u="sng" dirty="0" smtClean="0"/>
              <a:t> </a:t>
            </a:r>
          </a:p>
          <a:p>
            <a:endParaRPr lang="en-US" sz="2000" b="1" dirty="0"/>
          </a:p>
          <a:p>
            <a:endParaRPr lang="en-US" sz="2000" b="1" dirty="0" smtClean="0"/>
          </a:p>
          <a:p>
            <a:endParaRPr lang="en-US" sz="2000" b="1" dirty="0"/>
          </a:p>
          <a:p>
            <a:r>
              <a:rPr lang="en-US" sz="2000" dirty="0" smtClean="0"/>
              <a:t>Eligibility  </a:t>
            </a:r>
            <a:r>
              <a:rPr lang="en-US" sz="2000" dirty="0"/>
              <a:t>Certificate shall mean the </a:t>
            </a:r>
            <a:r>
              <a:rPr lang="en-US" sz="2000" dirty="0" smtClean="0"/>
              <a:t> certificate  </a:t>
            </a:r>
            <a:r>
              <a:rPr lang="en-US" sz="2000" dirty="0"/>
              <a:t>issued by the Implementing Agency to the Eligible Unit under the Package Scheme of </a:t>
            </a:r>
            <a:r>
              <a:rPr lang="en-US" sz="2000" dirty="0" smtClean="0"/>
              <a:t> Incentives  which </a:t>
            </a:r>
            <a:r>
              <a:rPr lang="en-US" sz="2000" dirty="0"/>
              <a:t>indicates </a:t>
            </a:r>
            <a:r>
              <a:rPr lang="en-US" sz="2000" dirty="0" smtClean="0"/>
              <a:t>:-</a:t>
            </a:r>
          </a:p>
          <a:p>
            <a:endParaRPr lang="en-US" sz="2000" dirty="0" smtClean="0"/>
          </a:p>
          <a:p>
            <a:r>
              <a:rPr lang="en-US" sz="2000" dirty="0" smtClean="0"/>
              <a:t>1)the </a:t>
            </a:r>
            <a:r>
              <a:rPr lang="en-US" sz="2000" dirty="0"/>
              <a:t>accepted Fixed Capital Investment, </a:t>
            </a:r>
            <a:endParaRPr lang="en-US" sz="2000" dirty="0" smtClean="0"/>
          </a:p>
          <a:p>
            <a:r>
              <a:rPr lang="en-US" sz="2000" dirty="0" smtClean="0"/>
              <a:t>2)Actual </a:t>
            </a:r>
            <a:r>
              <a:rPr lang="en-US" sz="2000" dirty="0"/>
              <a:t>Fixed Capital Investment made</a:t>
            </a:r>
            <a:r>
              <a:rPr lang="en-US" sz="2000" dirty="0" smtClean="0"/>
              <a:t>,</a:t>
            </a:r>
          </a:p>
          <a:p>
            <a:r>
              <a:rPr lang="en-US" sz="2000" dirty="0" smtClean="0"/>
              <a:t>3)Finished Products</a:t>
            </a:r>
          </a:p>
          <a:p>
            <a:r>
              <a:rPr lang="en-US" sz="2000" dirty="0" smtClean="0"/>
              <a:t>4)Other </a:t>
            </a:r>
            <a:r>
              <a:rPr lang="en-US" sz="2000" dirty="0"/>
              <a:t>details </a:t>
            </a:r>
            <a:endParaRPr lang="en-US" sz="2000" dirty="0" smtClean="0"/>
          </a:p>
          <a:p>
            <a:r>
              <a:rPr lang="en-US" sz="2000" dirty="0" smtClean="0"/>
              <a:t>5) </a:t>
            </a:r>
            <a:r>
              <a:rPr lang="en-US" sz="2000" dirty="0"/>
              <a:t>Quantum of Incentives, </a:t>
            </a:r>
            <a:endParaRPr lang="en-US" sz="2000" dirty="0" smtClean="0"/>
          </a:p>
          <a:p>
            <a:r>
              <a:rPr lang="en-US" sz="2000" dirty="0" smtClean="0"/>
              <a:t>6)Period </a:t>
            </a:r>
            <a:r>
              <a:rPr lang="en-US" sz="2000" dirty="0"/>
              <a:t>of validity for availing of incentives </a:t>
            </a:r>
            <a:endParaRPr lang="en-US" sz="2000" dirty="0" smtClean="0"/>
          </a:p>
          <a:p>
            <a:r>
              <a:rPr lang="en-US" sz="2000" dirty="0" smtClean="0"/>
              <a:t>                                                                       </a:t>
            </a:r>
            <a:r>
              <a:rPr lang="en-US" sz="2000" dirty="0" smtClean="0">
                <a:solidFill>
                  <a:srgbClr val="00B050"/>
                </a:solidFill>
              </a:rPr>
              <a:t>AND</a:t>
            </a:r>
          </a:p>
          <a:p>
            <a:r>
              <a:rPr lang="en-US" sz="2000" dirty="0" smtClean="0"/>
              <a:t> </a:t>
            </a:r>
            <a:r>
              <a:rPr lang="en-US" sz="2000" dirty="0"/>
              <a:t>the terms and conditions to be complied with by the concerned Unit in </a:t>
            </a:r>
            <a:r>
              <a:rPr lang="en-US" sz="2000" dirty="0" smtClean="0"/>
              <a:t>whose  </a:t>
            </a:r>
            <a:r>
              <a:rPr lang="en-US" sz="2000" dirty="0" err="1"/>
              <a:t>favour</a:t>
            </a:r>
            <a:r>
              <a:rPr lang="en-US" sz="2000" dirty="0"/>
              <a:t> </a:t>
            </a:r>
            <a:r>
              <a:rPr lang="en-US" sz="2000" dirty="0" smtClean="0"/>
              <a:t> such </a:t>
            </a:r>
            <a:r>
              <a:rPr lang="en-US" sz="2000" dirty="0"/>
              <a:t>certificate is issued. </a:t>
            </a:r>
          </a:p>
        </p:txBody>
      </p:sp>
      <p:sp>
        <p:nvSpPr>
          <p:cNvPr id="3" name="Footer Placeholder 2"/>
          <p:cNvSpPr>
            <a:spLocks noGrp="1"/>
          </p:cNvSpPr>
          <p:nvPr>
            <p:ph type="ftr" sz="quarter" idx="11"/>
          </p:nvPr>
        </p:nvSpPr>
        <p:spPr>
          <a:xfrm>
            <a:off x="0" y="6858000"/>
            <a:ext cx="9144000" cy="381000"/>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5632311"/>
          </a:xfrm>
          <a:prstGeom prst="rect">
            <a:avLst/>
          </a:prstGeom>
        </p:spPr>
        <p:txBody>
          <a:bodyPr wrap="square">
            <a:spAutoFit/>
          </a:bodyPr>
          <a:lstStyle/>
          <a:p>
            <a:pPr>
              <a:buFont typeface="Wingdings" pitchFamily="2" charset="2"/>
              <a:buChar char="v"/>
            </a:pPr>
            <a:r>
              <a:rPr lang="en-US" sz="2000" b="1" dirty="0" smtClean="0"/>
              <a:t>                                  </a:t>
            </a:r>
            <a:r>
              <a:rPr lang="en-US" sz="2000" b="1" dirty="0" smtClean="0">
                <a:gradFill>
                  <a:gsLst>
                    <a:gs pos="0">
                      <a:srgbClr val="000000"/>
                    </a:gs>
                    <a:gs pos="39999">
                      <a:srgbClr val="0A128C"/>
                    </a:gs>
                    <a:gs pos="70000">
                      <a:srgbClr val="181CC7"/>
                    </a:gs>
                    <a:gs pos="88000">
                      <a:srgbClr val="7005D4"/>
                    </a:gs>
                    <a:gs pos="100000">
                      <a:srgbClr val="8C3D91"/>
                    </a:gs>
                  </a:gsLst>
                  <a:lin ang="5400000" scaled="0"/>
                </a:gradFill>
              </a:rPr>
              <a:t>ELIGIBILITY PERIOD</a:t>
            </a:r>
          </a:p>
          <a:p>
            <a:endParaRPr lang="en-US" sz="2000" b="1" dirty="0">
              <a:gradFill>
                <a:gsLst>
                  <a:gs pos="0">
                    <a:srgbClr val="000000"/>
                  </a:gs>
                  <a:gs pos="39999">
                    <a:srgbClr val="0A128C"/>
                  </a:gs>
                  <a:gs pos="70000">
                    <a:srgbClr val="181CC7"/>
                  </a:gs>
                  <a:gs pos="88000">
                    <a:srgbClr val="7005D4"/>
                  </a:gs>
                  <a:gs pos="100000">
                    <a:srgbClr val="8C3D91"/>
                  </a:gs>
                </a:gsLst>
                <a:lin ang="5400000" scaled="0"/>
              </a:gradFill>
            </a:endParaRPr>
          </a:p>
          <a:p>
            <a:endParaRPr lang="en-US" sz="2000" b="1" dirty="0"/>
          </a:p>
          <a:p>
            <a:endParaRPr lang="en-US" sz="2000" b="1" dirty="0"/>
          </a:p>
          <a:p>
            <a:r>
              <a:rPr lang="en-US" sz="2000" dirty="0"/>
              <a:t>For the purpose of incentives of </a:t>
            </a:r>
            <a:r>
              <a:rPr lang="en-US" sz="2000" dirty="0" smtClean="0"/>
              <a:t>:-</a:t>
            </a:r>
          </a:p>
          <a:p>
            <a:endParaRPr lang="en-US" sz="2000" dirty="0" smtClean="0"/>
          </a:p>
          <a:p>
            <a:r>
              <a:rPr lang="en-US" sz="2000" dirty="0" smtClean="0"/>
              <a:t>1)Industrial </a:t>
            </a:r>
            <a:r>
              <a:rPr lang="en-US" sz="2000" dirty="0"/>
              <a:t>Promotion Subsidy</a:t>
            </a:r>
            <a:r>
              <a:rPr lang="en-US" sz="2000" dirty="0" smtClean="0"/>
              <a:t>,</a:t>
            </a:r>
          </a:p>
          <a:p>
            <a:r>
              <a:rPr lang="en-US" sz="2000" dirty="0" smtClean="0"/>
              <a:t>2) </a:t>
            </a:r>
            <a:r>
              <a:rPr lang="en-US" sz="2000" dirty="0"/>
              <a:t>Interest Subsidy</a:t>
            </a:r>
            <a:r>
              <a:rPr lang="en-US" sz="2000" dirty="0" smtClean="0"/>
              <a:t>,</a:t>
            </a:r>
          </a:p>
          <a:p>
            <a:r>
              <a:rPr lang="en-US" sz="2000" dirty="0" smtClean="0"/>
              <a:t>3) </a:t>
            </a:r>
            <a:r>
              <a:rPr lang="en-US" sz="2000" dirty="0"/>
              <a:t>Electricity Duty Exemption</a:t>
            </a:r>
            <a:r>
              <a:rPr lang="en-US" sz="2000" dirty="0" smtClean="0"/>
              <a:t>,</a:t>
            </a:r>
          </a:p>
          <a:p>
            <a:r>
              <a:rPr lang="en-US" sz="2000" dirty="0" smtClean="0"/>
              <a:t>4) </a:t>
            </a:r>
            <a:r>
              <a:rPr lang="en-US" sz="2000" dirty="0"/>
              <a:t>Power Tariff Subsidy etc</a:t>
            </a:r>
            <a:r>
              <a:rPr lang="en-US" sz="2000" dirty="0" smtClean="0"/>
              <a:t>.,</a:t>
            </a:r>
          </a:p>
          <a:p>
            <a:endParaRPr lang="en-US" sz="2000" dirty="0" smtClean="0"/>
          </a:p>
          <a:p>
            <a:r>
              <a:rPr lang="en-US" sz="2000" dirty="0" smtClean="0"/>
              <a:t>    </a:t>
            </a:r>
            <a:r>
              <a:rPr lang="en-US" sz="2000" dirty="0"/>
              <a:t>A</a:t>
            </a:r>
            <a:r>
              <a:rPr lang="en-US" sz="2000" dirty="0" smtClean="0"/>
              <a:t>pplicable </a:t>
            </a:r>
            <a:r>
              <a:rPr lang="en-US" sz="2000" dirty="0"/>
              <a:t>to an Eligible Unit </a:t>
            </a:r>
            <a:r>
              <a:rPr lang="en-US" sz="2000" dirty="0" smtClean="0"/>
              <a:t> </a:t>
            </a:r>
            <a:r>
              <a:rPr lang="en-US" sz="2000" dirty="0"/>
              <a:t>subject to the fulfilment of the conditions of </a:t>
            </a:r>
            <a:r>
              <a:rPr lang="en-US" sz="2000" dirty="0" smtClean="0"/>
              <a:t>the</a:t>
            </a:r>
          </a:p>
          <a:p>
            <a:r>
              <a:rPr lang="en-US" sz="2000" dirty="0" smtClean="0"/>
              <a:t>    </a:t>
            </a:r>
            <a:r>
              <a:rPr lang="en-US" sz="2000" dirty="0"/>
              <a:t>PSI-2013</a:t>
            </a:r>
            <a:r>
              <a:rPr lang="en-US" sz="2000" dirty="0" smtClean="0"/>
              <a:t>, </a:t>
            </a:r>
            <a:r>
              <a:rPr lang="en-US" sz="2000" dirty="0"/>
              <a:t>the period of eligibility shall be computed from the Effective date </a:t>
            </a:r>
            <a:r>
              <a:rPr lang="en-US" sz="2000" dirty="0" smtClean="0"/>
              <a:t>of</a:t>
            </a:r>
          </a:p>
          <a:p>
            <a:r>
              <a:rPr lang="en-US" sz="2000" dirty="0" smtClean="0"/>
              <a:t>    </a:t>
            </a:r>
            <a:r>
              <a:rPr lang="en-US" sz="2000" dirty="0"/>
              <a:t>Eligibility and </a:t>
            </a:r>
            <a:r>
              <a:rPr lang="en-US" sz="2000" dirty="0" smtClean="0"/>
              <a:t>depend </a:t>
            </a:r>
            <a:r>
              <a:rPr lang="en-US" sz="2000" dirty="0"/>
              <a:t>on the nature and location of the Eligible Unit. </a:t>
            </a:r>
            <a:endParaRPr lang="en-US" sz="2000" dirty="0" smtClean="0"/>
          </a:p>
          <a:p>
            <a:endParaRPr lang="en-US" sz="2000" dirty="0" smtClean="0"/>
          </a:p>
          <a:p>
            <a:r>
              <a:rPr lang="en-US" sz="2000" dirty="0"/>
              <a:t> </a:t>
            </a:r>
            <a:r>
              <a:rPr lang="en-US" sz="2000" dirty="0" smtClean="0"/>
              <a:t>    In </a:t>
            </a:r>
            <a:r>
              <a:rPr lang="en-US" sz="2000" dirty="0"/>
              <a:t>respect of Mega Projects/ Ultra Mega Projects, the eligibility period shall </a:t>
            </a:r>
            <a:r>
              <a:rPr lang="en-US" sz="2000" dirty="0" smtClean="0"/>
              <a:t>be</a:t>
            </a:r>
          </a:p>
          <a:p>
            <a:r>
              <a:rPr lang="en-US" sz="2000" dirty="0" smtClean="0"/>
              <a:t>     </a:t>
            </a:r>
            <a:r>
              <a:rPr lang="en-US" sz="2000" dirty="0"/>
              <a:t>as, </a:t>
            </a:r>
            <a:r>
              <a:rPr lang="en-US" sz="2000" dirty="0" smtClean="0"/>
              <a:t>approved </a:t>
            </a:r>
            <a:r>
              <a:rPr lang="en-US" sz="2000" dirty="0"/>
              <a:t>by the “Cabinet Sub Committee” or the “High Power Committee</a:t>
            </a:r>
            <a:r>
              <a:rPr lang="en-US" sz="2000" dirty="0" smtClean="0"/>
              <a:t>”,</a:t>
            </a:r>
          </a:p>
          <a:p>
            <a:r>
              <a:rPr lang="en-US" sz="2000" dirty="0" smtClean="0"/>
              <a:t>     subject </a:t>
            </a:r>
            <a:r>
              <a:rPr lang="en-US" sz="2000" dirty="0"/>
              <a:t>to </a:t>
            </a:r>
            <a:r>
              <a:rPr lang="en-US" sz="2000" dirty="0" err="1" smtClean="0"/>
              <a:t>fulfilment</a:t>
            </a:r>
            <a:r>
              <a:rPr lang="en-US" sz="2000" dirty="0" smtClean="0"/>
              <a:t> </a:t>
            </a:r>
            <a:r>
              <a:rPr lang="en-US" sz="2000" dirty="0"/>
              <a:t>of the conditions of the PSI- 2013. </a:t>
            </a:r>
          </a:p>
        </p:txBody>
      </p:sp>
      <p:sp>
        <p:nvSpPr>
          <p:cNvPr id="3" name="Footer Placeholder 2"/>
          <p:cNvSpPr>
            <a:spLocks noGrp="1"/>
          </p:cNvSpPr>
          <p:nvPr>
            <p:ph type="ftr" sz="quarter" idx="11"/>
          </p:nvPr>
        </p:nvSpPr>
        <p:spPr>
          <a:xfrm>
            <a:off x="0" y="6858000"/>
            <a:ext cx="9144000" cy="533400"/>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4001095"/>
          </a:xfrm>
          <a:prstGeom prst="rect">
            <a:avLst/>
          </a:prstGeom>
        </p:spPr>
        <p:txBody>
          <a:bodyPr wrap="square">
            <a:spAutoFit/>
          </a:bodyPr>
          <a:lstStyle/>
          <a:p>
            <a:pPr>
              <a:buFont typeface="Wingdings" pitchFamily="2" charset="2"/>
              <a:buChar char="v"/>
            </a:pPr>
            <a:r>
              <a:rPr lang="en-US" sz="2400" b="1" dirty="0" smtClean="0"/>
              <a:t>                                 </a:t>
            </a:r>
            <a:r>
              <a:rPr lang="en-US" sz="2400" b="1" dirty="0" smtClean="0">
                <a:gradFill>
                  <a:gsLst>
                    <a:gs pos="0">
                      <a:srgbClr val="000000"/>
                    </a:gs>
                    <a:gs pos="39999">
                      <a:srgbClr val="0A128C"/>
                    </a:gs>
                    <a:gs pos="70000">
                      <a:srgbClr val="181CC7"/>
                    </a:gs>
                    <a:gs pos="88000">
                      <a:srgbClr val="7005D4"/>
                    </a:gs>
                    <a:gs pos="100000">
                      <a:srgbClr val="8C3D91"/>
                    </a:gs>
                  </a:gsLst>
                  <a:lin ang="5400000" scaled="0"/>
                </a:gradFill>
              </a:rPr>
              <a:t>OPERATIVE PERIOD</a:t>
            </a:r>
            <a:endParaRPr lang="en-US" b="1" dirty="0">
              <a:gradFill>
                <a:gsLst>
                  <a:gs pos="0">
                    <a:srgbClr val="000000"/>
                  </a:gs>
                  <a:gs pos="39999">
                    <a:srgbClr val="0A128C"/>
                  </a:gs>
                  <a:gs pos="70000">
                    <a:srgbClr val="181CC7"/>
                  </a:gs>
                  <a:gs pos="88000">
                    <a:srgbClr val="7005D4"/>
                  </a:gs>
                  <a:gs pos="100000">
                    <a:srgbClr val="8C3D91"/>
                  </a:gs>
                </a:gsLst>
                <a:lin ang="5400000" scaled="0"/>
              </a:gradFill>
            </a:endParaRPr>
          </a:p>
          <a:p>
            <a:endParaRPr lang="en-US" b="1" dirty="0" smtClean="0"/>
          </a:p>
          <a:p>
            <a:endParaRPr lang="en-US" b="1" dirty="0"/>
          </a:p>
          <a:p>
            <a:endParaRPr lang="en-US" b="1" dirty="0" smtClean="0"/>
          </a:p>
          <a:p>
            <a:endParaRPr lang="en-US" b="1" dirty="0"/>
          </a:p>
          <a:p>
            <a:endParaRPr lang="en-US" b="1" dirty="0"/>
          </a:p>
          <a:p>
            <a:r>
              <a:rPr lang="en-US" dirty="0"/>
              <a:t>“</a:t>
            </a:r>
            <a:r>
              <a:rPr lang="en-US" sz="2800" dirty="0"/>
              <a:t>Operative Period” shall mean an include the minimum period of Operation of Unit as laid down under the Government Resolution, Industries, Energy and Labour Department, No. PSI-2108/CR 35 /IND-8, dated the 21st May, 2008 . </a:t>
            </a:r>
          </a:p>
        </p:txBody>
      </p:sp>
      <p:sp>
        <p:nvSpPr>
          <p:cNvPr id="3" name="Footer Placeholder 2"/>
          <p:cNvSpPr>
            <a:spLocks noGrp="1"/>
          </p:cNvSpPr>
          <p:nvPr>
            <p:ph type="ftr" sz="quarter" idx="11"/>
          </p:nvPr>
        </p:nvSpPr>
        <p:spPr>
          <a:xfrm>
            <a:off x="0" y="6492875"/>
            <a:ext cx="9144000" cy="593725"/>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5940088"/>
          </a:xfrm>
          <a:prstGeom prst="rect">
            <a:avLst/>
          </a:prstGeom>
        </p:spPr>
        <p:txBody>
          <a:bodyPr wrap="square">
            <a:spAutoFit/>
          </a:bodyPr>
          <a:lstStyle/>
          <a:p>
            <a:pPr>
              <a:buFont typeface="Wingdings" pitchFamily="2" charset="2"/>
              <a:buChar char="v"/>
            </a:pPr>
            <a:r>
              <a:rPr lang="en-US" sz="2000" b="1" dirty="0" smtClean="0"/>
              <a:t>                                      </a:t>
            </a:r>
            <a:r>
              <a:rPr lang="en-US" sz="2000" b="1" dirty="0" smtClean="0">
                <a:gradFill>
                  <a:gsLst>
                    <a:gs pos="0">
                      <a:srgbClr val="000000"/>
                    </a:gs>
                    <a:gs pos="39999">
                      <a:srgbClr val="0A128C"/>
                    </a:gs>
                    <a:gs pos="70000">
                      <a:srgbClr val="181CC7"/>
                    </a:gs>
                    <a:gs pos="88000">
                      <a:srgbClr val="7005D4"/>
                    </a:gs>
                    <a:gs pos="100000">
                      <a:srgbClr val="8C3D91"/>
                    </a:gs>
                  </a:gsLst>
                  <a:lin ang="5400000" scaled="0"/>
                </a:gradFill>
              </a:rPr>
              <a:t>EFFECTIVE STEPS</a:t>
            </a:r>
            <a:endParaRPr lang="en-US" sz="2000" b="1" dirty="0" smtClean="0"/>
          </a:p>
          <a:p>
            <a:endParaRPr lang="en-US" sz="2000" b="1" dirty="0"/>
          </a:p>
          <a:p>
            <a:endParaRPr lang="en-US" sz="2000" b="1" dirty="0" smtClean="0"/>
          </a:p>
          <a:p>
            <a:endParaRPr lang="en-US" sz="2000" b="1" dirty="0"/>
          </a:p>
          <a:p>
            <a:pPr>
              <a:buFont typeface="Wingdings" pitchFamily="2" charset="2"/>
              <a:buChar char="Ø"/>
            </a:pPr>
            <a:r>
              <a:rPr lang="en-US" sz="2000" dirty="0" smtClean="0"/>
              <a:t>   </a:t>
            </a:r>
            <a:r>
              <a:rPr lang="en-US" sz="2000" u="sng" dirty="0"/>
              <a:t>“Effective Steps” shall mean and include</a:t>
            </a:r>
            <a:r>
              <a:rPr lang="en-US" sz="2000" dirty="0"/>
              <a:t> </a:t>
            </a:r>
            <a:r>
              <a:rPr lang="en-US" sz="2000" dirty="0" smtClean="0"/>
              <a:t>– </a:t>
            </a:r>
          </a:p>
          <a:p>
            <a:endParaRPr lang="en-US" sz="2000" dirty="0" smtClean="0"/>
          </a:p>
          <a:p>
            <a:pPr marL="400050" indent="-400050">
              <a:buFont typeface="Wingdings" pitchFamily="2" charset="2"/>
              <a:buChar char="§"/>
            </a:pPr>
            <a:r>
              <a:rPr lang="en-US" sz="2000" dirty="0" smtClean="0"/>
              <a:t>Effective possession of land / shed / gala by an Eligible Unit. If the rental period/ lease period is less than the sum of Eligibility Period and Operative Period, then there should be a provision of automatic extension of the agreement for further minimum period which should be equivalent to the sum of Eligibility Period and Operative Period of the eligible unit. </a:t>
            </a:r>
          </a:p>
          <a:p>
            <a:pPr marL="400050" indent="-400050"/>
            <a:endParaRPr lang="en-US" sz="2000" dirty="0" smtClean="0"/>
          </a:p>
          <a:p>
            <a:pPr marL="400050" indent="-400050">
              <a:buFont typeface="Wingdings" pitchFamily="2" charset="2"/>
              <a:buChar char="Ø"/>
            </a:pPr>
            <a:r>
              <a:rPr lang="en-US" sz="2000" b="1" i="1" dirty="0" smtClean="0"/>
              <a:t>Explanation: Effective possession of land, in case of rental / lease of land / premises, means </a:t>
            </a:r>
            <a:r>
              <a:rPr lang="en-US" sz="2000" b="1" i="1" dirty="0" smtClean="0">
                <a:solidFill>
                  <a:srgbClr val="FF0000"/>
                </a:solidFill>
              </a:rPr>
              <a:t>physical possession of land with registered deed </a:t>
            </a:r>
            <a:r>
              <a:rPr lang="en-US" sz="2000" b="1" i="1" dirty="0" smtClean="0"/>
              <a:t>with clear title documents and / or </a:t>
            </a:r>
            <a:r>
              <a:rPr lang="en-US" sz="2000" b="1" i="1" dirty="0" smtClean="0">
                <a:solidFill>
                  <a:srgbClr val="FF0000"/>
                </a:solidFill>
              </a:rPr>
              <a:t>registered lease deed.</a:t>
            </a:r>
            <a:r>
              <a:rPr lang="en-US" sz="2000" b="1" i="1" dirty="0" smtClean="0"/>
              <a:t> However for land in </a:t>
            </a:r>
            <a:r>
              <a:rPr lang="en-US" sz="2000" b="1" i="1" dirty="0" smtClean="0">
                <a:solidFill>
                  <a:srgbClr val="FF0000"/>
                </a:solidFill>
              </a:rPr>
              <a:t>MIDC area , effective possession of land means physical possession with registered Agreement to lease</a:t>
            </a:r>
            <a:r>
              <a:rPr lang="en-US" sz="2000" b="1" i="1" dirty="0" smtClean="0"/>
              <a:t>. </a:t>
            </a:r>
          </a:p>
          <a:p>
            <a:pPr marL="400050" indent="-400050"/>
            <a:endParaRPr lang="en-US" sz="2000" dirty="0" smtClean="0"/>
          </a:p>
          <a:p>
            <a:pPr marL="400050" indent="-400050"/>
            <a:endParaRPr lang="en-US" sz="2000" dirty="0"/>
          </a:p>
        </p:txBody>
      </p:sp>
      <p:sp>
        <p:nvSpPr>
          <p:cNvPr id="3" name="Footer Placeholder 2"/>
          <p:cNvSpPr>
            <a:spLocks noGrp="1"/>
          </p:cNvSpPr>
          <p:nvPr>
            <p:ph type="ftr" sz="quarter" idx="11"/>
          </p:nvPr>
        </p:nvSpPr>
        <p:spPr>
          <a:xfrm>
            <a:off x="0" y="6492875"/>
            <a:ext cx="9144000" cy="517525"/>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48697"/>
            <a:ext cx="9144000" cy="5078313"/>
          </a:xfrm>
          <a:prstGeom prst="rect">
            <a:avLst/>
          </a:prstGeom>
        </p:spPr>
        <p:txBody>
          <a:bodyPr wrap="square">
            <a:spAutoFit/>
          </a:bodyPr>
          <a:lstStyle/>
          <a:p>
            <a:pPr>
              <a:buFont typeface="Wingdings" pitchFamily="2" charset="2"/>
              <a:buChar char="v"/>
            </a:pPr>
            <a:r>
              <a:rPr lang="en-US" b="1" dirty="0" smtClean="0"/>
              <a:t>                                                   </a:t>
            </a:r>
            <a:r>
              <a:rPr lang="en-US" sz="2400" b="1" dirty="0" smtClean="0">
                <a:gradFill>
                  <a:gsLst>
                    <a:gs pos="0">
                      <a:srgbClr val="000000"/>
                    </a:gs>
                    <a:gs pos="39999">
                      <a:srgbClr val="0A128C"/>
                    </a:gs>
                    <a:gs pos="70000">
                      <a:srgbClr val="181CC7"/>
                    </a:gs>
                    <a:gs pos="88000">
                      <a:srgbClr val="7005D4"/>
                    </a:gs>
                    <a:gs pos="100000">
                      <a:srgbClr val="8C3D91"/>
                    </a:gs>
                  </a:gsLst>
                  <a:lin ang="5400000" scaled="0"/>
                </a:gradFill>
              </a:rPr>
              <a:t>EFFECTIVE STEPS</a:t>
            </a:r>
            <a:endParaRPr lang="en-US" sz="2400" b="1" u="sng" dirty="0" smtClean="0">
              <a:gradFill>
                <a:gsLst>
                  <a:gs pos="0">
                    <a:srgbClr val="000000"/>
                  </a:gs>
                  <a:gs pos="39999">
                    <a:srgbClr val="0A128C"/>
                  </a:gs>
                  <a:gs pos="70000">
                    <a:srgbClr val="181CC7"/>
                  </a:gs>
                  <a:gs pos="88000">
                    <a:srgbClr val="7005D4"/>
                  </a:gs>
                  <a:gs pos="100000">
                    <a:srgbClr val="8C3D91"/>
                  </a:gs>
                </a:gsLst>
                <a:lin ang="5400000" scaled="0"/>
              </a:gradFill>
            </a:endParaRPr>
          </a:p>
          <a:p>
            <a:endParaRPr lang="en-US" sz="2400" b="1" u="sng" dirty="0" smtClean="0"/>
          </a:p>
          <a:p>
            <a:endParaRPr lang="en-US" sz="2400" u="sng" dirty="0"/>
          </a:p>
          <a:p>
            <a:pPr>
              <a:buFont typeface="Wingdings" pitchFamily="2" charset="2"/>
              <a:buChar char="§"/>
            </a:pPr>
            <a:r>
              <a:rPr lang="en-US" u="sng" dirty="0" smtClean="0"/>
              <a:t> </a:t>
            </a:r>
            <a:r>
              <a:rPr lang="en-US" dirty="0" smtClean="0"/>
              <a:t>  </a:t>
            </a:r>
            <a:r>
              <a:rPr lang="en-US" dirty="0"/>
              <a:t>Registration, in case of Firm / Company / Trust / Society / Co-operative Society. </a:t>
            </a:r>
            <a:endParaRPr lang="en-US" dirty="0" smtClean="0"/>
          </a:p>
          <a:p>
            <a:r>
              <a:rPr lang="en-US" dirty="0" smtClean="0"/>
              <a:t>    However</a:t>
            </a:r>
            <a:r>
              <a:rPr lang="en-US" dirty="0"/>
              <a:t>, in case of Partnership Firm, the evidence of execution of a Partnership Deed </a:t>
            </a:r>
            <a:endParaRPr lang="en-US" dirty="0" smtClean="0"/>
          </a:p>
          <a:p>
            <a:r>
              <a:rPr lang="en-US" dirty="0" smtClean="0"/>
              <a:t>    and </a:t>
            </a:r>
            <a:r>
              <a:rPr lang="en-US" dirty="0"/>
              <a:t>filing of a requisite application with payment of necessary registration fees with </a:t>
            </a:r>
            <a:r>
              <a:rPr lang="en-US" dirty="0" smtClean="0"/>
              <a:t>the</a:t>
            </a:r>
          </a:p>
          <a:p>
            <a:r>
              <a:rPr lang="en-US" dirty="0" smtClean="0"/>
              <a:t>    </a:t>
            </a:r>
            <a:r>
              <a:rPr lang="en-US" dirty="0"/>
              <a:t>Registrar of Firms and acknowledgement by the office shall be necessary. </a:t>
            </a:r>
            <a:endParaRPr lang="en-US" dirty="0" smtClean="0"/>
          </a:p>
          <a:p>
            <a:endParaRPr lang="en-US" dirty="0" smtClean="0"/>
          </a:p>
          <a:p>
            <a:pPr>
              <a:buFont typeface="Wingdings" pitchFamily="2" charset="2"/>
              <a:buChar char="§"/>
            </a:pPr>
            <a:r>
              <a:rPr lang="en-US" dirty="0" smtClean="0"/>
              <a:t>  Enterprises Memorandum / Letter of Intent / Registration for IT/BT Units from the </a:t>
            </a:r>
          </a:p>
          <a:p>
            <a:r>
              <a:rPr lang="en-US" dirty="0" smtClean="0"/>
              <a:t>   Directorate of Industries or MIDC / Letter of Intent from the Government of India and / </a:t>
            </a:r>
          </a:p>
          <a:p>
            <a:r>
              <a:rPr lang="en-US" dirty="0" smtClean="0"/>
              <a:t>   or permission from the State Government for setting up / shifting of the Unit, if such </a:t>
            </a:r>
          </a:p>
          <a:p>
            <a:r>
              <a:rPr lang="en-US" dirty="0" smtClean="0"/>
              <a:t>   permission is required to be obtained. </a:t>
            </a:r>
          </a:p>
          <a:p>
            <a:endParaRPr lang="en-US" dirty="0" smtClean="0"/>
          </a:p>
          <a:p>
            <a:endParaRPr lang="en-US" dirty="0" smtClean="0"/>
          </a:p>
          <a:p>
            <a:endParaRPr lang="en-US" dirty="0" smtClean="0"/>
          </a:p>
          <a:p>
            <a:endParaRPr lang="en-US" dirty="0" smtClean="0"/>
          </a:p>
          <a:p>
            <a:endParaRPr lang="en-US" dirty="0"/>
          </a:p>
        </p:txBody>
      </p:sp>
      <p:sp>
        <p:nvSpPr>
          <p:cNvPr id="3" name="Footer Placeholder 2"/>
          <p:cNvSpPr>
            <a:spLocks noGrp="1"/>
          </p:cNvSpPr>
          <p:nvPr>
            <p:ph type="ftr" sz="quarter" idx="11"/>
          </p:nvPr>
        </p:nvSpPr>
        <p:spPr>
          <a:xfrm>
            <a:off x="0" y="6492875"/>
            <a:ext cx="9144000" cy="593725"/>
          </a:xfrm>
          <a:solidFill>
            <a:schemeClr val="accent1">
              <a:lumMod val="60000"/>
              <a:lumOff val="40000"/>
            </a:schemeClr>
          </a:solidFill>
          <a:ln>
            <a:solidFill>
              <a:schemeClr val="accent1"/>
            </a:solidFill>
          </a:ln>
        </p:spPr>
        <p:txBody>
          <a:bodyPr/>
          <a:lstStyle/>
          <a:p>
            <a:pPr lvl="2"/>
            <a:r>
              <a:rPr lang="en-US" b="1" dirty="0" smtClean="0"/>
              <a:t> </a:t>
            </a:r>
            <a:r>
              <a:rPr lang="en-US" b="1" dirty="0" smtClean="0">
                <a:hlinkClick r:id="rId2"/>
              </a:rPr>
              <a:t>WWW.INDUSTRIALSUBSIDY.COM</a:t>
            </a:r>
            <a:r>
              <a:rPr lang="en-US" b="1" dirty="0" smtClean="0"/>
              <a:t>                                   BY CA G.B.MODI</a:t>
            </a:r>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0" y="6858000"/>
            <a:ext cx="9144000" cy="381000"/>
          </a:xfrm>
          <a:solidFill>
            <a:schemeClr val="accent2"/>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a:p>
        </p:txBody>
      </p:sp>
      <p:sp>
        <p:nvSpPr>
          <p:cNvPr id="3" name="Rectangle 2"/>
          <p:cNvSpPr/>
          <p:nvPr/>
        </p:nvSpPr>
        <p:spPr>
          <a:xfrm>
            <a:off x="0" y="474345"/>
            <a:ext cx="9144000" cy="4401205"/>
          </a:xfrm>
          <a:prstGeom prst="rect">
            <a:avLst/>
          </a:prstGeom>
        </p:spPr>
        <p:txBody>
          <a:bodyPr wrap="square">
            <a:spAutoFit/>
          </a:bodyPr>
          <a:lstStyle/>
          <a:p>
            <a:pPr>
              <a:buFont typeface="Wingdings" pitchFamily="2" charset="2"/>
              <a:buChar char="§"/>
            </a:pPr>
            <a:endParaRPr lang="en-US" sz="2000" dirty="0" smtClean="0"/>
          </a:p>
          <a:p>
            <a:pPr>
              <a:buFont typeface="Wingdings" pitchFamily="2" charset="2"/>
              <a:buChar char="§"/>
            </a:pPr>
            <a:endParaRPr lang="en-US" sz="2000" dirty="0" smtClean="0"/>
          </a:p>
          <a:p>
            <a:pPr>
              <a:buFont typeface="Wingdings" pitchFamily="2" charset="2"/>
              <a:buChar char="§"/>
            </a:pPr>
            <a:endParaRPr lang="en-US" sz="2000" dirty="0" smtClean="0"/>
          </a:p>
          <a:p>
            <a:pPr>
              <a:buFont typeface="Wingdings" pitchFamily="2" charset="2"/>
              <a:buChar char="§"/>
            </a:pPr>
            <a:r>
              <a:rPr lang="en-US" sz="2000" dirty="0" smtClean="0"/>
              <a:t>  A copy of the Industrial Entrepreneur’s Memorandum (IEM) along with a copy</a:t>
            </a:r>
          </a:p>
          <a:p>
            <a:r>
              <a:rPr lang="en-US" sz="2000" dirty="0" smtClean="0"/>
              <a:t>    of its acknowledgement in the case of an LSI Unit/Mega Unit/Ultra Mega Unit, </a:t>
            </a:r>
          </a:p>
          <a:p>
            <a:r>
              <a:rPr lang="en-US" sz="2000" dirty="0" smtClean="0"/>
              <a:t>    not covered </a:t>
            </a:r>
          </a:p>
          <a:p>
            <a:r>
              <a:rPr lang="en-US" sz="2000" dirty="0" smtClean="0"/>
              <a:t>    under the licensing provisions of the Industries (Development &amp; Regulation) </a:t>
            </a:r>
          </a:p>
          <a:p>
            <a:r>
              <a:rPr lang="en-US" sz="2000" dirty="0" smtClean="0"/>
              <a:t>    Act, 1951 or letter of intent, which is covered under license provision of the said </a:t>
            </a:r>
          </a:p>
          <a:p>
            <a:r>
              <a:rPr lang="en-US" sz="2000" dirty="0" smtClean="0"/>
              <a:t>    Act. </a:t>
            </a:r>
          </a:p>
          <a:p>
            <a:endParaRPr lang="en-US" sz="2000" dirty="0" smtClean="0"/>
          </a:p>
          <a:p>
            <a:pPr>
              <a:buFont typeface="Wingdings" pitchFamily="2" charset="2"/>
              <a:buChar char="Ø"/>
            </a:pPr>
            <a:r>
              <a:rPr lang="en-US" sz="2000" b="1" i="1" dirty="0" smtClean="0"/>
              <a:t>  Explanation- Based on the documentary evidence produced by the </a:t>
            </a:r>
          </a:p>
          <a:p>
            <a:r>
              <a:rPr lang="en-US" sz="2000" b="1" i="1" dirty="0" smtClean="0"/>
              <a:t>     Eligible Unit, the Implementing Agency shall determine the date on </a:t>
            </a:r>
          </a:p>
          <a:p>
            <a:r>
              <a:rPr lang="en-US" sz="2000" b="1" i="1" dirty="0" smtClean="0"/>
              <a:t>     which the Effective Steps  are completed, subject to such directions as the</a:t>
            </a:r>
          </a:p>
          <a:p>
            <a:r>
              <a:rPr lang="en-US" sz="2000" b="1" i="1" dirty="0" smtClean="0"/>
              <a:t>    Government may issue from time to time.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247864"/>
          </a:xfrm>
          <a:prstGeom prst="rect">
            <a:avLst/>
          </a:prstGeom>
        </p:spPr>
        <p:txBody>
          <a:bodyPr wrap="square">
            <a:spAutoFit/>
          </a:bodyPr>
          <a:lstStyle/>
          <a:p>
            <a:pPr>
              <a:buFont typeface="Wingdings" pitchFamily="2" charset="2"/>
              <a:buChar char="v"/>
            </a:pPr>
            <a:r>
              <a:rPr lang="en-US" sz="2000" b="1" dirty="0" smtClean="0"/>
              <a:t>                                           </a:t>
            </a:r>
            <a:r>
              <a:rPr lang="en-US" sz="2000" b="1" dirty="0" smtClean="0">
                <a:gradFill>
                  <a:gsLst>
                    <a:gs pos="0">
                      <a:srgbClr val="000000"/>
                    </a:gs>
                    <a:gs pos="39999">
                      <a:srgbClr val="0A128C"/>
                    </a:gs>
                    <a:gs pos="70000">
                      <a:srgbClr val="181CC7"/>
                    </a:gs>
                    <a:gs pos="88000">
                      <a:srgbClr val="7005D4"/>
                    </a:gs>
                    <a:gs pos="100000">
                      <a:srgbClr val="8C3D91"/>
                    </a:gs>
                  </a:gsLst>
                  <a:lin ang="5400000" scaled="0"/>
                </a:gradFill>
              </a:rPr>
              <a:t>FIXED ASSETS</a:t>
            </a:r>
            <a:r>
              <a:rPr lang="en-US" sz="2000" b="1" dirty="0" smtClean="0"/>
              <a:t> </a:t>
            </a:r>
          </a:p>
          <a:p>
            <a:endParaRPr lang="en-US" sz="2000" b="1" u="sng" dirty="0"/>
          </a:p>
          <a:p>
            <a:endParaRPr lang="en-US" sz="2000" b="1" u="sng" dirty="0" smtClean="0"/>
          </a:p>
          <a:p>
            <a:endParaRPr lang="en-US" sz="2000" b="1" u="sng" dirty="0"/>
          </a:p>
          <a:p>
            <a:pPr>
              <a:buFont typeface="Wingdings" pitchFamily="2" charset="2"/>
              <a:buChar char="Ø"/>
            </a:pPr>
            <a:r>
              <a:rPr lang="en-US" sz="2000" b="1" dirty="0"/>
              <a:t> </a:t>
            </a:r>
            <a:r>
              <a:rPr lang="en-US" sz="2000" b="1" dirty="0" smtClean="0"/>
              <a:t>   </a:t>
            </a:r>
            <a:r>
              <a:rPr lang="en-US" sz="2000" dirty="0" smtClean="0"/>
              <a:t>The </a:t>
            </a:r>
            <a:r>
              <a:rPr lang="en-US" sz="2000" dirty="0"/>
              <a:t>term Fixed Assets shall mean and include : </a:t>
            </a:r>
            <a:endParaRPr lang="en-US" sz="2000" dirty="0" smtClean="0"/>
          </a:p>
          <a:p>
            <a:endParaRPr lang="en-US" sz="2000" dirty="0"/>
          </a:p>
          <a:p>
            <a:pPr marL="400050" indent="-400050">
              <a:buFont typeface="Wingdings" pitchFamily="2" charset="2"/>
              <a:buChar char="§"/>
            </a:pPr>
            <a:r>
              <a:rPr lang="en-US" sz="2000" dirty="0" smtClean="0"/>
              <a:t>Land </a:t>
            </a:r>
            <a:r>
              <a:rPr lang="en-US" sz="2000" dirty="0"/>
              <a:t>/ area in effective possession for a minimum further period equivalent to sum of Eligibility Period and Operative Period, prescribed under the scheme and as required for the project. </a:t>
            </a:r>
            <a:endParaRPr lang="en-US" sz="2000" dirty="0" smtClean="0"/>
          </a:p>
          <a:p>
            <a:pPr marL="400050" indent="-400050"/>
            <a:endParaRPr lang="en-US" sz="2000" dirty="0"/>
          </a:p>
          <a:p>
            <a:pPr>
              <a:buFont typeface="Wingdings" pitchFamily="2" charset="2"/>
              <a:buChar char="§"/>
            </a:pPr>
            <a:r>
              <a:rPr lang="en-US" sz="2000" dirty="0" smtClean="0"/>
              <a:t>     Building</a:t>
            </a:r>
            <a:r>
              <a:rPr lang="en-US" sz="2000" dirty="0"/>
              <a:t>, i.e. any built-up area used for the Eligible Unit including </a:t>
            </a:r>
            <a:endParaRPr lang="en-US" sz="2000" dirty="0" smtClean="0"/>
          </a:p>
          <a:p>
            <a:r>
              <a:rPr lang="en-US" sz="2000" dirty="0" smtClean="0">
                <a:solidFill>
                  <a:srgbClr val="FF0000"/>
                </a:solidFill>
              </a:rPr>
              <a:t>       administrative building</a:t>
            </a:r>
            <a:r>
              <a:rPr lang="en-US" sz="2000" dirty="0">
                <a:solidFill>
                  <a:srgbClr val="FF0000"/>
                </a:solidFill>
              </a:rPr>
              <a:t>, residential quarters, industrial housing and </a:t>
            </a:r>
            <a:endParaRPr lang="en-US" sz="2000" dirty="0" smtClean="0">
              <a:solidFill>
                <a:srgbClr val="FF0000"/>
              </a:solidFill>
            </a:endParaRPr>
          </a:p>
          <a:p>
            <a:r>
              <a:rPr lang="en-US" sz="2000" dirty="0" smtClean="0">
                <a:solidFill>
                  <a:srgbClr val="FF0000"/>
                </a:solidFill>
              </a:rPr>
              <a:t>       accommodation </a:t>
            </a:r>
            <a:r>
              <a:rPr lang="en-US" sz="2000" dirty="0">
                <a:solidFill>
                  <a:srgbClr val="FF0000"/>
                </a:solidFill>
              </a:rPr>
              <a:t>for all such </a:t>
            </a:r>
            <a:r>
              <a:rPr lang="en-US" sz="2000" dirty="0" smtClean="0">
                <a:solidFill>
                  <a:srgbClr val="FF0000"/>
                </a:solidFill>
              </a:rPr>
              <a:t> facilities </a:t>
            </a:r>
            <a:r>
              <a:rPr lang="en-US" sz="2000" dirty="0">
                <a:solidFill>
                  <a:srgbClr val="FF0000"/>
                </a:solidFill>
              </a:rPr>
              <a:t>as are required for the manufacturing </a:t>
            </a:r>
            <a:r>
              <a:rPr lang="en-US" sz="2000" dirty="0" smtClean="0">
                <a:solidFill>
                  <a:srgbClr val="FF0000"/>
                </a:solidFill>
              </a:rPr>
              <a:t> </a:t>
            </a:r>
          </a:p>
          <a:p>
            <a:r>
              <a:rPr lang="en-US" sz="2000" dirty="0" smtClean="0">
                <a:solidFill>
                  <a:srgbClr val="FF0000"/>
                </a:solidFill>
              </a:rPr>
              <a:t>       processes</a:t>
            </a:r>
            <a:r>
              <a:rPr lang="en-US" sz="2000" dirty="0">
                <a:solidFill>
                  <a:srgbClr val="FF0000"/>
                </a:solidFill>
              </a:rPr>
              <a:t>.</a:t>
            </a:r>
            <a:r>
              <a:rPr lang="en-US" sz="2000" dirty="0"/>
              <a:t> </a:t>
            </a:r>
            <a:endParaRPr lang="en-US" sz="2000" dirty="0" smtClean="0"/>
          </a:p>
          <a:p>
            <a:endParaRPr lang="en-US" sz="2000" dirty="0" smtClean="0"/>
          </a:p>
          <a:p>
            <a:pPr>
              <a:buFont typeface="Wingdings" pitchFamily="2" charset="2"/>
              <a:buChar char="Ø"/>
            </a:pPr>
            <a:r>
              <a:rPr lang="en-US" sz="2000" dirty="0" smtClean="0"/>
              <a:t>    Plant and Machinery, i.e. Tools and equipment including handling and </a:t>
            </a:r>
          </a:p>
          <a:p>
            <a:r>
              <a:rPr lang="en-US" sz="2000" dirty="0" smtClean="0"/>
              <a:t>       haulage equipment or tools as are necessarily required and exclusively used </a:t>
            </a:r>
          </a:p>
          <a:p>
            <a:r>
              <a:rPr lang="en-US" sz="2000" dirty="0" smtClean="0"/>
              <a:t>       for sustaining the working of the Eligible Unit. </a:t>
            </a:r>
          </a:p>
          <a:p>
            <a:endParaRPr lang="en-US" sz="2000" dirty="0" smtClean="0"/>
          </a:p>
          <a:p>
            <a:endParaRPr lang="en-US" sz="2000" dirty="0"/>
          </a:p>
        </p:txBody>
      </p:sp>
      <p:sp>
        <p:nvSpPr>
          <p:cNvPr id="3" name="Footer Placeholder 2"/>
          <p:cNvSpPr>
            <a:spLocks noGrp="1"/>
          </p:cNvSpPr>
          <p:nvPr>
            <p:ph type="ftr" sz="quarter" idx="11"/>
          </p:nvPr>
        </p:nvSpPr>
        <p:spPr>
          <a:xfrm>
            <a:off x="0" y="6858000"/>
            <a:ext cx="9144000" cy="304800"/>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0" y="6553200"/>
            <a:ext cx="9144000" cy="533399"/>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a:p>
        </p:txBody>
      </p:sp>
      <p:sp>
        <p:nvSpPr>
          <p:cNvPr id="4" name="Rectangle 3"/>
          <p:cNvSpPr/>
          <p:nvPr/>
        </p:nvSpPr>
        <p:spPr>
          <a:xfrm>
            <a:off x="0" y="0"/>
            <a:ext cx="9144000" cy="5016758"/>
          </a:xfrm>
          <a:prstGeom prst="rect">
            <a:avLst/>
          </a:prstGeom>
        </p:spPr>
        <p:txBody>
          <a:bodyPr wrap="square">
            <a:spAutoFit/>
          </a:bodyPr>
          <a:lstStyle/>
          <a:p>
            <a:pPr>
              <a:buFont typeface="Wingdings" pitchFamily="2" charset="2"/>
              <a:buChar char="v"/>
            </a:pPr>
            <a:r>
              <a:rPr lang="en-US" sz="2000" b="1" dirty="0" smtClean="0"/>
              <a:t>                                                             </a:t>
            </a:r>
            <a:r>
              <a:rPr lang="en-US" sz="2000" b="1" dirty="0" smtClean="0">
                <a:gradFill>
                  <a:gsLst>
                    <a:gs pos="0">
                      <a:srgbClr val="000000"/>
                    </a:gs>
                    <a:gs pos="39999">
                      <a:srgbClr val="0A128C"/>
                    </a:gs>
                    <a:gs pos="70000">
                      <a:srgbClr val="181CC7"/>
                    </a:gs>
                    <a:gs pos="88000">
                      <a:srgbClr val="7005D4"/>
                    </a:gs>
                    <a:gs pos="100000">
                      <a:srgbClr val="8C3D91"/>
                    </a:gs>
                  </a:gsLst>
                  <a:lin ang="5400000" scaled="0"/>
                </a:gradFill>
              </a:rPr>
              <a:t>FIXED ASSETS</a:t>
            </a:r>
            <a:r>
              <a:rPr lang="en-US" sz="2000" b="1" dirty="0" smtClean="0"/>
              <a:t> </a:t>
            </a:r>
          </a:p>
          <a:p>
            <a:endParaRPr lang="en-US" sz="2000" dirty="0" smtClean="0"/>
          </a:p>
          <a:p>
            <a:endParaRPr lang="en-US" sz="2000" dirty="0" smtClean="0"/>
          </a:p>
          <a:p>
            <a:pPr>
              <a:buFont typeface="Wingdings" pitchFamily="2" charset="2"/>
              <a:buChar char="§"/>
            </a:pPr>
            <a:r>
              <a:rPr lang="en-US" sz="2000" dirty="0" smtClean="0"/>
              <a:t>      The cost of development of the</a:t>
            </a:r>
            <a:r>
              <a:rPr lang="en-US" sz="2000" dirty="0" smtClean="0">
                <a:solidFill>
                  <a:srgbClr val="FF0000"/>
                </a:solidFill>
              </a:rPr>
              <a:t> location of the Eligible Unit</a:t>
            </a:r>
            <a:r>
              <a:rPr lang="en-US" sz="2000" dirty="0" smtClean="0"/>
              <a:t>, such as fencing, </a:t>
            </a:r>
          </a:p>
          <a:p>
            <a:r>
              <a:rPr lang="en-US" sz="2000" dirty="0" smtClean="0"/>
              <a:t>        construction of roads and other infrastructure facilities which the Eligible </a:t>
            </a:r>
          </a:p>
          <a:p>
            <a:r>
              <a:rPr lang="en-US" sz="2000" dirty="0" smtClean="0"/>
              <a:t>       Unit has to  incur under the project. </a:t>
            </a:r>
          </a:p>
          <a:p>
            <a:endParaRPr lang="en-US" sz="2000" dirty="0" smtClean="0"/>
          </a:p>
          <a:p>
            <a:pPr>
              <a:buFont typeface="Wingdings" pitchFamily="2" charset="2"/>
              <a:buChar char="§"/>
            </a:pPr>
            <a:r>
              <a:rPr lang="en-US" sz="2000" dirty="0" smtClean="0"/>
              <a:t>      Installation charges and pre-operative expenses capitalized. </a:t>
            </a:r>
          </a:p>
          <a:p>
            <a:endParaRPr lang="en-US" sz="2000" dirty="0" smtClean="0"/>
          </a:p>
          <a:p>
            <a:endParaRPr lang="en-US" sz="2000" dirty="0" smtClean="0"/>
          </a:p>
          <a:p>
            <a:pPr>
              <a:buFont typeface="Wingdings" pitchFamily="2" charset="2"/>
              <a:buChar char="§"/>
            </a:pPr>
            <a:r>
              <a:rPr lang="en-US" sz="2000" dirty="0" smtClean="0"/>
              <a:t>      Technical know-how including cost of drawings and know-how fees. </a:t>
            </a:r>
          </a:p>
          <a:p>
            <a:endParaRPr lang="en-US" sz="2000" dirty="0" smtClean="0"/>
          </a:p>
          <a:p>
            <a:pPr>
              <a:buFont typeface="Wingdings" pitchFamily="2" charset="2"/>
              <a:buChar char="§"/>
            </a:pPr>
            <a:r>
              <a:rPr lang="en-US" sz="2000" dirty="0" smtClean="0"/>
              <a:t>      The amount paid to the Electricity Distribution Company for supply of power</a:t>
            </a:r>
          </a:p>
          <a:p>
            <a:r>
              <a:rPr lang="en-US" sz="2000" dirty="0" smtClean="0"/>
              <a:t>        to the Eligible Unit, or to the Maharashtra Industrial Development   </a:t>
            </a:r>
          </a:p>
          <a:p>
            <a:r>
              <a:rPr lang="en-US" sz="2000" dirty="0" smtClean="0"/>
              <a:t>        Corporation (MIDC) for development of infrastructure for the Eligible Unit,</a:t>
            </a:r>
          </a:p>
          <a:p>
            <a:r>
              <a:rPr lang="en-US" sz="2000" dirty="0" smtClean="0"/>
              <a:t>        or to any other Government Agency  for similar purpose. </a:t>
            </a:r>
            <a:endParaRPr lang="en-US" sz="2000"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5324535"/>
          </a:xfrm>
          <a:prstGeom prst="rect">
            <a:avLst/>
          </a:prstGeom>
        </p:spPr>
        <p:txBody>
          <a:bodyPr wrap="square">
            <a:spAutoFit/>
          </a:bodyPr>
          <a:lstStyle/>
          <a:p>
            <a:pPr>
              <a:buFont typeface="Wingdings" pitchFamily="2" charset="2"/>
              <a:buChar char="v"/>
            </a:pPr>
            <a:r>
              <a:rPr lang="en-US" sz="2000" b="1" dirty="0" smtClean="0"/>
              <a:t>                                           </a:t>
            </a:r>
            <a:r>
              <a:rPr lang="en-US" sz="2000" b="1" dirty="0" smtClean="0">
                <a:gradFill>
                  <a:gsLst>
                    <a:gs pos="0">
                      <a:srgbClr val="000000"/>
                    </a:gs>
                    <a:gs pos="39999">
                      <a:srgbClr val="0A128C"/>
                    </a:gs>
                    <a:gs pos="70000">
                      <a:srgbClr val="181CC7"/>
                    </a:gs>
                    <a:gs pos="88000">
                      <a:srgbClr val="7005D4"/>
                    </a:gs>
                    <a:gs pos="100000">
                      <a:srgbClr val="8C3D91"/>
                    </a:gs>
                  </a:gsLst>
                  <a:lin ang="5400000" scaled="0"/>
                </a:gradFill>
              </a:rPr>
              <a:t>FIXED ASSETS</a:t>
            </a:r>
            <a:r>
              <a:rPr lang="en-US" sz="2000" b="1" dirty="0" smtClean="0"/>
              <a:t> </a:t>
            </a:r>
          </a:p>
          <a:p>
            <a:endParaRPr lang="pt-BR" sz="2000" dirty="0" smtClean="0"/>
          </a:p>
          <a:p>
            <a:endParaRPr lang="pt-BR" sz="2000" dirty="0" smtClean="0"/>
          </a:p>
          <a:p>
            <a:pPr>
              <a:buFont typeface="Wingdings" pitchFamily="2" charset="2"/>
              <a:buChar char="Ø"/>
            </a:pPr>
            <a:r>
              <a:rPr lang="pt-BR" sz="2000" dirty="0" smtClean="0"/>
              <a:t>   </a:t>
            </a:r>
            <a:r>
              <a:rPr lang="pt-BR" sz="2000" b="1" dirty="0"/>
              <a:t>For Mega Project/Ultra Mega Project </a:t>
            </a:r>
            <a:r>
              <a:rPr lang="pt-BR" sz="2000" dirty="0"/>
              <a:t>– </a:t>
            </a:r>
            <a:endParaRPr lang="pt-BR" sz="2000" dirty="0" smtClean="0"/>
          </a:p>
          <a:p>
            <a:endParaRPr lang="pt-BR" sz="2000" dirty="0"/>
          </a:p>
          <a:p>
            <a:pPr>
              <a:buFont typeface="Wingdings" pitchFamily="2" charset="2"/>
              <a:buChar char="§"/>
            </a:pPr>
            <a:r>
              <a:rPr lang="en-US" sz="2000" dirty="0" smtClean="0"/>
              <a:t>     The </a:t>
            </a:r>
            <a:r>
              <a:rPr lang="en-US" sz="2000" dirty="0"/>
              <a:t>Tooling acquired by the Mega Project / Ultra Mega Project may be </a:t>
            </a:r>
            <a:r>
              <a:rPr lang="en-US" sz="2000" dirty="0" smtClean="0"/>
              <a:t>located</a:t>
            </a:r>
          </a:p>
          <a:p>
            <a:r>
              <a:rPr lang="en-US" sz="2000" dirty="0" smtClean="0"/>
              <a:t>       </a:t>
            </a:r>
            <a:r>
              <a:rPr lang="en-US" sz="2000" dirty="0"/>
              <a:t>at the </a:t>
            </a:r>
            <a:r>
              <a:rPr lang="en-US" sz="2000" dirty="0" smtClean="0"/>
              <a:t>premises </a:t>
            </a:r>
            <a:r>
              <a:rPr lang="en-US" sz="2000" dirty="0"/>
              <a:t>of various ancillary units of the Mega Project within the State</a:t>
            </a:r>
            <a:r>
              <a:rPr lang="en-US" sz="2000" dirty="0" smtClean="0"/>
              <a:t>, </a:t>
            </a:r>
          </a:p>
          <a:p>
            <a:r>
              <a:rPr lang="en-US" sz="2000" dirty="0" smtClean="0"/>
              <a:t>       limited </a:t>
            </a:r>
            <a:r>
              <a:rPr lang="en-US" sz="2000" dirty="0"/>
              <a:t>to </a:t>
            </a:r>
            <a:r>
              <a:rPr lang="en-US" sz="2000" dirty="0" smtClean="0"/>
              <a:t>maximum </a:t>
            </a:r>
            <a:r>
              <a:rPr lang="en-US" sz="2000" dirty="0"/>
              <a:t>40% of the total plant and machinery of the Mega </a:t>
            </a:r>
            <a:endParaRPr lang="en-US" sz="2000" dirty="0" smtClean="0"/>
          </a:p>
          <a:p>
            <a:r>
              <a:rPr lang="en-US" sz="2000" dirty="0" smtClean="0"/>
              <a:t>       Projects</a:t>
            </a:r>
            <a:r>
              <a:rPr lang="en-US" sz="2000" dirty="0"/>
              <a:t>/ Ultra Mega </a:t>
            </a:r>
            <a:r>
              <a:rPr lang="en-US" sz="2000" dirty="0" smtClean="0"/>
              <a:t>Project .</a:t>
            </a:r>
          </a:p>
          <a:p>
            <a:r>
              <a:rPr lang="en-US" sz="2000" dirty="0" smtClean="0"/>
              <a:t> </a:t>
            </a:r>
            <a:endParaRPr lang="en-US" sz="2000" dirty="0"/>
          </a:p>
          <a:p>
            <a:pPr>
              <a:buFont typeface="Wingdings" pitchFamily="2" charset="2"/>
              <a:buChar char="§"/>
            </a:pPr>
            <a:r>
              <a:rPr lang="en-US" sz="2000" dirty="0" smtClean="0"/>
              <a:t>     </a:t>
            </a:r>
            <a:r>
              <a:rPr lang="en-US" sz="2000" dirty="0"/>
              <a:t>If Mega Project / Ultra Mega Project wants to support certain captive </a:t>
            </a:r>
            <a:r>
              <a:rPr lang="en-US" sz="2000" dirty="0" smtClean="0"/>
              <a:t>process</a:t>
            </a:r>
          </a:p>
          <a:p>
            <a:r>
              <a:rPr lang="en-US" sz="2000" dirty="0" smtClean="0"/>
              <a:t>       </a:t>
            </a:r>
            <a:r>
              <a:rPr lang="en-US" sz="2000" dirty="0"/>
              <a:t>vendors </a:t>
            </a:r>
            <a:r>
              <a:rPr lang="en-US" sz="2000" dirty="0" smtClean="0"/>
              <a:t>who </a:t>
            </a:r>
            <a:r>
              <a:rPr lang="en-US" sz="2000" dirty="0"/>
              <a:t>may put up investment purely and entirely for the purpose of </a:t>
            </a:r>
            <a:r>
              <a:rPr lang="en-US" sz="2000" dirty="0" smtClean="0"/>
              <a:t>   </a:t>
            </a:r>
          </a:p>
          <a:p>
            <a:r>
              <a:rPr lang="en-US" sz="2000" dirty="0" smtClean="0"/>
              <a:t>       carrying </a:t>
            </a:r>
            <a:r>
              <a:rPr lang="en-US" sz="2000" dirty="0"/>
              <a:t>out certain </a:t>
            </a:r>
            <a:r>
              <a:rPr lang="en-US" sz="2000" dirty="0" smtClean="0"/>
              <a:t>processes </a:t>
            </a:r>
            <a:r>
              <a:rPr lang="en-US" sz="2000" dirty="0"/>
              <a:t>in the overall manufacturing process of the </a:t>
            </a:r>
            <a:endParaRPr lang="en-US" sz="2000" dirty="0" smtClean="0"/>
          </a:p>
          <a:p>
            <a:r>
              <a:rPr lang="en-US" sz="2000" dirty="0" smtClean="0"/>
              <a:t>       Mega </a:t>
            </a:r>
            <a:r>
              <a:rPr lang="en-US" sz="2000" dirty="0"/>
              <a:t>Project/ Ultra Mega </a:t>
            </a:r>
            <a:r>
              <a:rPr lang="en-US" sz="2000" dirty="0" smtClean="0"/>
              <a:t>Project</a:t>
            </a:r>
            <a:r>
              <a:rPr lang="en-US" sz="2000" dirty="0"/>
              <a:t>, the investment made by such captive </a:t>
            </a:r>
            <a:endParaRPr lang="en-US" sz="2000" dirty="0" smtClean="0"/>
          </a:p>
          <a:p>
            <a:r>
              <a:rPr lang="en-US" sz="2000" dirty="0" smtClean="0"/>
              <a:t>       process </a:t>
            </a:r>
            <a:r>
              <a:rPr lang="en-US" sz="2000" dirty="0"/>
              <a:t>vendors would also qualify for </a:t>
            </a:r>
            <a:r>
              <a:rPr lang="en-US" sz="2000" dirty="0" smtClean="0"/>
              <a:t>being </a:t>
            </a:r>
            <a:r>
              <a:rPr lang="en-US" sz="2000" dirty="0"/>
              <a:t>counted towards the fixed </a:t>
            </a:r>
            <a:r>
              <a:rPr lang="en-US" sz="2000" dirty="0" smtClean="0"/>
              <a:t>capital</a:t>
            </a:r>
          </a:p>
          <a:p>
            <a:r>
              <a:rPr lang="en-US" sz="2000" dirty="0" smtClean="0"/>
              <a:t>       </a:t>
            </a:r>
            <a:r>
              <a:rPr lang="en-US" sz="2000" dirty="0"/>
              <a:t>investment of the Mega Project / Ultra Mega </a:t>
            </a:r>
            <a:r>
              <a:rPr lang="en-US" sz="2000" dirty="0" smtClean="0"/>
              <a:t>Project </a:t>
            </a:r>
            <a:r>
              <a:rPr lang="en-US" sz="2000" dirty="0"/>
              <a:t>subject to the following </a:t>
            </a:r>
            <a:endParaRPr lang="en-US" sz="2000" dirty="0" smtClean="0"/>
          </a:p>
          <a:p>
            <a:r>
              <a:rPr lang="en-US" sz="2000" dirty="0" smtClean="0"/>
              <a:t>       conditions</a:t>
            </a:r>
            <a:r>
              <a:rPr lang="en-US" sz="2000" dirty="0"/>
              <a:t>– </a:t>
            </a:r>
          </a:p>
        </p:txBody>
      </p:sp>
      <p:sp>
        <p:nvSpPr>
          <p:cNvPr id="3" name="Footer Placeholder 2"/>
          <p:cNvSpPr>
            <a:spLocks noGrp="1"/>
          </p:cNvSpPr>
          <p:nvPr>
            <p:ph type="ftr" sz="quarter" idx="11"/>
          </p:nvPr>
        </p:nvSpPr>
        <p:spPr>
          <a:xfrm>
            <a:off x="0" y="6858000"/>
            <a:ext cx="9144000" cy="381000"/>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      </a:t>
            </a:r>
            <a:endParaRPr lang="en-US"/>
          </a:p>
        </p:txBody>
      </p:sp>
      <p:pic>
        <p:nvPicPr>
          <p:cNvPr id="3" name="Picture 2" descr="vibrant.jpg"/>
          <p:cNvPicPr>
            <a:picLocks noChangeAspect="1"/>
          </p:cNvPicPr>
          <p:nvPr/>
        </p:nvPicPr>
        <p:blipFill>
          <a:blip r:embed="rId2"/>
          <a:stretch>
            <a:fillRect/>
          </a:stretch>
        </p:blipFill>
        <p:spPr>
          <a:xfrm>
            <a:off x="0" y="1"/>
            <a:ext cx="9144000" cy="6858000"/>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
            <a:ext cx="9144000" cy="6247864"/>
          </a:xfrm>
          <a:prstGeom prst="rect">
            <a:avLst/>
          </a:prstGeom>
        </p:spPr>
        <p:txBody>
          <a:bodyPr wrap="square">
            <a:spAutoFit/>
          </a:bodyPr>
          <a:lstStyle/>
          <a:p>
            <a:pPr>
              <a:buFont typeface="Wingdings" pitchFamily="2" charset="2"/>
              <a:buChar char="v"/>
            </a:pPr>
            <a:r>
              <a:rPr lang="en-US" sz="2000" b="1" dirty="0" smtClean="0"/>
              <a:t>                                                         </a:t>
            </a:r>
            <a:r>
              <a:rPr lang="en-US" sz="2000" b="1" dirty="0" smtClean="0">
                <a:gradFill>
                  <a:gsLst>
                    <a:gs pos="0">
                      <a:srgbClr val="000000"/>
                    </a:gs>
                    <a:gs pos="39999">
                      <a:srgbClr val="0A128C"/>
                    </a:gs>
                    <a:gs pos="70000">
                      <a:srgbClr val="181CC7"/>
                    </a:gs>
                    <a:gs pos="88000">
                      <a:srgbClr val="7005D4"/>
                    </a:gs>
                    <a:gs pos="100000">
                      <a:srgbClr val="8C3D91"/>
                    </a:gs>
                  </a:gsLst>
                  <a:lin ang="5400000" scaled="0"/>
                </a:gradFill>
              </a:rPr>
              <a:t>FIXED ASSETS</a:t>
            </a:r>
            <a:endParaRPr lang="en-US" sz="2000" u="sng" dirty="0" smtClean="0">
              <a:gradFill>
                <a:gsLst>
                  <a:gs pos="0">
                    <a:srgbClr val="000000"/>
                  </a:gs>
                  <a:gs pos="39999">
                    <a:srgbClr val="0A128C"/>
                  </a:gs>
                  <a:gs pos="70000">
                    <a:srgbClr val="181CC7"/>
                  </a:gs>
                  <a:gs pos="88000">
                    <a:srgbClr val="7005D4"/>
                  </a:gs>
                  <a:gs pos="100000">
                    <a:srgbClr val="8C3D91"/>
                  </a:gs>
                </a:gsLst>
                <a:lin ang="5400000" scaled="0"/>
              </a:gradFill>
            </a:endParaRPr>
          </a:p>
          <a:p>
            <a:endParaRPr lang="en-US" sz="2000" u="sng" dirty="0" smtClean="0"/>
          </a:p>
          <a:p>
            <a:endParaRPr lang="en-US" sz="2000" dirty="0" smtClean="0"/>
          </a:p>
          <a:p>
            <a:r>
              <a:rPr lang="en-US" sz="2000" dirty="0" smtClean="0"/>
              <a:t>    </a:t>
            </a:r>
            <a:r>
              <a:rPr lang="en-US" sz="2000" dirty="0"/>
              <a:t>Such Mega Project/ Ultra Mega Project shall furnish a list of such captive </a:t>
            </a:r>
            <a:endParaRPr lang="en-US" sz="2000" dirty="0" smtClean="0"/>
          </a:p>
          <a:p>
            <a:r>
              <a:rPr lang="en-US" sz="2000" dirty="0" smtClean="0"/>
              <a:t>    process vendors which </a:t>
            </a:r>
            <a:r>
              <a:rPr lang="en-US" sz="2000" dirty="0"/>
              <a:t>it wants to support. </a:t>
            </a:r>
            <a:endParaRPr lang="en-US" sz="2000" dirty="0" smtClean="0"/>
          </a:p>
          <a:p>
            <a:endParaRPr lang="en-US" sz="2000" dirty="0"/>
          </a:p>
          <a:p>
            <a:pPr>
              <a:buFont typeface="Wingdings" pitchFamily="2" charset="2"/>
              <a:buChar char="§"/>
            </a:pPr>
            <a:r>
              <a:rPr lang="en-US" sz="2000" dirty="0" smtClean="0"/>
              <a:t>   Such </a:t>
            </a:r>
            <a:r>
              <a:rPr lang="en-US" sz="2000" dirty="0"/>
              <a:t>captive process vendors are located in the same industrial area or higher </a:t>
            </a:r>
            <a:endParaRPr lang="en-US" sz="2000" dirty="0" smtClean="0"/>
          </a:p>
          <a:p>
            <a:r>
              <a:rPr lang="en-US" sz="2000" dirty="0" smtClean="0"/>
              <a:t>     classified </a:t>
            </a:r>
            <a:r>
              <a:rPr lang="en-US" sz="2000" dirty="0" err="1" smtClean="0"/>
              <a:t>Taluka</a:t>
            </a:r>
            <a:r>
              <a:rPr lang="en-US" sz="2000" dirty="0" smtClean="0"/>
              <a:t> </a:t>
            </a:r>
            <a:r>
              <a:rPr lang="en-US" sz="2000" dirty="0"/>
              <a:t>where the Mega Project / Ultra Mega Project Unit is </a:t>
            </a:r>
            <a:r>
              <a:rPr lang="en-US" sz="2000" dirty="0" smtClean="0"/>
              <a:t>situated</a:t>
            </a:r>
          </a:p>
          <a:p>
            <a:r>
              <a:rPr lang="en-US" sz="2000" dirty="0" smtClean="0"/>
              <a:t>    </a:t>
            </a:r>
            <a:r>
              <a:rPr lang="en-US" sz="2000" dirty="0"/>
              <a:t>(e.g. if the Mega </a:t>
            </a:r>
            <a:r>
              <a:rPr lang="en-US" sz="2000" dirty="0" smtClean="0"/>
              <a:t>Project </a:t>
            </a:r>
            <a:r>
              <a:rPr lang="en-US" sz="2000" dirty="0"/>
              <a:t>is located in B area, then the captive process vendors </a:t>
            </a:r>
            <a:endParaRPr lang="en-US" sz="2000" dirty="0" smtClean="0"/>
          </a:p>
          <a:p>
            <a:r>
              <a:rPr lang="en-US" sz="2000" dirty="0" smtClean="0"/>
              <a:t>     should </a:t>
            </a:r>
            <a:r>
              <a:rPr lang="en-US" sz="2000" dirty="0"/>
              <a:t>be from the same </a:t>
            </a:r>
            <a:r>
              <a:rPr lang="en-US" sz="2000" dirty="0" smtClean="0"/>
              <a:t>classified </a:t>
            </a:r>
            <a:r>
              <a:rPr lang="en-US" sz="2000" dirty="0"/>
              <a:t>area or from C, D, D+ area or No Industry </a:t>
            </a:r>
            <a:endParaRPr lang="en-US" sz="2000" dirty="0" smtClean="0"/>
          </a:p>
          <a:p>
            <a:r>
              <a:rPr lang="en-US" sz="2000" dirty="0" smtClean="0"/>
              <a:t>     Districts</a:t>
            </a:r>
            <a:r>
              <a:rPr lang="en-US" sz="2000" dirty="0"/>
              <a:t>) </a:t>
            </a:r>
            <a:endParaRPr lang="en-US" sz="2000" dirty="0" smtClean="0"/>
          </a:p>
          <a:p>
            <a:endParaRPr lang="en-US" sz="2000" dirty="0"/>
          </a:p>
          <a:p>
            <a:pPr>
              <a:buFont typeface="Wingdings" pitchFamily="2" charset="2"/>
              <a:buChar char="§"/>
            </a:pPr>
            <a:r>
              <a:rPr lang="en-US" sz="2000" dirty="0" smtClean="0"/>
              <a:t>   Such </a:t>
            </a:r>
            <a:r>
              <a:rPr lang="en-US" sz="2000" dirty="0"/>
              <a:t>captive process vendors should be engaged in a part of the </a:t>
            </a:r>
            <a:r>
              <a:rPr lang="en-US" sz="2000" dirty="0" smtClean="0"/>
              <a:t>manufacturing</a:t>
            </a:r>
          </a:p>
          <a:p>
            <a:r>
              <a:rPr lang="en-US" sz="2000" dirty="0" smtClean="0"/>
              <a:t>     </a:t>
            </a:r>
            <a:r>
              <a:rPr lang="en-US" sz="2000" dirty="0"/>
              <a:t>process </a:t>
            </a:r>
            <a:r>
              <a:rPr lang="en-US" sz="2000" dirty="0" smtClean="0"/>
              <a:t> (</a:t>
            </a:r>
            <a:r>
              <a:rPr lang="en-US" sz="2000" dirty="0"/>
              <a:t>and not components or independent products) of only one Mega </a:t>
            </a:r>
            <a:endParaRPr lang="en-US" sz="2000" dirty="0" smtClean="0"/>
          </a:p>
          <a:p>
            <a:r>
              <a:rPr lang="en-US" sz="2000" dirty="0" smtClean="0"/>
              <a:t>    Project</a:t>
            </a:r>
            <a:r>
              <a:rPr lang="en-US" sz="2000" dirty="0"/>
              <a:t>/ Ultra Mega </a:t>
            </a:r>
            <a:r>
              <a:rPr lang="en-US" sz="2000" dirty="0" smtClean="0"/>
              <a:t>Project</a:t>
            </a:r>
            <a:r>
              <a:rPr lang="en-US" sz="2000" dirty="0"/>
              <a:t>. </a:t>
            </a:r>
            <a:r>
              <a:rPr lang="en-US" sz="2000" dirty="0" smtClean="0"/>
              <a:t>)</a:t>
            </a:r>
          </a:p>
          <a:p>
            <a:endParaRPr lang="en-US" sz="2000" dirty="0" smtClean="0"/>
          </a:p>
          <a:p>
            <a:pPr>
              <a:buFont typeface="Wingdings" pitchFamily="2" charset="2"/>
              <a:buChar char="§"/>
            </a:pPr>
            <a:r>
              <a:rPr lang="en-US" sz="2000" dirty="0" smtClean="0"/>
              <a:t>    Such captive process vendors shall not be entitled to any benefits under </a:t>
            </a:r>
          </a:p>
          <a:p>
            <a:r>
              <a:rPr lang="en-US" sz="2000" dirty="0" smtClean="0"/>
              <a:t>     Package Scheme of Incentives even though it may be putting up investment in</a:t>
            </a:r>
          </a:p>
          <a:p>
            <a:r>
              <a:rPr lang="en-US" sz="2000" dirty="0" smtClean="0"/>
              <a:t>     its own name.. </a:t>
            </a:r>
          </a:p>
          <a:p>
            <a:endParaRPr lang="en-US" sz="2000" dirty="0"/>
          </a:p>
        </p:txBody>
      </p:sp>
      <p:sp>
        <p:nvSpPr>
          <p:cNvPr id="3" name="Footer Placeholder 2"/>
          <p:cNvSpPr>
            <a:spLocks noGrp="1"/>
          </p:cNvSpPr>
          <p:nvPr>
            <p:ph type="ftr" sz="quarter" idx="11"/>
          </p:nvPr>
        </p:nvSpPr>
        <p:spPr>
          <a:xfrm>
            <a:off x="0" y="6553200"/>
            <a:ext cx="9144000" cy="685799"/>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247864"/>
          </a:xfrm>
          <a:prstGeom prst="rect">
            <a:avLst/>
          </a:prstGeom>
        </p:spPr>
        <p:txBody>
          <a:bodyPr wrap="square">
            <a:spAutoFit/>
          </a:bodyPr>
          <a:lstStyle/>
          <a:p>
            <a:pPr>
              <a:buFont typeface="Wingdings" pitchFamily="2" charset="2"/>
              <a:buChar char="v"/>
            </a:pPr>
            <a:r>
              <a:rPr lang="en-US" sz="2000" b="1" dirty="0" smtClean="0"/>
              <a:t>                   </a:t>
            </a:r>
            <a:r>
              <a:rPr lang="en-US" sz="2000" b="1" dirty="0" smtClean="0">
                <a:gradFill>
                  <a:gsLst>
                    <a:gs pos="0">
                      <a:srgbClr val="000000"/>
                    </a:gs>
                    <a:gs pos="39999">
                      <a:srgbClr val="0A128C"/>
                    </a:gs>
                    <a:gs pos="70000">
                      <a:srgbClr val="181CC7"/>
                    </a:gs>
                    <a:gs pos="88000">
                      <a:srgbClr val="7005D4"/>
                    </a:gs>
                    <a:gs pos="100000">
                      <a:srgbClr val="8C3D91"/>
                    </a:gs>
                  </a:gsLst>
                  <a:lin ang="5400000" scaled="0"/>
                </a:gradFill>
              </a:rPr>
              <a:t>GROSS FIXED CAPITAL INVESTMENT</a:t>
            </a:r>
            <a:r>
              <a:rPr lang="en-US" sz="2000" b="1" dirty="0" smtClean="0"/>
              <a:t> </a:t>
            </a:r>
          </a:p>
          <a:p>
            <a:endParaRPr lang="en-US" sz="2000" b="1" dirty="0" smtClean="0"/>
          </a:p>
          <a:p>
            <a:endParaRPr lang="en-US" sz="2000" b="1" dirty="0" smtClean="0"/>
          </a:p>
          <a:p>
            <a:endParaRPr lang="en-US" sz="2000" b="1" dirty="0" smtClean="0"/>
          </a:p>
          <a:p>
            <a:endParaRPr lang="en-US" sz="2000" b="1" dirty="0"/>
          </a:p>
          <a:p>
            <a:r>
              <a:rPr lang="en-US" sz="2000" dirty="0"/>
              <a:t>Gross Fixed Capital Investment shall, in the case of New Fixed Assets, mean and include the value of new Fixed Assets acquired at site and duly paid for. </a:t>
            </a:r>
          </a:p>
          <a:p>
            <a:r>
              <a:rPr lang="en-US" sz="2000" dirty="0"/>
              <a:t>Provided that </a:t>
            </a:r>
            <a:r>
              <a:rPr lang="en-US" sz="2000" dirty="0" smtClean="0"/>
              <a:t>– </a:t>
            </a:r>
          </a:p>
          <a:p>
            <a:endParaRPr lang="en-US" sz="2000" dirty="0" smtClean="0"/>
          </a:p>
          <a:p>
            <a:endParaRPr lang="en-US" sz="2000" dirty="0" smtClean="0"/>
          </a:p>
          <a:p>
            <a:pPr marL="342900" indent="-342900">
              <a:buFont typeface="Wingdings" pitchFamily="2" charset="2"/>
              <a:buChar char="§"/>
            </a:pPr>
            <a:r>
              <a:rPr lang="en-US" sz="2000" dirty="0" smtClean="0"/>
              <a:t>Only </a:t>
            </a:r>
            <a:r>
              <a:rPr lang="en-US" sz="2000" dirty="0"/>
              <a:t>new Fixed Assets as per the Project Scheme accepted by the Implementing Agency, based on the project appraisal done by the lender who has given term loan for the Project or by the Scheduled Commercial Bank / SICOM in case of projects financed by Non- Banking Finance Company/Credit Society/self-financed project, which are acquired by an Eligible Unit / Enterprises within the relevant period shall be considered. </a:t>
            </a:r>
            <a:r>
              <a:rPr lang="en-US" sz="2000" dirty="0">
                <a:solidFill>
                  <a:srgbClr val="FF0000"/>
                </a:solidFill>
              </a:rPr>
              <a:t>(The Land cost prior to submission of valid application shall be considered for Fix Capital Investment). </a:t>
            </a:r>
            <a:endParaRPr lang="en-US" sz="2000" dirty="0" smtClean="0">
              <a:solidFill>
                <a:srgbClr val="FF0000"/>
              </a:solidFill>
            </a:endParaRPr>
          </a:p>
          <a:p>
            <a:pPr marL="342900" indent="-342900"/>
            <a:endParaRPr lang="en-US" sz="2000" dirty="0"/>
          </a:p>
          <a:p>
            <a:endParaRPr lang="en-US" sz="2000" dirty="0"/>
          </a:p>
        </p:txBody>
      </p:sp>
      <p:sp>
        <p:nvSpPr>
          <p:cNvPr id="3" name="Footer Placeholder 2"/>
          <p:cNvSpPr>
            <a:spLocks noGrp="1"/>
          </p:cNvSpPr>
          <p:nvPr>
            <p:ph type="ftr" sz="quarter" idx="11"/>
          </p:nvPr>
        </p:nvSpPr>
        <p:spPr>
          <a:xfrm>
            <a:off x="0" y="6324599"/>
            <a:ext cx="9144000" cy="533401"/>
          </a:xfrm>
          <a:solidFill>
            <a:schemeClr val="accent2"/>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0" y="6324600"/>
            <a:ext cx="9144000" cy="533400"/>
          </a:xfrm>
          <a:solidFill>
            <a:schemeClr val="accent2"/>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a:p>
        </p:txBody>
      </p:sp>
      <p:sp>
        <p:nvSpPr>
          <p:cNvPr id="3" name="Rectangle 2"/>
          <p:cNvSpPr/>
          <p:nvPr/>
        </p:nvSpPr>
        <p:spPr>
          <a:xfrm>
            <a:off x="0" y="1447800"/>
            <a:ext cx="9144000" cy="4093428"/>
          </a:xfrm>
          <a:prstGeom prst="rect">
            <a:avLst/>
          </a:prstGeom>
        </p:spPr>
        <p:txBody>
          <a:bodyPr wrap="square">
            <a:spAutoFit/>
          </a:bodyPr>
          <a:lstStyle/>
          <a:p>
            <a:pPr>
              <a:buFont typeface="Wingdings" pitchFamily="2" charset="2"/>
              <a:buChar char="§"/>
            </a:pPr>
            <a:r>
              <a:rPr lang="en-US" sz="2000" dirty="0" smtClean="0"/>
              <a:t>   The value for which imported second hand fixed assets (Used imported </a:t>
            </a:r>
          </a:p>
          <a:p>
            <a:r>
              <a:rPr lang="en-US" sz="2000" dirty="0" smtClean="0"/>
              <a:t>     machinery) are acquired or the value thereof as certified by an approved </a:t>
            </a:r>
            <a:r>
              <a:rPr lang="en-US" sz="2000" dirty="0" err="1" smtClean="0"/>
              <a:t>valuer</a:t>
            </a:r>
            <a:r>
              <a:rPr lang="en-US" sz="2000" dirty="0" smtClean="0"/>
              <a:t>,</a:t>
            </a:r>
          </a:p>
          <a:p>
            <a:r>
              <a:rPr lang="en-US" sz="2000" dirty="0" smtClean="0"/>
              <a:t>     whichever is less, subject to the condition that the assets shall have residual </a:t>
            </a:r>
          </a:p>
          <a:p>
            <a:r>
              <a:rPr lang="en-US" sz="2000" dirty="0" smtClean="0"/>
              <a:t>     performing life of a minimum 10 years as certified by an approved </a:t>
            </a:r>
            <a:r>
              <a:rPr lang="en-US" sz="2000" dirty="0" err="1" smtClean="0"/>
              <a:t>valuer</a:t>
            </a:r>
            <a:r>
              <a:rPr lang="en-US" sz="2000" dirty="0" smtClean="0"/>
              <a:t>, shall </a:t>
            </a:r>
          </a:p>
          <a:p>
            <a:r>
              <a:rPr lang="en-US" sz="2000" dirty="0" smtClean="0"/>
              <a:t>     also be considered towards Gross Fixed Capital Investment. </a:t>
            </a:r>
          </a:p>
          <a:p>
            <a:endParaRPr lang="en-US" sz="2000" dirty="0" smtClean="0"/>
          </a:p>
          <a:p>
            <a:endParaRPr lang="en-US" sz="2000" dirty="0" smtClean="0"/>
          </a:p>
          <a:p>
            <a:endParaRPr lang="en-US" sz="2000" dirty="0" smtClean="0"/>
          </a:p>
          <a:p>
            <a:pPr>
              <a:buFont typeface="Wingdings" pitchFamily="2" charset="2"/>
              <a:buChar char="§"/>
            </a:pPr>
            <a:r>
              <a:rPr lang="en-US" sz="2000" dirty="0" smtClean="0"/>
              <a:t>   The investment in intangible assets including pre- operative expenses, interest </a:t>
            </a:r>
          </a:p>
          <a:p>
            <a:r>
              <a:rPr lang="en-US" sz="2000" dirty="0" smtClean="0"/>
              <a:t>     capitalized, technical know-how, deposits paid for utility services etc. shall be</a:t>
            </a:r>
          </a:p>
          <a:p>
            <a:r>
              <a:rPr lang="en-US" sz="2000" dirty="0" smtClean="0"/>
              <a:t>     considered only to the extent of 10% of the total project cost for the purpose of </a:t>
            </a:r>
          </a:p>
          <a:p>
            <a:r>
              <a:rPr lang="en-US" sz="2000" dirty="0" smtClean="0"/>
              <a:t>     incentives. </a:t>
            </a:r>
          </a:p>
          <a:p>
            <a:r>
              <a:rPr lang="en-US" sz="2000" dirty="0" smtClean="0"/>
              <a:t> </a:t>
            </a:r>
            <a:endParaRPr lang="en-US" sz="2000"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0" y="6492875"/>
            <a:ext cx="9144000" cy="593725"/>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a:p>
        </p:txBody>
      </p:sp>
      <p:sp>
        <p:nvSpPr>
          <p:cNvPr id="3" name="Rectangle 2"/>
          <p:cNvSpPr/>
          <p:nvPr/>
        </p:nvSpPr>
        <p:spPr>
          <a:xfrm>
            <a:off x="0" y="0"/>
            <a:ext cx="9144000" cy="5078313"/>
          </a:xfrm>
          <a:prstGeom prst="rect">
            <a:avLst/>
          </a:prstGeom>
        </p:spPr>
        <p:txBody>
          <a:bodyPr wrap="square">
            <a:spAutoFit/>
          </a:bodyPr>
          <a:lstStyle/>
          <a:p>
            <a:pPr>
              <a:buFont typeface="Wingdings" pitchFamily="2" charset="2"/>
              <a:buChar char="v"/>
            </a:pPr>
            <a:r>
              <a:rPr lang="en-US" sz="2000" b="1" dirty="0" smtClean="0">
                <a:gradFill>
                  <a:gsLst>
                    <a:gs pos="0">
                      <a:srgbClr val="000000"/>
                    </a:gs>
                    <a:gs pos="39999">
                      <a:srgbClr val="0A128C"/>
                    </a:gs>
                    <a:gs pos="70000">
                      <a:srgbClr val="181CC7"/>
                    </a:gs>
                    <a:gs pos="88000">
                      <a:srgbClr val="7005D4"/>
                    </a:gs>
                    <a:gs pos="100000">
                      <a:srgbClr val="8C3D91"/>
                    </a:gs>
                  </a:gsLst>
                  <a:lin ang="5400000" scaled="0"/>
                </a:gradFill>
              </a:rPr>
              <a:t>                           </a:t>
            </a:r>
            <a:r>
              <a:rPr lang="en-US" sz="2400" b="1" dirty="0" smtClean="0">
                <a:gradFill>
                  <a:gsLst>
                    <a:gs pos="0">
                      <a:srgbClr val="000000"/>
                    </a:gs>
                    <a:gs pos="39999">
                      <a:srgbClr val="0A128C"/>
                    </a:gs>
                    <a:gs pos="70000">
                      <a:srgbClr val="181CC7"/>
                    </a:gs>
                    <a:gs pos="88000">
                      <a:srgbClr val="7005D4"/>
                    </a:gs>
                    <a:gs pos="100000">
                      <a:srgbClr val="8C3D91"/>
                    </a:gs>
                  </a:gsLst>
                  <a:lin ang="5400000" scaled="0"/>
                </a:gradFill>
              </a:rPr>
              <a:t>GROSS FIXED CAPITAL INVESTMENT</a:t>
            </a:r>
            <a:r>
              <a:rPr lang="en-US" sz="2400" b="1" dirty="0" smtClean="0"/>
              <a:t> </a:t>
            </a:r>
          </a:p>
          <a:p>
            <a:endParaRPr lang="en-US" sz="2000" dirty="0" smtClean="0"/>
          </a:p>
          <a:p>
            <a:endParaRPr lang="en-US" sz="2000" dirty="0" smtClean="0"/>
          </a:p>
          <a:p>
            <a:endParaRPr lang="en-US" sz="2000" dirty="0" smtClean="0"/>
          </a:p>
          <a:p>
            <a:pPr>
              <a:buFont typeface="Wingdings" pitchFamily="2" charset="2"/>
              <a:buChar char="§"/>
            </a:pPr>
            <a:r>
              <a:rPr lang="en-US" sz="2000" dirty="0" smtClean="0"/>
              <a:t>    Fixed Assets acquired by an Eligible Unit and forming part of the Gross Fixed </a:t>
            </a:r>
          </a:p>
          <a:p>
            <a:r>
              <a:rPr lang="en-US" sz="2000" dirty="0" smtClean="0"/>
              <a:t>      Capital  Investment cannot be disposed of / sold / shifted / written off except </a:t>
            </a:r>
          </a:p>
          <a:p>
            <a:r>
              <a:rPr lang="en-US" sz="2000" dirty="0" smtClean="0"/>
              <a:t>     with the prior written permission of the Implementing Agency. The </a:t>
            </a:r>
          </a:p>
          <a:p>
            <a:r>
              <a:rPr lang="en-US" sz="2000" dirty="0" smtClean="0"/>
              <a:t>     Implementing Agency may ordinarily grant such permission if it is satisfied </a:t>
            </a:r>
          </a:p>
          <a:p>
            <a:r>
              <a:rPr lang="en-US" sz="2000" dirty="0" smtClean="0"/>
              <a:t>     that the overall production capacity and existing employment strength of the </a:t>
            </a:r>
          </a:p>
          <a:p>
            <a:r>
              <a:rPr lang="en-US" sz="2000" dirty="0" smtClean="0"/>
              <a:t>    Eligible Unit will not thereby suffer and that the Eligible Unit has definite Plans </a:t>
            </a:r>
          </a:p>
          <a:p>
            <a:r>
              <a:rPr lang="en-US" sz="2000" dirty="0" smtClean="0"/>
              <a:t>    /proposals for replacement of the Fixed Assets being disposed of / sold / written</a:t>
            </a:r>
          </a:p>
          <a:p>
            <a:r>
              <a:rPr lang="en-US" sz="2000" dirty="0" smtClean="0"/>
              <a:t>    off either by similar Fixed Assets or by Fixed Assets with better output / higher </a:t>
            </a:r>
          </a:p>
          <a:p>
            <a:r>
              <a:rPr lang="en-US" sz="2000" dirty="0" smtClean="0"/>
              <a:t>    production capacity with or without change in the finished product/s. However,</a:t>
            </a:r>
          </a:p>
          <a:p>
            <a:r>
              <a:rPr lang="en-US" sz="2000" dirty="0" smtClean="0"/>
              <a:t>    shifting of assets will be permitted only if the contemplated shifting is to a place </a:t>
            </a:r>
          </a:p>
          <a:p>
            <a:r>
              <a:rPr lang="en-US" sz="2000" dirty="0" smtClean="0"/>
              <a:t>    in an equivalent or lesser-developed area of the State (e.g. from Group 'C' to 'C' </a:t>
            </a:r>
          </a:p>
          <a:p>
            <a:r>
              <a:rPr lang="en-US" sz="2000" dirty="0" smtClean="0"/>
              <a:t>    or 'D' area, but not from Group 'C' to 'B' area .)</a:t>
            </a:r>
            <a:endParaRPr lang="en-US" sz="2000"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858000"/>
          </a:xfrm>
          <a:prstGeom prst="rect">
            <a:avLst/>
          </a:prstGeom>
        </p:spPr>
        <p:txBody>
          <a:bodyPr wrap="square">
            <a:spAutoFit/>
          </a:bodyPr>
          <a:lstStyle/>
          <a:p>
            <a:pPr>
              <a:buFont typeface="Wingdings" pitchFamily="2" charset="2"/>
              <a:buChar char="v"/>
            </a:pPr>
            <a:r>
              <a:rPr lang="en-US" b="1" dirty="0" smtClean="0"/>
              <a:t>                           </a:t>
            </a:r>
            <a:r>
              <a:rPr lang="en-US" sz="2400" b="1" dirty="0" smtClean="0">
                <a:gradFill>
                  <a:gsLst>
                    <a:gs pos="0">
                      <a:srgbClr val="000000"/>
                    </a:gs>
                    <a:gs pos="39999">
                      <a:srgbClr val="0A128C"/>
                    </a:gs>
                    <a:gs pos="70000">
                      <a:srgbClr val="181CC7"/>
                    </a:gs>
                    <a:gs pos="88000">
                      <a:srgbClr val="7005D4"/>
                    </a:gs>
                    <a:gs pos="100000">
                      <a:srgbClr val="8C3D91"/>
                    </a:gs>
                  </a:gsLst>
                  <a:lin ang="5400000" scaled="0"/>
                </a:gradFill>
              </a:rPr>
              <a:t>    GROSS FIXED CAPITAL INVESTMENT</a:t>
            </a:r>
            <a:r>
              <a:rPr lang="en-US" sz="2400" b="1" dirty="0" smtClean="0"/>
              <a:t> </a:t>
            </a:r>
          </a:p>
          <a:p>
            <a:endParaRPr lang="en-US" sz="2400" dirty="0" smtClean="0"/>
          </a:p>
          <a:p>
            <a:endParaRPr lang="en-US" dirty="0" smtClean="0"/>
          </a:p>
          <a:p>
            <a:pPr>
              <a:buFont typeface="Wingdings" pitchFamily="2" charset="2"/>
              <a:buChar char="§"/>
            </a:pPr>
            <a:r>
              <a:rPr lang="en-US" dirty="0" smtClean="0"/>
              <a:t>    The </a:t>
            </a:r>
            <a:r>
              <a:rPr lang="en-US" dirty="0"/>
              <a:t>Gross Fixed Capital Investment </a:t>
            </a:r>
            <a:r>
              <a:rPr lang="en-US" dirty="0" smtClean="0"/>
              <a:t>at:-</a:t>
            </a:r>
          </a:p>
          <a:p>
            <a:r>
              <a:rPr lang="en-US" dirty="0"/>
              <a:t> </a:t>
            </a:r>
            <a:r>
              <a:rPr lang="en-US" dirty="0" smtClean="0"/>
              <a:t>     The </a:t>
            </a:r>
            <a:r>
              <a:rPr lang="en-US" dirty="0"/>
              <a:t>end </a:t>
            </a:r>
            <a:r>
              <a:rPr lang="en-US" dirty="0" smtClean="0"/>
              <a:t>of </a:t>
            </a:r>
            <a:r>
              <a:rPr lang="en-US" dirty="0"/>
              <a:t>each year will be computed as Gross Fixed Capital Investment at the </a:t>
            </a:r>
            <a:endParaRPr lang="en-US" dirty="0" smtClean="0"/>
          </a:p>
          <a:p>
            <a:r>
              <a:rPr lang="en-US" dirty="0"/>
              <a:t> </a:t>
            </a:r>
            <a:r>
              <a:rPr lang="en-US" dirty="0" smtClean="0"/>
              <a:t>     beginning </a:t>
            </a:r>
            <a:r>
              <a:rPr lang="en-US" dirty="0"/>
              <a:t>of the year, plus additions as per the approved Project Scheme made, if any, </a:t>
            </a:r>
            <a:endParaRPr lang="en-US" dirty="0" smtClean="0"/>
          </a:p>
          <a:p>
            <a:r>
              <a:rPr lang="en-US" dirty="0"/>
              <a:t> </a:t>
            </a:r>
            <a:r>
              <a:rPr lang="en-US" dirty="0" smtClean="0"/>
              <a:t>     to </a:t>
            </a:r>
            <a:r>
              <a:rPr lang="en-US" dirty="0"/>
              <a:t>the Gross Fixed Capital Investment during the year, less the original value of any </a:t>
            </a:r>
            <a:endParaRPr lang="en-US" dirty="0" smtClean="0"/>
          </a:p>
          <a:p>
            <a:r>
              <a:rPr lang="en-US" dirty="0"/>
              <a:t> </a:t>
            </a:r>
            <a:r>
              <a:rPr lang="en-US" dirty="0" smtClean="0"/>
              <a:t>     Fixed </a:t>
            </a:r>
            <a:r>
              <a:rPr lang="en-US" dirty="0"/>
              <a:t>Assets of the Eligible Unit shifted disposed of / sold / written off, if any, during </a:t>
            </a:r>
            <a:endParaRPr lang="en-US" dirty="0" smtClean="0"/>
          </a:p>
          <a:p>
            <a:r>
              <a:rPr lang="en-US" dirty="0"/>
              <a:t> </a:t>
            </a:r>
            <a:r>
              <a:rPr lang="en-US" dirty="0" smtClean="0"/>
              <a:t>     the </a:t>
            </a:r>
            <a:r>
              <a:rPr lang="en-US" dirty="0"/>
              <a:t>year. </a:t>
            </a:r>
            <a:endParaRPr lang="en-US" dirty="0" smtClean="0"/>
          </a:p>
          <a:p>
            <a:endParaRPr lang="en-US" dirty="0" smtClean="0"/>
          </a:p>
          <a:p>
            <a:endParaRPr lang="en-US" dirty="0"/>
          </a:p>
          <a:p>
            <a:pPr>
              <a:buFont typeface="Wingdings" pitchFamily="2" charset="2"/>
              <a:buChar char="§"/>
            </a:pPr>
            <a:r>
              <a:rPr lang="en-US" dirty="0" smtClean="0"/>
              <a:t>    If </a:t>
            </a:r>
            <a:r>
              <a:rPr lang="en-US" dirty="0"/>
              <a:t>the admissible Gross Fixed Capital Investment as endorsed in the EC is reduced as a </a:t>
            </a:r>
            <a:endParaRPr lang="en-US" dirty="0" smtClean="0"/>
          </a:p>
          <a:p>
            <a:r>
              <a:rPr lang="en-US" dirty="0"/>
              <a:t> </a:t>
            </a:r>
            <a:r>
              <a:rPr lang="en-US" dirty="0" smtClean="0"/>
              <a:t>     result </a:t>
            </a:r>
            <a:r>
              <a:rPr lang="en-US" dirty="0"/>
              <a:t>of any shift / disposal / sale / write off / replacement of the Fixed Assets, the </a:t>
            </a:r>
            <a:endParaRPr lang="en-US" dirty="0" smtClean="0"/>
          </a:p>
          <a:p>
            <a:r>
              <a:rPr lang="en-US" dirty="0"/>
              <a:t> </a:t>
            </a:r>
            <a:r>
              <a:rPr lang="en-US" dirty="0" smtClean="0"/>
              <a:t>     ceiling </a:t>
            </a:r>
            <a:r>
              <a:rPr lang="en-US" dirty="0"/>
              <a:t>as endorsed in the EC shall be reduced proportionately and if the incentives </a:t>
            </a:r>
            <a:endParaRPr lang="en-US" dirty="0" smtClean="0"/>
          </a:p>
          <a:p>
            <a:r>
              <a:rPr lang="en-US" dirty="0"/>
              <a:t> </a:t>
            </a:r>
            <a:r>
              <a:rPr lang="en-US" dirty="0" smtClean="0"/>
              <a:t>     availed </a:t>
            </a:r>
            <a:r>
              <a:rPr lang="en-US" dirty="0"/>
              <a:t>by the Eligible Unit exceed the ceiling revised as a result of shifting / disposal / </a:t>
            </a:r>
            <a:endParaRPr lang="en-US" dirty="0" smtClean="0"/>
          </a:p>
          <a:p>
            <a:r>
              <a:rPr lang="en-US" dirty="0"/>
              <a:t> </a:t>
            </a:r>
            <a:r>
              <a:rPr lang="en-US" dirty="0" smtClean="0"/>
              <a:t>     sale </a:t>
            </a:r>
            <a:r>
              <a:rPr lang="en-US" dirty="0"/>
              <a:t>/ write off / replacement, the benefits availed in excess of such revised ceiling shall </a:t>
            </a:r>
            <a:endParaRPr lang="en-US" dirty="0" smtClean="0"/>
          </a:p>
          <a:p>
            <a:r>
              <a:rPr lang="en-US" dirty="0"/>
              <a:t> </a:t>
            </a:r>
            <a:r>
              <a:rPr lang="en-US" dirty="0" smtClean="0"/>
              <a:t>     stand </a:t>
            </a:r>
            <a:r>
              <a:rPr lang="en-US" dirty="0"/>
              <a:t>recoverable/refundable forthwith with interest at the rate of 12% from the date </a:t>
            </a:r>
            <a:r>
              <a:rPr lang="en-US" dirty="0" smtClean="0"/>
              <a:t>of</a:t>
            </a:r>
          </a:p>
          <a:p>
            <a:r>
              <a:rPr lang="en-US" dirty="0"/>
              <a:t> </a:t>
            </a:r>
            <a:r>
              <a:rPr lang="en-US" dirty="0" smtClean="0"/>
              <a:t>     </a:t>
            </a:r>
            <a:r>
              <a:rPr lang="en-US" dirty="0"/>
              <a:t>such excess </a:t>
            </a:r>
            <a:r>
              <a:rPr lang="en-US" dirty="0" err="1"/>
              <a:t>availment</a:t>
            </a:r>
            <a:r>
              <a:rPr lang="en-US" dirty="0"/>
              <a:t> till the date of actual payment. </a:t>
            </a:r>
            <a:endParaRPr lang="en-US" dirty="0" smtClean="0"/>
          </a:p>
          <a:p>
            <a:endParaRPr lang="en-US" dirty="0" smtClean="0"/>
          </a:p>
          <a:p>
            <a:endParaRPr lang="en-US" dirty="0"/>
          </a:p>
          <a:p>
            <a:pPr>
              <a:buFont typeface="Wingdings" pitchFamily="2" charset="2"/>
              <a:buChar char="§"/>
            </a:pPr>
            <a:r>
              <a:rPr lang="en-US" dirty="0" smtClean="0"/>
              <a:t>     Any </a:t>
            </a:r>
            <a:r>
              <a:rPr lang="en-US" dirty="0"/>
              <a:t>increase in the Gross Fixed Capital Investment as a result of replacement of any of </a:t>
            </a:r>
            <a:endParaRPr lang="en-US" dirty="0" smtClean="0"/>
          </a:p>
          <a:p>
            <a:r>
              <a:rPr lang="en-US" dirty="0"/>
              <a:t> </a:t>
            </a:r>
            <a:r>
              <a:rPr lang="en-US" dirty="0" smtClean="0"/>
              <a:t>     the </a:t>
            </a:r>
            <a:r>
              <a:rPr lang="en-US" dirty="0"/>
              <a:t>Fixed Assets earlier considered under the EC shall not have any additional </a:t>
            </a:r>
            <a:endParaRPr lang="en-US" dirty="0" smtClean="0"/>
          </a:p>
          <a:p>
            <a:r>
              <a:rPr lang="en-US" dirty="0"/>
              <a:t> </a:t>
            </a:r>
            <a:r>
              <a:rPr lang="en-US" dirty="0" smtClean="0"/>
              <a:t>     incentives</a:t>
            </a:r>
            <a:r>
              <a:rPr lang="en-US" dirty="0"/>
              <a:t>. </a:t>
            </a:r>
          </a:p>
        </p:txBody>
      </p:sp>
      <p:sp>
        <p:nvSpPr>
          <p:cNvPr id="3" name="Footer Placeholder 2"/>
          <p:cNvSpPr>
            <a:spLocks noGrp="1"/>
          </p:cNvSpPr>
          <p:nvPr>
            <p:ph type="ftr" sz="quarter" idx="11"/>
          </p:nvPr>
        </p:nvSpPr>
        <p:spPr>
          <a:xfrm>
            <a:off x="0" y="6675437"/>
            <a:ext cx="9144000" cy="563563"/>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5632311"/>
          </a:xfrm>
          <a:prstGeom prst="rect">
            <a:avLst/>
          </a:prstGeom>
        </p:spPr>
        <p:txBody>
          <a:bodyPr wrap="square">
            <a:spAutoFit/>
          </a:bodyPr>
          <a:lstStyle/>
          <a:p>
            <a:pPr>
              <a:buFont typeface="Wingdings" pitchFamily="2" charset="2"/>
              <a:buChar char="v"/>
            </a:pPr>
            <a:r>
              <a:rPr lang="en-US" sz="2000" b="1" dirty="0" smtClean="0"/>
              <a:t>                             </a:t>
            </a:r>
            <a:r>
              <a:rPr lang="en-US" sz="2000" b="1" dirty="0" smtClean="0">
                <a:gradFill>
                  <a:gsLst>
                    <a:gs pos="0">
                      <a:srgbClr val="000000"/>
                    </a:gs>
                    <a:gs pos="39999">
                      <a:srgbClr val="0A128C"/>
                    </a:gs>
                    <a:gs pos="70000">
                      <a:srgbClr val="181CC7"/>
                    </a:gs>
                    <a:gs pos="88000">
                      <a:srgbClr val="7005D4"/>
                    </a:gs>
                    <a:gs pos="100000">
                      <a:srgbClr val="8C3D91"/>
                    </a:gs>
                  </a:gsLst>
                  <a:lin ang="5400000" scaled="0"/>
                </a:gradFill>
              </a:rPr>
              <a:t>ELIGIBLE  INVESTMENT</a:t>
            </a:r>
            <a:endParaRPr lang="en-US" sz="2000" b="1" u="sng" dirty="0" smtClean="0">
              <a:gradFill>
                <a:gsLst>
                  <a:gs pos="0">
                    <a:srgbClr val="000000"/>
                  </a:gs>
                  <a:gs pos="39999">
                    <a:srgbClr val="0A128C"/>
                  </a:gs>
                  <a:gs pos="70000">
                    <a:srgbClr val="181CC7"/>
                  </a:gs>
                  <a:gs pos="88000">
                    <a:srgbClr val="7005D4"/>
                  </a:gs>
                  <a:gs pos="100000">
                    <a:srgbClr val="8C3D91"/>
                  </a:gs>
                </a:gsLst>
                <a:lin ang="5400000" scaled="0"/>
              </a:gradFill>
            </a:endParaRPr>
          </a:p>
          <a:p>
            <a:endParaRPr lang="en-US" sz="2000" b="1" dirty="0"/>
          </a:p>
          <a:p>
            <a:endParaRPr lang="en-US" sz="2000" b="1" dirty="0" smtClean="0"/>
          </a:p>
          <a:p>
            <a:endParaRPr lang="en-US" sz="2000" b="1" dirty="0"/>
          </a:p>
          <a:p>
            <a:endParaRPr lang="en-US" sz="2000" b="1" dirty="0"/>
          </a:p>
          <a:p>
            <a:r>
              <a:rPr lang="en-US" sz="2000" dirty="0"/>
              <a:t>Eligible Investment shall mean and include the investment in the fixed assets </a:t>
            </a:r>
            <a:r>
              <a:rPr lang="en-US" sz="2000" dirty="0" smtClean="0"/>
              <a:t> acquired at </a:t>
            </a:r>
            <a:r>
              <a:rPr lang="en-US" sz="2000" dirty="0"/>
              <a:t>site and paid for within the permissible investment period , limited to the item wise maximum limit ( i.e. Land, Land development, Building, Plant and Machinery etc.) as per the approved Project Scheme by the concerned term lending agency or </a:t>
            </a:r>
            <a:r>
              <a:rPr lang="en-US" sz="2000" dirty="0">
                <a:solidFill>
                  <a:srgbClr val="FF0000"/>
                </a:solidFill>
              </a:rPr>
              <a:t>as appraised by the approved agency in case of self financed</a:t>
            </a:r>
            <a:r>
              <a:rPr lang="en-US" sz="2000" dirty="0"/>
              <a:t> projects and accepted by the Implementing Agency. </a:t>
            </a:r>
            <a:endParaRPr lang="en-US" sz="2000" dirty="0" smtClean="0"/>
          </a:p>
          <a:p>
            <a:endParaRPr lang="en-US" sz="2000" dirty="0"/>
          </a:p>
          <a:p>
            <a:endParaRPr lang="en-US" sz="2000" dirty="0"/>
          </a:p>
          <a:p>
            <a:r>
              <a:rPr lang="en-US" sz="2000" b="1" i="1" dirty="0"/>
              <a:t>Explanation :- The amount shown under the head of contingency against each item shall not be allowed in excess of 10% of the cost shown therein and shall be considered only if the same has been provided in appraisal/assessment done by the concerned term lending agency/Financial Institution and accepted by the Implementing Agency. </a:t>
            </a:r>
            <a:endParaRPr lang="en-US" sz="2000" dirty="0"/>
          </a:p>
        </p:txBody>
      </p:sp>
      <p:sp>
        <p:nvSpPr>
          <p:cNvPr id="3" name="Footer Placeholder 2"/>
          <p:cNvSpPr>
            <a:spLocks noGrp="1"/>
          </p:cNvSpPr>
          <p:nvPr>
            <p:ph type="ftr" sz="quarter" idx="11"/>
          </p:nvPr>
        </p:nvSpPr>
        <p:spPr>
          <a:xfrm>
            <a:off x="0" y="6858000"/>
            <a:ext cx="9144000" cy="304800"/>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3785652"/>
          </a:xfrm>
          <a:prstGeom prst="rect">
            <a:avLst/>
          </a:prstGeom>
        </p:spPr>
        <p:txBody>
          <a:bodyPr wrap="square">
            <a:spAutoFit/>
          </a:bodyPr>
          <a:lstStyle/>
          <a:p>
            <a:pPr>
              <a:buFont typeface="Wingdings" pitchFamily="2" charset="2"/>
              <a:buChar char="v"/>
            </a:pPr>
            <a:r>
              <a:rPr lang="en-US" sz="2400" b="1" dirty="0" smtClean="0"/>
              <a:t>                                    </a:t>
            </a:r>
            <a:r>
              <a:rPr lang="en-US" sz="2400" b="1" dirty="0" smtClean="0">
                <a:gradFill>
                  <a:gsLst>
                    <a:gs pos="0">
                      <a:srgbClr val="000000"/>
                    </a:gs>
                    <a:gs pos="39999">
                      <a:srgbClr val="0A128C"/>
                    </a:gs>
                    <a:gs pos="70000">
                      <a:srgbClr val="181CC7"/>
                    </a:gs>
                    <a:gs pos="88000">
                      <a:srgbClr val="7005D4"/>
                    </a:gs>
                    <a:gs pos="100000">
                      <a:srgbClr val="8C3D91"/>
                    </a:gs>
                  </a:gsLst>
                  <a:lin ang="5400000" scaled="0"/>
                </a:gradFill>
              </a:rPr>
              <a:t> DIRECT  EMPLOYMENT</a:t>
            </a:r>
            <a:endParaRPr lang="en-US" b="1" dirty="0">
              <a:gradFill>
                <a:gsLst>
                  <a:gs pos="0">
                    <a:srgbClr val="000000"/>
                  </a:gs>
                  <a:gs pos="39999">
                    <a:srgbClr val="0A128C"/>
                  </a:gs>
                  <a:gs pos="70000">
                    <a:srgbClr val="181CC7"/>
                  </a:gs>
                  <a:gs pos="88000">
                    <a:srgbClr val="7005D4"/>
                  </a:gs>
                  <a:gs pos="100000">
                    <a:srgbClr val="8C3D91"/>
                  </a:gs>
                </a:gsLst>
                <a:lin ang="5400000" scaled="0"/>
              </a:gradFill>
            </a:endParaRPr>
          </a:p>
          <a:p>
            <a:endParaRPr lang="en-US" b="1" dirty="0" smtClean="0"/>
          </a:p>
          <a:p>
            <a:endParaRPr lang="en-US" b="1" dirty="0" smtClean="0"/>
          </a:p>
          <a:p>
            <a:endParaRPr lang="en-US" b="1" dirty="0" smtClean="0"/>
          </a:p>
          <a:p>
            <a:endParaRPr lang="en-US" b="1" dirty="0"/>
          </a:p>
          <a:p>
            <a:r>
              <a:rPr lang="en-US" sz="2400" dirty="0"/>
              <a:t>Direct Employment shall mean employees on the pay roll of the company covered under Employee’s Provident Funds and Miscellaneous Provisions Act, 1952 and Employee’s Provident Funds Scheme, 1952 and for which Employees’ Provident Fund ( EPF) contribution is paid by the Eligible Unit and shall not include employees on the pay roll of contractors. </a:t>
            </a:r>
          </a:p>
        </p:txBody>
      </p:sp>
      <p:sp>
        <p:nvSpPr>
          <p:cNvPr id="3" name="Footer Placeholder 2"/>
          <p:cNvSpPr>
            <a:spLocks noGrp="1"/>
          </p:cNvSpPr>
          <p:nvPr>
            <p:ph type="ftr" sz="quarter" idx="11"/>
          </p:nvPr>
        </p:nvSpPr>
        <p:spPr>
          <a:xfrm>
            <a:off x="0" y="6629400"/>
            <a:ext cx="9144000" cy="533400"/>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5016758"/>
          </a:xfrm>
          <a:prstGeom prst="rect">
            <a:avLst/>
          </a:prstGeom>
        </p:spPr>
        <p:txBody>
          <a:bodyPr wrap="square">
            <a:spAutoFit/>
          </a:bodyPr>
          <a:lstStyle/>
          <a:p>
            <a:pPr>
              <a:buFont typeface="Wingdings" pitchFamily="2" charset="2"/>
              <a:buChar char="v"/>
            </a:pPr>
            <a:r>
              <a:rPr lang="en-US" sz="2000" b="1" dirty="0" smtClean="0"/>
              <a:t>                                      </a:t>
            </a:r>
            <a:r>
              <a:rPr lang="en-US" sz="2000" b="1" dirty="0" smtClean="0">
                <a:gradFill>
                  <a:gsLst>
                    <a:gs pos="0">
                      <a:srgbClr val="000000"/>
                    </a:gs>
                    <a:gs pos="39999">
                      <a:srgbClr val="0A128C"/>
                    </a:gs>
                    <a:gs pos="70000">
                      <a:srgbClr val="181CC7"/>
                    </a:gs>
                    <a:gs pos="88000">
                      <a:srgbClr val="7005D4"/>
                    </a:gs>
                    <a:gs pos="100000">
                      <a:srgbClr val="8C3D91"/>
                    </a:gs>
                  </a:gsLst>
                  <a:lin ang="5400000" scaled="0"/>
                </a:gradFill>
              </a:rPr>
              <a:t>FINISHED PRODUCT</a:t>
            </a:r>
          </a:p>
          <a:p>
            <a:endParaRPr lang="en-US" sz="2000" b="1" dirty="0"/>
          </a:p>
          <a:p>
            <a:endParaRPr lang="en-US" sz="2000" b="1" dirty="0"/>
          </a:p>
          <a:p>
            <a:r>
              <a:rPr lang="en-US" sz="2000" dirty="0"/>
              <a:t>Finished product shall mean and include the item/s of manufacture by the Eligible Unit as considered under the project scheme approved by the concerned term lending agency and / or by the Implementing Agency, together with by-product /scrap which may get generated as incidental to and during the main production activity</a:t>
            </a:r>
            <a:r>
              <a:rPr lang="en-US" sz="2000" i="1" dirty="0"/>
              <a:t>. </a:t>
            </a:r>
            <a:endParaRPr lang="en-US" sz="2000" i="1" dirty="0" smtClean="0"/>
          </a:p>
          <a:p>
            <a:endParaRPr lang="en-US" sz="2000" i="1" dirty="0"/>
          </a:p>
          <a:p>
            <a:endParaRPr lang="en-US" sz="2000" i="1" dirty="0"/>
          </a:p>
          <a:p>
            <a:r>
              <a:rPr lang="en-US" sz="2000" b="1" dirty="0"/>
              <a:t>Explanation: The units will be allowed inclusion of items freely during the eligibility period. However the incentives for included items will be available prospectively and addition to the Fixed Capital Investment made for purpose of additional items shall not be entitled for additional </a:t>
            </a:r>
            <a:r>
              <a:rPr lang="en-US" sz="2000" b="1" dirty="0" smtClean="0"/>
              <a:t>incentives.</a:t>
            </a:r>
          </a:p>
          <a:p>
            <a:r>
              <a:rPr lang="en-US" sz="2000" b="1" dirty="0" smtClean="0"/>
              <a:t> </a:t>
            </a:r>
            <a:endParaRPr lang="en-US" sz="2000" dirty="0"/>
          </a:p>
        </p:txBody>
      </p:sp>
      <p:sp>
        <p:nvSpPr>
          <p:cNvPr id="3" name="Footer Placeholder 2"/>
          <p:cNvSpPr>
            <a:spLocks noGrp="1"/>
          </p:cNvSpPr>
          <p:nvPr>
            <p:ph type="ftr" sz="quarter" idx="11"/>
          </p:nvPr>
        </p:nvSpPr>
        <p:spPr>
          <a:xfrm>
            <a:off x="0" y="6553200"/>
            <a:ext cx="9144000" cy="609600"/>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5324535"/>
          </a:xfrm>
          <a:prstGeom prst="rect">
            <a:avLst/>
          </a:prstGeom>
        </p:spPr>
        <p:txBody>
          <a:bodyPr wrap="square">
            <a:spAutoFit/>
          </a:bodyPr>
          <a:lstStyle/>
          <a:p>
            <a:pPr>
              <a:buFont typeface="Wingdings" pitchFamily="2" charset="2"/>
              <a:buChar char="v"/>
            </a:pPr>
            <a:r>
              <a:rPr lang="en-US" sz="2000" b="1" dirty="0" smtClean="0"/>
              <a:t>                                             </a:t>
            </a:r>
            <a:r>
              <a:rPr lang="en-US" sz="2000" b="1" dirty="0" smtClean="0">
                <a:gradFill>
                  <a:gsLst>
                    <a:gs pos="0">
                      <a:srgbClr val="000000"/>
                    </a:gs>
                    <a:gs pos="39999">
                      <a:srgbClr val="0A128C"/>
                    </a:gs>
                    <a:gs pos="70000">
                      <a:srgbClr val="181CC7"/>
                    </a:gs>
                    <a:gs pos="88000">
                      <a:srgbClr val="7005D4"/>
                    </a:gs>
                    <a:gs pos="100000">
                      <a:srgbClr val="8C3D91"/>
                    </a:gs>
                  </a:gsLst>
                  <a:lin ang="5400000" scaled="0"/>
                </a:gradFill>
              </a:rPr>
              <a:t>SICK UNIT</a:t>
            </a:r>
            <a:r>
              <a:rPr lang="en-US" sz="2000" b="1" u="sng" dirty="0" smtClean="0"/>
              <a:t> </a:t>
            </a:r>
          </a:p>
          <a:p>
            <a:endParaRPr lang="en-US" sz="2000" b="1" dirty="0"/>
          </a:p>
          <a:p>
            <a:endParaRPr lang="en-US" sz="2000" b="1" dirty="0"/>
          </a:p>
          <a:p>
            <a:endParaRPr lang="en-US" sz="2000" b="1" dirty="0" smtClean="0"/>
          </a:p>
          <a:p>
            <a:endParaRPr lang="en-US" sz="2000" b="1" dirty="0"/>
          </a:p>
          <a:p>
            <a:r>
              <a:rPr lang="en-US" sz="2000" dirty="0" smtClean="0"/>
              <a:t>     A </a:t>
            </a:r>
            <a:r>
              <a:rPr lang="en-US" sz="2000" dirty="0"/>
              <a:t>'Sick Unit' shall mean and </a:t>
            </a:r>
            <a:r>
              <a:rPr lang="en-US" sz="2000" dirty="0" smtClean="0"/>
              <a:t>include:-</a:t>
            </a:r>
          </a:p>
          <a:p>
            <a:endParaRPr lang="en-US" sz="2000" dirty="0" smtClean="0"/>
          </a:p>
          <a:p>
            <a:pPr>
              <a:buFont typeface="Wingdings" pitchFamily="2" charset="2"/>
              <a:buChar char="§"/>
            </a:pPr>
            <a:r>
              <a:rPr lang="en-US" sz="2000" dirty="0" smtClean="0"/>
              <a:t>   Micro </a:t>
            </a:r>
            <a:r>
              <a:rPr lang="en-US" sz="2000" dirty="0"/>
              <a:t>&amp; Small Manufacturing Enterprise so considered and certified by </a:t>
            </a:r>
            <a:r>
              <a:rPr lang="en-US" sz="2000" dirty="0" smtClean="0"/>
              <a:t>the</a:t>
            </a:r>
          </a:p>
          <a:p>
            <a:r>
              <a:rPr lang="en-US" sz="2000" dirty="0" smtClean="0"/>
              <a:t>     Directorate of </a:t>
            </a:r>
            <a:r>
              <a:rPr lang="en-US" sz="2000" dirty="0"/>
              <a:t>Industries, </a:t>
            </a:r>
            <a:endParaRPr lang="en-US" sz="2000" dirty="0" smtClean="0"/>
          </a:p>
          <a:p>
            <a:endParaRPr lang="en-US" sz="2000" dirty="0" smtClean="0"/>
          </a:p>
          <a:p>
            <a:pPr>
              <a:buFont typeface="Wingdings" pitchFamily="2" charset="2"/>
              <a:buChar char="§"/>
            </a:pPr>
            <a:r>
              <a:rPr lang="en-US" sz="2000" dirty="0" smtClean="0"/>
              <a:t>   </a:t>
            </a:r>
            <a:r>
              <a:rPr lang="en-US" sz="2000" dirty="0"/>
              <a:t>Medium Manufacturing Enterprise / LSI Unit so considered by the Board </a:t>
            </a:r>
            <a:r>
              <a:rPr lang="en-US" sz="2000" dirty="0" smtClean="0"/>
              <a:t>for</a:t>
            </a:r>
          </a:p>
          <a:p>
            <a:r>
              <a:rPr lang="en-US" sz="2000" dirty="0" smtClean="0"/>
              <a:t>     </a:t>
            </a:r>
            <a:r>
              <a:rPr lang="en-US" sz="2000" dirty="0"/>
              <a:t>Industrial </a:t>
            </a:r>
            <a:r>
              <a:rPr lang="en-US" sz="2000" dirty="0" smtClean="0"/>
              <a:t>and </a:t>
            </a:r>
            <a:r>
              <a:rPr lang="en-US" sz="2000" dirty="0"/>
              <a:t>Financial Reconstruction (BIFR) </a:t>
            </a:r>
            <a:endParaRPr lang="en-US" sz="2000" dirty="0" smtClean="0"/>
          </a:p>
          <a:p>
            <a:endParaRPr lang="en-US" sz="2000" dirty="0" smtClean="0"/>
          </a:p>
          <a:p>
            <a:r>
              <a:rPr lang="en-US" sz="2000" dirty="0" smtClean="0"/>
              <a:t>                                                                    OR </a:t>
            </a:r>
          </a:p>
          <a:p>
            <a:endParaRPr lang="en-US" sz="2000" dirty="0" smtClean="0"/>
          </a:p>
          <a:p>
            <a:pPr>
              <a:buFont typeface="Wingdings" pitchFamily="2" charset="2"/>
              <a:buChar char="§"/>
            </a:pPr>
            <a:r>
              <a:rPr lang="en-US" sz="2000" dirty="0" smtClean="0"/>
              <a:t>    Co-operative </a:t>
            </a:r>
            <a:r>
              <a:rPr lang="en-US" sz="2000" dirty="0"/>
              <a:t>Unit / Enterprise so certified by the Commissioner of </a:t>
            </a:r>
            <a:r>
              <a:rPr lang="en-US" sz="2000" dirty="0" smtClean="0"/>
              <a:t>Co-</a:t>
            </a:r>
          </a:p>
          <a:p>
            <a:r>
              <a:rPr lang="en-US" sz="2000" dirty="0" smtClean="0"/>
              <a:t>      operation</a:t>
            </a:r>
            <a:r>
              <a:rPr lang="en-US" sz="2000" dirty="0"/>
              <a:t>, </a:t>
            </a:r>
            <a:r>
              <a:rPr lang="en-US" sz="2000" dirty="0" smtClean="0"/>
              <a:t>State of </a:t>
            </a:r>
            <a:r>
              <a:rPr lang="en-US" sz="2000" dirty="0"/>
              <a:t>Maharashtra. </a:t>
            </a:r>
          </a:p>
        </p:txBody>
      </p:sp>
      <p:sp>
        <p:nvSpPr>
          <p:cNvPr id="3" name="Footer Placeholder 2"/>
          <p:cNvSpPr>
            <a:spLocks noGrp="1"/>
          </p:cNvSpPr>
          <p:nvPr>
            <p:ph type="ftr" sz="quarter" idx="11"/>
          </p:nvPr>
        </p:nvSpPr>
        <p:spPr>
          <a:xfrm>
            <a:off x="0" y="6629400"/>
            <a:ext cx="9144000" cy="533400"/>
          </a:xfrm>
          <a:solidFill>
            <a:schemeClr val="accent1">
              <a:lumMod val="60000"/>
              <a:lumOff val="40000"/>
            </a:schemeClr>
          </a:solidFill>
        </p:spPr>
        <p:txBody>
          <a:bodyPr/>
          <a:lstStyle/>
          <a:p>
            <a:pPr lvl="2"/>
            <a:r>
              <a:rPr lang="en-US" b="1" dirty="0" smtClean="0"/>
              <a:t> </a:t>
            </a:r>
            <a:r>
              <a:rPr lang="en-US" b="1" dirty="0" smtClean="0">
                <a:hlinkClick r:id="rId3"/>
              </a:rPr>
              <a:t>WWW.INDUSTRIALSUBSIDY.COM</a:t>
            </a:r>
            <a:r>
              <a:rPr lang="en-US" b="1" dirty="0" smtClean="0"/>
              <a:t>                                   BY CA G.B.MODI</a:t>
            </a:r>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5047536"/>
          </a:xfrm>
          <a:prstGeom prst="rect">
            <a:avLst/>
          </a:prstGeom>
        </p:spPr>
        <p:txBody>
          <a:bodyPr wrap="square">
            <a:spAutoFit/>
          </a:bodyPr>
          <a:lstStyle/>
          <a:p>
            <a:pPr algn="ctr">
              <a:buFont typeface="Wingdings" pitchFamily="2" charset="2"/>
              <a:buChar char="v"/>
            </a:pPr>
            <a:r>
              <a:rPr lang="en-US" sz="2000" b="1" u="sng" dirty="0" smtClean="0">
                <a:gradFill>
                  <a:gsLst>
                    <a:gs pos="0">
                      <a:srgbClr val="000000"/>
                    </a:gs>
                    <a:gs pos="39999">
                      <a:srgbClr val="0A128C"/>
                    </a:gs>
                    <a:gs pos="70000">
                      <a:srgbClr val="181CC7"/>
                    </a:gs>
                    <a:gs pos="88000">
                      <a:srgbClr val="7005D4"/>
                    </a:gs>
                    <a:gs pos="100000">
                      <a:srgbClr val="8C3D91"/>
                    </a:gs>
                  </a:gsLst>
                  <a:lin ang="5400000" scaled="0"/>
                </a:gradFill>
              </a:rPr>
              <a:t>IMPLEMENTING  AGENCIES  FOR  IMPLEMENTATION  OF</a:t>
            </a:r>
          </a:p>
          <a:p>
            <a:pPr algn="ctr"/>
            <a:r>
              <a:rPr lang="en-US" sz="2000" b="1" u="sng" dirty="0" smtClean="0">
                <a:gradFill>
                  <a:gsLst>
                    <a:gs pos="0">
                      <a:srgbClr val="000000"/>
                    </a:gs>
                    <a:gs pos="39999">
                      <a:srgbClr val="0A128C"/>
                    </a:gs>
                    <a:gs pos="70000">
                      <a:srgbClr val="181CC7"/>
                    </a:gs>
                    <a:gs pos="88000">
                      <a:srgbClr val="7005D4"/>
                    </a:gs>
                    <a:gs pos="100000">
                      <a:srgbClr val="8C3D91"/>
                    </a:gs>
                  </a:gsLst>
                  <a:lin ang="5400000" scaled="0"/>
                </a:gradFill>
              </a:rPr>
              <a:t>    </a:t>
            </a:r>
            <a:r>
              <a:rPr lang="en-US" sz="2000" b="1" u="sng" dirty="0">
                <a:gradFill>
                  <a:gsLst>
                    <a:gs pos="0">
                      <a:srgbClr val="000000"/>
                    </a:gs>
                    <a:gs pos="39999">
                      <a:srgbClr val="0A128C"/>
                    </a:gs>
                    <a:gs pos="70000">
                      <a:srgbClr val="181CC7"/>
                    </a:gs>
                    <a:gs pos="88000">
                      <a:srgbClr val="7005D4"/>
                    </a:gs>
                    <a:gs pos="100000">
                      <a:srgbClr val="8C3D91"/>
                    </a:gs>
                  </a:gsLst>
                  <a:lin ang="5400000" scaled="0"/>
                </a:gradFill>
              </a:rPr>
              <a:t>PSI-2013 </a:t>
            </a:r>
            <a:endParaRPr lang="en-US" sz="2000" b="1" u="sng" dirty="0" smtClean="0">
              <a:gradFill>
                <a:gsLst>
                  <a:gs pos="0">
                    <a:srgbClr val="000000"/>
                  </a:gs>
                  <a:gs pos="39999">
                    <a:srgbClr val="0A128C"/>
                  </a:gs>
                  <a:gs pos="70000">
                    <a:srgbClr val="181CC7"/>
                  </a:gs>
                  <a:gs pos="88000">
                    <a:srgbClr val="7005D4"/>
                  </a:gs>
                  <a:gs pos="100000">
                    <a:srgbClr val="8C3D91"/>
                  </a:gs>
                </a:gsLst>
                <a:lin ang="5400000" scaled="0"/>
              </a:gradFill>
            </a:endParaRPr>
          </a:p>
          <a:p>
            <a:endParaRPr lang="en-US" sz="2000" b="1" dirty="0"/>
          </a:p>
          <a:p>
            <a:endParaRPr lang="en-US" sz="2000" b="1" dirty="0" smtClean="0"/>
          </a:p>
          <a:p>
            <a:endParaRPr lang="en-US" sz="2000" b="1" dirty="0"/>
          </a:p>
          <a:p>
            <a:r>
              <a:rPr lang="en-US" sz="2000" dirty="0" smtClean="0"/>
              <a:t>The Implementing Agencies for the purpose of the PSI - 2013 shall be as follows:</a:t>
            </a:r>
          </a:p>
          <a:p>
            <a:endParaRPr lang="en-US" sz="2000" dirty="0"/>
          </a:p>
          <a:p>
            <a:endParaRPr lang="en-US" sz="2000" dirty="0" smtClean="0"/>
          </a:p>
          <a:p>
            <a:r>
              <a:rPr lang="en-US" sz="2000" b="1" i="1" dirty="0" smtClean="0"/>
              <a:t>Explanation: Where an Eligible Unit is already holding an EC, it will be covered for benefits under the PSI- 2013 according to its status as Micro, Small and Medium Manufacturing Enterprise or Large Scale Industry (LSI), consequent upon the new /expansion / diversification project undertaken by it and shall accordingly file its application with the concerned Implementing Agency. </a:t>
            </a:r>
          </a:p>
          <a:p>
            <a:endParaRPr lang="en-US" sz="2000" dirty="0" smtClean="0"/>
          </a:p>
          <a:p>
            <a:r>
              <a:rPr lang="en-US" sz="2000" dirty="0" smtClean="0"/>
              <a:t> </a:t>
            </a:r>
            <a:endParaRPr lang="en-US" sz="2000" dirty="0"/>
          </a:p>
        </p:txBody>
      </p:sp>
      <p:sp>
        <p:nvSpPr>
          <p:cNvPr id="3" name="Footer Placeholder 2"/>
          <p:cNvSpPr>
            <a:spLocks noGrp="1"/>
          </p:cNvSpPr>
          <p:nvPr>
            <p:ph type="ftr" sz="quarter" idx="11"/>
          </p:nvPr>
        </p:nvSpPr>
        <p:spPr>
          <a:xfrm>
            <a:off x="0" y="6492875"/>
            <a:ext cx="9144000" cy="593725"/>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      </a:t>
            </a:r>
            <a:endParaRPr lang="en-US"/>
          </a:p>
        </p:txBody>
      </p:sp>
      <p:pic>
        <p:nvPicPr>
          <p:cNvPr id="4" name="Picture 3" descr="mp.jpg"/>
          <p:cNvPicPr>
            <a:picLocks noChangeAspect="1"/>
          </p:cNvPicPr>
          <p:nvPr/>
        </p:nvPicPr>
        <p:blipFill>
          <a:blip r:embed="rId2"/>
          <a:stretch>
            <a:fillRect/>
          </a:stretch>
        </p:blipFill>
        <p:spPr>
          <a:xfrm>
            <a:off x="0" y="1"/>
            <a:ext cx="9144000" cy="6858000"/>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      </a:t>
            </a:r>
            <a:endParaRPr lang="en-US" dirty="0"/>
          </a:p>
        </p:txBody>
      </p:sp>
      <p:graphicFrame>
        <p:nvGraphicFramePr>
          <p:cNvPr id="4" name="Table 3"/>
          <p:cNvGraphicFramePr>
            <a:graphicFrameLocks noGrp="1"/>
          </p:cNvGraphicFramePr>
          <p:nvPr/>
        </p:nvGraphicFramePr>
        <p:xfrm>
          <a:off x="-2285999" y="-76201"/>
          <a:ext cx="12801599" cy="640081"/>
        </p:xfrm>
        <a:graphic>
          <a:graphicData uri="http://schemas.openxmlformats.org/drawingml/2006/table">
            <a:tbl>
              <a:tblPr firstRow="1" bandRow="1">
                <a:tableStyleId>{5C22544A-7EE6-4342-B048-85BDC9FD1C3A}</a:tableStyleId>
              </a:tblPr>
              <a:tblGrid>
                <a:gridCol w="685799"/>
                <a:gridCol w="4876800"/>
                <a:gridCol w="2438400"/>
                <a:gridCol w="4800600"/>
              </a:tblGrid>
              <a:tr h="640081">
                <a:tc>
                  <a:txBody>
                    <a:bodyPr/>
                    <a:lstStyle/>
                    <a:p>
                      <a:r>
                        <a:rPr lang="en-US" sz="1600" dirty="0" smtClean="0"/>
                        <a:t>Sr.</a:t>
                      </a:r>
                    </a:p>
                    <a:p>
                      <a:r>
                        <a:rPr lang="en-US" sz="1600" dirty="0" smtClean="0"/>
                        <a:t>No</a:t>
                      </a:r>
                      <a:endParaRPr lang="en-US" sz="1600" dirty="0"/>
                    </a:p>
                  </a:txBody>
                  <a:tcPr/>
                </a:tc>
                <a:tc>
                  <a:txBody>
                    <a:bodyPr/>
                    <a:lstStyle/>
                    <a:p>
                      <a:r>
                        <a:rPr lang="en-US" sz="1600" dirty="0" smtClean="0"/>
                        <a:t>Category of Industrial Units </a:t>
                      </a:r>
                      <a:endParaRPr lang="en-US" sz="1600" dirty="0"/>
                    </a:p>
                  </a:txBody>
                  <a:tcPr/>
                </a:tc>
                <a:tc>
                  <a:txBody>
                    <a:bodyPr/>
                    <a:lstStyle/>
                    <a:p>
                      <a:r>
                        <a:rPr lang="en-US" sz="1600" dirty="0" smtClean="0"/>
                        <a:t>      Area</a:t>
                      </a:r>
                      <a:endParaRPr lang="en-US" sz="1600" dirty="0"/>
                    </a:p>
                  </a:txBody>
                  <a:tcPr/>
                </a:tc>
                <a:tc>
                  <a:txBody>
                    <a:bodyPr/>
                    <a:lstStyle/>
                    <a:p>
                      <a:r>
                        <a:rPr lang="en-US" sz="1600" dirty="0" smtClean="0"/>
                        <a:t>Implementing Agency </a:t>
                      </a:r>
                      <a:endParaRPr lang="en-US" sz="1600" dirty="0"/>
                    </a:p>
                  </a:txBody>
                  <a:tcPr/>
                </a:tc>
              </a:tr>
            </a:tbl>
          </a:graphicData>
        </a:graphic>
      </p:graphicFrame>
      <p:graphicFrame>
        <p:nvGraphicFramePr>
          <p:cNvPr id="5" name="Table 4"/>
          <p:cNvGraphicFramePr>
            <a:graphicFrameLocks noGrp="1"/>
          </p:cNvGraphicFramePr>
          <p:nvPr/>
        </p:nvGraphicFramePr>
        <p:xfrm>
          <a:off x="-2285999" y="380999"/>
          <a:ext cx="12801600" cy="6553200"/>
        </p:xfrm>
        <a:graphic>
          <a:graphicData uri="http://schemas.openxmlformats.org/drawingml/2006/table">
            <a:tbl>
              <a:tblPr firstRow="1" bandRow="1">
                <a:tableStyleId>{5C22544A-7EE6-4342-B048-85BDC9FD1C3A}</a:tableStyleId>
              </a:tblPr>
              <a:tblGrid>
                <a:gridCol w="699541"/>
                <a:gridCol w="4863058"/>
                <a:gridCol w="2412169"/>
                <a:gridCol w="4826832"/>
              </a:tblGrid>
              <a:tr h="1317953">
                <a:tc rowSpan="2">
                  <a:txBody>
                    <a:bodyPr/>
                    <a:lstStyle/>
                    <a:p>
                      <a:r>
                        <a:rPr lang="en-US" sz="1600" dirty="0" smtClean="0"/>
                        <a:t>     </a:t>
                      </a:r>
                    </a:p>
                    <a:p>
                      <a:r>
                        <a:rPr lang="en-US" sz="1600" dirty="0" smtClean="0"/>
                        <a:t>     1</a:t>
                      </a:r>
                    </a:p>
                  </a:txBody>
                  <a:tcPr>
                    <a:lnB w="12700" cap="flat" cmpd="sng" algn="ctr">
                      <a:solidFill>
                        <a:schemeClr val="tx1"/>
                      </a:solidFill>
                      <a:prstDash val="solid"/>
                      <a:round/>
                      <a:headEnd type="none" w="med" len="med"/>
                      <a:tailEnd type="none" w="med" len="med"/>
                    </a:lnB>
                    <a:solidFill>
                      <a:schemeClr val="accent2"/>
                    </a:solidFill>
                  </a:tcPr>
                </a:tc>
                <a:tc rowSpan="2">
                  <a:txBody>
                    <a:bodyPr/>
                    <a:lstStyle/>
                    <a:p>
                      <a:r>
                        <a:rPr lang="en-US" sz="1600" dirty="0" smtClean="0"/>
                        <a:t>a)  Micro  &amp;  Small  Manufacturing </a:t>
                      </a:r>
                    </a:p>
                    <a:p>
                      <a:r>
                        <a:rPr lang="en-US" sz="1600" dirty="0" smtClean="0"/>
                        <a:t>Enterprises  </a:t>
                      </a:r>
                    </a:p>
                    <a:p>
                      <a:r>
                        <a:rPr lang="en-US" sz="1600" dirty="0" smtClean="0"/>
                        <a:t>b) Cold Storages and </a:t>
                      </a:r>
                    </a:p>
                    <a:p>
                      <a:r>
                        <a:rPr lang="en-US" sz="1600" dirty="0" smtClean="0"/>
                        <a:t>processing units mentioned in </a:t>
                      </a:r>
                    </a:p>
                    <a:p>
                      <a:r>
                        <a:rPr lang="en-US" sz="1600" dirty="0" smtClean="0"/>
                        <a:t>Para No. 1.2 (v) &amp; (vi) wherein </a:t>
                      </a:r>
                    </a:p>
                    <a:p>
                      <a:r>
                        <a:rPr lang="en-US" sz="1600" dirty="0" smtClean="0"/>
                        <a:t>investment in equipments is at </a:t>
                      </a:r>
                    </a:p>
                    <a:p>
                      <a:r>
                        <a:rPr lang="en-US" sz="1600" dirty="0" smtClean="0"/>
                        <a:t>par with Micro and Small </a:t>
                      </a:r>
                    </a:p>
                    <a:p>
                      <a:r>
                        <a:rPr lang="en-US" sz="1600" dirty="0" smtClean="0"/>
                        <a:t>Manufacturing Enterprises,</a:t>
                      </a:r>
                      <a:endParaRPr lang="en-US" sz="1600" dirty="0"/>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2"/>
                    </a:solidFill>
                  </a:tcPr>
                </a:tc>
                <a:tc>
                  <a:txBody>
                    <a:bodyPr/>
                    <a:lstStyle/>
                    <a:p>
                      <a:r>
                        <a:rPr lang="en-US" sz="1600" dirty="0" smtClean="0"/>
                        <a:t>Mumbai  and </a:t>
                      </a:r>
                    </a:p>
                    <a:p>
                      <a:r>
                        <a:rPr lang="en-US" sz="1600" dirty="0" smtClean="0"/>
                        <a:t>Mumbai  sub-urban </a:t>
                      </a:r>
                    </a:p>
                    <a:p>
                      <a:r>
                        <a:rPr lang="en-US" sz="1600" dirty="0" smtClean="0"/>
                        <a:t>Districts </a:t>
                      </a:r>
                      <a:endParaRPr lang="en-US" sz="1600" dirty="0"/>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accent2"/>
                    </a:solidFill>
                  </a:tcPr>
                </a:tc>
                <a:tc>
                  <a:txBody>
                    <a:bodyPr/>
                    <a:lstStyle/>
                    <a:p>
                      <a:r>
                        <a:rPr lang="en-US" sz="1600" dirty="0" smtClean="0"/>
                        <a:t>The  Joint  Director  of </a:t>
                      </a:r>
                    </a:p>
                    <a:p>
                      <a:r>
                        <a:rPr lang="en-US" sz="1600" dirty="0" smtClean="0"/>
                        <a:t>Industries  (Mumbai </a:t>
                      </a:r>
                    </a:p>
                    <a:p>
                      <a:r>
                        <a:rPr lang="en-US" sz="1600" dirty="0" smtClean="0"/>
                        <a:t>Metropolitan  Region) </a:t>
                      </a:r>
                    </a:p>
                    <a:p>
                      <a:r>
                        <a:rPr lang="en-US" sz="1600" dirty="0" smtClean="0"/>
                        <a:t>[JDI (MMR)] </a:t>
                      </a:r>
                      <a:endParaRPr lang="en-US" sz="1600" dirty="0"/>
                    </a:p>
                  </a:txBody>
                  <a:tcPr>
                    <a:lnB w="12700" cap="flat" cmpd="sng" algn="ctr">
                      <a:solidFill>
                        <a:schemeClr val="tx1"/>
                      </a:solidFill>
                      <a:prstDash val="solid"/>
                      <a:round/>
                      <a:headEnd type="none" w="med" len="med"/>
                      <a:tailEnd type="none" w="med" len="med"/>
                    </a:lnB>
                    <a:solidFill>
                      <a:schemeClr val="accent2"/>
                    </a:solidFill>
                  </a:tcPr>
                </a:tc>
              </a:tr>
              <a:tr h="700461">
                <a:tc vMerge="1">
                  <a:txBody>
                    <a:bodyPr/>
                    <a:lstStyle/>
                    <a:p>
                      <a:endParaRPr lang="en-US"/>
                    </a:p>
                  </a:txBody>
                  <a:tcPr/>
                </a:tc>
                <a:tc vMerge="1">
                  <a:txBody>
                    <a:bodyPr/>
                    <a:lstStyle/>
                    <a:p>
                      <a:endParaRPr lang="en-US"/>
                    </a:p>
                  </a:txBody>
                  <a:tcPr/>
                </a:tc>
                <a:tc>
                  <a:txBody>
                    <a:bodyPr/>
                    <a:lstStyle/>
                    <a:p>
                      <a:r>
                        <a:rPr lang="en-US" sz="1600" dirty="0" smtClean="0"/>
                        <a:t>All other Districts </a:t>
                      </a:r>
                      <a:endParaRPr lang="en-US" sz="16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US" sz="1600" dirty="0" smtClean="0"/>
                        <a:t>District             Industries </a:t>
                      </a:r>
                    </a:p>
                    <a:p>
                      <a:r>
                        <a:rPr lang="en-US" sz="1600" dirty="0" smtClean="0"/>
                        <a:t>Centre (DICs) </a:t>
                      </a:r>
                      <a:endParaRPr lang="en-US" sz="16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r>
              <a:tr h="1054396">
                <a:tc rowSpan="3">
                  <a:txBody>
                    <a:bodyPr/>
                    <a:lstStyle/>
                    <a:p>
                      <a:r>
                        <a:rPr lang="en-US" sz="1600" dirty="0" smtClean="0"/>
                        <a:t>     2</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rowSpan="3">
                  <a:txBody>
                    <a:bodyPr/>
                    <a:lstStyle/>
                    <a:p>
                      <a:r>
                        <a:rPr lang="en-US" sz="1600" dirty="0" smtClean="0"/>
                        <a:t>a)  Medium    Manufacturing</a:t>
                      </a:r>
                    </a:p>
                    <a:p>
                      <a:r>
                        <a:rPr lang="en-US" sz="1600" dirty="0" smtClean="0"/>
                        <a:t>Enterprises </a:t>
                      </a:r>
                    </a:p>
                    <a:p>
                      <a:r>
                        <a:rPr lang="en-US" sz="1600" dirty="0" smtClean="0"/>
                        <a:t>b) Cold Storages and </a:t>
                      </a:r>
                    </a:p>
                    <a:p>
                      <a:r>
                        <a:rPr lang="en-US" sz="1600" dirty="0" smtClean="0"/>
                        <a:t>processing units mentioned in </a:t>
                      </a:r>
                    </a:p>
                    <a:p>
                      <a:r>
                        <a:rPr lang="en-US" sz="1600" dirty="0" smtClean="0"/>
                        <a:t>Para No. 1.2 (v) &amp; (vi) wherein </a:t>
                      </a:r>
                    </a:p>
                    <a:p>
                      <a:r>
                        <a:rPr lang="en-US" sz="1600" dirty="0" smtClean="0"/>
                        <a:t>investment in equipments is at </a:t>
                      </a:r>
                    </a:p>
                    <a:p>
                      <a:r>
                        <a:rPr lang="en-US" sz="1600" dirty="0" smtClean="0"/>
                        <a:t>par with the Medium </a:t>
                      </a:r>
                    </a:p>
                    <a:p>
                      <a:r>
                        <a:rPr lang="en-US" sz="1600" dirty="0" smtClean="0"/>
                        <a:t>Manufacturing Enterprises as </a:t>
                      </a:r>
                    </a:p>
                    <a:p>
                      <a:r>
                        <a:rPr lang="en-US" sz="1600" dirty="0" smtClean="0"/>
                        <a:t>defined in the MSMED Act, </a:t>
                      </a:r>
                    </a:p>
                    <a:p>
                      <a:r>
                        <a:rPr lang="en-US" sz="1600" dirty="0" smtClean="0"/>
                        <a:t>2006. </a:t>
                      </a:r>
                      <a:endParaRPr lang="en-US" sz="1600"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US" sz="1600" dirty="0" smtClean="0"/>
                        <a:t>Mumbai  and </a:t>
                      </a:r>
                    </a:p>
                    <a:p>
                      <a:r>
                        <a:rPr lang="en-US" sz="1600" dirty="0" smtClean="0"/>
                        <a:t>Mumbai  Sub-urban </a:t>
                      </a:r>
                    </a:p>
                    <a:p>
                      <a:r>
                        <a:rPr lang="en-US" sz="1600" dirty="0" smtClean="0"/>
                        <a:t>Districts </a:t>
                      </a:r>
                      <a:endParaRPr lang="en-US" sz="16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US" sz="1600" dirty="0" smtClean="0"/>
                        <a:t>The  Joint  Director  of </a:t>
                      </a:r>
                    </a:p>
                    <a:p>
                      <a:r>
                        <a:rPr lang="en-US" sz="1600" dirty="0" smtClean="0"/>
                        <a:t>Industries  (Mumbai </a:t>
                      </a:r>
                    </a:p>
                    <a:p>
                      <a:r>
                        <a:rPr lang="en-US" sz="1600" dirty="0" smtClean="0"/>
                        <a:t>Metropolitan  Region) </a:t>
                      </a:r>
                    </a:p>
                    <a:p>
                      <a:r>
                        <a:rPr lang="en-US" sz="1600" dirty="0" smtClean="0"/>
                        <a:t>[JDI (MMR)]</a:t>
                      </a:r>
                      <a:endParaRPr lang="en-US" sz="16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r>
              <a:tr h="813391">
                <a:tc vMerge="1">
                  <a:txBody>
                    <a:bodyPr/>
                    <a:lstStyle/>
                    <a:p>
                      <a:endParaRPr lang="en-US"/>
                    </a:p>
                  </a:txBody>
                  <a:tcPr/>
                </a:tc>
                <a:tc vMerge="1">
                  <a:txBody>
                    <a:bodyPr/>
                    <a:lstStyle/>
                    <a:p>
                      <a:endParaRPr lang="en-US"/>
                    </a:p>
                  </a:txBody>
                  <a:tcPr/>
                </a:tc>
                <a:tc>
                  <a:txBody>
                    <a:bodyPr/>
                    <a:lstStyle/>
                    <a:p>
                      <a:r>
                        <a:rPr lang="en-US" sz="1600" dirty="0" smtClean="0"/>
                        <a:t>Regions </a:t>
                      </a:r>
                      <a:endParaRPr lang="en-US" sz="16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US" sz="1600" dirty="0" smtClean="0"/>
                        <a:t>The  Regional </a:t>
                      </a:r>
                      <a:r>
                        <a:rPr lang="en-US" sz="1600" baseline="0" dirty="0" smtClean="0"/>
                        <a:t> </a:t>
                      </a:r>
                      <a:r>
                        <a:rPr lang="en-US" sz="1600" dirty="0" smtClean="0"/>
                        <a:t>Joint</a:t>
                      </a:r>
                    </a:p>
                    <a:p>
                      <a:r>
                        <a:rPr lang="en-US" sz="1600" dirty="0" smtClean="0"/>
                        <a:t>Directors  of  respective</a:t>
                      </a:r>
                    </a:p>
                    <a:p>
                      <a:r>
                        <a:rPr lang="en-US" sz="1600" dirty="0" smtClean="0"/>
                        <a:t>Regions </a:t>
                      </a:r>
                      <a:endParaRPr lang="en-US" sz="16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r>
              <a:tr h="1054396">
                <a:tc vMerge="1">
                  <a:txBody>
                    <a:bodyPr/>
                    <a:lstStyle/>
                    <a:p>
                      <a:endParaRPr lang="en-US"/>
                    </a:p>
                  </a:txBody>
                  <a:tcPr/>
                </a:tc>
                <a:tc vMerge="1">
                  <a:txBody>
                    <a:bodyPr/>
                    <a:lstStyle/>
                    <a:p>
                      <a:endParaRPr lang="en-US"/>
                    </a:p>
                  </a:txBody>
                  <a:tcPr/>
                </a:tc>
                <a:tc>
                  <a:txBody>
                    <a:bodyPr/>
                    <a:lstStyle/>
                    <a:p>
                      <a:r>
                        <a:rPr lang="en-US" sz="1600" dirty="0" err="1" smtClean="0"/>
                        <a:t>Nanded</a:t>
                      </a:r>
                      <a:r>
                        <a:rPr lang="en-US" sz="1600" dirty="0" smtClean="0"/>
                        <a:t>  Sub- </a:t>
                      </a:r>
                    </a:p>
                    <a:p>
                      <a:r>
                        <a:rPr lang="en-US" sz="1600" dirty="0" smtClean="0"/>
                        <a:t>Region </a:t>
                      </a:r>
                      <a:endParaRPr lang="en-US" sz="16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Superintending </a:t>
                      </a:r>
                    </a:p>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Industries  Officer, </a:t>
                      </a:r>
                    </a:p>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err="1" smtClean="0"/>
                        <a:t>Nanded</a:t>
                      </a:r>
                      <a:r>
                        <a:rPr lang="en-US" sz="1600" dirty="0" smtClean="0"/>
                        <a:t> Sub –Region </a:t>
                      </a:r>
                    </a:p>
                    <a:p>
                      <a:endParaRPr lang="en-US" sz="16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r>
              <a:tr h="1536405">
                <a:tc>
                  <a:txBody>
                    <a:bodyPr/>
                    <a:lstStyle/>
                    <a:p>
                      <a:r>
                        <a:rPr lang="en-US" sz="1600" dirty="0" smtClean="0"/>
                        <a:t>3</a:t>
                      </a:r>
                    </a:p>
                  </a:txBody>
                  <a:tcPr>
                    <a:lnT w="12700" cap="flat" cmpd="sng" algn="ctr">
                      <a:solidFill>
                        <a:schemeClr val="tx1"/>
                      </a:solidFill>
                      <a:prstDash val="solid"/>
                      <a:round/>
                      <a:headEnd type="none" w="med" len="med"/>
                      <a:tailEnd type="none" w="med" len="med"/>
                    </a:lnT>
                    <a:solidFill>
                      <a:schemeClr val="accent2"/>
                    </a:solidFill>
                  </a:tcPr>
                </a:tc>
                <a:tc>
                  <a:txBody>
                    <a:bodyPr/>
                    <a:lstStyle/>
                    <a:p>
                      <a:pPr marL="342900" indent="-342900">
                        <a:buAutoNum type="alphaLcParenR"/>
                      </a:pPr>
                      <a:r>
                        <a:rPr lang="en-US" sz="1600" baseline="0" dirty="0" smtClean="0"/>
                        <a:t>Large Scale Industries (LSI)/Mega Products/Ultra Mega Products</a:t>
                      </a:r>
                    </a:p>
                    <a:p>
                      <a:pPr marL="342900" indent="-342900">
                        <a:buAutoNum type="alphaLcParenR"/>
                      </a:pPr>
                      <a:r>
                        <a:rPr lang="en-US" sz="1600" baseline="0" dirty="0" smtClean="0"/>
                        <a:t>Cold Storage and processing units mentioned in Para No.1.2(v)&amp;(vi)where in  the investment in equipment is more than the medium manufacturing enterprises.</a:t>
                      </a:r>
                      <a:endParaRPr lang="en-US" sz="1600" dirty="0"/>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accent2"/>
                    </a:solidFill>
                  </a:tcPr>
                </a:tc>
                <a:tc>
                  <a:txBody>
                    <a:bodyPr/>
                    <a:lstStyle/>
                    <a:p>
                      <a:r>
                        <a:rPr lang="en-US" sz="1600" dirty="0" smtClean="0"/>
                        <a:t>Entire State</a:t>
                      </a:r>
                      <a:endParaRPr lang="en-US" sz="16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accent2"/>
                    </a:solidFill>
                  </a:tcPr>
                </a:tc>
                <a:tc>
                  <a:txBody>
                    <a:bodyPr/>
                    <a:lstStyle/>
                    <a:p>
                      <a:r>
                        <a:rPr lang="en-US" sz="1600" dirty="0" smtClean="0"/>
                        <a:t>Director</a:t>
                      </a:r>
                      <a:r>
                        <a:rPr lang="en-US" sz="1600" baseline="0" dirty="0" smtClean="0"/>
                        <a:t>ate of Industries, Government</a:t>
                      </a:r>
                    </a:p>
                    <a:p>
                      <a:r>
                        <a:rPr lang="en-US" sz="1600" baseline="0" dirty="0" smtClean="0"/>
                        <a:t>Of Maharashtra</a:t>
                      </a:r>
                      <a:endParaRPr lang="en-US" sz="1600" dirty="0"/>
                    </a:p>
                  </a:txBody>
                  <a:tcPr>
                    <a:lnT w="12700" cap="flat" cmpd="sng" algn="ctr">
                      <a:solidFill>
                        <a:schemeClr val="tx1"/>
                      </a:solidFill>
                      <a:prstDash val="solid"/>
                      <a:round/>
                      <a:headEnd type="none" w="med" len="med"/>
                      <a:tailEnd type="none" w="med" len="med"/>
                    </a:lnT>
                    <a:solidFill>
                      <a:schemeClr val="accent2"/>
                    </a:solidFill>
                  </a:tcPr>
                </a:tc>
              </a:tr>
            </a:tbl>
          </a:graphicData>
        </a:graphic>
      </p:graphicFrame>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0" y="6400801"/>
            <a:ext cx="9144000" cy="457200"/>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a:p>
        </p:txBody>
      </p:sp>
      <p:sp>
        <p:nvSpPr>
          <p:cNvPr id="3" name="Rectangle 2"/>
          <p:cNvSpPr/>
          <p:nvPr/>
        </p:nvSpPr>
        <p:spPr>
          <a:xfrm>
            <a:off x="0" y="0"/>
            <a:ext cx="9144000" cy="3477875"/>
          </a:xfrm>
          <a:prstGeom prst="rect">
            <a:avLst/>
          </a:prstGeom>
        </p:spPr>
        <p:txBody>
          <a:bodyPr wrap="square">
            <a:spAutoFit/>
          </a:bodyPr>
          <a:lstStyle/>
          <a:p>
            <a:pPr>
              <a:buFont typeface="Wingdings" pitchFamily="2" charset="2"/>
              <a:buChar char="v"/>
            </a:pPr>
            <a:r>
              <a:rPr lang="en-US" sz="2000" b="1" i="1" dirty="0" smtClean="0"/>
              <a:t>                                             </a:t>
            </a:r>
            <a:r>
              <a:rPr lang="en-US" sz="2000" b="1" i="1" dirty="0" smtClean="0">
                <a:gradFill>
                  <a:gsLst>
                    <a:gs pos="0">
                      <a:srgbClr val="000000"/>
                    </a:gs>
                    <a:gs pos="39999">
                      <a:srgbClr val="0A128C"/>
                    </a:gs>
                    <a:gs pos="70000">
                      <a:srgbClr val="181CC7"/>
                    </a:gs>
                    <a:gs pos="88000">
                      <a:srgbClr val="7005D4"/>
                    </a:gs>
                    <a:gs pos="100000">
                      <a:srgbClr val="8C3D91"/>
                    </a:gs>
                  </a:gsLst>
                  <a:lin ang="5400000" scaled="0"/>
                </a:gradFill>
              </a:rPr>
              <a:t> EXPLANATION</a:t>
            </a:r>
            <a:r>
              <a:rPr lang="en-US" sz="2000" b="1" i="1" u="sng" dirty="0" smtClean="0"/>
              <a:t> </a:t>
            </a:r>
          </a:p>
          <a:p>
            <a:endParaRPr lang="en-US" sz="2000" b="1" i="1" u="sng" dirty="0" smtClean="0"/>
          </a:p>
          <a:p>
            <a:endParaRPr lang="en-US" sz="2000" b="1" i="1" dirty="0" smtClean="0"/>
          </a:p>
          <a:p>
            <a:endParaRPr lang="en-US" sz="2000" b="1" i="1" dirty="0" smtClean="0"/>
          </a:p>
          <a:p>
            <a:endParaRPr lang="en-US" sz="2000" b="1" i="1" dirty="0" smtClean="0"/>
          </a:p>
          <a:p>
            <a:r>
              <a:rPr lang="en-US" sz="2000" b="1" i="1" dirty="0" smtClean="0"/>
              <a:t>Where an Eligible Unit is already holding an EC, it will be covered for benefits under the PSI- 2013 according to its status as Micro, Small and Medium Manufacturing Enterprise or Large Scale Industry (LSI), consequent upon the new /expansion / diversification project undertaken by it and shall accordingly file its application with the concerned Implementing Agency. </a:t>
            </a:r>
            <a:endParaRPr lang="en-US" sz="2000"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0" y="6705600"/>
            <a:ext cx="9144000" cy="685800"/>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a:p>
        </p:txBody>
      </p:sp>
      <p:sp>
        <p:nvSpPr>
          <p:cNvPr id="4" name="Down Arrow 3"/>
          <p:cNvSpPr/>
          <p:nvPr/>
        </p:nvSpPr>
        <p:spPr>
          <a:xfrm>
            <a:off x="990600" y="0"/>
            <a:ext cx="6629400" cy="243840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u="sng" dirty="0" smtClean="0">
                <a:blipFill>
                  <a:blip r:embed="rId3"/>
                  <a:tile tx="-196850" ty="0" sx="100000" sy="100000" flip="none" algn="tl"/>
                </a:blipFill>
              </a:rPr>
              <a:t>FINANCIAL INCENTIVES FOR MSMEs/LSIs UNDER PSI-2013</a:t>
            </a:r>
            <a:r>
              <a:rPr lang="en-US" sz="2800" b="1" dirty="0" smtClean="0">
                <a:blipFill>
                  <a:blip r:embed="rId3"/>
                  <a:tile tx="-196850" ty="0" sx="100000" sy="100000" flip="none" algn="tl"/>
                </a:blipFill>
              </a:rPr>
              <a:t> </a:t>
            </a:r>
          </a:p>
        </p:txBody>
      </p:sp>
      <p:pic>
        <p:nvPicPr>
          <p:cNvPr id="6" name="Picture 5" descr="banks-in-india[1].jpg"/>
          <p:cNvPicPr>
            <a:picLocks noChangeAspect="1"/>
          </p:cNvPicPr>
          <p:nvPr/>
        </p:nvPicPr>
        <p:blipFill>
          <a:blip r:embed="rId4" cstate="print"/>
          <a:stretch>
            <a:fillRect/>
          </a:stretch>
        </p:blipFill>
        <p:spPr>
          <a:xfrm>
            <a:off x="0" y="2514600"/>
            <a:ext cx="4495800" cy="3886200"/>
          </a:xfrm>
          <a:prstGeom prst="rect">
            <a:avLst/>
          </a:prstGeom>
        </p:spPr>
      </p:pic>
      <p:pic>
        <p:nvPicPr>
          <p:cNvPr id="7" name="Picture 6" descr="indian-currency[1].jpg"/>
          <p:cNvPicPr>
            <a:picLocks noChangeAspect="1"/>
          </p:cNvPicPr>
          <p:nvPr/>
        </p:nvPicPr>
        <p:blipFill>
          <a:blip r:embed="rId5" cstate="print"/>
          <a:stretch>
            <a:fillRect/>
          </a:stretch>
        </p:blipFill>
        <p:spPr>
          <a:xfrm>
            <a:off x="4495800" y="2514600"/>
            <a:ext cx="4648200" cy="3886200"/>
          </a:xfrm>
          <a:prstGeom prst="rect">
            <a:avLst/>
          </a:prstGeom>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863417"/>
          </a:xfrm>
          <a:prstGeom prst="rect">
            <a:avLst/>
          </a:prstGeom>
        </p:spPr>
        <p:txBody>
          <a:bodyPr wrap="square">
            <a:spAutoFit/>
          </a:bodyPr>
          <a:lstStyle/>
          <a:p>
            <a:pPr>
              <a:buFont typeface="Wingdings" pitchFamily="2" charset="2"/>
              <a:buChar char="v"/>
            </a:pPr>
            <a:r>
              <a:rPr lang="en-US" sz="2000" b="1" u="sng" dirty="0" smtClean="0">
                <a:gradFill>
                  <a:gsLst>
                    <a:gs pos="0">
                      <a:srgbClr val="000000"/>
                    </a:gs>
                    <a:gs pos="39999">
                      <a:srgbClr val="0A128C"/>
                    </a:gs>
                    <a:gs pos="70000">
                      <a:srgbClr val="181CC7"/>
                    </a:gs>
                    <a:gs pos="88000">
                      <a:srgbClr val="7005D4"/>
                    </a:gs>
                    <a:gs pos="100000">
                      <a:srgbClr val="8C3D91"/>
                    </a:gs>
                  </a:gsLst>
                  <a:lin ang="5400000" scaled="0"/>
                </a:gradFill>
              </a:rPr>
              <a:t> </a:t>
            </a:r>
            <a:r>
              <a:rPr lang="en-US" sz="2000" b="1" u="sng" dirty="0">
                <a:gradFill>
                  <a:gsLst>
                    <a:gs pos="0">
                      <a:srgbClr val="000000"/>
                    </a:gs>
                    <a:gs pos="39999">
                      <a:srgbClr val="0A128C"/>
                    </a:gs>
                    <a:gs pos="70000">
                      <a:srgbClr val="181CC7"/>
                    </a:gs>
                    <a:gs pos="88000">
                      <a:srgbClr val="7005D4"/>
                    </a:gs>
                    <a:gs pos="100000">
                      <a:srgbClr val="8C3D91"/>
                    </a:gs>
                  </a:gsLst>
                  <a:lin ang="5400000" scaled="0"/>
                </a:gradFill>
              </a:rPr>
              <a:t>FINANCIAL INCENTIVES FOR MSMEs/LSIs UNDER PSI-2013</a:t>
            </a:r>
            <a:r>
              <a:rPr lang="en-US" sz="2000" b="1" dirty="0"/>
              <a:t> </a:t>
            </a:r>
            <a:endParaRPr lang="en-US" sz="2000" b="1" dirty="0" smtClean="0"/>
          </a:p>
          <a:p>
            <a:endParaRPr lang="en-US" sz="2000" b="1" dirty="0"/>
          </a:p>
          <a:p>
            <a:endParaRPr lang="en-US" sz="2000" b="1" dirty="0" smtClean="0"/>
          </a:p>
          <a:p>
            <a:endParaRPr lang="en-US" sz="2000" b="1" dirty="0"/>
          </a:p>
          <a:p>
            <a:endParaRPr lang="en-US" sz="2000" b="1" dirty="0"/>
          </a:p>
          <a:p>
            <a:pPr>
              <a:buFont typeface="Wingdings" pitchFamily="2" charset="2"/>
              <a:buChar char="§"/>
            </a:pPr>
            <a:r>
              <a:rPr lang="en-US" sz="2000" dirty="0" smtClean="0"/>
              <a:t>     New </a:t>
            </a:r>
            <a:r>
              <a:rPr lang="en-US" sz="2000" dirty="0"/>
              <a:t>MSME/LSI Units will eligible for </a:t>
            </a:r>
            <a:r>
              <a:rPr lang="en-US" sz="2000" dirty="0" smtClean="0"/>
              <a:t> </a:t>
            </a:r>
            <a:r>
              <a:rPr lang="en-US" sz="2000" dirty="0" smtClean="0">
                <a:solidFill>
                  <a:schemeClr val="accent2">
                    <a:lumMod val="75000"/>
                  </a:schemeClr>
                </a:solidFill>
              </a:rPr>
              <a:t>BASKET OF INCENTIVES  </a:t>
            </a:r>
            <a:r>
              <a:rPr lang="en-US" sz="2000" dirty="0" smtClean="0"/>
              <a:t>which includes:-</a:t>
            </a:r>
          </a:p>
          <a:p>
            <a:pPr marL="342900" indent="-342900">
              <a:buAutoNum type="arabicParenR"/>
            </a:pPr>
            <a:r>
              <a:rPr lang="en-US" sz="2000" dirty="0" smtClean="0"/>
              <a:t> Industrial promotion subsidy </a:t>
            </a:r>
            <a:r>
              <a:rPr lang="en-US" sz="2000" dirty="0" smtClean="0">
                <a:solidFill>
                  <a:schemeClr val="accent2">
                    <a:lumMod val="75000"/>
                  </a:schemeClr>
                </a:solidFill>
              </a:rPr>
              <a:t> </a:t>
            </a:r>
          </a:p>
          <a:p>
            <a:pPr marL="342900" indent="-342900">
              <a:buAutoNum type="arabicParenR"/>
            </a:pPr>
            <a:r>
              <a:rPr lang="en-US" sz="2000" dirty="0" smtClean="0">
                <a:solidFill>
                  <a:schemeClr val="accent2">
                    <a:lumMod val="75000"/>
                  </a:schemeClr>
                </a:solidFill>
              </a:rPr>
              <a:t> Interest subsidy</a:t>
            </a:r>
          </a:p>
          <a:p>
            <a:pPr marL="342900" indent="-342900">
              <a:buAutoNum type="arabicParenR"/>
            </a:pPr>
            <a:r>
              <a:rPr lang="en-US" sz="2000" dirty="0" smtClean="0">
                <a:solidFill>
                  <a:schemeClr val="accent2">
                    <a:lumMod val="75000"/>
                  </a:schemeClr>
                </a:solidFill>
              </a:rPr>
              <a:t> Power tariff subsidy.</a:t>
            </a:r>
          </a:p>
          <a:p>
            <a:endParaRPr lang="en-US" sz="2000" dirty="0" smtClean="0"/>
          </a:p>
          <a:p>
            <a:pPr>
              <a:buFont typeface="Wingdings" pitchFamily="2" charset="2"/>
              <a:buChar char="§"/>
            </a:pPr>
            <a:r>
              <a:rPr lang="en-US" sz="2000" dirty="0" smtClean="0"/>
              <a:t>     The </a:t>
            </a:r>
            <a:r>
              <a:rPr lang="en-US" sz="2000" dirty="0"/>
              <a:t>total quantum of </a:t>
            </a:r>
            <a:r>
              <a:rPr lang="en-US" sz="2000" dirty="0" smtClean="0"/>
              <a:t>incentives  </a:t>
            </a:r>
            <a:r>
              <a:rPr lang="en-US" sz="2000" dirty="0"/>
              <a:t>will be linked to the Fixed Capital Investment. </a:t>
            </a:r>
            <a:endParaRPr lang="en-US" sz="2000" dirty="0" smtClean="0"/>
          </a:p>
          <a:p>
            <a:endParaRPr lang="en-US" sz="2000" dirty="0" smtClean="0"/>
          </a:p>
          <a:p>
            <a:pPr>
              <a:buFont typeface="Wingdings" pitchFamily="2" charset="2"/>
              <a:buChar char="§"/>
            </a:pPr>
            <a:r>
              <a:rPr lang="en-US" sz="2000" dirty="0" smtClean="0"/>
              <a:t>   The </a:t>
            </a:r>
            <a:r>
              <a:rPr lang="en-US" sz="2000" dirty="0"/>
              <a:t>total quantum of </a:t>
            </a:r>
            <a:r>
              <a:rPr lang="en-US" sz="2000" dirty="0" smtClean="0"/>
              <a:t>incentives excluding </a:t>
            </a:r>
            <a:r>
              <a:rPr lang="en-US" sz="2000" dirty="0"/>
              <a:t>the incentives </a:t>
            </a:r>
            <a:r>
              <a:rPr lang="en-US" sz="2000" dirty="0" smtClean="0"/>
              <a:t>of :-</a:t>
            </a:r>
          </a:p>
          <a:p>
            <a:pPr>
              <a:buFont typeface="Arial" pitchFamily="34" charset="0"/>
              <a:buChar char="•"/>
            </a:pPr>
            <a:r>
              <a:rPr lang="en-US" sz="2000" dirty="0" smtClean="0"/>
              <a:t>    exemption of electricity duty and </a:t>
            </a:r>
          </a:p>
          <a:p>
            <a:pPr>
              <a:buFont typeface="Arial" pitchFamily="34" charset="0"/>
              <a:buChar char="•"/>
            </a:pPr>
            <a:r>
              <a:rPr lang="en-US" sz="2000" dirty="0" smtClean="0"/>
              <a:t>    Waiver of stamp duty</a:t>
            </a:r>
          </a:p>
          <a:p>
            <a:endParaRPr lang="en-US" sz="2000" dirty="0" smtClean="0"/>
          </a:p>
          <a:p>
            <a:r>
              <a:rPr lang="en-US" sz="2000" dirty="0" smtClean="0">
                <a:solidFill>
                  <a:srgbClr val="00B050"/>
                </a:solidFill>
              </a:rPr>
              <a:t>                                                                 and</a:t>
            </a:r>
          </a:p>
          <a:p>
            <a:endParaRPr lang="en-US" sz="2000" dirty="0" smtClean="0"/>
          </a:p>
          <a:p>
            <a:endParaRPr lang="en-US" sz="2000" dirty="0" smtClean="0"/>
          </a:p>
          <a:p>
            <a:r>
              <a:rPr lang="en-US" sz="2000" dirty="0" smtClean="0"/>
              <a:t> the Eligibility Period will be as under : - </a:t>
            </a:r>
            <a:endParaRPr lang="en-US" sz="2000" dirty="0"/>
          </a:p>
        </p:txBody>
      </p:sp>
      <p:sp>
        <p:nvSpPr>
          <p:cNvPr id="3" name="Footer Placeholder 2"/>
          <p:cNvSpPr>
            <a:spLocks noGrp="1"/>
          </p:cNvSpPr>
          <p:nvPr>
            <p:ph type="ftr" sz="quarter" idx="11"/>
          </p:nvPr>
        </p:nvSpPr>
        <p:spPr>
          <a:xfrm>
            <a:off x="0" y="6492875"/>
            <a:ext cx="9144000" cy="593725"/>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      </a:t>
            </a:r>
            <a:endParaRPr lang="en-US"/>
          </a:p>
        </p:txBody>
      </p:sp>
      <p:graphicFrame>
        <p:nvGraphicFramePr>
          <p:cNvPr id="3" name="Table 2"/>
          <p:cNvGraphicFramePr>
            <a:graphicFrameLocks noGrp="1"/>
          </p:cNvGraphicFramePr>
          <p:nvPr/>
        </p:nvGraphicFramePr>
        <p:xfrm>
          <a:off x="0" y="0"/>
          <a:ext cx="9144000" cy="868680"/>
        </p:xfrm>
        <a:graphic>
          <a:graphicData uri="http://schemas.openxmlformats.org/drawingml/2006/table">
            <a:tbl>
              <a:tblPr firstRow="1" bandRow="1">
                <a:tableStyleId>{5C22544A-7EE6-4342-B048-85BDC9FD1C3A}</a:tableStyleId>
              </a:tblPr>
              <a:tblGrid>
                <a:gridCol w="1828800"/>
                <a:gridCol w="3657600"/>
                <a:gridCol w="3657600"/>
              </a:tblGrid>
              <a:tr h="76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700" b="1" kern="1200" baseline="0" dirty="0" err="1" smtClean="0">
                          <a:solidFill>
                            <a:schemeClr val="lt1"/>
                          </a:solidFill>
                          <a:latin typeface="+mn-lt"/>
                          <a:ea typeface="+mn-ea"/>
                          <a:cs typeface="+mn-cs"/>
                        </a:rPr>
                        <a:t>Talulka</a:t>
                      </a:r>
                      <a:r>
                        <a:rPr kumimoji="0" lang="en-US" sz="1700" b="1" kern="1200" baseline="0" dirty="0" smtClean="0">
                          <a:solidFill>
                            <a:schemeClr val="lt1"/>
                          </a:solidFill>
                          <a:latin typeface="+mn-lt"/>
                          <a:ea typeface="+mn-ea"/>
                          <a:cs typeface="+mn-cs"/>
                        </a:rPr>
                        <a:t>/Area 	</a:t>
                      </a:r>
                    </a:p>
                    <a:p>
                      <a:pPr algn="ct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700" b="1" kern="1200" baseline="0" dirty="0" smtClean="0">
                          <a:solidFill>
                            <a:schemeClr val="lt1"/>
                          </a:solidFill>
                          <a:latin typeface="+mn-lt"/>
                          <a:ea typeface="+mn-ea"/>
                          <a:cs typeface="+mn-cs"/>
                        </a:rPr>
                        <a:t>Ceiling as % of Fixed Capital Investment 	</a:t>
                      </a:r>
                    </a:p>
                    <a:p>
                      <a:pPr algn="ct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700" b="1" kern="1200" baseline="0" dirty="0" smtClean="0">
                          <a:solidFill>
                            <a:schemeClr val="lt1"/>
                          </a:solidFill>
                          <a:latin typeface="+mn-lt"/>
                          <a:ea typeface="+mn-ea"/>
                          <a:cs typeface="+mn-cs"/>
                        </a:rPr>
                        <a:t>No. of Years 	</a:t>
                      </a:r>
                    </a:p>
                    <a:p>
                      <a:pPr algn="ct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4" name="Table 3"/>
          <p:cNvGraphicFramePr>
            <a:graphicFrameLocks noGrp="1"/>
          </p:cNvGraphicFramePr>
          <p:nvPr/>
        </p:nvGraphicFramePr>
        <p:xfrm>
          <a:off x="1" y="914400"/>
          <a:ext cx="9144001" cy="1752600"/>
        </p:xfrm>
        <a:graphic>
          <a:graphicData uri="http://schemas.openxmlformats.org/drawingml/2006/table">
            <a:tbl>
              <a:tblPr firstRow="1" bandRow="1">
                <a:tableStyleId>{5C22544A-7EE6-4342-B048-85BDC9FD1C3A}</a:tableStyleId>
              </a:tblPr>
              <a:tblGrid>
                <a:gridCol w="3657600"/>
                <a:gridCol w="1828800"/>
                <a:gridCol w="1828800"/>
                <a:gridCol w="1828801"/>
              </a:tblGrid>
              <a:tr h="17526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700" b="1" kern="1200" baseline="0" dirty="0" smtClean="0">
                          <a:solidFill>
                            <a:schemeClr val="lt1"/>
                          </a:solidFill>
                          <a:latin typeface="+mn-lt"/>
                          <a:ea typeface="+mn-ea"/>
                          <a:cs typeface="+mn-cs"/>
                        </a:rPr>
                        <a:t>                                  Micro, Small &amp; </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700" b="1" kern="1200" baseline="0" dirty="0" smtClean="0">
                          <a:solidFill>
                            <a:schemeClr val="lt1"/>
                          </a:solidFill>
                          <a:latin typeface="+mn-lt"/>
                          <a:ea typeface="+mn-ea"/>
                          <a:cs typeface="+mn-cs"/>
                        </a:rPr>
                        <a:t>                         Medium </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700" b="1" kern="1200" baseline="0" dirty="0" smtClean="0">
                          <a:solidFill>
                            <a:schemeClr val="lt1"/>
                          </a:solidFill>
                          <a:latin typeface="+mn-lt"/>
                          <a:ea typeface="+mn-ea"/>
                          <a:cs typeface="+mn-cs"/>
                        </a:rPr>
                        <a:t>                             Enterprises 	</a:t>
                      </a:r>
                    </a:p>
                    <a:p>
                      <a:pPr algn="ct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700" b="1" kern="1200" baseline="0" dirty="0" smtClean="0">
                          <a:solidFill>
                            <a:schemeClr val="lt1"/>
                          </a:solidFill>
                          <a:latin typeface="+mn-lt"/>
                          <a:ea typeface="+mn-ea"/>
                          <a:cs typeface="+mn-cs"/>
                        </a:rPr>
                        <a:t>LSI 	</a:t>
                      </a:r>
                    </a:p>
                    <a:p>
                      <a:pPr algn="ct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700" b="1" kern="1200" baseline="0" dirty="0" smtClean="0">
                          <a:solidFill>
                            <a:schemeClr val="lt1"/>
                          </a:solidFill>
                          <a:latin typeface="+mn-lt"/>
                          <a:ea typeface="+mn-ea"/>
                          <a:cs typeface="+mn-cs"/>
                        </a:rPr>
                        <a:t>Micro, Small &amp; Medium Enterprises 	</a:t>
                      </a:r>
                    </a:p>
                    <a:p>
                      <a:pPr algn="ct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700" b="1" kern="1200" baseline="0" dirty="0" smtClean="0">
                          <a:solidFill>
                            <a:schemeClr val="lt1"/>
                          </a:solidFill>
                          <a:latin typeface="+mn-lt"/>
                          <a:ea typeface="+mn-ea"/>
                          <a:cs typeface="+mn-cs"/>
                        </a:rPr>
                        <a:t>LSI 	</a:t>
                      </a:r>
                    </a:p>
                    <a:p>
                      <a:pPr algn="ct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5" name="Table 4"/>
          <p:cNvGraphicFramePr>
            <a:graphicFrameLocks noGrp="1"/>
          </p:cNvGraphicFramePr>
          <p:nvPr/>
        </p:nvGraphicFramePr>
        <p:xfrm>
          <a:off x="0" y="2316481"/>
          <a:ext cx="9144000" cy="5044440"/>
        </p:xfrm>
        <a:graphic>
          <a:graphicData uri="http://schemas.openxmlformats.org/drawingml/2006/table">
            <a:tbl>
              <a:tblPr firstRow="1" bandRow="1">
                <a:tableStyleId>{5C22544A-7EE6-4342-B048-85BDC9FD1C3A}</a:tableStyleId>
              </a:tblPr>
              <a:tblGrid>
                <a:gridCol w="1828800"/>
                <a:gridCol w="1828800"/>
                <a:gridCol w="1828800"/>
                <a:gridCol w="1828800"/>
                <a:gridCol w="1828800"/>
              </a:tblGrid>
              <a:tr h="594097">
                <a:tc>
                  <a:txBody>
                    <a:bodyPr/>
                    <a:lstStyle/>
                    <a:p>
                      <a:pPr algn="ctr"/>
                      <a:r>
                        <a:rPr lang="en-US" sz="1700" dirty="0" smtClean="0"/>
                        <a:t>A</a:t>
                      </a: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700" b="1" kern="1200" baseline="0" dirty="0" smtClean="0">
                          <a:solidFill>
                            <a:schemeClr val="lt1"/>
                          </a:solidFill>
                          <a:latin typeface="+mn-lt"/>
                          <a:ea typeface="+mn-ea"/>
                          <a:cs typeface="+mn-cs"/>
                        </a:rPr>
                        <a:t>--- 	</a:t>
                      </a:r>
                    </a:p>
                    <a:p>
                      <a:pPr algn="ct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700" b="1" kern="1200" baseline="0" dirty="0" smtClean="0">
                          <a:solidFill>
                            <a:schemeClr val="lt1"/>
                          </a:solidFill>
                          <a:latin typeface="+mn-lt"/>
                          <a:ea typeface="+mn-ea"/>
                          <a:cs typeface="+mn-cs"/>
                        </a:rPr>
                        <a:t>--- 	</a:t>
                      </a:r>
                    </a:p>
                    <a:p>
                      <a:pPr algn="ct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700" b="1" kern="1200" baseline="0" dirty="0" smtClean="0">
                          <a:solidFill>
                            <a:schemeClr val="lt1"/>
                          </a:solidFill>
                          <a:latin typeface="+mn-lt"/>
                          <a:ea typeface="+mn-ea"/>
                          <a:cs typeface="+mn-cs"/>
                        </a:rPr>
                        <a:t>7 	</a:t>
                      </a:r>
                    </a:p>
                    <a:p>
                      <a:pPr algn="ct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700" b="1" kern="1200" baseline="0" dirty="0" smtClean="0">
                          <a:solidFill>
                            <a:schemeClr val="lt1"/>
                          </a:solidFill>
                          <a:latin typeface="+mn-lt"/>
                          <a:ea typeface="+mn-ea"/>
                          <a:cs typeface="+mn-cs"/>
                        </a:rPr>
                        <a:t>7 	</a:t>
                      </a:r>
                    </a:p>
                    <a:p>
                      <a:pPr algn="ct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94097">
                <a:tc>
                  <a:txBody>
                    <a:bodyPr/>
                    <a:lstStyle/>
                    <a:p>
                      <a:pPr algn="ctr"/>
                      <a:r>
                        <a:rPr lang="en-US" sz="1700" dirty="0" smtClean="0"/>
                        <a:t>B</a:t>
                      </a: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700" b="1" kern="1200" baseline="0" dirty="0" smtClean="0">
                          <a:solidFill>
                            <a:schemeClr val="dk1"/>
                          </a:solidFill>
                          <a:latin typeface="+mn-lt"/>
                          <a:ea typeface="+mn-ea"/>
                          <a:cs typeface="+mn-cs"/>
                        </a:rPr>
                        <a:t>20 	</a:t>
                      </a:r>
                    </a:p>
                    <a:p>
                      <a:pPr algn="ct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700" b="1" kern="1200" baseline="0" dirty="0" smtClean="0">
                          <a:solidFill>
                            <a:schemeClr val="dk1"/>
                          </a:solidFill>
                          <a:latin typeface="+mn-lt"/>
                          <a:ea typeface="+mn-ea"/>
                          <a:cs typeface="+mn-cs"/>
                        </a:rPr>
                        <a:t>--- 	</a:t>
                      </a:r>
                    </a:p>
                    <a:p>
                      <a:pPr algn="ct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700" b="1" kern="1200" baseline="0" dirty="0" smtClean="0">
                          <a:solidFill>
                            <a:schemeClr val="dk1"/>
                          </a:solidFill>
                          <a:latin typeface="+mn-lt"/>
                          <a:ea typeface="+mn-ea"/>
                          <a:cs typeface="+mn-cs"/>
                        </a:rPr>
                        <a:t>7 	</a:t>
                      </a:r>
                    </a:p>
                    <a:p>
                      <a:pPr algn="ct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700" b="1" kern="1200" baseline="0" dirty="0" smtClean="0">
                          <a:solidFill>
                            <a:schemeClr val="dk1"/>
                          </a:solidFill>
                          <a:latin typeface="+mn-lt"/>
                          <a:ea typeface="+mn-ea"/>
                          <a:cs typeface="+mn-cs"/>
                        </a:rPr>
                        <a:t>7 	</a:t>
                      </a:r>
                    </a:p>
                    <a:p>
                      <a:pPr algn="ct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94097">
                <a:tc>
                  <a:txBody>
                    <a:bodyPr/>
                    <a:lstStyle/>
                    <a:p>
                      <a:pPr algn="ctr"/>
                      <a:r>
                        <a:rPr lang="en-US" sz="1700" dirty="0" smtClean="0"/>
                        <a:t>C</a:t>
                      </a: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700" b="1" kern="1200" baseline="0" dirty="0" smtClean="0">
                          <a:solidFill>
                            <a:schemeClr val="dk1"/>
                          </a:solidFill>
                          <a:latin typeface="+mn-lt"/>
                          <a:ea typeface="+mn-ea"/>
                          <a:cs typeface="+mn-cs"/>
                        </a:rPr>
                        <a:t>40 	</a:t>
                      </a:r>
                    </a:p>
                    <a:p>
                      <a:pPr algn="ct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700" b="1" kern="1200" baseline="0" dirty="0" smtClean="0">
                          <a:solidFill>
                            <a:schemeClr val="dk1"/>
                          </a:solidFill>
                          <a:latin typeface="+mn-lt"/>
                          <a:ea typeface="+mn-ea"/>
                          <a:cs typeface="+mn-cs"/>
                        </a:rPr>
                        <a:t>30 	</a:t>
                      </a:r>
                    </a:p>
                    <a:p>
                      <a:pPr algn="ct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700" b="1" kern="1200" baseline="0" dirty="0" smtClean="0">
                          <a:solidFill>
                            <a:schemeClr val="dk1"/>
                          </a:solidFill>
                          <a:latin typeface="+mn-lt"/>
                          <a:ea typeface="+mn-ea"/>
                          <a:cs typeface="+mn-cs"/>
                        </a:rPr>
                        <a:t>7 	</a:t>
                      </a:r>
                    </a:p>
                    <a:p>
                      <a:pPr algn="ct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700" b="1" kern="1200" baseline="0" dirty="0" smtClean="0">
                          <a:solidFill>
                            <a:schemeClr val="dk1"/>
                          </a:solidFill>
                          <a:latin typeface="+mn-lt"/>
                          <a:ea typeface="+mn-ea"/>
                          <a:cs typeface="+mn-cs"/>
                        </a:rPr>
                        <a:t>7 	</a:t>
                      </a:r>
                    </a:p>
                    <a:p>
                      <a:pPr algn="ct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94097">
                <a:tc>
                  <a:txBody>
                    <a:bodyPr/>
                    <a:lstStyle/>
                    <a:p>
                      <a:pPr algn="ctr"/>
                      <a:r>
                        <a:rPr lang="en-US" sz="1700" dirty="0" smtClean="0"/>
                        <a:t>D</a:t>
                      </a: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0" lang="en-US" sz="1700" b="1" kern="1200" baseline="0" dirty="0" smtClean="0">
                          <a:solidFill>
                            <a:schemeClr val="dk1"/>
                          </a:solidFill>
                          <a:latin typeface="+mn-lt"/>
                          <a:ea typeface="+mn-ea"/>
                          <a:cs typeface="+mn-cs"/>
                        </a:rPr>
                        <a:t>70 	</a:t>
                      </a:r>
                    </a:p>
                    <a:p>
                      <a:pPr algn="ct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700" b="1" kern="1200" baseline="0" dirty="0" smtClean="0">
                          <a:solidFill>
                            <a:schemeClr val="dk1"/>
                          </a:solidFill>
                          <a:latin typeface="+mn-lt"/>
                          <a:ea typeface="+mn-ea"/>
                          <a:cs typeface="+mn-cs"/>
                        </a:rPr>
                        <a:t>40 	</a:t>
                      </a:r>
                    </a:p>
                    <a:p>
                      <a:pPr algn="ct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700" b="1" kern="1200" baseline="0" dirty="0" smtClean="0">
                          <a:solidFill>
                            <a:schemeClr val="dk1"/>
                          </a:solidFill>
                          <a:latin typeface="+mn-lt"/>
                          <a:ea typeface="+mn-ea"/>
                          <a:cs typeface="+mn-cs"/>
                        </a:rPr>
                        <a:t>10 	</a:t>
                      </a:r>
                    </a:p>
                    <a:p>
                      <a:pPr algn="ct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700" b="1" kern="1200" baseline="0" dirty="0" smtClean="0">
                          <a:solidFill>
                            <a:schemeClr val="dk1"/>
                          </a:solidFill>
                          <a:latin typeface="+mn-lt"/>
                          <a:ea typeface="+mn-ea"/>
                          <a:cs typeface="+mn-cs"/>
                        </a:rPr>
                        <a:t>7 	</a:t>
                      </a:r>
                    </a:p>
                    <a:p>
                      <a:pPr algn="ct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94097">
                <a:tc>
                  <a:txBody>
                    <a:bodyPr/>
                    <a:lstStyle/>
                    <a:p>
                      <a:pPr algn="ctr"/>
                      <a:r>
                        <a:rPr lang="en-US" sz="1700" dirty="0" smtClean="0"/>
                        <a:t>D+</a:t>
                      </a: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700" b="1" kern="1200" baseline="0" dirty="0" smtClean="0">
                          <a:solidFill>
                            <a:schemeClr val="dk1"/>
                          </a:solidFill>
                          <a:latin typeface="+mn-lt"/>
                          <a:ea typeface="+mn-ea"/>
                          <a:cs typeface="+mn-cs"/>
                        </a:rPr>
                        <a:t>80 	</a:t>
                      </a:r>
                    </a:p>
                    <a:p>
                      <a:pPr algn="ct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700" b="1" kern="1200" baseline="0" dirty="0" smtClean="0">
                          <a:solidFill>
                            <a:schemeClr val="dk1"/>
                          </a:solidFill>
                          <a:latin typeface="+mn-lt"/>
                          <a:ea typeface="+mn-ea"/>
                          <a:cs typeface="+mn-cs"/>
                        </a:rPr>
                        <a:t>50 	</a:t>
                      </a:r>
                    </a:p>
                    <a:p>
                      <a:pPr algn="ct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700" b="1" kern="1200" baseline="0" dirty="0" smtClean="0">
                          <a:solidFill>
                            <a:schemeClr val="dk1"/>
                          </a:solidFill>
                          <a:latin typeface="+mn-lt"/>
                          <a:ea typeface="+mn-ea"/>
                          <a:cs typeface="+mn-cs"/>
                        </a:rPr>
                        <a:t>10 	</a:t>
                      </a:r>
                    </a:p>
                    <a:p>
                      <a:pPr algn="ct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700" b="1" kern="1200" baseline="0" dirty="0" smtClean="0">
                          <a:solidFill>
                            <a:schemeClr val="dk1"/>
                          </a:solidFill>
                          <a:latin typeface="+mn-lt"/>
                          <a:ea typeface="+mn-ea"/>
                          <a:cs typeface="+mn-cs"/>
                        </a:rPr>
                        <a:t>7 	</a:t>
                      </a:r>
                    </a:p>
                    <a:p>
                      <a:pPr algn="ct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4871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700" b="1" kern="1200" baseline="0" dirty="0" smtClean="0">
                          <a:solidFill>
                            <a:schemeClr val="dk1"/>
                          </a:solidFill>
                          <a:latin typeface="+mn-lt"/>
                          <a:ea typeface="+mn-ea"/>
                          <a:cs typeface="+mn-cs"/>
                        </a:rPr>
                        <a:t>No Industry District 	</a:t>
                      </a:r>
                    </a:p>
                    <a:p>
                      <a:pPr algn="ct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700" b="1" kern="1200" baseline="0" dirty="0" smtClean="0">
                          <a:solidFill>
                            <a:schemeClr val="dk1"/>
                          </a:solidFill>
                          <a:latin typeface="+mn-lt"/>
                          <a:ea typeface="+mn-ea"/>
                          <a:cs typeface="+mn-cs"/>
                        </a:rPr>
                        <a:t>90 	</a:t>
                      </a:r>
                    </a:p>
                    <a:p>
                      <a:pPr algn="ct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700" b="1" kern="1200" baseline="0" dirty="0" smtClean="0">
                          <a:solidFill>
                            <a:schemeClr val="dk1"/>
                          </a:solidFill>
                          <a:latin typeface="+mn-lt"/>
                          <a:ea typeface="+mn-ea"/>
                          <a:cs typeface="+mn-cs"/>
                        </a:rPr>
                        <a:t>70 	</a:t>
                      </a:r>
                    </a:p>
                    <a:p>
                      <a:pPr algn="ct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700" b="1" kern="1200" baseline="0" dirty="0" smtClean="0">
                          <a:solidFill>
                            <a:schemeClr val="dk1"/>
                          </a:solidFill>
                          <a:latin typeface="+mn-lt"/>
                          <a:ea typeface="+mn-ea"/>
                          <a:cs typeface="+mn-cs"/>
                        </a:rPr>
                        <a:t>10 	</a:t>
                      </a:r>
                    </a:p>
                    <a:p>
                      <a:pPr algn="ct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0" lang="en-US" sz="1700" b="1" kern="1200" baseline="0" dirty="0" smtClean="0">
                          <a:solidFill>
                            <a:schemeClr val="dk1"/>
                          </a:solidFill>
                          <a:latin typeface="+mn-lt"/>
                          <a:ea typeface="+mn-ea"/>
                          <a:cs typeface="+mn-cs"/>
                        </a:rPr>
                        <a:t>7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10332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700" b="1" kern="1200" baseline="0" dirty="0" smtClean="0">
                          <a:solidFill>
                            <a:schemeClr val="dk1"/>
                          </a:solidFill>
                          <a:latin typeface="+mn-lt"/>
                          <a:ea typeface="+mn-ea"/>
                          <a:cs typeface="+mn-cs"/>
                        </a:rPr>
                        <a:t>Naxalism Affected Area 	</a:t>
                      </a:r>
                    </a:p>
                    <a:p>
                      <a:pPr algn="ct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700" b="1" kern="1200" baseline="0" dirty="0" smtClean="0">
                          <a:solidFill>
                            <a:schemeClr val="dk1"/>
                          </a:solidFill>
                          <a:latin typeface="+mn-lt"/>
                          <a:ea typeface="+mn-ea"/>
                          <a:cs typeface="+mn-cs"/>
                        </a:rPr>
                        <a:t>100 	</a:t>
                      </a:r>
                    </a:p>
                    <a:p>
                      <a:pPr algn="ct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700" b="1" kern="1200" baseline="0" dirty="0" smtClean="0">
                          <a:solidFill>
                            <a:schemeClr val="dk1"/>
                          </a:solidFill>
                          <a:latin typeface="+mn-lt"/>
                          <a:ea typeface="+mn-ea"/>
                          <a:cs typeface="+mn-cs"/>
                        </a:rPr>
                        <a:t>80 	</a:t>
                      </a:r>
                    </a:p>
                    <a:p>
                      <a:pPr algn="ct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700" b="1" kern="1200" baseline="0" dirty="0" smtClean="0">
                          <a:solidFill>
                            <a:schemeClr val="dk1"/>
                          </a:solidFill>
                          <a:latin typeface="+mn-lt"/>
                          <a:ea typeface="+mn-ea"/>
                          <a:cs typeface="+mn-cs"/>
                        </a:rPr>
                        <a:t>10 	</a:t>
                      </a:r>
                    </a:p>
                    <a:p>
                      <a:pPr algn="ct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700" b="1" kern="1200" baseline="0" dirty="0" smtClean="0">
                          <a:solidFill>
                            <a:schemeClr val="dk1"/>
                          </a:solidFill>
                          <a:latin typeface="+mn-lt"/>
                          <a:ea typeface="+mn-ea"/>
                          <a:cs typeface="+mn-cs"/>
                        </a:rPr>
                        <a:t>7 	</a:t>
                      </a:r>
                    </a:p>
                    <a:p>
                      <a:pPr algn="ctr"/>
                      <a:endParaRPr lang="en-US" sz="17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4093428"/>
          </a:xfrm>
          <a:prstGeom prst="rect">
            <a:avLst/>
          </a:prstGeom>
        </p:spPr>
        <p:txBody>
          <a:bodyPr wrap="square">
            <a:spAutoFit/>
          </a:bodyPr>
          <a:lstStyle/>
          <a:p>
            <a:pPr>
              <a:buFont typeface="Wingdings" pitchFamily="2" charset="2"/>
              <a:buChar char="Ø"/>
            </a:pPr>
            <a:r>
              <a:rPr lang="en-US" sz="2000" dirty="0" smtClean="0"/>
              <a:t>                                                       </a:t>
            </a:r>
            <a:r>
              <a:rPr lang="en-US" sz="2000" dirty="0" smtClean="0">
                <a:gradFill>
                  <a:gsLst>
                    <a:gs pos="0">
                      <a:srgbClr val="000000"/>
                    </a:gs>
                    <a:gs pos="39999">
                      <a:srgbClr val="0A128C"/>
                    </a:gs>
                    <a:gs pos="70000">
                      <a:srgbClr val="181CC7"/>
                    </a:gs>
                    <a:gs pos="88000">
                      <a:srgbClr val="7005D4"/>
                    </a:gs>
                    <a:gs pos="100000">
                      <a:srgbClr val="8C3D91"/>
                    </a:gs>
                  </a:gsLst>
                  <a:lin ang="5400000" scaled="0"/>
                </a:gradFill>
              </a:rPr>
              <a:t>PROVIDED THAT</a:t>
            </a:r>
            <a:endParaRPr lang="en-US" sz="2000" u="sng" dirty="0">
              <a:gradFill>
                <a:gsLst>
                  <a:gs pos="0">
                    <a:srgbClr val="000000"/>
                  </a:gs>
                  <a:gs pos="39999">
                    <a:srgbClr val="0A128C"/>
                  </a:gs>
                  <a:gs pos="70000">
                    <a:srgbClr val="181CC7"/>
                  </a:gs>
                  <a:gs pos="88000">
                    <a:srgbClr val="7005D4"/>
                  </a:gs>
                  <a:gs pos="100000">
                    <a:srgbClr val="8C3D91"/>
                  </a:gs>
                </a:gsLst>
                <a:lin ang="5400000" scaled="0"/>
              </a:gradFill>
            </a:endParaRPr>
          </a:p>
          <a:p>
            <a:endParaRPr lang="en-US" sz="2000" u="sng" dirty="0" smtClean="0"/>
          </a:p>
          <a:p>
            <a:endParaRPr lang="en-US" sz="2000" dirty="0"/>
          </a:p>
          <a:p>
            <a:endParaRPr lang="en-US" sz="2000" dirty="0" smtClean="0"/>
          </a:p>
          <a:p>
            <a:pPr marL="342900" indent="-342900">
              <a:buFont typeface="Wingdings" pitchFamily="2" charset="2"/>
              <a:buChar char="§"/>
            </a:pPr>
            <a:r>
              <a:rPr lang="en-US" sz="2000" dirty="0" smtClean="0"/>
              <a:t>The </a:t>
            </a:r>
            <a:r>
              <a:rPr lang="en-US" sz="2000" dirty="0"/>
              <a:t>incentives at Para No. 4.9 will also be available to MSME and Large Scale Units in Group A and B areas as well. </a:t>
            </a:r>
            <a:endParaRPr lang="en-US" sz="2000" dirty="0" smtClean="0"/>
          </a:p>
          <a:p>
            <a:pPr marL="342900" indent="-342900">
              <a:buAutoNum type="alphaLcParenR"/>
            </a:pPr>
            <a:endParaRPr lang="en-US" sz="2000" dirty="0"/>
          </a:p>
          <a:p>
            <a:pPr marL="342900" indent="-342900"/>
            <a:endParaRPr lang="en-US" sz="2000" dirty="0"/>
          </a:p>
          <a:p>
            <a:pPr>
              <a:buFont typeface="Wingdings" pitchFamily="2" charset="2"/>
              <a:buChar char="§"/>
            </a:pPr>
            <a:r>
              <a:rPr lang="en-US" sz="2000" dirty="0" smtClean="0"/>
              <a:t>     The </a:t>
            </a:r>
            <a:r>
              <a:rPr lang="en-US" sz="2000" dirty="0"/>
              <a:t>total quantum of incentives for the </a:t>
            </a:r>
            <a:r>
              <a:rPr lang="en-US" sz="2000" dirty="0" smtClean="0">
                <a:solidFill>
                  <a:srgbClr val="92D050"/>
                </a:solidFill>
              </a:rPr>
              <a:t>FOOD/AGRO </a:t>
            </a:r>
          </a:p>
          <a:p>
            <a:r>
              <a:rPr lang="en-US" sz="2000" dirty="0" smtClean="0">
                <a:solidFill>
                  <a:srgbClr val="FF0000"/>
                </a:solidFill>
              </a:rPr>
              <a:t>       </a:t>
            </a:r>
            <a:r>
              <a:rPr lang="en-US" sz="2000" dirty="0" smtClean="0">
                <a:solidFill>
                  <a:srgbClr val="00B050"/>
                </a:solidFill>
              </a:rPr>
              <a:t>PROSSESING UNITS </a:t>
            </a:r>
            <a:r>
              <a:rPr lang="en-US" sz="2000" dirty="0"/>
              <a:t>covered </a:t>
            </a:r>
            <a:r>
              <a:rPr lang="en-US" sz="2000" dirty="0" smtClean="0"/>
              <a:t>under PSI   2013 will be </a:t>
            </a:r>
            <a:r>
              <a:rPr lang="en-US" sz="2000" dirty="0" smtClean="0">
                <a:solidFill>
                  <a:srgbClr val="FF7C80"/>
                </a:solidFill>
              </a:rPr>
              <a:t>10 % </a:t>
            </a:r>
          </a:p>
          <a:p>
            <a:r>
              <a:rPr lang="en-US" sz="2000" dirty="0" smtClean="0">
                <a:solidFill>
                  <a:srgbClr val="7030A0"/>
                </a:solidFill>
              </a:rPr>
              <a:t>       OVER AND ABOVE </a:t>
            </a:r>
            <a:r>
              <a:rPr lang="en-US" sz="2000" dirty="0" smtClean="0"/>
              <a:t>the limits </a:t>
            </a:r>
            <a:r>
              <a:rPr lang="en-US" sz="2000" dirty="0"/>
              <a:t>mentioned above and such </a:t>
            </a:r>
            <a:r>
              <a:rPr lang="en-US" sz="2000" dirty="0" smtClean="0"/>
              <a:t>units</a:t>
            </a:r>
          </a:p>
          <a:p>
            <a:r>
              <a:rPr lang="en-US" sz="2000" dirty="0" smtClean="0"/>
              <a:t>       will </a:t>
            </a:r>
            <a:r>
              <a:rPr lang="en-US" sz="2000" dirty="0"/>
              <a:t>get </a:t>
            </a:r>
            <a:r>
              <a:rPr lang="en-US" sz="2000" dirty="0" smtClean="0">
                <a:solidFill>
                  <a:srgbClr val="FF00FF"/>
                </a:solidFill>
              </a:rPr>
              <a:t>ONE MORE YEAR</a:t>
            </a:r>
            <a:r>
              <a:rPr lang="en-US" sz="2000" dirty="0" smtClean="0"/>
              <a:t> of eligibility </a:t>
            </a:r>
            <a:r>
              <a:rPr lang="en-US" sz="2000" dirty="0"/>
              <a:t>to avail of </a:t>
            </a:r>
            <a:r>
              <a:rPr lang="en-US" sz="2000" dirty="0" smtClean="0"/>
              <a:t>the    </a:t>
            </a:r>
          </a:p>
          <a:p>
            <a:r>
              <a:rPr lang="en-US" sz="2000" dirty="0" smtClean="0"/>
              <a:t>       incentives</a:t>
            </a:r>
            <a:r>
              <a:rPr lang="en-US" sz="2000" dirty="0"/>
              <a:t>. </a:t>
            </a:r>
          </a:p>
        </p:txBody>
      </p:sp>
      <p:sp>
        <p:nvSpPr>
          <p:cNvPr id="3" name="Footer Placeholder 2"/>
          <p:cNvSpPr>
            <a:spLocks noGrp="1"/>
          </p:cNvSpPr>
          <p:nvPr>
            <p:ph type="ftr" sz="quarter" idx="11"/>
          </p:nvPr>
        </p:nvSpPr>
        <p:spPr>
          <a:xfrm>
            <a:off x="0" y="6858000"/>
            <a:ext cx="9144000" cy="533400"/>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5016758"/>
          </a:xfrm>
          <a:prstGeom prst="rect">
            <a:avLst/>
          </a:prstGeom>
        </p:spPr>
        <p:txBody>
          <a:bodyPr wrap="square">
            <a:spAutoFit/>
          </a:bodyPr>
          <a:lstStyle/>
          <a:p>
            <a:pPr>
              <a:buFont typeface="Wingdings" pitchFamily="2" charset="2"/>
              <a:buChar char="v"/>
            </a:pPr>
            <a:r>
              <a:rPr lang="en-US" sz="2000" b="1" dirty="0" smtClean="0"/>
              <a:t>                   </a:t>
            </a:r>
            <a:r>
              <a:rPr lang="en-US" sz="2000" b="1" dirty="0" smtClean="0">
                <a:gradFill>
                  <a:gsLst>
                    <a:gs pos="0">
                      <a:srgbClr val="000000"/>
                    </a:gs>
                    <a:gs pos="39999">
                      <a:srgbClr val="0A128C"/>
                    </a:gs>
                    <a:gs pos="70000">
                      <a:srgbClr val="181CC7"/>
                    </a:gs>
                    <a:gs pos="88000">
                      <a:srgbClr val="7005D4"/>
                    </a:gs>
                    <a:gs pos="100000">
                      <a:srgbClr val="8C3D91"/>
                    </a:gs>
                  </a:gsLst>
                  <a:lin ang="5400000" scaled="0"/>
                </a:gradFill>
              </a:rPr>
              <a:t>EXPANSION/ DIVERSIFICATION UNITS</a:t>
            </a:r>
            <a:r>
              <a:rPr lang="en-US" sz="2000" b="1" u="sng" dirty="0" smtClean="0"/>
              <a:t> </a:t>
            </a:r>
          </a:p>
          <a:p>
            <a:endParaRPr lang="en-US" sz="2000" b="1" i="1" u="sng" dirty="0" smtClean="0"/>
          </a:p>
          <a:p>
            <a:endParaRPr lang="en-US" sz="2000" b="1" u="sng" dirty="0" smtClean="0"/>
          </a:p>
          <a:p>
            <a:endParaRPr lang="en-US" sz="2000" b="1" u="sng" dirty="0"/>
          </a:p>
          <a:p>
            <a:endParaRPr lang="en-US" sz="2000" b="1" u="sng" dirty="0" smtClean="0"/>
          </a:p>
          <a:p>
            <a:endParaRPr lang="en-US" sz="2000" b="1" dirty="0"/>
          </a:p>
          <a:p>
            <a:pPr>
              <a:buFont typeface="Wingdings" pitchFamily="2" charset="2"/>
              <a:buChar char="§"/>
            </a:pPr>
            <a:r>
              <a:rPr lang="en-US" sz="2000" b="1" dirty="0" smtClean="0"/>
              <a:t>    Existing/New </a:t>
            </a:r>
            <a:r>
              <a:rPr lang="en-US" sz="2000" b="1" dirty="0"/>
              <a:t>Micro, Small and Medium Manufacturing Enterprises, LSI </a:t>
            </a:r>
            <a:endParaRPr lang="en-US" sz="2000" b="1" dirty="0" smtClean="0"/>
          </a:p>
          <a:p>
            <a:r>
              <a:rPr lang="en-US" sz="2000" b="1" dirty="0" smtClean="0"/>
              <a:t>     (</a:t>
            </a:r>
            <a:r>
              <a:rPr lang="en-US" sz="2000" b="1" dirty="0"/>
              <a:t>including Manufacturing IT/BT) Units, qualifying as </a:t>
            </a:r>
            <a:endParaRPr lang="en-US" sz="2000" b="1" dirty="0" smtClean="0"/>
          </a:p>
          <a:p>
            <a:r>
              <a:rPr lang="en-US" sz="2000" b="1" dirty="0" smtClean="0"/>
              <a:t>     Expansion/Diversification Units</a:t>
            </a:r>
            <a:r>
              <a:rPr lang="en-US" sz="2000" b="1" dirty="0"/>
              <a:t>, </a:t>
            </a:r>
            <a:r>
              <a:rPr lang="en-US" sz="2000" b="1" dirty="0">
                <a:solidFill>
                  <a:srgbClr val="FF00FF"/>
                </a:solidFill>
              </a:rPr>
              <a:t>will also be eligible to get the </a:t>
            </a:r>
            <a:endParaRPr lang="en-US" sz="2000" b="1" dirty="0" smtClean="0">
              <a:solidFill>
                <a:srgbClr val="FF00FF"/>
              </a:solidFill>
            </a:endParaRPr>
          </a:p>
          <a:p>
            <a:r>
              <a:rPr lang="en-US" sz="2000" b="1" dirty="0" smtClean="0">
                <a:solidFill>
                  <a:srgbClr val="FF00FF"/>
                </a:solidFill>
              </a:rPr>
              <a:t>     Incentives </a:t>
            </a:r>
            <a:r>
              <a:rPr lang="en-US" sz="2000" b="1" dirty="0">
                <a:solidFill>
                  <a:srgbClr val="FF00FF"/>
                </a:solidFill>
              </a:rPr>
              <a:t>for Expansion /Diversification, </a:t>
            </a:r>
            <a:r>
              <a:rPr lang="en-US" sz="2000" b="1" dirty="0" smtClean="0">
                <a:solidFill>
                  <a:srgbClr val="FF00FF"/>
                </a:solidFill>
              </a:rPr>
              <a:t>equivalent </a:t>
            </a:r>
            <a:r>
              <a:rPr lang="en-US" sz="2000" b="1" dirty="0">
                <a:solidFill>
                  <a:srgbClr val="FF00FF"/>
                </a:solidFill>
              </a:rPr>
              <a:t>to 75% of the </a:t>
            </a:r>
            <a:endParaRPr lang="en-US" sz="2000" b="1" dirty="0" smtClean="0">
              <a:solidFill>
                <a:srgbClr val="FF00FF"/>
              </a:solidFill>
            </a:endParaRPr>
          </a:p>
          <a:p>
            <a:r>
              <a:rPr lang="en-US" sz="2000" b="1" dirty="0" smtClean="0">
                <a:solidFill>
                  <a:srgbClr val="FF00FF"/>
                </a:solidFill>
              </a:rPr>
              <a:t>     incentives </a:t>
            </a:r>
            <a:r>
              <a:rPr lang="en-US" sz="2000" b="1" dirty="0">
                <a:solidFill>
                  <a:srgbClr val="FF00FF"/>
                </a:solidFill>
              </a:rPr>
              <a:t>admissible for New Units. </a:t>
            </a:r>
            <a:endParaRPr lang="en-US" sz="2000" b="1" dirty="0" smtClean="0">
              <a:solidFill>
                <a:srgbClr val="FF00FF"/>
              </a:solidFill>
            </a:endParaRPr>
          </a:p>
          <a:p>
            <a:endParaRPr lang="en-US" sz="2000" b="1" dirty="0" smtClean="0">
              <a:solidFill>
                <a:srgbClr val="FF00FF"/>
              </a:solidFill>
            </a:endParaRPr>
          </a:p>
          <a:p>
            <a:endParaRPr lang="en-US" sz="2000" b="1" dirty="0" smtClean="0">
              <a:solidFill>
                <a:srgbClr val="FF00FF"/>
              </a:solidFill>
            </a:endParaRPr>
          </a:p>
          <a:p>
            <a:endParaRPr lang="en-US" sz="2000" b="1" dirty="0" smtClean="0"/>
          </a:p>
          <a:p>
            <a:pPr>
              <a:buFont typeface="Wingdings" pitchFamily="2" charset="2"/>
              <a:buChar char="§"/>
            </a:pPr>
            <a:r>
              <a:rPr lang="en-US" sz="2000" b="1" dirty="0" smtClean="0"/>
              <a:t>    The </a:t>
            </a:r>
            <a:r>
              <a:rPr lang="en-US" sz="2000" b="1" dirty="0"/>
              <a:t>eligibility period for availing of the incentives will however be </a:t>
            </a:r>
            <a:endParaRPr lang="en-US" sz="2000" b="1" dirty="0" smtClean="0"/>
          </a:p>
          <a:p>
            <a:r>
              <a:rPr lang="en-US" sz="2000" b="1" dirty="0" smtClean="0">
                <a:solidFill>
                  <a:srgbClr val="FF0000"/>
                </a:solidFill>
              </a:rPr>
              <a:t>       reduced </a:t>
            </a:r>
            <a:r>
              <a:rPr lang="en-US" sz="2000" b="1" dirty="0">
                <a:solidFill>
                  <a:srgbClr val="FF0000"/>
                </a:solidFill>
              </a:rPr>
              <a:t>by one year </a:t>
            </a:r>
            <a:r>
              <a:rPr lang="en-US" sz="2000" b="1" dirty="0"/>
              <a:t>in case of Expansion/Diversification Units. </a:t>
            </a:r>
            <a:endParaRPr lang="en-US" sz="2000" dirty="0"/>
          </a:p>
        </p:txBody>
      </p:sp>
      <p:sp>
        <p:nvSpPr>
          <p:cNvPr id="3" name="Footer Placeholder 2"/>
          <p:cNvSpPr>
            <a:spLocks noGrp="1"/>
          </p:cNvSpPr>
          <p:nvPr>
            <p:ph type="ftr" sz="quarter" idx="11"/>
          </p:nvPr>
        </p:nvSpPr>
        <p:spPr>
          <a:xfrm>
            <a:off x="0" y="6858000"/>
            <a:ext cx="9144000" cy="381000"/>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863417"/>
          </a:xfrm>
          <a:prstGeom prst="rect">
            <a:avLst/>
          </a:prstGeom>
        </p:spPr>
        <p:txBody>
          <a:bodyPr wrap="square">
            <a:spAutoFit/>
          </a:bodyPr>
          <a:lstStyle/>
          <a:p>
            <a:pPr>
              <a:buFont typeface="Wingdings" pitchFamily="2" charset="2"/>
              <a:buChar char="v"/>
            </a:pPr>
            <a:r>
              <a:rPr lang="en-US" sz="2000" b="1" dirty="0" smtClean="0"/>
              <a:t>                      </a:t>
            </a:r>
            <a:r>
              <a:rPr lang="en-US" sz="2000" b="1" dirty="0" smtClean="0">
                <a:gradFill>
                  <a:gsLst>
                    <a:gs pos="0">
                      <a:srgbClr val="000000"/>
                    </a:gs>
                    <a:gs pos="39999">
                      <a:srgbClr val="0A128C"/>
                    </a:gs>
                    <a:gs pos="70000">
                      <a:srgbClr val="181CC7"/>
                    </a:gs>
                    <a:gs pos="88000">
                      <a:srgbClr val="7005D4"/>
                    </a:gs>
                    <a:gs pos="100000">
                      <a:srgbClr val="8C3D91"/>
                    </a:gs>
                  </a:gsLst>
                  <a:lin ang="5400000" scaled="0"/>
                </a:gradFill>
              </a:rPr>
              <a:t>EXPANSION/ DIVERSIFICATION UNITS</a:t>
            </a:r>
            <a:r>
              <a:rPr lang="en-US" sz="2000" b="1" u="sng" dirty="0" smtClean="0"/>
              <a:t> </a:t>
            </a:r>
          </a:p>
          <a:p>
            <a:endParaRPr lang="en-US" sz="2000" b="1" i="1" u="sng" dirty="0" smtClean="0"/>
          </a:p>
          <a:p>
            <a:endParaRPr lang="en-US" sz="2000" b="1" i="1" u="sng" dirty="0" smtClean="0"/>
          </a:p>
          <a:p>
            <a:endParaRPr lang="en-US" sz="2000" b="1" i="1" dirty="0" smtClean="0"/>
          </a:p>
          <a:p>
            <a:r>
              <a:rPr lang="en-US" sz="2000" b="1" i="1" u="sng" dirty="0" smtClean="0"/>
              <a:t>Example</a:t>
            </a:r>
            <a:r>
              <a:rPr lang="en-US" sz="2000" b="1" i="1" dirty="0"/>
              <a:t>: </a:t>
            </a:r>
            <a:endParaRPr lang="en-US" sz="2000" b="1" i="1" dirty="0" smtClean="0"/>
          </a:p>
          <a:p>
            <a:endParaRPr lang="en-US" sz="2000" b="1" i="1" dirty="0" smtClean="0"/>
          </a:p>
          <a:p>
            <a:r>
              <a:rPr lang="en-US" sz="2000" b="1" i="1" dirty="0" smtClean="0"/>
              <a:t>For </a:t>
            </a:r>
            <a:r>
              <a:rPr lang="en-US" sz="2000" b="1" i="1" dirty="0"/>
              <a:t>example, if an Eligible New Micro, Small and Medium Manufacturing Enterprise located in D area has obtained EC and its date of commencement of commercial production is 09/10/2013, </a:t>
            </a:r>
            <a:r>
              <a:rPr lang="en-US" sz="2000" b="1" i="1" dirty="0">
                <a:solidFill>
                  <a:srgbClr val="00B050"/>
                </a:solidFill>
              </a:rPr>
              <a:t>the Eligible unit will be entitled to Industrial Promotion Subsidy, Interest Subsidy, Power Tariff Subsidy, etc all taken together up to a maximum of 70% of its eligible investment for 10 years from 01/11/2013.</a:t>
            </a:r>
            <a:r>
              <a:rPr lang="en-US" sz="2000" b="1" i="1" dirty="0"/>
              <a:t> </a:t>
            </a:r>
            <a:endParaRPr lang="en-US" sz="2000" b="1" i="1" dirty="0" smtClean="0"/>
          </a:p>
          <a:p>
            <a:endParaRPr lang="en-US" sz="2000" b="1" i="1" dirty="0" smtClean="0"/>
          </a:p>
          <a:p>
            <a:r>
              <a:rPr lang="en-US" sz="2000" b="1" i="1" dirty="0" smtClean="0"/>
              <a:t>In </a:t>
            </a:r>
            <a:r>
              <a:rPr lang="en-US" sz="2000" b="1" i="1" dirty="0"/>
              <a:t>addition, the Unit will also be eligible for exemption from payment of Stamp Duty during the Investment period and Electricity Duty exemption for a period of 10 years . </a:t>
            </a:r>
            <a:endParaRPr lang="en-US" sz="2000" b="1" i="1" dirty="0" smtClean="0"/>
          </a:p>
          <a:p>
            <a:endParaRPr lang="en-US" sz="2000" b="1" i="1" dirty="0"/>
          </a:p>
          <a:p>
            <a:r>
              <a:rPr lang="en-US" sz="2000" i="1" dirty="0"/>
              <a:t>If the Unit in above example is an Expansion / Diversification Unit, then the maximum quantum of incentives in the </a:t>
            </a:r>
            <a:r>
              <a:rPr lang="en-US" sz="2000" i="1" dirty="0">
                <a:solidFill>
                  <a:srgbClr val="00B050"/>
                </a:solidFill>
              </a:rPr>
              <a:t>above example will be 52.5% of its eligible investment and the Eligibility period will be 9 years</a:t>
            </a:r>
            <a:r>
              <a:rPr lang="en-US" sz="2000" i="1" dirty="0"/>
              <a:t> (Except Electricity Duty exemption). </a:t>
            </a:r>
          </a:p>
          <a:p>
            <a:endParaRPr lang="en-US" sz="2000" dirty="0"/>
          </a:p>
        </p:txBody>
      </p:sp>
      <p:sp>
        <p:nvSpPr>
          <p:cNvPr id="3" name="Footer Placeholder 2"/>
          <p:cNvSpPr>
            <a:spLocks noGrp="1"/>
          </p:cNvSpPr>
          <p:nvPr>
            <p:ph type="ftr" sz="quarter" idx="11"/>
          </p:nvPr>
        </p:nvSpPr>
        <p:spPr>
          <a:xfrm>
            <a:off x="0" y="6858000"/>
            <a:ext cx="9144000" cy="533400"/>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0" y="6356350"/>
            <a:ext cx="9144000" cy="501650"/>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a:p>
        </p:txBody>
      </p:sp>
      <p:sp>
        <p:nvSpPr>
          <p:cNvPr id="4" name="Down Arrow 3"/>
          <p:cNvSpPr/>
          <p:nvPr/>
        </p:nvSpPr>
        <p:spPr>
          <a:xfrm>
            <a:off x="1524000" y="0"/>
            <a:ext cx="5867400" cy="274320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smtClean="0"/>
          </a:p>
          <a:p>
            <a:pPr algn="ctr"/>
            <a:endParaRPr lang="en-US" b="1" dirty="0" smtClean="0"/>
          </a:p>
          <a:p>
            <a:pPr algn="ctr"/>
            <a:r>
              <a:rPr lang="en-US" sz="2800" b="1" dirty="0" smtClean="0"/>
              <a:t>INDUSTRIAL PROMOTION  SUBSIDY (IPS)FOR MSMEs – </a:t>
            </a:r>
          </a:p>
        </p:txBody>
      </p:sp>
      <p:pic>
        <p:nvPicPr>
          <p:cNvPr id="5" name="Picture 4" descr="percentage[1].jpg"/>
          <p:cNvPicPr>
            <a:picLocks noChangeAspect="1"/>
          </p:cNvPicPr>
          <p:nvPr/>
        </p:nvPicPr>
        <p:blipFill>
          <a:blip r:embed="rId3" cstate="print"/>
          <a:stretch>
            <a:fillRect/>
          </a:stretch>
        </p:blipFill>
        <p:spPr>
          <a:xfrm>
            <a:off x="1" y="2819400"/>
            <a:ext cx="4876799" cy="3581400"/>
          </a:xfrm>
          <a:prstGeom prst="rect">
            <a:avLst/>
          </a:prstGeom>
        </p:spPr>
      </p:pic>
      <p:pic>
        <p:nvPicPr>
          <p:cNvPr id="6" name="Picture 5" descr="16251740[1].jpg"/>
          <p:cNvPicPr>
            <a:picLocks noChangeAspect="1"/>
          </p:cNvPicPr>
          <p:nvPr/>
        </p:nvPicPr>
        <p:blipFill>
          <a:blip r:embed="rId4" cstate="print"/>
          <a:stretch>
            <a:fillRect/>
          </a:stretch>
        </p:blipFill>
        <p:spPr>
          <a:xfrm>
            <a:off x="4876800" y="2743200"/>
            <a:ext cx="4267200" cy="3581400"/>
          </a:xfrm>
          <a:prstGeom prst="rect">
            <a:avLst/>
          </a:prstGeom>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3046988"/>
          </a:xfrm>
          <a:prstGeom prst="rect">
            <a:avLst/>
          </a:prstGeom>
        </p:spPr>
        <p:txBody>
          <a:bodyPr wrap="square">
            <a:spAutoFit/>
          </a:bodyPr>
          <a:lstStyle/>
          <a:p>
            <a:pPr>
              <a:buFont typeface="Wingdings" pitchFamily="2" charset="2"/>
              <a:buChar char="v"/>
            </a:pPr>
            <a:r>
              <a:rPr lang="en-US" b="1" dirty="0" smtClean="0"/>
              <a:t>        </a:t>
            </a:r>
            <a:r>
              <a:rPr lang="en-US" sz="2400" b="1" dirty="0" smtClean="0">
                <a:gradFill>
                  <a:gsLst>
                    <a:gs pos="0">
                      <a:srgbClr val="000000"/>
                    </a:gs>
                    <a:gs pos="39999">
                      <a:srgbClr val="0A128C"/>
                    </a:gs>
                    <a:gs pos="70000">
                      <a:srgbClr val="181CC7"/>
                    </a:gs>
                    <a:gs pos="88000">
                      <a:srgbClr val="7005D4"/>
                    </a:gs>
                    <a:gs pos="100000">
                      <a:srgbClr val="8C3D91"/>
                    </a:gs>
                  </a:gsLst>
                  <a:lin ang="5400000" scaled="0"/>
                </a:gradFill>
              </a:rPr>
              <a:t>INDUSTRIAL PROMOTION  SUBSIDY (IPS)FOR MSMEs</a:t>
            </a:r>
            <a:endParaRPr lang="en-US" sz="2400" b="1" dirty="0">
              <a:gradFill>
                <a:gsLst>
                  <a:gs pos="0">
                    <a:srgbClr val="000000"/>
                  </a:gs>
                  <a:gs pos="39999">
                    <a:srgbClr val="0A128C"/>
                  </a:gs>
                  <a:gs pos="70000">
                    <a:srgbClr val="181CC7"/>
                  </a:gs>
                  <a:gs pos="88000">
                    <a:srgbClr val="7005D4"/>
                  </a:gs>
                  <a:gs pos="100000">
                    <a:srgbClr val="8C3D91"/>
                  </a:gs>
                </a:gsLst>
                <a:lin ang="5400000" scaled="0"/>
              </a:gradFill>
            </a:endParaRPr>
          </a:p>
          <a:p>
            <a:endParaRPr lang="en-US" b="1" dirty="0" smtClean="0"/>
          </a:p>
          <a:p>
            <a:endParaRPr lang="en-US" b="1" dirty="0"/>
          </a:p>
          <a:p>
            <a:endParaRPr lang="en-US" b="1" dirty="0" smtClean="0"/>
          </a:p>
          <a:p>
            <a:endParaRPr lang="en-US" b="1" dirty="0"/>
          </a:p>
          <a:p>
            <a:pPr>
              <a:buFont typeface="Wingdings" pitchFamily="2" charset="2"/>
              <a:buChar char="§"/>
            </a:pPr>
            <a:r>
              <a:rPr lang="en-US" dirty="0" smtClean="0"/>
              <a:t>     </a:t>
            </a:r>
            <a:r>
              <a:rPr lang="en-US" sz="2400" dirty="0" smtClean="0"/>
              <a:t>The </a:t>
            </a:r>
            <a:r>
              <a:rPr lang="en-US" sz="2400" dirty="0"/>
              <a:t>eligible </a:t>
            </a:r>
            <a:r>
              <a:rPr lang="en-US" sz="2400" dirty="0">
                <a:solidFill>
                  <a:srgbClr val="0070C0"/>
                </a:solidFill>
              </a:rPr>
              <a:t>New/Expansion</a:t>
            </a:r>
            <a:r>
              <a:rPr lang="en-US" sz="2400" dirty="0"/>
              <a:t> </a:t>
            </a:r>
            <a:r>
              <a:rPr lang="en-US" sz="2400" dirty="0" smtClean="0"/>
              <a:t> Micro</a:t>
            </a:r>
            <a:r>
              <a:rPr lang="en-US" sz="2400" dirty="0"/>
              <a:t>, Small </a:t>
            </a:r>
            <a:r>
              <a:rPr lang="en-US" sz="2400" dirty="0" smtClean="0"/>
              <a:t> and </a:t>
            </a:r>
            <a:r>
              <a:rPr lang="en-US" sz="2400" dirty="0"/>
              <a:t>Medium </a:t>
            </a:r>
            <a:endParaRPr lang="en-US" sz="2400" dirty="0" smtClean="0"/>
          </a:p>
          <a:p>
            <a:r>
              <a:rPr lang="en-US" sz="2400" dirty="0" smtClean="0"/>
              <a:t>     Manufacturing Enterprises</a:t>
            </a:r>
            <a:r>
              <a:rPr lang="en-US" sz="2400" dirty="0"/>
              <a:t>, which are set up in different parts </a:t>
            </a:r>
            <a:r>
              <a:rPr lang="en-US" sz="2400" dirty="0" smtClean="0"/>
              <a:t>of</a:t>
            </a:r>
          </a:p>
          <a:p>
            <a:r>
              <a:rPr lang="en-US" sz="2400" dirty="0" smtClean="0"/>
              <a:t>     </a:t>
            </a:r>
            <a:r>
              <a:rPr lang="en-US" sz="2400" dirty="0"/>
              <a:t>the State, will be eligible for </a:t>
            </a:r>
            <a:r>
              <a:rPr lang="en-US" sz="2400" dirty="0" smtClean="0"/>
              <a:t>Industrial Promotion </a:t>
            </a:r>
            <a:r>
              <a:rPr lang="en-US" sz="2400" dirty="0"/>
              <a:t>Subsidy (IPS) </a:t>
            </a:r>
            <a:endParaRPr lang="en-US" sz="2400" dirty="0" smtClean="0"/>
          </a:p>
          <a:p>
            <a:r>
              <a:rPr lang="en-US" sz="2400" dirty="0" smtClean="0"/>
              <a:t>     as </a:t>
            </a:r>
            <a:r>
              <a:rPr lang="en-US" sz="2400" dirty="0"/>
              <a:t>follows. </a:t>
            </a:r>
          </a:p>
        </p:txBody>
      </p:sp>
      <p:sp>
        <p:nvSpPr>
          <p:cNvPr id="3" name="Footer Placeholder 2"/>
          <p:cNvSpPr>
            <a:spLocks noGrp="1"/>
          </p:cNvSpPr>
          <p:nvPr>
            <p:ph type="ftr" sz="quarter" idx="11"/>
          </p:nvPr>
        </p:nvSpPr>
        <p:spPr>
          <a:xfrm>
            <a:off x="0" y="6492875"/>
            <a:ext cx="9144000" cy="365125"/>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      </a:t>
            </a:r>
            <a:endParaRPr lang="en-US"/>
          </a:p>
        </p:txBody>
      </p:sp>
      <p:pic>
        <p:nvPicPr>
          <p:cNvPr id="3" name="Picture 2" descr="rajsthan.jpg"/>
          <p:cNvPicPr>
            <a:picLocks noChangeAspect="1"/>
          </p:cNvPicPr>
          <p:nvPr/>
        </p:nvPicPr>
        <p:blipFill>
          <a:blip r:embed="rId2"/>
          <a:stretch>
            <a:fillRect/>
          </a:stretch>
        </p:blipFill>
        <p:spPr>
          <a:xfrm>
            <a:off x="0" y="762000"/>
            <a:ext cx="9144000" cy="5638800"/>
          </a:xfrm>
          <a:prstGeom prst="rect">
            <a:avLst/>
          </a:prstGeo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      </a:t>
            </a:r>
            <a:endParaRPr lang="en-US"/>
          </a:p>
        </p:txBody>
      </p:sp>
      <p:graphicFrame>
        <p:nvGraphicFramePr>
          <p:cNvPr id="3" name="Table 2"/>
          <p:cNvGraphicFramePr>
            <a:graphicFrameLocks noGrp="1"/>
          </p:cNvGraphicFramePr>
          <p:nvPr/>
        </p:nvGraphicFramePr>
        <p:xfrm>
          <a:off x="-1752600" y="2"/>
          <a:ext cx="12954000" cy="6857997"/>
        </p:xfrm>
        <a:graphic>
          <a:graphicData uri="http://schemas.openxmlformats.org/drawingml/2006/table">
            <a:tbl>
              <a:tblPr firstRow="1" bandRow="1">
                <a:tableStyleId>{5C22544A-7EE6-4342-B048-85BDC9FD1C3A}</a:tableStyleId>
              </a:tblPr>
              <a:tblGrid>
                <a:gridCol w="1143000"/>
                <a:gridCol w="3962400"/>
                <a:gridCol w="7848600"/>
              </a:tblGrid>
              <a:tr h="81366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chemeClr val="lt1"/>
                          </a:solidFill>
                          <a:latin typeface="+mn-lt"/>
                          <a:ea typeface="+mn-ea"/>
                          <a:cs typeface="+mn-cs"/>
                        </a:rPr>
                        <a:t>Sr. No. 	</a:t>
                      </a:r>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err="1" smtClean="0">
                          <a:solidFill>
                            <a:schemeClr val="lt1"/>
                          </a:solidFill>
                          <a:latin typeface="+mn-lt"/>
                          <a:ea typeface="+mn-ea"/>
                          <a:cs typeface="+mn-cs"/>
                        </a:rPr>
                        <a:t>Taluka</a:t>
                      </a:r>
                      <a:r>
                        <a:rPr kumimoji="0" lang="en-US" sz="1800" b="1" kern="1200" baseline="0" dirty="0" smtClean="0">
                          <a:solidFill>
                            <a:schemeClr val="lt1"/>
                          </a:solidFill>
                          <a:latin typeface="+mn-lt"/>
                          <a:ea typeface="+mn-ea"/>
                          <a:cs typeface="+mn-cs"/>
                        </a:rPr>
                        <a:t>/Area Classification 	</a:t>
                      </a:r>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chemeClr val="lt1"/>
                          </a:solidFill>
                          <a:latin typeface="+mn-lt"/>
                          <a:ea typeface="+mn-ea"/>
                          <a:cs typeface="+mn-cs"/>
                        </a:rPr>
                        <a:t>The quantum of Industrial Promotion Subsidy Every Year 	</a:t>
                      </a:r>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11084">
                <a:tc>
                  <a:txBody>
                    <a:bodyPr/>
                    <a:lstStyle/>
                    <a:p>
                      <a:endParaRPr kumimoji="0" lang="en-US" sz="1800" kern="1200" baseline="0" dirty="0" smtClean="0">
                        <a:solidFill>
                          <a:schemeClr val="dk1"/>
                        </a:solidFill>
                        <a:latin typeface="+mn-lt"/>
                        <a:ea typeface="+mn-ea"/>
                        <a:cs typeface="+mn-cs"/>
                      </a:endParaRPr>
                    </a:p>
                    <a:p>
                      <a:r>
                        <a:rPr kumimoji="0" lang="en-US" sz="1800" kern="1200" baseline="0" dirty="0" smtClean="0">
                          <a:solidFill>
                            <a:schemeClr val="dk1"/>
                          </a:solidFill>
                          <a:latin typeface="+mn-lt"/>
                          <a:ea typeface="+mn-ea"/>
                          <a:cs typeface="+mn-cs"/>
                        </a:rPr>
                        <a:t>1) </a:t>
                      </a:r>
                    </a:p>
                    <a:p>
                      <a:r>
                        <a:rPr kumimoji="0" lang="en-US" sz="1800" kern="1200" baseline="0" dirty="0" smtClean="0">
                          <a:solidFill>
                            <a:schemeClr val="dk1"/>
                          </a:solidFill>
                          <a:latin typeface="+mn-lt"/>
                          <a:ea typeface="+mn-ea"/>
                          <a:cs typeface="+mn-cs"/>
                        </a:rPr>
                        <a:t>	</a:t>
                      </a:r>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Naxalism Affected Area 	</a:t>
                      </a:r>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VAT on local sales minus Input Tax Credit (ITC) or zero whichever is more + CST payable + 	</a:t>
                      </a:r>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11084">
                <a:tc>
                  <a:txBody>
                    <a:bodyPr/>
                    <a:lstStyle/>
                    <a:p>
                      <a:endParaRPr kumimoji="0" lang="en-US" sz="1800" kern="1200" baseline="0" dirty="0" smtClean="0">
                        <a:solidFill>
                          <a:schemeClr val="dk1"/>
                        </a:solidFill>
                        <a:latin typeface="+mn-lt"/>
                        <a:ea typeface="+mn-ea"/>
                        <a:cs typeface="+mn-cs"/>
                      </a:endParaRPr>
                    </a:p>
                    <a:p>
                      <a:r>
                        <a:rPr kumimoji="0" lang="en-US" sz="1800" kern="1200" baseline="0" dirty="0" smtClean="0">
                          <a:solidFill>
                            <a:schemeClr val="dk1"/>
                          </a:solidFill>
                          <a:latin typeface="+mn-lt"/>
                          <a:ea typeface="+mn-ea"/>
                          <a:cs typeface="+mn-cs"/>
                        </a:rPr>
                        <a:t>2) </a:t>
                      </a:r>
                    </a:p>
                    <a:p>
                      <a:r>
                        <a:rPr kumimoji="0" lang="en-US" sz="1800" kern="1200" baseline="0" dirty="0" smtClean="0">
                          <a:solidFill>
                            <a:schemeClr val="dk1"/>
                          </a:solidFill>
                          <a:latin typeface="+mn-lt"/>
                          <a:ea typeface="+mn-ea"/>
                          <a:cs typeface="+mn-cs"/>
                        </a:rPr>
                        <a:t>	</a:t>
                      </a:r>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No Industries District 	</a:t>
                      </a:r>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VAT on local sales minus ITC or zero whichever is more + CST payable + 75% of ITC 	</a:t>
                      </a:r>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11084">
                <a:tc>
                  <a:txBody>
                    <a:bodyPr/>
                    <a:lstStyle/>
                    <a:p>
                      <a:endParaRPr kumimoji="0" lang="en-US" sz="1800" kern="1200" baseline="0" dirty="0" smtClean="0">
                        <a:solidFill>
                          <a:schemeClr val="dk1"/>
                        </a:solidFill>
                        <a:latin typeface="+mn-lt"/>
                        <a:ea typeface="+mn-ea"/>
                        <a:cs typeface="+mn-cs"/>
                      </a:endParaRPr>
                    </a:p>
                    <a:p>
                      <a:r>
                        <a:rPr kumimoji="0" lang="en-US" sz="1800" kern="1200" baseline="0" dirty="0" smtClean="0">
                          <a:solidFill>
                            <a:schemeClr val="dk1"/>
                          </a:solidFill>
                          <a:latin typeface="+mn-lt"/>
                          <a:ea typeface="+mn-ea"/>
                          <a:cs typeface="+mn-cs"/>
                        </a:rPr>
                        <a:t>3) </a:t>
                      </a:r>
                    </a:p>
                    <a:p>
                      <a:r>
                        <a:rPr kumimoji="0" lang="en-US" sz="1800" kern="1200" baseline="0" dirty="0" smtClean="0">
                          <a:solidFill>
                            <a:schemeClr val="dk1"/>
                          </a:solidFill>
                          <a:latin typeface="+mn-lt"/>
                          <a:ea typeface="+mn-ea"/>
                          <a:cs typeface="+mn-cs"/>
                        </a:rPr>
                        <a:t>	</a:t>
                      </a:r>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Entire </a:t>
                      </a:r>
                      <a:r>
                        <a:rPr kumimoji="0" lang="en-US" sz="1800" kern="1200" baseline="0" dirty="0" err="1" smtClean="0">
                          <a:solidFill>
                            <a:schemeClr val="dk1"/>
                          </a:solidFill>
                          <a:latin typeface="+mn-lt"/>
                          <a:ea typeface="+mn-ea"/>
                          <a:cs typeface="+mn-cs"/>
                        </a:rPr>
                        <a:t>Vidarbha</a:t>
                      </a:r>
                      <a:r>
                        <a:rPr kumimoji="0" lang="en-US" sz="1800" kern="1200" baseline="0" dirty="0" smtClean="0">
                          <a:solidFill>
                            <a:schemeClr val="dk1"/>
                          </a:solidFill>
                          <a:latin typeface="+mn-lt"/>
                          <a:ea typeface="+mn-ea"/>
                          <a:cs typeface="+mn-cs"/>
                        </a:rPr>
                        <a:t> and </a:t>
                      </a:r>
                      <a:r>
                        <a:rPr kumimoji="0" lang="en-US" sz="1800" kern="1200" baseline="0" dirty="0" err="1" smtClean="0">
                          <a:solidFill>
                            <a:schemeClr val="dk1"/>
                          </a:solidFill>
                          <a:latin typeface="+mn-lt"/>
                          <a:ea typeface="+mn-ea"/>
                          <a:cs typeface="+mn-cs"/>
                        </a:rPr>
                        <a:t>Marathwada</a:t>
                      </a:r>
                      <a:r>
                        <a:rPr kumimoji="0" lang="en-US" sz="1800" kern="1200" baseline="0" dirty="0" smtClean="0">
                          <a:solidFill>
                            <a:schemeClr val="dk1"/>
                          </a:solidFill>
                          <a:latin typeface="+mn-lt"/>
                          <a:ea typeface="+mn-ea"/>
                          <a:cs typeface="+mn-cs"/>
                        </a:rPr>
                        <a:t> (Other than Sr. No. 1 &amp; 2.) 	</a:t>
                      </a:r>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VAT on local sales minus ITC or zero whichever is more + CST payable + 65% of ITC 	</a:t>
                      </a:r>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11084">
                <a:tc>
                  <a:txBody>
                    <a:bodyPr/>
                    <a:lstStyle/>
                    <a:p>
                      <a:endParaRPr kumimoji="0" lang="en-US" sz="1800" kern="1200" baseline="0" dirty="0" smtClean="0">
                        <a:solidFill>
                          <a:schemeClr val="dk1"/>
                        </a:solidFill>
                        <a:latin typeface="+mn-lt"/>
                        <a:ea typeface="+mn-ea"/>
                        <a:cs typeface="+mn-cs"/>
                      </a:endParaRPr>
                    </a:p>
                    <a:p>
                      <a:r>
                        <a:rPr kumimoji="0" lang="en-US" sz="1800" kern="1200" baseline="0" dirty="0" smtClean="0">
                          <a:solidFill>
                            <a:schemeClr val="dk1"/>
                          </a:solidFill>
                          <a:latin typeface="+mn-lt"/>
                          <a:ea typeface="+mn-ea"/>
                          <a:cs typeface="+mn-cs"/>
                        </a:rPr>
                        <a:t>4) </a:t>
                      </a:r>
                    </a:p>
                    <a:p>
                      <a:r>
                        <a:rPr kumimoji="0" lang="en-US" sz="1800" kern="1200" baseline="0" dirty="0" smtClean="0">
                          <a:solidFill>
                            <a:schemeClr val="dk1"/>
                          </a:solidFill>
                          <a:latin typeface="+mn-lt"/>
                          <a:ea typeface="+mn-ea"/>
                          <a:cs typeface="+mn-cs"/>
                        </a:rPr>
                        <a:t>	</a:t>
                      </a:r>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0" lang="en-US" sz="1800" kern="1200" baseline="0" dirty="0" smtClean="0">
                          <a:solidFill>
                            <a:schemeClr val="dk1"/>
                          </a:solidFill>
                          <a:latin typeface="+mn-lt"/>
                          <a:ea typeface="+mn-ea"/>
                          <a:cs typeface="+mn-cs"/>
                        </a:rPr>
                        <a:t>Group D+ </a:t>
                      </a:r>
                      <a:r>
                        <a:rPr kumimoji="0" lang="en-US" sz="1800" kern="1200" baseline="0" dirty="0" err="1" smtClean="0">
                          <a:solidFill>
                            <a:schemeClr val="dk1"/>
                          </a:solidFill>
                          <a:latin typeface="+mn-lt"/>
                          <a:ea typeface="+mn-ea"/>
                          <a:cs typeface="+mn-cs"/>
                        </a:rPr>
                        <a:t>Taluka</a:t>
                      </a:r>
                      <a:r>
                        <a:rPr kumimoji="0" lang="en-US" sz="1800" kern="1200" baseline="0" dirty="0" smtClean="0">
                          <a:solidFill>
                            <a:schemeClr val="dk1"/>
                          </a:solidFill>
                          <a:latin typeface="+mn-lt"/>
                          <a:ea typeface="+mn-ea"/>
                          <a:cs typeface="+mn-cs"/>
                        </a:rPr>
                        <a:t> </a:t>
                      </a:r>
                    </a:p>
                    <a:p>
                      <a:r>
                        <a:rPr kumimoji="0" lang="en-US" sz="1800" kern="1200" baseline="0" dirty="0" smtClean="0">
                          <a:solidFill>
                            <a:schemeClr val="dk1"/>
                          </a:solidFill>
                          <a:latin typeface="+mn-lt"/>
                          <a:ea typeface="+mn-ea"/>
                          <a:cs typeface="+mn-cs"/>
                        </a:rPr>
                        <a:t>(Other than Sr.No.1 and 3) 	</a:t>
                      </a:r>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VAT on local sales minus ITC or zero whichever is more + CST payable + 50% of ITC 	</a:t>
                      </a:r>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      </a:t>
            </a:r>
            <a:endParaRPr lang="en-US"/>
          </a:p>
        </p:txBody>
      </p:sp>
      <p:graphicFrame>
        <p:nvGraphicFramePr>
          <p:cNvPr id="3" name="Table 2"/>
          <p:cNvGraphicFramePr>
            <a:graphicFrameLocks noGrp="1"/>
          </p:cNvGraphicFramePr>
          <p:nvPr/>
        </p:nvGraphicFramePr>
        <p:xfrm>
          <a:off x="-762000" y="1"/>
          <a:ext cx="10972800" cy="7065613"/>
        </p:xfrm>
        <a:graphic>
          <a:graphicData uri="http://schemas.openxmlformats.org/drawingml/2006/table">
            <a:tbl>
              <a:tblPr firstRow="1" bandRow="1">
                <a:tableStyleId>{5C22544A-7EE6-4342-B048-85BDC9FD1C3A}</a:tableStyleId>
              </a:tblPr>
              <a:tblGrid>
                <a:gridCol w="990600"/>
                <a:gridCol w="3048000"/>
                <a:gridCol w="6934200"/>
              </a:tblGrid>
              <a:tr h="1486441">
                <a:tc>
                  <a:txBody>
                    <a:bodyPr/>
                    <a:lstStyle/>
                    <a:p>
                      <a:r>
                        <a:rPr kumimoji="0" lang="en-US" sz="2400" b="1" kern="1200" baseline="0" dirty="0" smtClean="0">
                          <a:solidFill>
                            <a:schemeClr val="lt1"/>
                          </a:solidFill>
                          <a:latin typeface="+mn-lt"/>
                          <a:ea typeface="+mn-ea"/>
                          <a:cs typeface="+mn-cs"/>
                        </a:rPr>
                        <a:t>Sr. No. </a:t>
                      </a:r>
                      <a:endParaRPr lang="en-US" sz="2400" dirty="0"/>
                    </a:p>
                  </a:txBody>
                  <a:tcPr/>
                </a:tc>
                <a:tc>
                  <a:txBody>
                    <a:bodyPr/>
                    <a:lstStyle/>
                    <a:p>
                      <a:r>
                        <a:rPr kumimoji="0" lang="en-US" sz="2400" b="1" kern="1200" baseline="0" dirty="0" err="1" smtClean="0">
                          <a:solidFill>
                            <a:schemeClr val="lt1"/>
                          </a:solidFill>
                          <a:latin typeface="+mn-lt"/>
                          <a:ea typeface="+mn-ea"/>
                          <a:cs typeface="+mn-cs"/>
                        </a:rPr>
                        <a:t>Taluka</a:t>
                      </a:r>
                      <a:r>
                        <a:rPr kumimoji="0" lang="en-US" sz="2400" b="1" kern="1200" baseline="0" dirty="0" smtClean="0">
                          <a:solidFill>
                            <a:schemeClr val="lt1"/>
                          </a:solidFill>
                          <a:latin typeface="+mn-lt"/>
                          <a:ea typeface="+mn-ea"/>
                          <a:cs typeface="+mn-cs"/>
                        </a:rPr>
                        <a:t>/Area Classification </a:t>
                      </a:r>
                      <a:endParaRPr lang="en-US" sz="2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400" b="1" kern="1200" baseline="0" dirty="0" smtClean="0">
                          <a:solidFill>
                            <a:schemeClr val="lt1"/>
                          </a:solidFill>
                          <a:latin typeface="+mn-lt"/>
                          <a:ea typeface="+mn-ea"/>
                          <a:cs typeface="+mn-cs"/>
                        </a:rPr>
                        <a:t>The quantum of Industrial Promotion Subsidy Every Year 	</a:t>
                      </a:r>
                    </a:p>
                    <a:p>
                      <a:endParaRPr lang="en-US" sz="2400" dirty="0"/>
                    </a:p>
                  </a:txBody>
                  <a:tcPr/>
                </a:tc>
              </a:tr>
              <a:tr h="1829466">
                <a:tc>
                  <a:txBody>
                    <a:bodyPr/>
                    <a:lstStyle/>
                    <a:p>
                      <a:r>
                        <a:rPr lang="en-US" sz="2400" dirty="0" smtClean="0"/>
                        <a:t>5</a:t>
                      </a:r>
                      <a:endParaRPr lang="en-US" sz="2400" dirty="0"/>
                    </a:p>
                  </a:txBody>
                  <a:tcPr/>
                </a:tc>
                <a:tc>
                  <a:txBody>
                    <a:bodyPr/>
                    <a:lstStyle/>
                    <a:p>
                      <a:r>
                        <a:rPr kumimoji="0" lang="en-US" sz="2400" kern="1200" baseline="0" dirty="0" smtClean="0">
                          <a:solidFill>
                            <a:schemeClr val="dk1"/>
                          </a:solidFill>
                          <a:latin typeface="+mn-lt"/>
                          <a:ea typeface="+mn-ea"/>
                          <a:cs typeface="+mn-cs"/>
                        </a:rPr>
                        <a:t>Group D </a:t>
                      </a:r>
                      <a:r>
                        <a:rPr kumimoji="0" lang="en-US" sz="2400" kern="1200" baseline="0" dirty="0" err="1" smtClean="0">
                          <a:solidFill>
                            <a:schemeClr val="dk1"/>
                          </a:solidFill>
                          <a:latin typeface="+mn-lt"/>
                          <a:ea typeface="+mn-ea"/>
                          <a:cs typeface="+mn-cs"/>
                        </a:rPr>
                        <a:t>Taluka</a:t>
                      </a:r>
                      <a:r>
                        <a:rPr kumimoji="0" lang="en-US" sz="2400" kern="1200" baseline="0" dirty="0" smtClean="0">
                          <a:solidFill>
                            <a:schemeClr val="dk1"/>
                          </a:solidFill>
                          <a:latin typeface="+mn-lt"/>
                          <a:ea typeface="+mn-ea"/>
                          <a:cs typeface="+mn-cs"/>
                        </a:rPr>
                        <a:t> </a:t>
                      </a:r>
                    </a:p>
                    <a:p>
                      <a:r>
                        <a:rPr kumimoji="0" lang="en-US" sz="2400" kern="1200" baseline="0" dirty="0" smtClean="0">
                          <a:solidFill>
                            <a:schemeClr val="dk1"/>
                          </a:solidFill>
                          <a:latin typeface="+mn-lt"/>
                          <a:ea typeface="+mn-ea"/>
                          <a:cs typeface="+mn-cs"/>
                        </a:rPr>
                        <a:t>(Other than Sr.No.1and 3) 	</a:t>
                      </a:r>
                    </a:p>
                    <a:p>
                      <a:endParaRPr lang="en-US" sz="2400" dirty="0" smtClean="0"/>
                    </a:p>
                    <a:p>
                      <a:endParaRPr lang="en-US" sz="2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400" kern="1200" baseline="0" dirty="0" smtClean="0">
                          <a:solidFill>
                            <a:schemeClr val="dk1"/>
                          </a:solidFill>
                          <a:latin typeface="+mn-lt"/>
                          <a:ea typeface="+mn-ea"/>
                          <a:cs typeface="+mn-cs"/>
                        </a:rPr>
                        <a:t>VAT on local sales minus ITC or zero whichever is more + CST payable + 40% of ITC 	</a:t>
                      </a:r>
                    </a:p>
                    <a:p>
                      <a:endParaRPr lang="en-US" sz="2400" dirty="0" smtClean="0"/>
                    </a:p>
                    <a:p>
                      <a:endParaRPr lang="en-US" sz="2400" dirty="0"/>
                    </a:p>
                  </a:txBody>
                  <a:tcPr/>
                </a:tc>
              </a:tr>
              <a:tr h="1829466">
                <a:tc>
                  <a:txBody>
                    <a:bodyPr/>
                    <a:lstStyle/>
                    <a:p>
                      <a:r>
                        <a:rPr lang="en-US" sz="2400" dirty="0" smtClean="0"/>
                        <a:t>6</a:t>
                      </a:r>
                      <a:endParaRPr lang="en-US" sz="2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400" kern="1200" baseline="0" dirty="0" smtClean="0">
                          <a:solidFill>
                            <a:schemeClr val="dk1"/>
                          </a:solidFill>
                          <a:latin typeface="+mn-lt"/>
                          <a:ea typeface="+mn-ea"/>
                          <a:cs typeface="+mn-cs"/>
                        </a:rPr>
                        <a:t>Group C </a:t>
                      </a:r>
                      <a:r>
                        <a:rPr kumimoji="0" lang="en-US" sz="2400" kern="1200" baseline="0" dirty="0" err="1" smtClean="0">
                          <a:solidFill>
                            <a:schemeClr val="dk1"/>
                          </a:solidFill>
                          <a:latin typeface="+mn-lt"/>
                          <a:ea typeface="+mn-ea"/>
                          <a:cs typeface="+mn-cs"/>
                        </a:rPr>
                        <a:t>Taluka</a:t>
                      </a:r>
                      <a:r>
                        <a:rPr kumimoji="0" lang="en-US" sz="2400" kern="1200" baseline="0" dirty="0" smtClean="0">
                          <a:solidFill>
                            <a:schemeClr val="dk1"/>
                          </a:solidFill>
                          <a:latin typeface="+mn-lt"/>
                          <a:ea typeface="+mn-ea"/>
                          <a:cs typeface="+mn-cs"/>
                        </a:rPr>
                        <a:t> 	</a:t>
                      </a:r>
                    </a:p>
                    <a:p>
                      <a:endParaRPr lang="en-US" sz="2400" dirty="0" smtClean="0"/>
                    </a:p>
                    <a:p>
                      <a:endParaRPr lang="en-US" sz="2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400" kern="1200" baseline="0" dirty="0" smtClean="0">
                          <a:solidFill>
                            <a:schemeClr val="dk1"/>
                          </a:solidFill>
                          <a:latin typeface="+mn-lt"/>
                          <a:ea typeface="+mn-ea"/>
                          <a:cs typeface="+mn-cs"/>
                        </a:rPr>
                        <a:t>VAT on local sales minus ITC or zero whichever is more + CST payable + 30% of ITC 	</a:t>
                      </a:r>
                    </a:p>
                    <a:p>
                      <a:endParaRPr lang="en-US" sz="2400" dirty="0" smtClean="0"/>
                    </a:p>
                    <a:p>
                      <a:endParaRPr lang="en-US" sz="2400" dirty="0"/>
                    </a:p>
                  </a:txBody>
                  <a:tcPr/>
                </a:tc>
              </a:tr>
              <a:tr h="1829466">
                <a:tc>
                  <a:txBody>
                    <a:bodyPr/>
                    <a:lstStyle/>
                    <a:p>
                      <a:r>
                        <a:rPr lang="en-US" sz="2400" dirty="0" smtClean="0"/>
                        <a:t>7</a:t>
                      </a:r>
                      <a:endParaRPr lang="en-US" sz="2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400" kern="1200" baseline="0" dirty="0" smtClean="0">
                          <a:solidFill>
                            <a:schemeClr val="dk1"/>
                          </a:solidFill>
                          <a:latin typeface="+mn-lt"/>
                          <a:ea typeface="+mn-ea"/>
                          <a:cs typeface="+mn-cs"/>
                        </a:rPr>
                        <a:t>Group B </a:t>
                      </a:r>
                      <a:r>
                        <a:rPr kumimoji="0" lang="en-US" sz="2400" kern="1200" baseline="0" dirty="0" err="1" smtClean="0">
                          <a:solidFill>
                            <a:schemeClr val="dk1"/>
                          </a:solidFill>
                          <a:latin typeface="+mn-lt"/>
                          <a:ea typeface="+mn-ea"/>
                          <a:cs typeface="+mn-cs"/>
                        </a:rPr>
                        <a:t>Taluka</a:t>
                      </a:r>
                      <a:r>
                        <a:rPr kumimoji="0" lang="en-US" sz="2400" kern="1200" baseline="0" dirty="0" smtClean="0">
                          <a:solidFill>
                            <a:schemeClr val="dk1"/>
                          </a:solidFill>
                          <a:latin typeface="+mn-lt"/>
                          <a:ea typeface="+mn-ea"/>
                          <a:cs typeface="+mn-cs"/>
                        </a:rPr>
                        <a:t> 	</a:t>
                      </a:r>
                    </a:p>
                    <a:p>
                      <a:endParaRPr lang="en-US" sz="2400" dirty="0" smtClean="0"/>
                    </a:p>
                    <a:p>
                      <a:endParaRPr lang="en-US" sz="2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400" kern="1200" baseline="0" dirty="0" smtClean="0">
                          <a:solidFill>
                            <a:schemeClr val="dk1"/>
                          </a:solidFill>
                          <a:latin typeface="+mn-lt"/>
                          <a:ea typeface="+mn-ea"/>
                          <a:cs typeface="+mn-cs"/>
                        </a:rPr>
                        <a:t>VAT on local sales minus ITC or zero whichever is more + CST payable + 20% of ITC 	</a:t>
                      </a:r>
                    </a:p>
                    <a:p>
                      <a:endParaRPr lang="en-US" sz="2400" dirty="0" smtClean="0"/>
                    </a:p>
                    <a:p>
                      <a:endParaRPr lang="en-US" sz="2400" dirty="0"/>
                    </a:p>
                  </a:txBody>
                  <a:tcPr/>
                </a:tc>
              </a:tr>
            </a:tbl>
          </a:graphicData>
        </a:graphic>
      </p:graphicFrame>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0" y="6477000"/>
            <a:ext cx="9144000" cy="609600"/>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a:p>
        </p:txBody>
      </p:sp>
      <p:pic>
        <p:nvPicPr>
          <p:cNvPr id="4" name="Picture 3" descr="industries[1].jpg"/>
          <p:cNvPicPr>
            <a:picLocks noChangeAspect="1"/>
          </p:cNvPicPr>
          <p:nvPr/>
        </p:nvPicPr>
        <p:blipFill>
          <a:blip r:embed="rId3" cstate="print"/>
          <a:stretch>
            <a:fillRect/>
          </a:stretch>
        </p:blipFill>
        <p:spPr>
          <a:xfrm>
            <a:off x="0" y="3048000"/>
            <a:ext cx="4343400" cy="3276599"/>
          </a:xfrm>
          <a:prstGeom prst="rect">
            <a:avLst/>
          </a:prstGeom>
        </p:spPr>
      </p:pic>
      <p:pic>
        <p:nvPicPr>
          <p:cNvPr id="5" name="Picture 4" descr="13[1].gif"/>
          <p:cNvPicPr>
            <a:picLocks noChangeAspect="1"/>
          </p:cNvPicPr>
          <p:nvPr/>
        </p:nvPicPr>
        <p:blipFill>
          <a:blip r:embed="rId4" cstate="print"/>
          <a:stretch>
            <a:fillRect/>
          </a:stretch>
        </p:blipFill>
        <p:spPr>
          <a:xfrm>
            <a:off x="4419600" y="3048000"/>
            <a:ext cx="4724400" cy="3352801"/>
          </a:xfrm>
          <a:prstGeom prst="rect">
            <a:avLst/>
          </a:prstGeom>
        </p:spPr>
      </p:pic>
      <p:sp>
        <p:nvSpPr>
          <p:cNvPr id="6" name="Down Arrow 5"/>
          <p:cNvSpPr/>
          <p:nvPr/>
        </p:nvSpPr>
        <p:spPr>
          <a:xfrm>
            <a:off x="1295400" y="228600"/>
            <a:ext cx="6172200" cy="281940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smtClean="0">
                <a:blipFill>
                  <a:blip r:embed="rId5"/>
                  <a:tile tx="-196850" ty="0" sx="100000" sy="100000" flip="none" algn="tl"/>
                </a:blipFill>
              </a:rPr>
              <a:t>INDUSTRIAL PROMOTION SUBSIDY FOR LARGE SCALE INDUSTRIES  </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3600986"/>
          </a:xfrm>
          <a:prstGeom prst="rect">
            <a:avLst/>
          </a:prstGeom>
        </p:spPr>
        <p:txBody>
          <a:bodyPr wrap="square">
            <a:spAutoFit/>
          </a:bodyPr>
          <a:lstStyle/>
          <a:p>
            <a:pPr algn="ctr">
              <a:buFont typeface="Wingdings" pitchFamily="2" charset="2"/>
              <a:buChar char="v"/>
            </a:pPr>
            <a:r>
              <a:rPr lang="en-US" sz="2400" b="1" u="sng" dirty="0" smtClean="0">
                <a:gradFill>
                  <a:gsLst>
                    <a:gs pos="0">
                      <a:srgbClr val="000000"/>
                    </a:gs>
                    <a:gs pos="39999">
                      <a:srgbClr val="0A128C"/>
                    </a:gs>
                    <a:gs pos="70000">
                      <a:srgbClr val="181CC7"/>
                    </a:gs>
                    <a:gs pos="88000">
                      <a:srgbClr val="7005D4"/>
                    </a:gs>
                    <a:gs pos="100000">
                      <a:srgbClr val="8C3D91"/>
                    </a:gs>
                  </a:gsLst>
                  <a:lin ang="5400000" scaled="0"/>
                </a:gradFill>
              </a:rPr>
              <a:t>INDUSTRIAL PROMOTION SUBSIDY FOR LARGE  SCALE INDUSTRIES</a:t>
            </a:r>
            <a:r>
              <a:rPr lang="en-US" b="1" dirty="0" smtClean="0"/>
              <a:t> </a:t>
            </a:r>
          </a:p>
          <a:p>
            <a:endParaRPr lang="en-US" b="1" dirty="0"/>
          </a:p>
          <a:p>
            <a:endParaRPr lang="en-US" b="1" dirty="0" smtClean="0"/>
          </a:p>
          <a:p>
            <a:endParaRPr lang="en-US" b="1" dirty="0"/>
          </a:p>
          <a:p>
            <a:endParaRPr lang="en-US" b="1" dirty="0" smtClean="0"/>
          </a:p>
          <a:p>
            <a:endParaRPr lang="en-US" b="1" dirty="0"/>
          </a:p>
          <a:p>
            <a:endParaRPr lang="en-US" b="1" dirty="0"/>
          </a:p>
          <a:p>
            <a:r>
              <a:rPr lang="en-US" sz="2400" dirty="0"/>
              <a:t>The eligible </a:t>
            </a:r>
            <a:r>
              <a:rPr lang="en-US" sz="2400" dirty="0">
                <a:solidFill>
                  <a:schemeClr val="accent1"/>
                </a:solidFill>
              </a:rPr>
              <a:t>New/Expansion Large Scale Manufacturing </a:t>
            </a:r>
            <a:r>
              <a:rPr lang="en-US" sz="2400" dirty="0"/>
              <a:t>Units, which are set up in different parts of the State, will be eligible for Industrial Promotion Subsidy (IPS) as follows - </a:t>
            </a:r>
          </a:p>
        </p:txBody>
      </p:sp>
      <p:sp>
        <p:nvSpPr>
          <p:cNvPr id="3" name="Footer Placeholder 2"/>
          <p:cNvSpPr>
            <a:spLocks noGrp="1"/>
          </p:cNvSpPr>
          <p:nvPr>
            <p:ph type="ftr" sz="quarter" idx="11"/>
          </p:nvPr>
        </p:nvSpPr>
        <p:spPr>
          <a:xfrm>
            <a:off x="0" y="6553200"/>
            <a:ext cx="9144000" cy="533400"/>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      </a:t>
            </a:r>
            <a:endParaRPr lang="en-US"/>
          </a:p>
        </p:txBody>
      </p:sp>
      <p:graphicFrame>
        <p:nvGraphicFramePr>
          <p:cNvPr id="3" name="Table 2"/>
          <p:cNvGraphicFramePr>
            <a:graphicFrameLocks noGrp="1"/>
          </p:cNvGraphicFramePr>
          <p:nvPr/>
        </p:nvGraphicFramePr>
        <p:xfrm>
          <a:off x="-838200" y="685800"/>
          <a:ext cx="11049000" cy="6431280"/>
        </p:xfrm>
        <a:graphic>
          <a:graphicData uri="http://schemas.openxmlformats.org/drawingml/2006/table">
            <a:tbl>
              <a:tblPr firstRow="1" bandRow="1">
                <a:tableStyleId>{5C22544A-7EE6-4342-B048-85BDC9FD1C3A}</a:tableStyleId>
              </a:tblPr>
              <a:tblGrid>
                <a:gridCol w="914400"/>
                <a:gridCol w="4419600"/>
                <a:gridCol w="5715000"/>
              </a:tblGrid>
              <a:tr h="16078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400" b="1" kern="1200" baseline="0" dirty="0" smtClean="0">
                          <a:solidFill>
                            <a:schemeClr val="lt1"/>
                          </a:solidFill>
                          <a:latin typeface="+mn-lt"/>
                          <a:ea typeface="+mn-ea"/>
                          <a:cs typeface="+mn-cs"/>
                        </a:rPr>
                        <a:t>Sr. No. 	</a:t>
                      </a:r>
                    </a:p>
                    <a:p>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400" b="1" kern="1200" baseline="0" dirty="0" err="1" smtClean="0">
                          <a:solidFill>
                            <a:schemeClr val="lt1"/>
                          </a:solidFill>
                          <a:latin typeface="+mn-lt"/>
                          <a:ea typeface="+mn-ea"/>
                          <a:cs typeface="+mn-cs"/>
                        </a:rPr>
                        <a:t>Taluka</a:t>
                      </a:r>
                      <a:r>
                        <a:rPr kumimoji="0" lang="en-US" sz="2400" b="1" kern="1200" baseline="0" dirty="0" smtClean="0">
                          <a:solidFill>
                            <a:schemeClr val="lt1"/>
                          </a:solidFill>
                          <a:latin typeface="+mn-lt"/>
                          <a:ea typeface="+mn-ea"/>
                          <a:cs typeface="+mn-cs"/>
                        </a:rPr>
                        <a:t>/Area Classification 	</a:t>
                      </a:r>
                    </a:p>
                    <a:p>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400" b="1" kern="1200" baseline="0" dirty="0" smtClean="0">
                          <a:solidFill>
                            <a:schemeClr val="lt1"/>
                          </a:solidFill>
                          <a:latin typeface="+mn-lt"/>
                          <a:ea typeface="+mn-ea"/>
                          <a:cs typeface="+mn-cs"/>
                        </a:rPr>
                        <a:t>The Industrial Promotion Subsidy Every Year 	</a:t>
                      </a:r>
                    </a:p>
                    <a:p>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07820">
                <a:tc>
                  <a:txBody>
                    <a:bodyPr/>
                    <a:lstStyle/>
                    <a:p>
                      <a:endParaRPr kumimoji="0" lang="en-US" sz="2400" kern="1200" baseline="0" dirty="0" smtClean="0">
                        <a:solidFill>
                          <a:schemeClr val="dk1"/>
                        </a:solidFill>
                        <a:latin typeface="+mn-lt"/>
                        <a:ea typeface="+mn-ea"/>
                        <a:cs typeface="+mn-cs"/>
                      </a:endParaRPr>
                    </a:p>
                    <a:p>
                      <a:r>
                        <a:rPr kumimoji="0" lang="en-US" sz="2400" kern="1200" baseline="0" dirty="0" smtClean="0">
                          <a:solidFill>
                            <a:schemeClr val="dk1"/>
                          </a:solidFill>
                          <a:latin typeface="+mn-lt"/>
                          <a:ea typeface="+mn-ea"/>
                          <a:cs typeface="+mn-cs"/>
                        </a:rPr>
                        <a:t>1) </a:t>
                      </a:r>
                    </a:p>
                    <a:p>
                      <a:r>
                        <a:rPr kumimoji="0" lang="en-US" sz="2400" kern="1200" baseline="0" dirty="0" smtClean="0">
                          <a:solidFill>
                            <a:schemeClr val="dk1"/>
                          </a:solidFill>
                          <a:latin typeface="+mn-lt"/>
                          <a:ea typeface="+mn-ea"/>
                          <a:cs typeface="+mn-cs"/>
                        </a:rPr>
                        <a:t>	</a:t>
                      </a:r>
                    </a:p>
                    <a:p>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400" kern="1200" baseline="0" dirty="0" smtClean="0">
                          <a:solidFill>
                            <a:schemeClr val="dk1"/>
                          </a:solidFill>
                          <a:latin typeface="+mn-lt"/>
                          <a:ea typeface="+mn-ea"/>
                          <a:cs typeface="+mn-cs"/>
                        </a:rPr>
                        <a:t>Naxalism affected area 	</a:t>
                      </a:r>
                    </a:p>
                    <a:p>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400" kern="1200" baseline="0" dirty="0" smtClean="0">
                          <a:solidFill>
                            <a:schemeClr val="dk1"/>
                          </a:solidFill>
                          <a:latin typeface="+mn-lt"/>
                          <a:ea typeface="+mn-ea"/>
                          <a:cs typeface="+mn-cs"/>
                        </a:rPr>
                        <a:t>100% VAT on local sales minus Input Tax Credit (ITC) or zero whichever is more + CST payable 	</a:t>
                      </a:r>
                    </a:p>
                    <a:p>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07820">
                <a:tc>
                  <a:txBody>
                    <a:bodyPr/>
                    <a:lstStyle/>
                    <a:p>
                      <a:endParaRPr kumimoji="0" lang="en-US" sz="2400" kern="1200" baseline="0" dirty="0" smtClean="0">
                        <a:solidFill>
                          <a:schemeClr val="dk1"/>
                        </a:solidFill>
                        <a:latin typeface="+mn-lt"/>
                        <a:ea typeface="+mn-ea"/>
                        <a:cs typeface="+mn-cs"/>
                      </a:endParaRPr>
                    </a:p>
                    <a:p>
                      <a:r>
                        <a:rPr kumimoji="0" lang="en-US" sz="2400" kern="1200" baseline="0" dirty="0" smtClean="0">
                          <a:solidFill>
                            <a:schemeClr val="dk1"/>
                          </a:solidFill>
                          <a:latin typeface="+mn-lt"/>
                          <a:ea typeface="+mn-ea"/>
                          <a:cs typeface="+mn-cs"/>
                        </a:rPr>
                        <a:t>2) </a:t>
                      </a:r>
                    </a:p>
                    <a:p>
                      <a:r>
                        <a:rPr kumimoji="0" lang="en-US" sz="2400" kern="1200" baseline="0" dirty="0" smtClean="0">
                          <a:solidFill>
                            <a:schemeClr val="dk1"/>
                          </a:solidFill>
                          <a:latin typeface="+mn-lt"/>
                          <a:ea typeface="+mn-ea"/>
                          <a:cs typeface="+mn-cs"/>
                        </a:rPr>
                        <a:t>	</a:t>
                      </a:r>
                    </a:p>
                    <a:p>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400" kern="1200" baseline="0" dirty="0" smtClean="0">
                          <a:solidFill>
                            <a:schemeClr val="dk1"/>
                          </a:solidFill>
                          <a:latin typeface="+mn-lt"/>
                          <a:ea typeface="+mn-ea"/>
                          <a:cs typeface="+mn-cs"/>
                        </a:rPr>
                        <a:t>No Industries Districts, </a:t>
                      </a:r>
                      <a:r>
                        <a:rPr kumimoji="0" lang="en-US" sz="2400" kern="1200" baseline="0" dirty="0" err="1" smtClean="0">
                          <a:solidFill>
                            <a:schemeClr val="dk1"/>
                          </a:solidFill>
                          <a:latin typeface="+mn-lt"/>
                          <a:ea typeface="+mn-ea"/>
                          <a:cs typeface="+mn-cs"/>
                        </a:rPr>
                        <a:t>Vidarbha</a:t>
                      </a:r>
                      <a:r>
                        <a:rPr kumimoji="0" lang="en-US" sz="2400" kern="1200" baseline="0" dirty="0" smtClean="0">
                          <a:solidFill>
                            <a:schemeClr val="dk1"/>
                          </a:solidFill>
                          <a:latin typeface="+mn-lt"/>
                          <a:ea typeface="+mn-ea"/>
                          <a:cs typeface="+mn-cs"/>
                        </a:rPr>
                        <a:t> and </a:t>
                      </a:r>
                      <a:r>
                        <a:rPr kumimoji="0" lang="en-US" sz="2400" kern="1200" baseline="0" dirty="0" err="1" smtClean="0">
                          <a:solidFill>
                            <a:schemeClr val="dk1"/>
                          </a:solidFill>
                          <a:latin typeface="+mn-lt"/>
                          <a:ea typeface="+mn-ea"/>
                          <a:cs typeface="+mn-cs"/>
                        </a:rPr>
                        <a:t>Marathwada</a:t>
                      </a:r>
                      <a:r>
                        <a:rPr kumimoji="0" lang="en-US" sz="2400" kern="1200" baseline="0" dirty="0" smtClean="0">
                          <a:solidFill>
                            <a:schemeClr val="dk1"/>
                          </a:solidFill>
                          <a:latin typeface="+mn-lt"/>
                          <a:ea typeface="+mn-ea"/>
                          <a:cs typeface="+mn-cs"/>
                        </a:rPr>
                        <a:t> 	</a:t>
                      </a:r>
                    </a:p>
                    <a:p>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400" kern="1200" baseline="0" dirty="0" smtClean="0">
                          <a:solidFill>
                            <a:schemeClr val="dk1"/>
                          </a:solidFill>
                          <a:latin typeface="+mn-lt"/>
                          <a:ea typeface="+mn-ea"/>
                          <a:cs typeface="+mn-cs"/>
                        </a:rPr>
                        <a:t>90% VAT on local sales minus ITC or zero whichever is more + CST payable 	</a:t>
                      </a:r>
                    </a:p>
                    <a:p>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607820">
                <a:tc>
                  <a:txBody>
                    <a:bodyPr/>
                    <a:lstStyle/>
                    <a:p>
                      <a:endParaRPr kumimoji="0" lang="en-US" sz="2400" kern="1200" baseline="0" dirty="0" smtClean="0">
                        <a:solidFill>
                          <a:schemeClr val="dk1"/>
                        </a:solidFill>
                        <a:latin typeface="+mn-lt"/>
                        <a:ea typeface="+mn-ea"/>
                        <a:cs typeface="+mn-cs"/>
                      </a:endParaRPr>
                    </a:p>
                    <a:p>
                      <a:r>
                        <a:rPr kumimoji="0" lang="en-US" sz="2400" kern="1200" baseline="0" dirty="0" smtClean="0">
                          <a:solidFill>
                            <a:schemeClr val="dk1"/>
                          </a:solidFill>
                          <a:latin typeface="+mn-lt"/>
                          <a:ea typeface="+mn-ea"/>
                          <a:cs typeface="+mn-cs"/>
                        </a:rPr>
                        <a:t>3) </a:t>
                      </a:r>
                    </a:p>
                    <a:p>
                      <a:r>
                        <a:rPr kumimoji="0" lang="en-US" sz="2400" kern="1200" baseline="0" dirty="0" smtClean="0">
                          <a:solidFill>
                            <a:schemeClr val="dk1"/>
                          </a:solidFill>
                          <a:latin typeface="+mn-lt"/>
                          <a:ea typeface="+mn-ea"/>
                          <a:cs typeface="+mn-cs"/>
                        </a:rPr>
                        <a:t>	</a:t>
                      </a:r>
                    </a:p>
                    <a:p>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400" kern="1200" baseline="0" dirty="0" smtClean="0">
                          <a:solidFill>
                            <a:schemeClr val="dk1"/>
                          </a:solidFill>
                          <a:latin typeface="+mn-lt"/>
                          <a:ea typeface="+mn-ea"/>
                          <a:cs typeface="+mn-cs"/>
                        </a:rPr>
                        <a:t>Group D+ </a:t>
                      </a:r>
                      <a:r>
                        <a:rPr kumimoji="0" lang="en-US" sz="2400" kern="1200" baseline="0" dirty="0" err="1" smtClean="0">
                          <a:solidFill>
                            <a:schemeClr val="dk1"/>
                          </a:solidFill>
                          <a:latin typeface="+mn-lt"/>
                          <a:ea typeface="+mn-ea"/>
                          <a:cs typeface="+mn-cs"/>
                        </a:rPr>
                        <a:t>Taluka</a:t>
                      </a:r>
                      <a:r>
                        <a:rPr kumimoji="0" lang="en-US" sz="2400" kern="1200" baseline="0" dirty="0" smtClean="0">
                          <a:solidFill>
                            <a:schemeClr val="dk1"/>
                          </a:solidFill>
                          <a:latin typeface="+mn-lt"/>
                          <a:ea typeface="+mn-ea"/>
                          <a:cs typeface="+mn-cs"/>
                        </a:rPr>
                        <a:t> (Other than Sr. No. 1 and 2) 	</a:t>
                      </a:r>
                    </a:p>
                    <a:p>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400" kern="1200" baseline="0" dirty="0" smtClean="0">
                          <a:solidFill>
                            <a:schemeClr val="dk1"/>
                          </a:solidFill>
                          <a:latin typeface="+mn-lt"/>
                          <a:ea typeface="+mn-ea"/>
                          <a:cs typeface="+mn-cs"/>
                        </a:rPr>
                        <a:t>80% VAT on local sales minus ITC or zero whichever is more + CST payable 	</a:t>
                      </a:r>
                    </a:p>
                    <a:p>
                      <a:endParaRPr lang="en-US" sz="2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4" name="TextBox 3"/>
          <p:cNvSpPr txBox="1"/>
          <p:nvPr/>
        </p:nvSpPr>
        <p:spPr>
          <a:xfrm>
            <a:off x="0" y="0"/>
            <a:ext cx="9144000" cy="677108"/>
          </a:xfrm>
          <a:prstGeom prst="rect">
            <a:avLst/>
          </a:prstGeom>
          <a:noFill/>
        </p:spPr>
        <p:txBody>
          <a:bodyPr wrap="square" rtlCol="0">
            <a:spAutoFit/>
          </a:bodyPr>
          <a:lstStyle/>
          <a:p>
            <a:r>
              <a:rPr lang="en-US" b="1" u="sng" dirty="0" smtClean="0"/>
              <a:t>                     </a:t>
            </a:r>
            <a:r>
              <a:rPr lang="en-US" sz="2000" b="1" u="sng" dirty="0" smtClean="0"/>
              <a:t>Industrial Promotion Subsidy for Large Scale Industries</a:t>
            </a:r>
            <a:r>
              <a:rPr lang="en-US" sz="2000" b="1" dirty="0" smtClean="0"/>
              <a:t> – </a:t>
            </a:r>
          </a:p>
          <a:p>
            <a:endParaRPr lang="en-US"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      </a:t>
            </a:r>
            <a:endParaRPr lang="en-US"/>
          </a:p>
        </p:txBody>
      </p:sp>
      <p:graphicFrame>
        <p:nvGraphicFramePr>
          <p:cNvPr id="3" name="Table 2"/>
          <p:cNvGraphicFramePr>
            <a:graphicFrameLocks noGrp="1"/>
          </p:cNvGraphicFramePr>
          <p:nvPr/>
        </p:nvGraphicFramePr>
        <p:xfrm>
          <a:off x="-1295400" y="602827"/>
          <a:ext cx="11430000" cy="6248399"/>
        </p:xfrm>
        <a:graphic>
          <a:graphicData uri="http://schemas.openxmlformats.org/drawingml/2006/table">
            <a:tbl>
              <a:tblPr firstRow="1" bandRow="1">
                <a:tableStyleId>{5C22544A-7EE6-4342-B048-85BDC9FD1C3A}</a:tableStyleId>
              </a:tblPr>
              <a:tblGrid>
                <a:gridCol w="1238250"/>
                <a:gridCol w="3905250"/>
                <a:gridCol w="6286500"/>
              </a:tblGrid>
              <a:tr h="180509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400" b="1" kern="1200" baseline="0" dirty="0" smtClean="0">
                          <a:solidFill>
                            <a:schemeClr val="lt1"/>
                          </a:solidFill>
                          <a:latin typeface="+mn-lt"/>
                          <a:ea typeface="+mn-ea"/>
                          <a:cs typeface="+mn-cs"/>
                        </a:rPr>
                        <a:t>Sr. No. 	</a:t>
                      </a:r>
                    </a:p>
                    <a:p>
                      <a:endParaRPr lang="en-US" sz="2400" dirty="0" smtClean="0"/>
                    </a:p>
                    <a:p>
                      <a:endParaRPr lang="en-US" sz="2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400" b="1" kern="1200" baseline="0" dirty="0" err="1" smtClean="0">
                          <a:solidFill>
                            <a:schemeClr val="lt1"/>
                          </a:solidFill>
                          <a:latin typeface="+mn-lt"/>
                          <a:ea typeface="+mn-ea"/>
                          <a:cs typeface="+mn-cs"/>
                        </a:rPr>
                        <a:t>Taluka</a:t>
                      </a:r>
                      <a:r>
                        <a:rPr kumimoji="0" lang="en-US" sz="2400" b="1" kern="1200" baseline="0" dirty="0" smtClean="0">
                          <a:solidFill>
                            <a:schemeClr val="lt1"/>
                          </a:solidFill>
                          <a:latin typeface="+mn-lt"/>
                          <a:ea typeface="+mn-ea"/>
                          <a:cs typeface="+mn-cs"/>
                        </a:rPr>
                        <a:t>/Area Classification 	</a:t>
                      </a:r>
                    </a:p>
                    <a:p>
                      <a:endParaRPr lang="en-US" sz="2400" dirty="0" smtClean="0"/>
                    </a:p>
                    <a:p>
                      <a:endParaRPr lang="en-US" sz="2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400" b="1" kern="1200" baseline="0" dirty="0" smtClean="0">
                          <a:solidFill>
                            <a:schemeClr val="lt1"/>
                          </a:solidFill>
                          <a:latin typeface="+mn-lt"/>
                          <a:ea typeface="+mn-ea"/>
                          <a:cs typeface="+mn-cs"/>
                        </a:rPr>
                        <a:t>The Industrial Promotion Subsidy Every Year 	</a:t>
                      </a:r>
                    </a:p>
                    <a:p>
                      <a:endParaRPr lang="en-US" sz="2400" dirty="0" smtClean="0"/>
                    </a:p>
                    <a:p>
                      <a:endParaRPr lang="en-US" sz="2400" dirty="0"/>
                    </a:p>
                  </a:txBody>
                  <a:tcPr/>
                </a:tc>
              </a:tr>
              <a:tr h="2221653">
                <a:tc>
                  <a:txBody>
                    <a:bodyPr/>
                    <a:lstStyle/>
                    <a:p>
                      <a:endParaRPr kumimoji="0" lang="en-US" sz="2400" kern="1200" baseline="0" dirty="0" smtClean="0">
                        <a:solidFill>
                          <a:schemeClr val="dk1"/>
                        </a:solidFill>
                        <a:latin typeface="+mn-lt"/>
                        <a:ea typeface="+mn-ea"/>
                        <a:cs typeface="+mn-cs"/>
                      </a:endParaRPr>
                    </a:p>
                    <a:p>
                      <a:r>
                        <a:rPr kumimoji="0" lang="en-US" sz="2400" kern="1200" baseline="0" dirty="0" smtClean="0">
                          <a:solidFill>
                            <a:schemeClr val="dk1"/>
                          </a:solidFill>
                          <a:latin typeface="+mn-lt"/>
                          <a:ea typeface="+mn-ea"/>
                          <a:cs typeface="+mn-cs"/>
                        </a:rPr>
                        <a:t>4) </a:t>
                      </a:r>
                    </a:p>
                    <a:p>
                      <a:r>
                        <a:rPr kumimoji="0" lang="en-US" sz="2400" kern="1200" baseline="0" dirty="0" smtClean="0">
                          <a:solidFill>
                            <a:schemeClr val="dk1"/>
                          </a:solidFill>
                          <a:latin typeface="+mn-lt"/>
                          <a:ea typeface="+mn-ea"/>
                          <a:cs typeface="+mn-cs"/>
                        </a:rPr>
                        <a:t>	</a:t>
                      </a:r>
                    </a:p>
                    <a:p>
                      <a:endParaRPr lang="en-US" sz="2400" dirty="0" smtClean="0"/>
                    </a:p>
                    <a:p>
                      <a:endParaRPr lang="en-US" sz="2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400" kern="1200" baseline="0" dirty="0" smtClean="0">
                          <a:solidFill>
                            <a:schemeClr val="dk1"/>
                          </a:solidFill>
                          <a:latin typeface="+mn-lt"/>
                          <a:ea typeface="+mn-ea"/>
                          <a:cs typeface="+mn-cs"/>
                        </a:rPr>
                        <a:t>Group D </a:t>
                      </a:r>
                      <a:r>
                        <a:rPr kumimoji="0" lang="en-US" sz="2400" kern="1200" baseline="0" dirty="0" err="1" smtClean="0">
                          <a:solidFill>
                            <a:schemeClr val="dk1"/>
                          </a:solidFill>
                          <a:latin typeface="+mn-lt"/>
                          <a:ea typeface="+mn-ea"/>
                          <a:cs typeface="+mn-cs"/>
                        </a:rPr>
                        <a:t>Taluka</a:t>
                      </a:r>
                      <a:r>
                        <a:rPr kumimoji="0" lang="en-US" sz="2400" kern="1200" baseline="0" dirty="0" smtClean="0">
                          <a:solidFill>
                            <a:schemeClr val="dk1"/>
                          </a:solidFill>
                          <a:latin typeface="+mn-lt"/>
                          <a:ea typeface="+mn-ea"/>
                          <a:cs typeface="+mn-cs"/>
                        </a:rPr>
                        <a:t> (Other than Sr. No. 1 &amp; 2) 	</a:t>
                      </a:r>
                    </a:p>
                    <a:p>
                      <a:endParaRPr lang="en-US" sz="2400" dirty="0" smtClean="0"/>
                    </a:p>
                    <a:p>
                      <a:endParaRPr lang="en-US" sz="2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400" kern="1200" baseline="0" dirty="0" smtClean="0">
                          <a:solidFill>
                            <a:schemeClr val="dk1"/>
                          </a:solidFill>
                          <a:latin typeface="+mn-lt"/>
                          <a:ea typeface="+mn-ea"/>
                          <a:cs typeface="+mn-cs"/>
                        </a:rPr>
                        <a:t>70% VAT on local sales minus ITC or zero whichever is more + CST payable 	</a:t>
                      </a:r>
                    </a:p>
                    <a:p>
                      <a:endParaRPr lang="en-US" sz="2400" dirty="0" smtClean="0"/>
                    </a:p>
                    <a:p>
                      <a:endParaRPr lang="en-US" sz="2400" dirty="0"/>
                    </a:p>
                  </a:txBody>
                  <a:tcPr/>
                </a:tc>
              </a:tr>
              <a:tr h="2221653">
                <a:tc>
                  <a:txBody>
                    <a:bodyPr/>
                    <a:lstStyle/>
                    <a:p>
                      <a:endParaRPr kumimoji="0" lang="en-US" sz="2400" kern="1200" baseline="0" dirty="0" smtClean="0">
                        <a:solidFill>
                          <a:schemeClr val="dk1"/>
                        </a:solidFill>
                        <a:latin typeface="+mn-lt"/>
                        <a:ea typeface="+mn-ea"/>
                        <a:cs typeface="+mn-cs"/>
                      </a:endParaRPr>
                    </a:p>
                    <a:p>
                      <a:r>
                        <a:rPr kumimoji="0" lang="en-US" sz="2400" kern="1200" baseline="0" dirty="0" smtClean="0">
                          <a:solidFill>
                            <a:schemeClr val="dk1"/>
                          </a:solidFill>
                          <a:latin typeface="+mn-lt"/>
                          <a:ea typeface="+mn-ea"/>
                          <a:cs typeface="+mn-cs"/>
                        </a:rPr>
                        <a:t>5) </a:t>
                      </a:r>
                    </a:p>
                    <a:p>
                      <a:r>
                        <a:rPr kumimoji="0" lang="en-US" sz="2400" kern="1200" baseline="0" dirty="0" smtClean="0">
                          <a:solidFill>
                            <a:schemeClr val="dk1"/>
                          </a:solidFill>
                          <a:latin typeface="+mn-lt"/>
                          <a:ea typeface="+mn-ea"/>
                          <a:cs typeface="+mn-cs"/>
                        </a:rPr>
                        <a:t>	</a:t>
                      </a:r>
                    </a:p>
                    <a:p>
                      <a:endParaRPr lang="en-US" sz="2400" dirty="0" smtClean="0"/>
                    </a:p>
                    <a:p>
                      <a:endParaRPr lang="en-US" sz="2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400" kern="1200" baseline="0" dirty="0" smtClean="0">
                          <a:solidFill>
                            <a:schemeClr val="dk1"/>
                          </a:solidFill>
                          <a:latin typeface="+mn-lt"/>
                          <a:ea typeface="+mn-ea"/>
                          <a:cs typeface="+mn-cs"/>
                        </a:rPr>
                        <a:t>Group C </a:t>
                      </a:r>
                      <a:r>
                        <a:rPr kumimoji="0" lang="en-US" sz="2400" kern="1200" baseline="0" dirty="0" err="1" smtClean="0">
                          <a:solidFill>
                            <a:schemeClr val="dk1"/>
                          </a:solidFill>
                          <a:latin typeface="+mn-lt"/>
                          <a:ea typeface="+mn-ea"/>
                          <a:cs typeface="+mn-cs"/>
                        </a:rPr>
                        <a:t>Taluka</a:t>
                      </a:r>
                      <a:r>
                        <a:rPr kumimoji="0" lang="en-US" sz="2400" kern="1200" baseline="0" dirty="0" smtClean="0">
                          <a:solidFill>
                            <a:schemeClr val="dk1"/>
                          </a:solidFill>
                          <a:latin typeface="+mn-lt"/>
                          <a:ea typeface="+mn-ea"/>
                          <a:cs typeface="+mn-cs"/>
                        </a:rPr>
                        <a:t> 	</a:t>
                      </a:r>
                    </a:p>
                    <a:p>
                      <a:endParaRPr lang="en-US" sz="2400" dirty="0" smtClean="0"/>
                    </a:p>
                    <a:p>
                      <a:endParaRPr lang="en-US" sz="2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400" kern="1200" baseline="0" dirty="0" smtClean="0">
                          <a:solidFill>
                            <a:schemeClr val="dk1"/>
                          </a:solidFill>
                          <a:latin typeface="+mn-lt"/>
                          <a:ea typeface="+mn-ea"/>
                          <a:cs typeface="+mn-cs"/>
                        </a:rPr>
                        <a:t>60% VAT on local sales minus ITC or zero whichever is more + CST payable 	</a:t>
                      </a:r>
                    </a:p>
                    <a:p>
                      <a:endParaRPr lang="en-US" sz="2400" dirty="0" smtClean="0"/>
                    </a:p>
                    <a:p>
                      <a:endParaRPr lang="en-US" sz="2400" dirty="0"/>
                    </a:p>
                  </a:txBody>
                  <a:tcPr/>
                </a:tc>
              </a:tr>
            </a:tbl>
          </a:graphicData>
        </a:graphic>
      </p:graphicFrame>
      <p:sp>
        <p:nvSpPr>
          <p:cNvPr id="4" name="TextBox 3"/>
          <p:cNvSpPr txBox="1"/>
          <p:nvPr/>
        </p:nvSpPr>
        <p:spPr>
          <a:xfrm>
            <a:off x="0" y="0"/>
            <a:ext cx="8437566" cy="677108"/>
          </a:xfrm>
          <a:prstGeom prst="rect">
            <a:avLst/>
          </a:prstGeom>
          <a:noFill/>
        </p:spPr>
        <p:txBody>
          <a:bodyPr wrap="none" rtlCol="0">
            <a:spAutoFit/>
          </a:bodyPr>
          <a:lstStyle/>
          <a:p>
            <a:r>
              <a:rPr lang="en-US" b="1" u="sng" dirty="0" smtClean="0"/>
              <a:t>                        </a:t>
            </a:r>
            <a:r>
              <a:rPr lang="en-US" sz="2000" b="1" u="sng" dirty="0" smtClean="0"/>
              <a:t>Industrial Promotion Subsidy for Large Scale Industries</a:t>
            </a:r>
            <a:r>
              <a:rPr lang="en-US" sz="2000" b="1" dirty="0" smtClean="0"/>
              <a:t> –</a:t>
            </a:r>
            <a:r>
              <a:rPr lang="en-US" b="1" dirty="0" smtClean="0"/>
              <a:t> </a:t>
            </a:r>
          </a:p>
          <a:p>
            <a:endParaRPr lang="en-US"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5632311"/>
          </a:xfrm>
          <a:prstGeom prst="rect">
            <a:avLst/>
          </a:prstGeom>
        </p:spPr>
        <p:txBody>
          <a:bodyPr wrap="square">
            <a:spAutoFit/>
          </a:bodyPr>
          <a:lstStyle/>
          <a:p>
            <a:pPr>
              <a:buFont typeface="Wingdings" pitchFamily="2" charset="2"/>
              <a:buChar char="v"/>
            </a:pPr>
            <a:r>
              <a:rPr lang="en-US" sz="2000" b="1" dirty="0" smtClean="0"/>
              <a:t>                                     </a:t>
            </a:r>
            <a:r>
              <a:rPr lang="en-US" sz="2000" b="1" dirty="0" smtClean="0">
                <a:gradFill>
                  <a:gsLst>
                    <a:gs pos="0">
                      <a:srgbClr val="000000"/>
                    </a:gs>
                    <a:gs pos="39999">
                      <a:srgbClr val="0A128C"/>
                    </a:gs>
                    <a:gs pos="70000">
                      <a:srgbClr val="181CC7"/>
                    </a:gs>
                    <a:gs pos="88000">
                      <a:srgbClr val="7005D4"/>
                    </a:gs>
                    <a:gs pos="100000">
                      <a:srgbClr val="8C3D91"/>
                    </a:gs>
                  </a:gsLst>
                  <a:lin ang="5400000" scaled="0"/>
                </a:gradFill>
              </a:rPr>
              <a:t>INTEREST SUBSIDY:-</a:t>
            </a:r>
            <a:r>
              <a:rPr lang="en-US" sz="2000" b="1" u="sng" dirty="0" smtClean="0"/>
              <a:t> </a:t>
            </a:r>
          </a:p>
          <a:p>
            <a:endParaRPr lang="en-US" sz="2000" b="1" u="sng" dirty="0"/>
          </a:p>
          <a:p>
            <a:endParaRPr lang="en-US" sz="2000" b="1" dirty="0" smtClean="0"/>
          </a:p>
          <a:p>
            <a:endParaRPr lang="en-US" sz="2000" dirty="0" smtClean="0"/>
          </a:p>
          <a:p>
            <a:pPr>
              <a:buFont typeface="Wingdings" pitchFamily="2" charset="2"/>
              <a:buChar char="§"/>
            </a:pPr>
            <a:r>
              <a:rPr lang="en-US" sz="2000" dirty="0" smtClean="0"/>
              <a:t>   All </a:t>
            </a:r>
            <a:r>
              <a:rPr lang="en-US" sz="2000" dirty="0"/>
              <a:t>eligible </a:t>
            </a:r>
            <a:r>
              <a:rPr lang="en-US" sz="2000" dirty="0" smtClean="0">
                <a:solidFill>
                  <a:schemeClr val="accent1"/>
                </a:solidFill>
              </a:rPr>
              <a:t>NEW</a:t>
            </a:r>
            <a:r>
              <a:rPr lang="en-US" sz="2000" dirty="0" smtClean="0"/>
              <a:t> </a:t>
            </a:r>
            <a:r>
              <a:rPr lang="en-US" sz="2000" dirty="0">
                <a:solidFill>
                  <a:schemeClr val="accent4">
                    <a:lumMod val="60000"/>
                    <a:lumOff val="40000"/>
                  </a:schemeClr>
                </a:solidFill>
              </a:rPr>
              <a:t>Micro</a:t>
            </a:r>
            <a:r>
              <a:rPr lang="en-US" sz="2000" dirty="0">
                <a:solidFill>
                  <a:schemeClr val="accent4">
                    <a:lumMod val="75000"/>
                  </a:schemeClr>
                </a:solidFill>
              </a:rPr>
              <a:t>, Small </a:t>
            </a:r>
            <a:r>
              <a:rPr lang="en-US" sz="2000" dirty="0"/>
              <a:t>and </a:t>
            </a:r>
            <a:r>
              <a:rPr lang="en-US" sz="2000" dirty="0">
                <a:solidFill>
                  <a:srgbClr val="FF7C80"/>
                </a:solidFill>
              </a:rPr>
              <a:t>Medium</a:t>
            </a:r>
            <a:r>
              <a:rPr lang="en-US" sz="2000" dirty="0"/>
              <a:t> Manufacturing Enterprises in </a:t>
            </a:r>
            <a:r>
              <a:rPr lang="en-US" sz="2000" dirty="0" smtClean="0"/>
              <a:t>areas</a:t>
            </a:r>
          </a:p>
          <a:p>
            <a:r>
              <a:rPr lang="en-US" sz="2000" dirty="0" smtClean="0"/>
              <a:t>     other  than </a:t>
            </a:r>
            <a:r>
              <a:rPr lang="en-US" sz="2000" dirty="0" err="1">
                <a:solidFill>
                  <a:schemeClr val="accent1">
                    <a:lumMod val="60000"/>
                    <a:lumOff val="40000"/>
                  </a:schemeClr>
                </a:solidFill>
              </a:rPr>
              <a:t>Group“A</a:t>
            </a:r>
            <a:r>
              <a:rPr lang="en-US" sz="2000" dirty="0">
                <a:solidFill>
                  <a:schemeClr val="accent1">
                    <a:lumMod val="60000"/>
                    <a:lumOff val="40000"/>
                  </a:schemeClr>
                </a:solidFill>
              </a:rPr>
              <a:t>”</a:t>
            </a:r>
            <a:r>
              <a:rPr lang="en-US" sz="2000" dirty="0"/>
              <a:t> will be eligible for interest subsidy. </a:t>
            </a:r>
            <a:r>
              <a:rPr lang="en-US" sz="2000" dirty="0" smtClean="0"/>
              <a:t>(B/C/D/D+ )</a:t>
            </a:r>
          </a:p>
          <a:p>
            <a:endParaRPr lang="en-US" sz="2000" dirty="0" smtClean="0"/>
          </a:p>
          <a:p>
            <a:pPr>
              <a:buFont typeface="Wingdings" pitchFamily="2" charset="2"/>
              <a:buChar char="§"/>
            </a:pPr>
            <a:r>
              <a:rPr lang="en-US" sz="2000" dirty="0" smtClean="0"/>
              <a:t>   The </a:t>
            </a:r>
            <a:r>
              <a:rPr lang="en-US" sz="2000" dirty="0"/>
              <a:t>Interest Subsidy will be payable </a:t>
            </a:r>
            <a:r>
              <a:rPr lang="en-US" sz="2000" dirty="0">
                <a:solidFill>
                  <a:srgbClr val="0070C0"/>
                </a:solidFill>
              </a:rPr>
              <a:t>only on the interest actually paid to the </a:t>
            </a:r>
            <a:endParaRPr lang="en-US" sz="2000" dirty="0" smtClean="0">
              <a:solidFill>
                <a:srgbClr val="0070C0"/>
              </a:solidFill>
            </a:endParaRPr>
          </a:p>
          <a:p>
            <a:r>
              <a:rPr lang="en-US" sz="2000" dirty="0" smtClean="0">
                <a:solidFill>
                  <a:srgbClr val="0070C0"/>
                </a:solidFill>
              </a:rPr>
              <a:t>     Banks and </a:t>
            </a:r>
            <a:r>
              <a:rPr lang="en-US" sz="2000" dirty="0">
                <a:solidFill>
                  <a:srgbClr val="0070C0"/>
                </a:solidFill>
              </a:rPr>
              <a:t>Public Financial Institutions on the amount of </a:t>
            </a:r>
            <a:r>
              <a:rPr lang="en-US" sz="2000" dirty="0">
                <a:solidFill>
                  <a:srgbClr val="FF7C80"/>
                </a:solidFill>
              </a:rPr>
              <a:t>term loans </a:t>
            </a:r>
            <a:r>
              <a:rPr lang="en-US" sz="2000" dirty="0"/>
              <a:t>taken </a:t>
            </a:r>
            <a:r>
              <a:rPr lang="en-US" sz="2000" dirty="0" smtClean="0"/>
              <a:t>for</a:t>
            </a:r>
          </a:p>
          <a:p>
            <a:r>
              <a:rPr lang="en-US" sz="2000" dirty="0" smtClean="0"/>
              <a:t>     </a:t>
            </a:r>
            <a:r>
              <a:rPr lang="en-US" sz="2000" dirty="0"/>
              <a:t>acquisition of </a:t>
            </a:r>
            <a:r>
              <a:rPr lang="en-US" sz="2000" dirty="0" smtClean="0"/>
              <a:t>Fixed </a:t>
            </a:r>
            <a:r>
              <a:rPr lang="en-US" sz="2000" dirty="0"/>
              <a:t>Assets. </a:t>
            </a:r>
            <a:endParaRPr lang="en-US" sz="2000" dirty="0" smtClean="0"/>
          </a:p>
          <a:p>
            <a:endParaRPr lang="en-US" sz="2000" dirty="0" smtClean="0"/>
          </a:p>
          <a:p>
            <a:pPr>
              <a:buFont typeface="Wingdings" pitchFamily="2" charset="2"/>
              <a:buChar char="§"/>
            </a:pPr>
            <a:r>
              <a:rPr lang="en-US" sz="2000" dirty="0" smtClean="0"/>
              <a:t>   The </a:t>
            </a:r>
            <a:r>
              <a:rPr lang="en-US" sz="2000" dirty="0"/>
              <a:t>amount of interest subsidy will </a:t>
            </a:r>
            <a:r>
              <a:rPr lang="en-US" sz="2000" dirty="0">
                <a:solidFill>
                  <a:schemeClr val="accent1"/>
                </a:solidFill>
              </a:rPr>
              <a:t>be calculated @ effective rate of interest, </a:t>
            </a:r>
            <a:endParaRPr lang="en-US" sz="2000" dirty="0" smtClean="0">
              <a:solidFill>
                <a:schemeClr val="accent1"/>
              </a:solidFill>
            </a:endParaRPr>
          </a:p>
          <a:p>
            <a:r>
              <a:rPr lang="en-US" sz="2000" dirty="0" smtClean="0">
                <a:solidFill>
                  <a:schemeClr val="accent1"/>
                </a:solidFill>
              </a:rPr>
              <a:t>     after deducting </a:t>
            </a:r>
            <a:r>
              <a:rPr lang="en-US" sz="2000" dirty="0">
                <a:solidFill>
                  <a:schemeClr val="accent1"/>
                </a:solidFill>
              </a:rPr>
              <a:t>the </a:t>
            </a:r>
            <a:r>
              <a:rPr lang="en-US" sz="2000" dirty="0">
                <a:solidFill>
                  <a:srgbClr val="FF0000"/>
                </a:solidFill>
              </a:rPr>
              <a:t>interest subsidy receivable</a:t>
            </a:r>
            <a:r>
              <a:rPr lang="en-US" sz="2000" dirty="0">
                <a:solidFill>
                  <a:schemeClr val="accent1"/>
                </a:solidFill>
              </a:rPr>
              <a:t> from any institution or under </a:t>
            </a:r>
            <a:endParaRPr lang="en-US" sz="2000" dirty="0" smtClean="0">
              <a:solidFill>
                <a:schemeClr val="accent1"/>
              </a:solidFill>
            </a:endParaRPr>
          </a:p>
          <a:p>
            <a:r>
              <a:rPr lang="en-US" sz="2000" dirty="0" smtClean="0">
                <a:solidFill>
                  <a:schemeClr val="accent1"/>
                </a:solidFill>
              </a:rPr>
              <a:t>     any</a:t>
            </a:r>
            <a:r>
              <a:rPr lang="en-US" sz="2000" dirty="0" smtClean="0">
                <a:solidFill>
                  <a:srgbClr val="FF0000"/>
                </a:solidFill>
              </a:rPr>
              <a:t> </a:t>
            </a:r>
            <a:r>
              <a:rPr lang="en-US" sz="2000" dirty="0">
                <a:solidFill>
                  <a:srgbClr val="FF0000"/>
                </a:solidFill>
              </a:rPr>
              <a:t>Govt. of </a:t>
            </a:r>
            <a:r>
              <a:rPr lang="en-US" sz="2000" dirty="0" smtClean="0">
                <a:solidFill>
                  <a:srgbClr val="FF0000"/>
                </a:solidFill>
              </a:rPr>
              <a:t>India </a:t>
            </a:r>
            <a:r>
              <a:rPr lang="en-US" sz="2000" dirty="0">
                <a:solidFill>
                  <a:srgbClr val="FF0000"/>
                </a:solidFill>
              </a:rPr>
              <a:t>Scheme</a:t>
            </a:r>
            <a:r>
              <a:rPr lang="en-US" sz="2000" dirty="0">
                <a:solidFill>
                  <a:schemeClr val="accent1"/>
                </a:solidFill>
              </a:rPr>
              <a:t> and the penal/compound interest </a:t>
            </a:r>
            <a:r>
              <a:rPr lang="en-US" sz="2000" dirty="0">
                <a:solidFill>
                  <a:srgbClr val="FF0000"/>
                </a:solidFill>
              </a:rPr>
              <a:t>or 5 % per annum</a:t>
            </a:r>
            <a:r>
              <a:rPr lang="en-US" sz="2000" dirty="0" smtClean="0">
                <a:solidFill>
                  <a:srgbClr val="FF0000"/>
                </a:solidFill>
              </a:rPr>
              <a:t>,</a:t>
            </a:r>
          </a:p>
          <a:p>
            <a:r>
              <a:rPr lang="en-US" sz="2000" dirty="0" smtClean="0">
                <a:solidFill>
                  <a:srgbClr val="FF0000"/>
                </a:solidFill>
              </a:rPr>
              <a:t>     </a:t>
            </a:r>
            <a:r>
              <a:rPr lang="en-US" sz="2000" dirty="0">
                <a:solidFill>
                  <a:srgbClr val="FF0000"/>
                </a:solidFill>
              </a:rPr>
              <a:t>whichever is less</a:t>
            </a:r>
            <a:r>
              <a:rPr lang="en-US" sz="2000" dirty="0">
                <a:solidFill>
                  <a:schemeClr val="accent1"/>
                </a:solidFill>
              </a:rPr>
              <a:t>. </a:t>
            </a:r>
            <a:endParaRPr lang="en-US" sz="2000" dirty="0" smtClean="0">
              <a:solidFill>
                <a:schemeClr val="accent1"/>
              </a:solidFill>
            </a:endParaRPr>
          </a:p>
          <a:p>
            <a:endParaRPr lang="en-US" sz="2000" dirty="0" smtClean="0">
              <a:solidFill>
                <a:schemeClr val="accent1"/>
              </a:solidFill>
            </a:endParaRPr>
          </a:p>
          <a:p>
            <a:pPr>
              <a:buFont typeface="Wingdings" pitchFamily="2" charset="2"/>
              <a:buChar char="§"/>
            </a:pPr>
            <a:r>
              <a:rPr lang="en-US" sz="2000" dirty="0" smtClean="0"/>
              <a:t>   The </a:t>
            </a:r>
            <a:r>
              <a:rPr lang="en-US" sz="2000" dirty="0"/>
              <a:t>quantum of interest subsidy payable </a:t>
            </a:r>
            <a:r>
              <a:rPr lang="en-US" sz="2000" dirty="0">
                <a:solidFill>
                  <a:schemeClr val="accent1">
                    <a:lumMod val="60000"/>
                    <a:lumOff val="40000"/>
                  </a:schemeClr>
                </a:solidFill>
              </a:rPr>
              <a:t>every </a:t>
            </a:r>
            <a:r>
              <a:rPr lang="en-US" sz="2000" dirty="0" smtClean="0">
                <a:solidFill>
                  <a:schemeClr val="accent1">
                    <a:lumMod val="60000"/>
                    <a:lumOff val="40000"/>
                  </a:schemeClr>
                </a:solidFill>
              </a:rPr>
              <a:t> year </a:t>
            </a:r>
            <a:r>
              <a:rPr lang="en-US" sz="2000" dirty="0"/>
              <a:t>will </a:t>
            </a:r>
            <a:r>
              <a:rPr lang="en-US" sz="2000" dirty="0">
                <a:solidFill>
                  <a:schemeClr val="accent4">
                    <a:lumMod val="75000"/>
                  </a:schemeClr>
                </a:solidFill>
              </a:rPr>
              <a:t>not exceed the bills </a:t>
            </a:r>
            <a:endParaRPr lang="en-US" sz="2000" dirty="0" smtClean="0">
              <a:solidFill>
                <a:schemeClr val="accent4">
                  <a:lumMod val="75000"/>
                </a:schemeClr>
              </a:solidFill>
            </a:endParaRPr>
          </a:p>
          <a:p>
            <a:r>
              <a:rPr lang="en-US" sz="2000" dirty="0" smtClean="0">
                <a:solidFill>
                  <a:schemeClr val="accent4">
                    <a:lumMod val="75000"/>
                  </a:schemeClr>
                </a:solidFill>
              </a:rPr>
              <a:t>     paid for  electricity </a:t>
            </a:r>
            <a:r>
              <a:rPr lang="en-US" sz="2000" dirty="0">
                <a:solidFill>
                  <a:schemeClr val="accent4">
                    <a:lumMod val="75000"/>
                  </a:schemeClr>
                </a:solidFill>
              </a:rPr>
              <a:t>consumed during the relevant </a:t>
            </a:r>
            <a:r>
              <a:rPr lang="en-US" sz="2000" dirty="0" smtClean="0">
                <a:solidFill>
                  <a:schemeClr val="accent4">
                    <a:lumMod val="75000"/>
                  </a:schemeClr>
                </a:solidFill>
              </a:rPr>
              <a:t> year</a:t>
            </a:r>
            <a:r>
              <a:rPr lang="en-US" sz="2000" dirty="0">
                <a:solidFill>
                  <a:schemeClr val="accent4">
                    <a:lumMod val="75000"/>
                  </a:schemeClr>
                </a:solidFill>
              </a:rPr>
              <a:t>.</a:t>
            </a:r>
            <a:r>
              <a:rPr lang="en-US" sz="2000" dirty="0"/>
              <a:t> </a:t>
            </a:r>
          </a:p>
        </p:txBody>
      </p:sp>
      <p:sp>
        <p:nvSpPr>
          <p:cNvPr id="3" name="Footer Placeholder 2"/>
          <p:cNvSpPr>
            <a:spLocks noGrp="1"/>
          </p:cNvSpPr>
          <p:nvPr>
            <p:ph type="ftr" sz="quarter" idx="11"/>
          </p:nvPr>
        </p:nvSpPr>
        <p:spPr>
          <a:xfrm>
            <a:off x="0" y="6477000"/>
            <a:ext cx="9144000" cy="838200"/>
          </a:xfrm>
          <a:solidFill>
            <a:schemeClr val="accent1">
              <a:lumMod val="60000"/>
              <a:lumOff val="40000"/>
            </a:schemeClr>
          </a:solidFill>
        </p:spPr>
        <p:txBody>
          <a:bodyPr>
            <a:scene3d>
              <a:camera prst="orthographicFront"/>
              <a:lightRig rig="sunset" dir="t"/>
            </a:scene3d>
          </a:bodyPr>
          <a:lstStyle/>
          <a:p>
            <a:pPr lvl="2"/>
            <a:r>
              <a:rPr lang="en-US" b="1" dirty="0" smtClean="0"/>
              <a:t> </a:t>
            </a:r>
            <a:r>
              <a:rPr lang="en-US" b="1" dirty="0" smtClean="0">
                <a:hlinkClick r:id="rId2"/>
              </a:rPr>
              <a:t>WWW.INDUSTRIALSUBSIDY.COM</a:t>
            </a:r>
            <a:r>
              <a:rPr lang="en-US" b="1" dirty="0" smtClean="0"/>
              <a:t>                                   BY CA G.B.MODI</a:t>
            </a:r>
            <a:endParaRPr lang="en-US"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5293757"/>
          </a:xfrm>
          <a:prstGeom prst="rect">
            <a:avLst/>
          </a:prstGeom>
        </p:spPr>
        <p:txBody>
          <a:bodyPr wrap="square">
            <a:spAutoFit/>
          </a:bodyPr>
          <a:lstStyle/>
          <a:p>
            <a:pPr>
              <a:buFont typeface="Wingdings" pitchFamily="2" charset="2"/>
              <a:buChar char="v"/>
            </a:pPr>
            <a:r>
              <a:rPr lang="en-US" sz="2000" b="1" dirty="0" smtClean="0"/>
              <a:t>                    </a:t>
            </a:r>
            <a:r>
              <a:rPr lang="en-US" sz="2000" b="1" dirty="0" smtClean="0">
                <a:gradFill>
                  <a:gsLst>
                    <a:gs pos="0">
                      <a:srgbClr val="000000"/>
                    </a:gs>
                    <a:gs pos="39999">
                      <a:srgbClr val="0A128C"/>
                    </a:gs>
                    <a:gs pos="70000">
                      <a:srgbClr val="181CC7"/>
                    </a:gs>
                    <a:gs pos="88000">
                      <a:srgbClr val="7005D4"/>
                    </a:gs>
                    <a:gs pos="100000">
                      <a:srgbClr val="8C3D91"/>
                    </a:gs>
                  </a:gsLst>
                  <a:lin ang="5400000" scaled="0"/>
                </a:gradFill>
              </a:rPr>
              <a:t>EXEMPTION FROM ELECTRICITY DUTY</a:t>
            </a:r>
            <a:endParaRPr lang="en-US" sz="2000" b="1" dirty="0">
              <a:gradFill>
                <a:gsLst>
                  <a:gs pos="0">
                    <a:srgbClr val="000000"/>
                  </a:gs>
                  <a:gs pos="39999">
                    <a:srgbClr val="0A128C"/>
                  </a:gs>
                  <a:gs pos="70000">
                    <a:srgbClr val="181CC7"/>
                  </a:gs>
                  <a:gs pos="88000">
                    <a:srgbClr val="7005D4"/>
                  </a:gs>
                  <a:gs pos="100000">
                    <a:srgbClr val="8C3D91"/>
                  </a:gs>
                </a:gsLst>
                <a:lin ang="5400000" scaled="0"/>
              </a:gradFill>
            </a:endParaRPr>
          </a:p>
          <a:p>
            <a:endParaRPr lang="en-US" sz="2000" b="1" dirty="0" smtClean="0">
              <a:gradFill>
                <a:gsLst>
                  <a:gs pos="0">
                    <a:srgbClr val="000000"/>
                  </a:gs>
                  <a:gs pos="39999">
                    <a:srgbClr val="0A128C"/>
                  </a:gs>
                  <a:gs pos="70000">
                    <a:srgbClr val="181CC7"/>
                  </a:gs>
                  <a:gs pos="88000">
                    <a:srgbClr val="7005D4"/>
                  </a:gs>
                  <a:gs pos="100000">
                    <a:srgbClr val="8C3D91"/>
                  </a:gs>
                </a:gsLst>
                <a:lin ang="5400000" scaled="0"/>
              </a:gradFill>
            </a:endParaRPr>
          </a:p>
          <a:p>
            <a:endParaRPr lang="en-US" sz="2000" b="1" dirty="0"/>
          </a:p>
          <a:p>
            <a:r>
              <a:rPr lang="en-US" sz="2000" b="1" dirty="0" smtClean="0"/>
              <a:t> </a:t>
            </a:r>
            <a:endParaRPr lang="en-US" sz="2000" b="1" dirty="0"/>
          </a:p>
          <a:p>
            <a:r>
              <a:rPr lang="en-US" sz="2000" dirty="0" smtClean="0"/>
              <a:t>A)    All </a:t>
            </a:r>
            <a:r>
              <a:rPr lang="en-US" sz="2000" dirty="0"/>
              <a:t>Eligible </a:t>
            </a:r>
            <a:r>
              <a:rPr lang="en-US" sz="2000" dirty="0">
                <a:solidFill>
                  <a:srgbClr val="FF0000"/>
                </a:solidFill>
              </a:rPr>
              <a:t>New Units</a:t>
            </a:r>
            <a:r>
              <a:rPr lang="en-US" sz="2000" dirty="0"/>
              <a:t> in Group C, D, and D+ areas and No-Industry District(s) and </a:t>
            </a:r>
            <a:r>
              <a:rPr lang="en-US" sz="2000" dirty="0" err="1" smtClean="0"/>
              <a:t>Naxalism</a:t>
            </a:r>
            <a:r>
              <a:rPr lang="en-US" sz="2000" dirty="0" smtClean="0"/>
              <a:t> </a:t>
            </a:r>
            <a:r>
              <a:rPr lang="en-US" sz="2000" dirty="0"/>
              <a:t>affected Area will be </a:t>
            </a:r>
            <a:r>
              <a:rPr lang="en-US" sz="2000" dirty="0">
                <a:solidFill>
                  <a:schemeClr val="accent1"/>
                </a:solidFill>
              </a:rPr>
              <a:t>exempted from payment of Electricity Duty during </a:t>
            </a:r>
            <a:r>
              <a:rPr lang="en-US" sz="2000" dirty="0" smtClean="0">
                <a:solidFill>
                  <a:schemeClr val="accent1"/>
                </a:solidFill>
              </a:rPr>
              <a:t>eligibility </a:t>
            </a:r>
            <a:r>
              <a:rPr lang="en-US" sz="2000" dirty="0">
                <a:solidFill>
                  <a:schemeClr val="accent1"/>
                </a:solidFill>
              </a:rPr>
              <a:t>period not exceeding 15 years</a:t>
            </a:r>
            <a:r>
              <a:rPr lang="en-US" sz="2000" dirty="0"/>
              <a:t>. </a:t>
            </a:r>
            <a:endParaRPr lang="en-US" sz="2000" dirty="0" smtClean="0"/>
          </a:p>
          <a:p>
            <a:endParaRPr lang="en-US" sz="2000" dirty="0" smtClean="0"/>
          </a:p>
          <a:p>
            <a:r>
              <a:rPr lang="en-US" sz="2000" dirty="0" smtClean="0"/>
              <a:t> B)  In </a:t>
            </a:r>
            <a:r>
              <a:rPr lang="en-US" sz="2000" dirty="0"/>
              <a:t>Group A and B </a:t>
            </a:r>
            <a:r>
              <a:rPr lang="en-US" sz="2000" dirty="0" smtClean="0"/>
              <a:t>areas:-</a:t>
            </a:r>
          </a:p>
          <a:p>
            <a:pPr>
              <a:buFont typeface="Wingdings" pitchFamily="2" charset="2"/>
              <a:buChar char="§"/>
            </a:pPr>
            <a:r>
              <a:rPr lang="en-US" sz="2000" dirty="0" smtClean="0"/>
              <a:t> </a:t>
            </a:r>
            <a:r>
              <a:rPr lang="en-US" sz="2000" dirty="0"/>
              <a:t>100% Export Oriented </a:t>
            </a:r>
            <a:r>
              <a:rPr lang="en-US" sz="2000" dirty="0" smtClean="0"/>
              <a:t>Units (EOUs), </a:t>
            </a:r>
          </a:p>
          <a:p>
            <a:pPr>
              <a:buFont typeface="Wingdings" pitchFamily="2" charset="2"/>
              <a:buChar char="§"/>
            </a:pPr>
            <a:r>
              <a:rPr lang="en-US" sz="2000" dirty="0" smtClean="0"/>
              <a:t> Information Technology Manufacturing Units and</a:t>
            </a:r>
          </a:p>
          <a:p>
            <a:pPr>
              <a:buFont typeface="Wingdings" pitchFamily="2" charset="2"/>
              <a:buChar char="§"/>
            </a:pPr>
            <a:r>
              <a:rPr lang="en-US" sz="2000" dirty="0" smtClean="0"/>
              <a:t> Bio-Technology Manufacturing units </a:t>
            </a:r>
          </a:p>
          <a:p>
            <a:r>
              <a:rPr lang="en-US" sz="2000" dirty="0" smtClean="0"/>
              <a:t>   will also </a:t>
            </a:r>
            <a:r>
              <a:rPr lang="en-US" sz="2000" dirty="0" smtClean="0">
                <a:solidFill>
                  <a:schemeClr val="accent1"/>
                </a:solidFill>
              </a:rPr>
              <a:t>be exempted from payment of Electricity Duty for a period of 7 Years. </a:t>
            </a:r>
          </a:p>
          <a:p>
            <a:endParaRPr lang="en-US" sz="2000" dirty="0" smtClean="0">
              <a:solidFill>
                <a:schemeClr val="accent1"/>
              </a:solidFill>
            </a:endParaRPr>
          </a:p>
          <a:p>
            <a:pPr>
              <a:buFont typeface="Wingdings" pitchFamily="2" charset="2"/>
              <a:buChar char="§"/>
            </a:pPr>
            <a:r>
              <a:rPr lang="en-US" sz="2000" dirty="0" smtClean="0">
                <a:solidFill>
                  <a:schemeClr val="accent1"/>
                </a:solidFill>
              </a:rPr>
              <a:t>    </a:t>
            </a:r>
            <a:r>
              <a:rPr lang="en-US" sz="2000" dirty="0" smtClean="0"/>
              <a:t>Necessary Notification under the provisions of the Electricity Duty Act 1958  will be issued separately by the Energy Department. </a:t>
            </a:r>
          </a:p>
          <a:p>
            <a:endParaRPr lang="en-US" sz="2000" dirty="0"/>
          </a:p>
        </p:txBody>
      </p:sp>
      <p:sp>
        <p:nvSpPr>
          <p:cNvPr id="3" name="Footer Placeholder 2"/>
          <p:cNvSpPr>
            <a:spLocks noGrp="1"/>
          </p:cNvSpPr>
          <p:nvPr>
            <p:ph type="ftr" sz="quarter" idx="11"/>
          </p:nvPr>
        </p:nvSpPr>
        <p:spPr>
          <a:xfrm>
            <a:off x="0" y="6492875"/>
            <a:ext cx="9144000" cy="593725"/>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863417"/>
          </a:xfrm>
          <a:prstGeom prst="rect">
            <a:avLst/>
          </a:prstGeom>
        </p:spPr>
        <p:txBody>
          <a:bodyPr wrap="square">
            <a:spAutoFit/>
          </a:bodyPr>
          <a:lstStyle/>
          <a:p>
            <a:pPr>
              <a:buFont typeface="Wingdings" pitchFamily="2" charset="2"/>
              <a:buChar char="v"/>
            </a:pPr>
            <a:r>
              <a:rPr lang="en-US" sz="2000" b="1" dirty="0" smtClean="0"/>
              <a:t>        		      </a:t>
            </a:r>
            <a:r>
              <a:rPr lang="en-US" sz="2000" b="1" dirty="0" smtClean="0">
                <a:gradFill>
                  <a:gsLst>
                    <a:gs pos="0">
                      <a:srgbClr val="000000"/>
                    </a:gs>
                    <a:gs pos="39999">
                      <a:srgbClr val="0A128C"/>
                    </a:gs>
                    <a:gs pos="70000">
                      <a:srgbClr val="181CC7"/>
                    </a:gs>
                    <a:gs pos="88000">
                      <a:srgbClr val="7005D4"/>
                    </a:gs>
                    <a:gs pos="100000">
                      <a:srgbClr val="8C3D91"/>
                    </a:gs>
                  </a:gsLst>
                  <a:lin ang="5400000" scaled="0"/>
                </a:gradFill>
              </a:rPr>
              <a:t>WAIVER OF STAMP  DUTY</a:t>
            </a:r>
            <a:r>
              <a:rPr lang="en-US" sz="2000" b="1" u="sng" dirty="0" smtClean="0">
                <a:gradFill>
                  <a:gsLst>
                    <a:gs pos="0">
                      <a:srgbClr val="000000"/>
                    </a:gs>
                    <a:gs pos="39999">
                      <a:srgbClr val="0A128C"/>
                    </a:gs>
                    <a:gs pos="70000">
                      <a:srgbClr val="181CC7"/>
                    </a:gs>
                    <a:gs pos="88000">
                      <a:srgbClr val="7005D4"/>
                    </a:gs>
                    <a:gs pos="100000">
                      <a:srgbClr val="8C3D91"/>
                    </a:gs>
                  </a:gsLst>
                  <a:lin ang="5400000" scaled="0"/>
                </a:gradFill>
              </a:rPr>
              <a:t> </a:t>
            </a:r>
          </a:p>
          <a:p>
            <a:endParaRPr lang="en-US" sz="2000" b="1" dirty="0"/>
          </a:p>
          <a:p>
            <a:endParaRPr lang="en-US" sz="2000" b="1" dirty="0" smtClean="0"/>
          </a:p>
          <a:p>
            <a:endParaRPr lang="en-US" sz="2000" b="1" dirty="0"/>
          </a:p>
          <a:p>
            <a:r>
              <a:rPr lang="en-US" sz="2000" dirty="0" smtClean="0">
                <a:solidFill>
                  <a:schemeClr val="accent1"/>
                </a:solidFill>
              </a:rPr>
              <a:t>A)New </a:t>
            </a:r>
            <a:r>
              <a:rPr lang="en-US" sz="2000" dirty="0">
                <a:solidFill>
                  <a:schemeClr val="accent1"/>
                </a:solidFill>
              </a:rPr>
              <a:t>Units </a:t>
            </a:r>
            <a:r>
              <a:rPr lang="en-US" sz="2000" dirty="0"/>
              <a:t>as well as Units undertaking </a:t>
            </a:r>
            <a:r>
              <a:rPr lang="en-US" sz="2000" dirty="0">
                <a:solidFill>
                  <a:schemeClr val="accent1"/>
                </a:solidFill>
              </a:rPr>
              <a:t>Expansion/ Diversification </a:t>
            </a:r>
            <a:r>
              <a:rPr lang="en-US" sz="2000" dirty="0"/>
              <a:t>(including Mega and Ultra Mega Projects) will be exempted from payment of Stamp duty during the Investment period in Group </a:t>
            </a:r>
            <a:r>
              <a:rPr lang="en-US" sz="2000" dirty="0">
                <a:solidFill>
                  <a:schemeClr val="accent1">
                    <a:lumMod val="60000"/>
                    <a:lumOff val="40000"/>
                  </a:schemeClr>
                </a:solidFill>
              </a:rPr>
              <a:t>“C, D, D+ </a:t>
            </a:r>
            <a:r>
              <a:rPr lang="en-US" sz="2000" dirty="0" err="1">
                <a:solidFill>
                  <a:schemeClr val="accent1">
                    <a:lumMod val="60000"/>
                    <a:lumOff val="40000"/>
                  </a:schemeClr>
                </a:solidFill>
              </a:rPr>
              <a:t>Talukas</a:t>
            </a:r>
            <a:r>
              <a:rPr lang="en-US" sz="2000" dirty="0">
                <a:solidFill>
                  <a:schemeClr val="accent1">
                    <a:lumMod val="60000"/>
                    <a:lumOff val="40000"/>
                  </a:schemeClr>
                </a:solidFill>
              </a:rPr>
              <a:t>, No Industry Districts and Naxalism affected areas</a:t>
            </a:r>
            <a:r>
              <a:rPr lang="en-US" sz="2000" dirty="0"/>
              <a:t>. </a:t>
            </a:r>
            <a:endParaRPr lang="en-US" sz="2000" dirty="0" smtClean="0"/>
          </a:p>
          <a:p>
            <a:endParaRPr lang="en-US" sz="2000" dirty="0" smtClean="0"/>
          </a:p>
          <a:p>
            <a:r>
              <a:rPr lang="en-US" sz="2000" dirty="0" smtClean="0"/>
              <a:t>B) </a:t>
            </a:r>
            <a:r>
              <a:rPr lang="en-US" sz="2000" dirty="0"/>
              <a:t>I</a:t>
            </a:r>
            <a:r>
              <a:rPr lang="en-US" sz="2000" dirty="0" smtClean="0"/>
              <a:t>n </a:t>
            </a:r>
            <a:r>
              <a:rPr lang="en-US" sz="2000" dirty="0"/>
              <a:t>Group A and B areas, stamp duty exemption would be available as given below</a:t>
            </a:r>
            <a:r>
              <a:rPr lang="en-US" sz="2000" dirty="0" smtClean="0"/>
              <a:t>:</a:t>
            </a:r>
          </a:p>
          <a:p>
            <a:r>
              <a:rPr lang="en-US" sz="2000" dirty="0" smtClean="0"/>
              <a:t> </a:t>
            </a:r>
            <a:endParaRPr lang="en-US" sz="2000" dirty="0"/>
          </a:p>
          <a:p>
            <a:pPr>
              <a:buFont typeface="Arial" pitchFamily="34" charset="0"/>
              <a:buChar char="•"/>
            </a:pPr>
            <a:r>
              <a:rPr lang="en-US" sz="2000" dirty="0" smtClean="0"/>
              <a:t>  BT </a:t>
            </a:r>
            <a:r>
              <a:rPr lang="en-US" sz="2000" dirty="0"/>
              <a:t>Manufacturing and IT Manufacturing Units in Public Parks : 100% </a:t>
            </a:r>
            <a:endParaRPr lang="en-US" sz="2000" dirty="0" smtClean="0"/>
          </a:p>
          <a:p>
            <a:endParaRPr lang="en-US" sz="2000" dirty="0"/>
          </a:p>
          <a:p>
            <a:pPr>
              <a:buFont typeface="Arial" pitchFamily="34" charset="0"/>
              <a:buChar char="•"/>
            </a:pPr>
            <a:r>
              <a:rPr lang="en-US" sz="2000" dirty="0" smtClean="0"/>
              <a:t>  BT </a:t>
            </a:r>
            <a:r>
              <a:rPr lang="en-US" sz="2000" dirty="0"/>
              <a:t>Manufacturing and IT Manufacturing Units in Private Parks : 75% </a:t>
            </a:r>
            <a:endParaRPr lang="en-US" sz="2000" dirty="0" smtClean="0"/>
          </a:p>
          <a:p>
            <a:endParaRPr lang="en-US" sz="2000" dirty="0"/>
          </a:p>
          <a:p>
            <a:pPr>
              <a:buFont typeface="Arial" pitchFamily="34" charset="0"/>
              <a:buChar char="•"/>
            </a:pPr>
            <a:r>
              <a:rPr lang="en-US" sz="2000" dirty="0" smtClean="0"/>
              <a:t>  Mega </a:t>
            </a:r>
            <a:r>
              <a:rPr lang="en-US" sz="2000" dirty="0"/>
              <a:t>Projects - 50% for first conveyance deed only </a:t>
            </a:r>
          </a:p>
          <a:p>
            <a:r>
              <a:rPr lang="en-US" sz="2000" b="1" i="1" dirty="0"/>
              <a:t>Explanation: Eligible New/Expansion Units of PSI-2007 will also be eligible for Stamp Duty Exemption during their investment period. </a:t>
            </a:r>
            <a:endParaRPr lang="en-US" sz="2000" b="1" i="1" dirty="0" smtClean="0"/>
          </a:p>
          <a:p>
            <a:endParaRPr lang="en-US" sz="2000" b="1" i="1" dirty="0"/>
          </a:p>
          <a:p>
            <a:r>
              <a:rPr lang="en-US" sz="2000" dirty="0"/>
              <a:t>Necessary </a:t>
            </a:r>
            <a:r>
              <a:rPr lang="en-US" sz="2000" dirty="0">
                <a:solidFill>
                  <a:schemeClr val="accent1"/>
                </a:solidFill>
              </a:rPr>
              <a:t>Notification under the provisions of the Bombay Stamp Act 1958 will be issued separately by the Revenue &amp; Forest Department. </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0" y="6477001"/>
            <a:ext cx="9144000" cy="276999"/>
          </a:xfrm>
          <a:solidFill>
            <a:srgbClr val="00B0F0"/>
          </a:solidFill>
        </p:spPr>
        <p:txBody>
          <a:bodyPr wrap="square">
            <a:spAutoFit/>
          </a:bodyPr>
          <a:lstStyle/>
          <a:p>
            <a:pPr lvl="2"/>
            <a:r>
              <a:rPr lang="en-US" b="1" dirty="0" smtClean="0"/>
              <a:t> </a:t>
            </a:r>
            <a:r>
              <a:rPr lang="en-US" b="1" dirty="0" smtClean="0">
                <a:hlinkClick r:id="rId2"/>
              </a:rPr>
              <a:t>WWW.INDUSTRIALSUBSIDY.COM</a:t>
            </a:r>
            <a:r>
              <a:rPr lang="en-US" b="1" dirty="0" smtClean="0"/>
              <a:t>                                   BY CA G.B.MODI</a:t>
            </a:r>
            <a:endParaRPr lang="en-US" dirty="0"/>
          </a:p>
        </p:txBody>
      </p:sp>
      <p:sp>
        <p:nvSpPr>
          <p:cNvPr id="3" name="Rectangle 2"/>
          <p:cNvSpPr/>
          <p:nvPr/>
        </p:nvSpPr>
        <p:spPr>
          <a:xfrm>
            <a:off x="0" y="0"/>
            <a:ext cx="9144000" cy="523220"/>
          </a:xfrm>
          <a:prstGeom prst="rect">
            <a:avLst/>
          </a:prstGeom>
        </p:spPr>
        <p:txBody>
          <a:bodyPr wrap="square">
            <a:spAutoFit/>
          </a:bodyPr>
          <a:lstStyle/>
          <a:p>
            <a:pPr>
              <a:buFont typeface="Wingdings" pitchFamily="2" charset="2"/>
              <a:buChar char="v"/>
            </a:pPr>
            <a:r>
              <a:rPr lang="en-US" b="1" dirty="0" smtClean="0">
                <a:gradFill>
                  <a:gsLst>
                    <a:gs pos="0">
                      <a:srgbClr val="000000"/>
                    </a:gs>
                    <a:gs pos="39999">
                      <a:srgbClr val="0A128C"/>
                    </a:gs>
                    <a:gs pos="70000">
                      <a:srgbClr val="181CC7"/>
                    </a:gs>
                    <a:gs pos="88000">
                      <a:srgbClr val="7005D4"/>
                    </a:gs>
                    <a:gs pos="100000">
                      <a:srgbClr val="8C3D91"/>
                    </a:gs>
                  </a:gsLst>
                  <a:lin ang="5400000" scaled="0"/>
                </a:gradFill>
              </a:rPr>
              <a:t>                                          </a:t>
            </a:r>
            <a:r>
              <a:rPr lang="en-US" sz="2800" b="1" dirty="0" smtClean="0">
                <a:gradFill>
                  <a:gsLst>
                    <a:gs pos="0">
                      <a:srgbClr val="000000"/>
                    </a:gs>
                    <a:gs pos="39999">
                      <a:srgbClr val="0A128C"/>
                    </a:gs>
                    <a:gs pos="70000">
                      <a:srgbClr val="181CC7"/>
                    </a:gs>
                    <a:gs pos="88000">
                      <a:srgbClr val="7005D4"/>
                    </a:gs>
                    <a:gs pos="100000">
                      <a:srgbClr val="8C3D91"/>
                    </a:gs>
                  </a:gsLst>
                  <a:lin ang="5400000" scaled="0"/>
                </a:gradFill>
              </a:rPr>
              <a:t>POWER TARIFF SUBSIDY</a:t>
            </a:r>
            <a:r>
              <a:rPr lang="en-US" sz="2800" b="1" u="sng" dirty="0" smtClean="0">
                <a:gradFill>
                  <a:gsLst>
                    <a:gs pos="0">
                      <a:srgbClr val="000000"/>
                    </a:gs>
                    <a:gs pos="39999">
                      <a:srgbClr val="0A128C"/>
                    </a:gs>
                    <a:gs pos="70000">
                      <a:srgbClr val="181CC7"/>
                    </a:gs>
                    <a:gs pos="88000">
                      <a:srgbClr val="7005D4"/>
                    </a:gs>
                    <a:gs pos="100000">
                      <a:srgbClr val="8C3D91"/>
                    </a:gs>
                  </a:gsLst>
                  <a:lin ang="5400000" scaled="0"/>
                </a:gradFill>
              </a:rPr>
              <a:t>                </a:t>
            </a:r>
            <a:endParaRPr lang="en-US" sz="2800" dirty="0"/>
          </a:p>
        </p:txBody>
      </p:sp>
      <p:pic>
        <p:nvPicPr>
          <p:cNvPr id="4" name="Picture 3" descr="Maharashtra_Divisions_Eng.svg[1].png"/>
          <p:cNvPicPr>
            <a:picLocks noChangeAspect="1"/>
          </p:cNvPicPr>
          <p:nvPr/>
        </p:nvPicPr>
        <p:blipFill>
          <a:blip r:embed="rId3" cstate="print"/>
          <a:stretch>
            <a:fillRect/>
          </a:stretch>
        </p:blipFill>
        <p:spPr>
          <a:xfrm>
            <a:off x="0" y="838200"/>
            <a:ext cx="9144000" cy="5562600"/>
          </a:xfrm>
          <a:prstGeom prst="rect">
            <a:avLst/>
          </a:prstGeom>
          <a:solidFill>
            <a:schemeClr val="accent3">
              <a:lumMod val="60000"/>
              <a:lumOff val="40000"/>
            </a:schemeClr>
          </a:solid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638313" y="1334777"/>
            <a:ext cx="899542" cy="369332"/>
          </a:xfrm>
          <a:prstGeom prst="rect">
            <a:avLst/>
          </a:prstGeom>
          <a:noFill/>
        </p:spPr>
        <p:txBody>
          <a:bodyPr wrap="none" rtlCol="0">
            <a:spAutoFit/>
          </a:bodyPr>
          <a:lstStyle/>
          <a:p>
            <a:r>
              <a:rPr lang="en-US" dirty="0" smtClean="0"/>
              <a:t>GUJRAT</a:t>
            </a:r>
            <a:endParaRPr lang="en-US" dirty="0"/>
          </a:p>
        </p:txBody>
      </p:sp>
      <p:sp>
        <p:nvSpPr>
          <p:cNvPr id="21" name="TextBox 20"/>
          <p:cNvSpPr txBox="1"/>
          <p:nvPr/>
        </p:nvSpPr>
        <p:spPr>
          <a:xfrm>
            <a:off x="3464915" y="900545"/>
            <a:ext cx="1909369" cy="369332"/>
          </a:xfrm>
          <a:prstGeom prst="rect">
            <a:avLst/>
          </a:prstGeom>
          <a:noFill/>
        </p:spPr>
        <p:txBody>
          <a:bodyPr wrap="none" rtlCol="0">
            <a:spAutoFit/>
          </a:bodyPr>
          <a:lstStyle/>
          <a:p>
            <a:r>
              <a:rPr lang="en-US" dirty="0" smtClean="0"/>
              <a:t>MADHYAPRADESH</a:t>
            </a:r>
            <a:endParaRPr lang="en-US" dirty="0"/>
          </a:p>
        </p:txBody>
      </p:sp>
      <p:sp>
        <p:nvSpPr>
          <p:cNvPr id="22" name="TextBox 21"/>
          <p:cNvSpPr txBox="1"/>
          <p:nvPr/>
        </p:nvSpPr>
        <p:spPr>
          <a:xfrm>
            <a:off x="7239000" y="1491734"/>
            <a:ext cx="1650965" cy="369332"/>
          </a:xfrm>
          <a:prstGeom prst="rect">
            <a:avLst/>
          </a:prstGeom>
          <a:noFill/>
        </p:spPr>
        <p:txBody>
          <a:bodyPr wrap="none" rtlCol="0">
            <a:spAutoFit/>
          </a:bodyPr>
          <a:lstStyle/>
          <a:p>
            <a:r>
              <a:rPr lang="en-US" dirty="0" smtClean="0"/>
              <a:t>CHHATTISGARH</a:t>
            </a:r>
            <a:endParaRPr lang="en-US" dirty="0"/>
          </a:p>
        </p:txBody>
      </p:sp>
      <p:sp>
        <p:nvSpPr>
          <p:cNvPr id="24" name="TextBox 23"/>
          <p:cNvSpPr txBox="1"/>
          <p:nvPr/>
        </p:nvSpPr>
        <p:spPr>
          <a:xfrm>
            <a:off x="6172200" y="5404338"/>
            <a:ext cx="1944122" cy="369332"/>
          </a:xfrm>
          <a:prstGeom prst="rect">
            <a:avLst/>
          </a:prstGeom>
          <a:noFill/>
        </p:spPr>
        <p:txBody>
          <a:bodyPr wrap="none" rtlCol="0">
            <a:spAutoFit/>
          </a:bodyPr>
          <a:lstStyle/>
          <a:p>
            <a:r>
              <a:rPr lang="en-US" dirty="0" smtClean="0"/>
              <a:t>ANDHRA PRADESH</a:t>
            </a:r>
            <a:endParaRPr lang="en-US" dirty="0"/>
          </a:p>
        </p:txBody>
      </p:sp>
      <p:sp>
        <p:nvSpPr>
          <p:cNvPr id="25" name="TextBox 24"/>
          <p:cNvSpPr txBox="1"/>
          <p:nvPr/>
        </p:nvSpPr>
        <p:spPr>
          <a:xfrm>
            <a:off x="4066682" y="6074592"/>
            <a:ext cx="1307602" cy="369332"/>
          </a:xfrm>
          <a:prstGeom prst="rect">
            <a:avLst/>
          </a:prstGeom>
          <a:noFill/>
        </p:spPr>
        <p:txBody>
          <a:bodyPr wrap="none" rtlCol="0">
            <a:spAutoFit/>
          </a:bodyPr>
          <a:lstStyle/>
          <a:p>
            <a:r>
              <a:rPr lang="en-US" dirty="0" smtClean="0"/>
              <a:t>KARNATAKA</a:t>
            </a:r>
            <a:endParaRPr lang="en-US" dirty="0"/>
          </a:p>
        </p:txBody>
      </p:sp>
      <p:sp>
        <p:nvSpPr>
          <p:cNvPr id="27" name="Oval 26"/>
          <p:cNvSpPr/>
          <p:nvPr/>
        </p:nvSpPr>
        <p:spPr>
          <a:xfrm>
            <a:off x="2895600" y="2971800"/>
            <a:ext cx="3200400" cy="1066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MAHARASHTRA</a:t>
            </a:r>
            <a:endParaRPr lang="en-US" dirty="0"/>
          </a:p>
        </p:txBody>
      </p:sp>
      <p:sp>
        <p:nvSpPr>
          <p:cNvPr id="28" name="TextBox 27"/>
          <p:cNvSpPr txBox="1"/>
          <p:nvPr/>
        </p:nvSpPr>
        <p:spPr>
          <a:xfrm>
            <a:off x="2786298" y="6177295"/>
            <a:ext cx="613309" cy="369332"/>
          </a:xfrm>
          <a:prstGeom prst="rect">
            <a:avLst/>
          </a:prstGeom>
          <a:noFill/>
        </p:spPr>
        <p:txBody>
          <a:bodyPr wrap="none" rtlCol="0">
            <a:spAutoFit/>
          </a:bodyPr>
          <a:lstStyle/>
          <a:p>
            <a:r>
              <a:rPr lang="en-US" dirty="0" smtClean="0"/>
              <a:t>GOA</a:t>
            </a:r>
            <a:endParaRPr lang="en-US" dirty="0"/>
          </a:p>
        </p:txBody>
      </p:sp>
      <p:sp>
        <p:nvSpPr>
          <p:cNvPr id="29" name="TextBox 28"/>
          <p:cNvSpPr txBox="1"/>
          <p:nvPr/>
        </p:nvSpPr>
        <p:spPr>
          <a:xfrm>
            <a:off x="116568" y="3320534"/>
            <a:ext cx="1421287" cy="369332"/>
          </a:xfrm>
          <a:prstGeom prst="rect">
            <a:avLst/>
          </a:prstGeom>
          <a:noFill/>
        </p:spPr>
        <p:txBody>
          <a:bodyPr wrap="none" rtlCol="0">
            <a:spAutoFit/>
          </a:bodyPr>
          <a:lstStyle/>
          <a:p>
            <a:r>
              <a:rPr lang="en-US" dirty="0" smtClean="0"/>
              <a:t>AREBIAN SEA</a:t>
            </a:r>
            <a:endParaRPr lang="en-US" dirty="0"/>
          </a:p>
        </p:txBody>
      </p:sp>
      <p:cxnSp>
        <p:nvCxnSpPr>
          <p:cNvPr id="6" name="Straight Arrow Connector 5"/>
          <p:cNvCxnSpPr>
            <a:stCxn id="27" idx="2"/>
          </p:cNvCxnSpPr>
          <p:nvPr/>
        </p:nvCxnSpPr>
        <p:spPr>
          <a:xfrm flipH="1">
            <a:off x="1537855" y="3505200"/>
            <a:ext cx="135774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endCxn id="24" idx="0"/>
          </p:cNvCxnSpPr>
          <p:nvPr/>
        </p:nvCxnSpPr>
        <p:spPr>
          <a:xfrm>
            <a:off x="5829300" y="3636087"/>
            <a:ext cx="1314961" cy="176825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27" idx="4"/>
          </p:cNvCxnSpPr>
          <p:nvPr/>
        </p:nvCxnSpPr>
        <p:spPr>
          <a:xfrm>
            <a:off x="4495800" y="4038600"/>
            <a:ext cx="0" cy="20143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a:off x="3153763" y="3962400"/>
            <a:ext cx="311152" cy="20905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H="1" flipV="1">
            <a:off x="1537855" y="1676400"/>
            <a:ext cx="1615909" cy="15724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endCxn id="21" idx="2"/>
          </p:cNvCxnSpPr>
          <p:nvPr/>
        </p:nvCxnSpPr>
        <p:spPr>
          <a:xfrm flipV="1">
            <a:off x="4419600" y="1269877"/>
            <a:ext cx="0" cy="183135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V="1">
            <a:off x="5715000" y="1861066"/>
            <a:ext cx="1524000" cy="12741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9832306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
            <a:ext cx="9144000" cy="5940088"/>
          </a:xfrm>
          <a:prstGeom prst="rect">
            <a:avLst/>
          </a:prstGeom>
        </p:spPr>
        <p:txBody>
          <a:bodyPr wrap="square">
            <a:spAutoFit/>
          </a:bodyPr>
          <a:lstStyle/>
          <a:p>
            <a:pPr>
              <a:buFont typeface="Wingdings" pitchFamily="2" charset="2"/>
              <a:buChar char="v"/>
            </a:pPr>
            <a:r>
              <a:rPr lang="en-US" sz="2000" b="1" dirty="0" smtClean="0"/>
              <a:t>                               </a:t>
            </a:r>
            <a:r>
              <a:rPr lang="en-US" sz="2000" b="1" dirty="0" smtClean="0">
                <a:gradFill>
                  <a:gsLst>
                    <a:gs pos="0">
                      <a:srgbClr val="000000"/>
                    </a:gs>
                    <a:gs pos="39999">
                      <a:srgbClr val="0A128C"/>
                    </a:gs>
                    <a:gs pos="70000">
                      <a:srgbClr val="181CC7"/>
                    </a:gs>
                    <a:gs pos="88000">
                      <a:srgbClr val="7005D4"/>
                    </a:gs>
                    <a:gs pos="100000">
                      <a:srgbClr val="8C3D91"/>
                    </a:gs>
                  </a:gsLst>
                  <a:lin ang="5400000" scaled="0"/>
                </a:gradFill>
              </a:rPr>
              <a:t>  POWER TARIFF SUBSIDY</a:t>
            </a:r>
            <a:r>
              <a:rPr lang="en-US" sz="2000" b="1" u="sng" dirty="0" smtClean="0">
                <a:gradFill>
                  <a:gsLst>
                    <a:gs pos="0">
                      <a:srgbClr val="000000"/>
                    </a:gs>
                    <a:gs pos="39999">
                      <a:srgbClr val="0A128C"/>
                    </a:gs>
                    <a:gs pos="70000">
                      <a:srgbClr val="181CC7"/>
                    </a:gs>
                    <a:gs pos="88000">
                      <a:srgbClr val="7005D4"/>
                    </a:gs>
                    <a:gs pos="100000">
                      <a:srgbClr val="8C3D91"/>
                    </a:gs>
                  </a:gsLst>
                  <a:lin ang="5400000" scaled="0"/>
                </a:gradFill>
              </a:rPr>
              <a:t> </a:t>
            </a:r>
          </a:p>
          <a:p>
            <a:endParaRPr lang="en-US" sz="2000" b="1" dirty="0"/>
          </a:p>
          <a:p>
            <a:endParaRPr lang="en-US" sz="2000" b="1" dirty="0" smtClean="0"/>
          </a:p>
          <a:p>
            <a:endParaRPr lang="en-US" sz="2000" b="1" dirty="0"/>
          </a:p>
          <a:p>
            <a:pPr>
              <a:buFont typeface="Wingdings" pitchFamily="2" charset="2"/>
              <a:buChar char="§"/>
            </a:pPr>
            <a:r>
              <a:rPr lang="en-US" sz="2000" dirty="0" smtClean="0"/>
              <a:t>   Eligible </a:t>
            </a:r>
            <a:r>
              <a:rPr lang="en-US" sz="2000" dirty="0" smtClean="0">
                <a:solidFill>
                  <a:schemeClr val="accent1">
                    <a:lumMod val="60000"/>
                    <a:lumOff val="40000"/>
                  </a:schemeClr>
                </a:solidFill>
              </a:rPr>
              <a:t>New </a:t>
            </a:r>
            <a:r>
              <a:rPr lang="en-US" sz="2000" dirty="0" smtClean="0">
                <a:solidFill>
                  <a:srgbClr val="FF0000"/>
                </a:solidFill>
              </a:rPr>
              <a:t>Micro</a:t>
            </a:r>
            <a:r>
              <a:rPr lang="en-US" sz="2000" dirty="0"/>
              <a:t>, </a:t>
            </a:r>
            <a:r>
              <a:rPr lang="en-US" sz="2000" dirty="0">
                <a:solidFill>
                  <a:srgbClr val="92D050"/>
                </a:solidFill>
              </a:rPr>
              <a:t>Small</a:t>
            </a:r>
            <a:r>
              <a:rPr lang="en-US" sz="2000" dirty="0"/>
              <a:t> and</a:t>
            </a:r>
            <a:r>
              <a:rPr lang="en-US" sz="2000" dirty="0">
                <a:solidFill>
                  <a:schemeClr val="accent3">
                    <a:lumMod val="60000"/>
                    <a:lumOff val="40000"/>
                  </a:schemeClr>
                </a:solidFill>
              </a:rPr>
              <a:t> Medium </a:t>
            </a:r>
            <a:r>
              <a:rPr lang="en-US" sz="2000" dirty="0"/>
              <a:t>Enterprises (MSME) will be eligible for power </a:t>
            </a:r>
            <a:r>
              <a:rPr lang="en-US" sz="2000" dirty="0" smtClean="0"/>
              <a:t> tariff  subsidy.</a:t>
            </a:r>
          </a:p>
          <a:p>
            <a:endParaRPr lang="en-US" sz="2000" dirty="0" smtClean="0"/>
          </a:p>
          <a:p>
            <a:pPr>
              <a:buFont typeface="Wingdings" pitchFamily="2" charset="2"/>
              <a:buChar char="§"/>
            </a:pPr>
            <a:r>
              <a:rPr lang="en-US" sz="2000" dirty="0" smtClean="0"/>
              <a:t>   The </a:t>
            </a:r>
            <a:r>
              <a:rPr lang="en-US" sz="2000" dirty="0"/>
              <a:t>subsidy will be to the tune of </a:t>
            </a:r>
            <a:r>
              <a:rPr lang="en-US" sz="2000" dirty="0">
                <a:solidFill>
                  <a:srgbClr val="FF0000"/>
                </a:solidFill>
              </a:rPr>
              <a:t>Rs 1/- per unit for the Units </a:t>
            </a:r>
            <a:r>
              <a:rPr lang="en-US" sz="2000" dirty="0"/>
              <a:t>located in </a:t>
            </a:r>
            <a:endParaRPr lang="en-US" sz="2000" dirty="0" smtClean="0"/>
          </a:p>
          <a:p>
            <a:pPr>
              <a:buFont typeface="Wingdings" pitchFamily="2" charset="2"/>
              <a:buChar char="§"/>
            </a:pPr>
            <a:r>
              <a:rPr lang="en-US" sz="2000" dirty="0" smtClean="0"/>
              <a:t>   </a:t>
            </a:r>
            <a:r>
              <a:rPr lang="en-US" sz="2000" dirty="0" err="1" smtClean="0">
                <a:solidFill>
                  <a:schemeClr val="accent1"/>
                </a:solidFill>
              </a:rPr>
              <a:t>Vidarbha</a:t>
            </a:r>
            <a:r>
              <a:rPr lang="en-US" sz="2000" dirty="0" smtClean="0">
                <a:solidFill>
                  <a:schemeClr val="accent1"/>
                </a:solidFill>
              </a:rPr>
              <a:t>,</a:t>
            </a:r>
          </a:p>
          <a:p>
            <a:pPr>
              <a:buFont typeface="Wingdings" pitchFamily="2" charset="2"/>
              <a:buChar char="§"/>
            </a:pPr>
            <a:r>
              <a:rPr lang="en-US" sz="2000" dirty="0" smtClean="0">
                <a:solidFill>
                  <a:schemeClr val="accent1"/>
                </a:solidFill>
              </a:rPr>
              <a:t>   </a:t>
            </a:r>
            <a:r>
              <a:rPr lang="en-US" sz="2000" dirty="0" err="1" smtClean="0">
                <a:solidFill>
                  <a:schemeClr val="accent1"/>
                </a:solidFill>
              </a:rPr>
              <a:t>Marathwada</a:t>
            </a:r>
            <a:r>
              <a:rPr lang="en-US" sz="2000" dirty="0">
                <a:solidFill>
                  <a:schemeClr val="accent1"/>
                </a:solidFill>
              </a:rPr>
              <a:t>, </a:t>
            </a:r>
            <a:endParaRPr lang="en-US" sz="2000" dirty="0" smtClean="0">
              <a:solidFill>
                <a:schemeClr val="accent1"/>
              </a:solidFill>
            </a:endParaRPr>
          </a:p>
          <a:p>
            <a:pPr>
              <a:buFont typeface="Wingdings" pitchFamily="2" charset="2"/>
              <a:buChar char="§"/>
            </a:pPr>
            <a:r>
              <a:rPr lang="en-US" sz="2000" dirty="0" smtClean="0">
                <a:solidFill>
                  <a:schemeClr val="accent1"/>
                </a:solidFill>
              </a:rPr>
              <a:t>   North </a:t>
            </a:r>
            <a:r>
              <a:rPr lang="en-US" sz="2000" dirty="0">
                <a:solidFill>
                  <a:schemeClr val="accent1"/>
                </a:solidFill>
              </a:rPr>
              <a:t>Maharashtra and the Districts of </a:t>
            </a:r>
            <a:endParaRPr lang="en-US" sz="2000" dirty="0" smtClean="0">
              <a:solidFill>
                <a:schemeClr val="accent1"/>
              </a:solidFill>
            </a:endParaRPr>
          </a:p>
          <a:p>
            <a:pPr>
              <a:buFont typeface="Wingdings" pitchFamily="2" charset="2"/>
              <a:buChar char="§"/>
            </a:pPr>
            <a:r>
              <a:rPr lang="en-US" sz="2000" dirty="0" smtClean="0">
                <a:solidFill>
                  <a:schemeClr val="accent4">
                    <a:lumMod val="75000"/>
                  </a:schemeClr>
                </a:solidFill>
              </a:rPr>
              <a:t>    </a:t>
            </a:r>
            <a:r>
              <a:rPr lang="en-US" sz="2000" dirty="0" err="1" smtClean="0">
                <a:solidFill>
                  <a:schemeClr val="accent4">
                    <a:lumMod val="75000"/>
                  </a:schemeClr>
                </a:solidFill>
              </a:rPr>
              <a:t>Raigad</a:t>
            </a:r>
            <a:r>
              <a:rPr lang="en-US" sz="2000" dirty="0">
                <a:solidFill>
                  <a:schemeClr val="accent4">
                    <a:lumMod val="75000"/>
                  </a:schemeClr>
                </a:solidFill>
              </a:rPr>
              <a:t>, </a:t>
            </a:r>
            <a:r>
              <a:rPr lang="en-US" sz="2000" dirty="0" err="1" smtClean="0">
                <a:solidFill>
                  <a:schemeClr val="accent4">
                    <a:lumMod val="75000"/>
                  </a:schemeClr>
                </a:solidFill>
              </a:rPr>
              <a:t>Ratnagiri</a:t>
            </a:r>
            <a:r>
              <a:rPr lang="en-US" sz="2000" dirty="0" smtClean="0">
                <a:solidFill>
                  <a:schemeClr val="accent4">
                    <a:lumMod val="75000"/>
                  </a:schemeClr>
                </a:solidFill>
              </a:rPr>
              <a:t> ,</a:t>
            </a:r>
            <a:r>
              <a:rPr lang="en-US" sz="2000" dirty="0" err="1" smtClean="0">
                <a:solidFill>
                  <a:schemeClr val="accent4">
                    <a:lumMod val="75000"/>
                  </a:schemeClr>
                </a:solidFill>
              </a:rPr>
              <a:t>Sindhudurg</a:t>
            </a:r>
            <a:r>
              <a:rPr lang="en-US" sz="2000" dirty="0" smtClean="0">
                <a:solidFill>
                  <a:schemeClr val="accent4">
                    <a:lumMod val="75000"/>
                  </a:schemeClr>
                </a:solidFill>
              </a:rPr>
              <a:t> </a:t>
            </a:r>
            <a:r>
              <a:rPr lang="en-US" sz="2000" dirty="0">
                <a:solidFill>
                  <a:schemeClr val="accent4">
                    <a:lumMod val="75000"/>
                  </a:schemeClr>
                </a:solidFill>
              </a:rPr>
              <a:t>in </a:t>
            </a:r>
            <a:r>
              <a:rPr lang="en-US" sz="2000" dirty="0" err="1">
                <a:solidFill>
                  <a:schemeClr val="accent4">
                    <a:lumMod val="75000"/>
                  </a:schemeClr>
                </a:solidFill>
              </a:rPr>
              <a:t>Kokan</a:t>
            </a:r>
            <a:r>
              <a:rPr lang="en-US" sz="2000" dirty="0">
                <a:solidFill>
                  <a:schemeClr val="accent4">
                    <a:lumMod val="75000"/>
                  </a:schemeClr>
                </a:solidFill>
              </a:rPr>
              <a:t> Region </a:t>
            </a:r>
            <a:endParaRPr lang="en-US" sz="2000" dirty="0" smtClean="0">
              <a:solidFill>
                <a:schemeClr val="accent4">
                  <a:lumMod val="75000"/>
                </a:schemeClr>
              </a:solidFill>
            </a:endParaRPr>
          </a:p>
          <a:p>
            <a:r>
              <a:rPr lang="en-US" sz="2000" dirty="0" smtClean="0">
                <a:solidFill>
                  <a:schemeClr val="accent4">
                    <a:lumMod val="75000"/>
                  </a:schemeClr>
                </a:solidFill>
              </a:rPr>
              <a:t>                                                                   </a:t>
            </a:r>
            <a:r>
              <a:rPr lang="en-US" sz="2000" dirty="0" smtClean="0"/>
              <a:t>and </a:t>
            </a:r>
          </a:p>
          <a:p>
            <a:r>
              <a:rPr lang="en-US" sz="2000" dirty="0" smtClean="0">
                <a:solidFill>
                  <a:schemeClr val="accent1">
                    <a:lumMod val="75000"/>
                  </a:schemeClr>
                </a:solidFill>
              </a:rPr>
              <a:t>Rs </a:t>
            </a:r>
            <a:r>
              <a:rPr lang="en-US" sz="2000" dirty="0">
                <a:solidFill>
                  <a:schemeClr val="accent1">
                    <a:lumMod val="75000"/>
                  </a:schemeClr>
                </a:solidFill>
              </a:rPr>
              <a:t>0.50 per unit for the Units in other areas of the State for a</a:t>
            </a:r>
            <a:r>
              <a:rPr lang="en-US" sz="2000" dirty="0">
                <a:solidFill>
                  <a:schemeClr val="accent5">
                    <a:lumMod val="75000"/>
                  </a:schemeClr>
                </a:solidFill>
              </a:rPr>
              <a:t> period of 3 years</a:t>
            </a:r>
            <a:r>
              <a:rPr lang="en-US" sz="2000" dirty="0">
                <a:solidFill>
                  <a:schemeClr val="accent1">
                    <a:lumMod val="75000"/>
                  </a:schemeClr>
                </a:solidFill>
              </a:rPr>
              <a:t> </a:t>
            </a:r>
            <a:r>
              <a:rPr lang="en-US" sz="2000" dirty="0">
                <a:solidFill>
                  <a:schemeClr val="bg2">
                    <a:lumMod val="50000"/>
                  </a:schemeClr>
                </a:solidFill>
              </a:rPr>
              <a:t>from the date of commencement of commercial production,</a:t>
            </a:r>
            <a:r>
              <a:rPr lang="en-US" sz="2000" dirty="0"/>
              <a:t> for the energy </a:t>
            </a:r>
            <a:r>
              <a:rPr lang="en-US" sz="2000" dirty="0">
                <a:solidFill>
                  <a:schemeClr val="accent3">
                    <a:lumMod val="60000"/>
                    <a:lumOff val="40000"/>
                  </a:schemeClr>
                </a:solidFill>
              </a:rPr>
              <a:t>consumed and paid.</a:t>
            </a:r>
            <a:r>
              <a:rPr lang="en-US" sz="2000" dirty="0"/>
              <a:t> </a:t>
            </a:r>
            <a:endParaRPr lang="en-US" sz="2000" dirty="0" smtClean="0"/>
          </a:p>
          <a:p>
            <a:endParaRPr lang="en-US" sz="2000" dirty="0" smtClean="0"/>
          </a:p>
          <a:p>
            <a:endParaRPr lang="en-US" sz="2000" dirty="0" smtClean="0"/>
          </a:p>
          <a:p>
            <a:pPr>
              <a:buFont typeface="Wingdings" pitchFamily="2" charset="2"/>
              <a:buChar char="§"/>
            </a:pPr>
            <a:r>
              <a:rPr lang="en-US" sz="2000" dirty="0" smtClean="0"/>
              <a:t>    The </a:t>
            </a:r>
            <a:r>
              <a:rPr lang="en-US" sz="2000" dirty="0"/>
              <a:t>Units in </a:t>
            </a:r>
            <a:r>
              <a:rPr lang="en-US" sz="2000" dirty="0">
                <a:solidFill>
                  <a:srgbClr val="00B050"/>
                </a:solidFill>
              </a:rPr>
              <a:t>Group “A”</a:t>
            </a:r>
            <a:r>
              <a:rPr lang="en-US" sz="2000" dirty="0"/>
              <a:t> areas will however </a:t>
            </a:r>
            <a:r>
              <a:rPr lang="en-US" sz="2000" dirty="0">
                <a:solidFill>
                  <a:srgbClr val="00B050"/>
                </a:solidFill>
              </a:rPr>
              <a:t>not</a:t>
            </a:r>
            <a:r>
              <a:rPr lang="en-US" sz="2000" dirty="0"/>
              <a:t> be eligible for this incentive. </a:t>
            </a:r>
          </a:p>
        </p:txBody>
      </p:sp>
      <p:sp>
        <p:nvSpPr>
          <p:cNvPr id="3" name="Footer Placeholder 2"/>
          <p:cNvSpPr>
            <a:spLocks noGrp="1"/>
          </p:cNvSpPr>
          <p:nvPr>
            <p:ph type="ftr" sz="quarter" idx="11"/>
          </p:nvPr>
        </p:nvSpPr>
        <p:spPr>
          <a:xfrm>
            <a:off x="0" y="6324600"/>
            <a:ext cx="9144000" cy="533400"/>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smtClean="0"/>
          </a:p>
          <a:p>
            <a:pPr lvl="2"/>
            <a:endParaRPr lang="en-US" dirty="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8094524"/>
          </a:xfrm>
          <a:prstGeom prst="rect">
            <a:avLst/>
          </a:prstGeom>
        </p:spPr>
        <p:txBody>
          <a:bodyPr wrap="square">
            <a:spAutoFit/>
          </a:bodyPr>
          <a:lstStyle/>
          <a:p>
            <a:pPr algn="ctr">
              <a:buFont typeface="Wingdings" pitchFamily="2" charset="2"/>
              <a:buChar char="v"/>
            </a:pPr>
            <a:r>
              <a:rPr lang="en-US" sz="2000" b="1" dirty="0" smtClean="0">
                <a:gradFill>
                  <a:gsLst>
                    <a:gs pos="0">
                      <a:srgbClr val="000000"/>
                    </a:gs>
                    <a:gs pos="39999">
                      <a:srgbClr val="0A128C"/>
                    </a:gs>
                    <a:gs pos="70000">
                      <a:srgbClr val="181CC7"/>
                    </a:gs>
                    <a:gs pos="88000">
                      <a:srgbClr val="7005D4"/>
                    </a:gs>
                    <a:gs pos="100000">
                      <a:srgbClr val="8C3D91"/>
                    </a:gs>
                  </a:gsLst>
                  <a:lin ang="5400000" scaled="0"/>
                </a:gradFill>
              </a:rPr>
              <a:t>     INCENTIVES FOR STRENGTHENING MSMEs AND LSIs</a:t>
            </a:r>
            <a:r>
              <a:rPr lang="en-US" sz="2000" b="1" u="sng" dirty="0" smtClean="0">
                <a:gradFill>
                  <a:gsLst>
                    <a:gs pos="0">
                      <a:srgbClr val="000000"/>
                    </a:gs>
                    <a:gs pos="39999">
                      <a:srgbClr val="0A128C"/>
                    </a:gs>
                    <a:gs pos="70000">
                      <a:srgbClr val="181CC7"/>
                    </a:gs>
                    <a:gs pos="88000">
                      <a:srgbClr val="7005D4"/>
                    </a:gs>
                    <a:gs pos="100000">
                      <a:srgbClr val="8C3D91"/>
                    </a:gs>
                  </a:gsLst>
                  <a:lin ang="5400000" scaled="0"/>
                </a:gradFill>
              </a:rPr>
              <a:t> </a:t>
            </a:r>
          </a:p>
          <a:p>
            <a:endParaRPr lang="en-US" sz="2000" b="1" dirty="0"/>
          </a:p>
          <a:p>
            <a:endParaRPr lang="en-US" sz="2000" b="1" dirty="0"/>
          </a:p>
          <a:p>
            <a:r>
              <a:rPr lang="en-US" sz="2000" dirty="0"/>
              <a:t>The followings incentives shall be admissible to the MSMEs and LSIs so as to promote </a:t>
            </a:r>
            <a:r>
              <a:rPr lang="en-US" sz="2000" dirty="0">
                <a:solidFill>
                  <a:srgbClr val="00B050"/>
                </a:solidFill>
              </a:rPr>
              <a:t>Quality Competitiveness</a:t>
            </a:r>
            <a:r>
              <a:rPr lang="en-US" sz="2000" dirty="0"/>
              <a:t>, </a:t>
            </a:r>
            <a:r>
              <a:rPr lang="en-US" sz="2000" dirty="0">
                <a:solidFill>
                  <a:schemeClr val="accent1">
                    <a:lumMod val="60000"/>
                    <a:lumOff val="40000"/>
                  </a:schemeClr>
                </a:solidFill>
              </a:rPr>
              <a:t>Research &amp; Development</a:t>
            </a:r>
            <a:r>
              <a:rPr lang="en-US" sz="2000" dirty="0"/>
              <a:t>, </a:t>
            </a:r>
            <a:r>
              <a:rPr lang="en-US" sz="2000" dirty="0">
                <a:solidFill>
                  <a:schemeClr val="accent4">
                    <a:lumMod val="75000"/>
                  </a:schemeClr>
                </a:solidFill>
              </a:rPr>
              <a:t>Technology </a:t>
            </a:r>
            <a:r>
              <a:rPr lang="en-US" sz="2000" dirty="0" err="1">
                <a:solidFill>
                  <a:schemeClr val="accent4">
                    <a:lumMod val="75000"/>
                  </a:schemeClr>
                </a:solidFill>
              </a:rPr>
              <a:t>Upgradation</a:t>
            </a:r>
            <a:r>
              <a:rPr lang="en-US" sz="2000" dirty="0"/>
              <a:t>, </a:t>
            </a:r>
            <a:r>
              <a:rPr lang="en-US" sz="2000" dirty="0" smtClean="0">
                <a:solidFill>
                  <a:schemeClr val="bg1">
                    <a:lumMod val="65000"/>
                  </a:schemeClr>
                </a:solidFill>
              </a:rPr>
              <a:t>Water &amp; Energy Conservation, </a:t>
            </a:r>
            <a:r>
              <a:rPr lang="en-US" sz="2000" dirty="0" smtClean="0">
                <a:solidFill>
                  <a:schemeClr val="tx2">
                    <a:lumMod val="60000"/>
                    <a:lumOff val="40000"/>
                  </a:schemeClr>
                </a:solidFill>
              </a:rPr>
              <a:t>Cleaner </a:t>
            </a:r>
            <a:r>
              <a:rPr lang="en-US" sz="2000" dirty="0">
                <a:solidFill>
                  <a:schemeClr val="tx2">
                    <a:lumMod val="60000"/>
                    <a:lumOff val="40000"/>
                  </a:schemeClr>
                </a:solidFill>
              </a:rPr>
              <a:t>Production</a:t>
            </a:r>
            <a:r>
              <a:rPr lang="en-US" sz="2000" dirty="0"/>
              <a:t> </a:t>
            </a:r>
            <a:r>
              <a:rPr lang="en-US" sz="2000" dirty="0">
                <a:solidFill>
                  <a:schemeClr val="tx2">
                    <a:lumMod val="60000"/>
                    <a:lumOff val="40000"/>
                  </a:schemeClr>
                </a:solidFill>
              </a:rPr>
              <a:t>Measures </a:t>
            </a:r>
            <a:r>
              <a:rPr lang="en-US" sz="2000" dirty="0"/>
              <a:t>and </a:t>
            </a:r>
            <a:r>
              <a:rPr lang="en-US" sz="2000" dirty="0">
                <a:solidFill>
                  <a:schemeClr val="accent3">
                    <a:lumMod val="60000"/>
                    <a:lumOff val="40000"/>
                  </a:schemeClr>
                </a:solidFill>
              </a:rPr>
              <a:t>Credit Rating </a:t>
            </a:r>
            <a:r>
              <a:rPr lang="en-US" sz="2000" dirty="0" smtClean="0"/>
              <a:t>– </a:t>
            </a:r>
            <a:endParaRPr lang="en-US" sz="2000" dirty="0"/>
          </a:p>
          <a:p>
            <a:pPr marL="342900" indent="-342900">
              <a:buFont typeface="Wingdings" pitchFamily="2" charset="2"/>
              <a:buChar char="Ø"/>
            </a:pPr>
            <a:r>
              <a:rPr lang="en-US" sz="2000" dirty="0" smtClean="0">
                <a:solidFill>
                  <a:schemeClr val="bg2">
                    <a:lumMod val="75000"/>
                  </a:schemeClr>
                </a:solidFill>
              </a:rPr>
              <a:t>New </a:t>
            </a:r>
            <a:r>
              <a:rPr lang="en-US" sz="2000" dirty="0">
                <a:solidFill>
                  <a:schemeClr val="bg2">
                    <a:lumMod val="75000"/>
                  </a:schemeClr>
                </a:solidFill>
              </a:rPr>
              <a:t>MSMEs </a:t>
            </a:r>
            <a:r>
              <a:rPr lang="en-US" sz="2000" dirty="0"/>
              <a:t>and </a:t>
            </a:r>
            <a:r>
              <a:rPr lang="en-US" sz="2000" dirty="0">
                <a:solidFill>
                  <a:schemeClr val="bg2">
                    <a:lumMod val="50000"/>
                  </a:schemeClr>
                </a:solidFill>
              </a:rPr>
              <a:t>Expansion</a:t>
            </a:r>
            <a:r>
              <a:rPr lang="en-US" sz="2000" dirty="0"/>
              <a:t> thereof in all categories of areas will be eligible for following incentives </a:t>
            </a:r>
            <a:r>
              <a:rPr lang="en-US" sz="2000" dirty="0" smtClean="0"/>
              <a:t>– </a:t>
            </a:r>
          </a:p>
          <a:p>
            <a:endParaRPr lang="en-US" sz="2000" dirty="0" smtClean="0"/>
          </a:p>
          <a:p>
            <a:pPr marL="400050" indent="-400050">
              <a:buFont typeface="Wingdings" pitchFamily="2" charset="2"/>
              <a:buChar char="§"/>
            </a:pPr>
            <a:r>
              <a:rPr lang="en-US" sz="2000" dirty="0" smtClean="0">
                <a:solidFill>
                  <a:schemeClr val="bg2">
                    <a:lumMod val="50000"/>
                  </a:schemeClr>
                </a:solidFill>
              </a:rPr>
              <a:t>5%</a:t>
            </a:r>
            <a:r>
              <a:rPr lang="en-US" sz="2000" dirty="0" smtClean="0"/>
              <a:t> subsidy on capital equipment for Technology Up –gradation, subject to a maximum of </a:t>
            </a:r>
            <a:r>
              <a:rPr lang="en-US" sz="2000" dirty="0" smtClean="0">
                <a:solidFill>
                  <a:schemeClr val="bg2">
                    <a:lumMod val="50000"/>
                  </a:schemeClr>
                </a:solidFill>
              </a:rPr>
              <a:t>Rs.25 </a:t>
            </a:r>
            <a:r>
              <a:rPr lang="en-US" sz="2000" dirty="0" err="1" smtClean="0">
                <a:solidFill>
                  <a:schemeClr val="bg2">
                    <a:lumMod val="50000"/>
                  </a:schemeClr>
                </a:solidFill>
              </a:rPr>
              <a:t>lacs</a:t>
            </a:r>
            <a:r>
              <a:rPr lang="en-US" sz="2000" dirty="0" smtClean="0">
                <a:solidFill>
                  <a:schemeClr val="bg2">
                    <a:lumMod val="50000"/>
                  </a:schemeClr>
                </a:solidFill>
              </a:rPr>
              <a:t> </a:t>
            </a:r>
          </a:p>
          <a:p>
            <a:pPr marL="400050" indent="-400050"/>
            <a:endParaRPr lang="en-US" sz="2000" dirty="0" smtClean="0"/>
          </a:p>
          <a:p>
            <a:pPr>
              <a:buFont typeface="Wingdings" pitchFamily="2" charset="2"/>
              <a:buChar char="§"/>
            </a:pPr>
            <a:r>
              <a:rPr lang="en-US" sz="2000" dirty="0" smtClean="0">
                <a:solidFill>
                  <a:schemeClr val="bg2">
                    <a:lumMod val="50000"/>
                  </a:schemeClr>
                </a:solidFill>
              </a:rPr>
              <a:t>     75 % </a:t>
            </a:r>
            <a:r>
              <a:rPr lang="en-US" sz="2000" dirty="0" smtClean="0"/>
              <a:t>subsidy on the expenses incurred on quality certification limited to </a:t>
            </a:r>
            <a:r>
              <a:rPr lang="en-US" sz="2000" dirty="0" smtClean="0">
                <a:solidFill>
                  <a:schemeClr val="bg2">
                    <a:lumMod val="50000"/>
                  </a:schemeClr>
                </a:solidFill>
              </a:rPr>
              <a:t>Rs. 1 </a:t>
            </a:r>
          </a:p>
          <a:p>
            <a:r>
              <a:rPr lang="en-US" sz="2000" dirty="0" smtClean="0">
                <a:solidFill>
                  <a:schemeClr val="bg2">
                    <a:lumMod val="50000"/>
                  </a:schemeClr>
                </a:solidFill>
              </a:rPr>
              <a:t>      </a:t>
            </a:r>
            <a:r>
              <a:rPr lang="en-US" sz="2000" dirty="0" err="1" smtClean="0">
                <a:solidFill>
                  <a:schemeClr val="bg2">
                    <a:lumMod val="50000"/>
                  </a:schemeClr>
                </a:solidFill>
              </a:rPr>
              <a:t>Lakh</a:t>
            </a:r>
            <a:r>
              <a:rPr lang="en-US" sz="2000" dirty="0" smtClean="0">
                <a:solidFill>
                  <a:schemeClr val="bg2">
                    <a:lumMod val="50000"/>
                  </a:schemeClr>
                </a:solidFill>
              </a:rPr>
              <a:t> </a:t>
            </a:r>
            <a:r>
              <a:rPr lang="en-US" sz="2000" dirty="0" smtClean="0"/>
              <a:t>. </a:t>
            </a:r>
          </a:p>
          <a:p>
            <a:endParaRPr lang="en-US" sz="2000" dirty="0" smtClean="0"/>
          </a:p>
          <a:p>
            <a:pPr>
              <a:buFont typeface="Wingdings" pitchFamily="2" charset="2"/>
              <a:buChar char="§"/>
            </a:pPr>
            <a:r>
              <a:rPr lang="en-US" sz="2000" dirty="0" smtClean="0">
                <a:solidFill>
                  <a:schemeClr val="bg2">
                    <a:lumMod val="50000"/>
                  </a:schemeClr>
                </a:solidFill>
              </a:rPr>
              <a:t>     25% </a:t>
            </a:r>
            <a:r>
              <a:rPr lang="en-US" sz="2000" dirty="0" smtClean="0"/>
              <a:t>subsidy on capital equipment for cleaner production measures ,limited to</a:t>
            </a:r>
          </a:p>
          <a:p>
            <a:r>
              <a:rPr lang="en-US" sz="2000" dirty="0" smtClean="0"/>
              <a:t>      </a:t>
            </a:r>
            <a:r>
              <a:rPr lang="en-US" sz="2000" dirty="0" smtClean="0">
                <a:solidFill>
                  <a:schemeClr val="bg2">
                    <a:lumMod val="50000"/>
                  </a:schemeClr>
                </a:solidFill>
              </a:rPr>
              <a:t>Rs.5  </a:t>
            </a:r>
            <a:r>
              <a:rPr lang="en-US" sz="2000" dirty="0" err="1" smtClean="0">
                <a:solidFill>
                  <a:schemeClr val="bg2">
                    <a:lumMod val="50000"/>
                  </a:schemeClr>
                </a:solidFill>
              </a:rPr>
              <a:t>Lakhs</a:t>
            </a:r>
            <a:r>
              <a:rPr lang="en-US" sz="2000" dirty="0" smtClean="0">
                <a:solidFill>
                  <a:schemeClr val="bg2">
                    <a:lumMod val="50000"/>
                  </a:schemeClr>
                </a:solidFill>
              </a:rPr>
              <a:t> </a:t>
            </a:r>
          </a:p>
          <a:p>
            <a:endParaRPr lang="en-US" sz="2000" dirty="0" smtClean="0"/>
          </a:p>
          <a:p>
            <a:pPr>
              <a:buFont typeface="Wingdings" pitchFamily="2" charset="2"/>
              <a:buChar char="§"/>
            </a:pPr>
            <a:r>
              <a:rPr lang="en-US" sz="2000" dirty="0" smtClean="0">
                <a:solidFill>
                  <a:schemeClr val="bg2">
                    <a:lumMod val="50000"/>
                  </a:schemeClr>
                </a:solidFill>
              </a:rPr>
              <a:t>     75 % </a:t>
            </a:r>
            <a:r>
              <a:rPr lang="en-US" sz="2000" dirty="0" smtClean="0"/>
              <a:t>subsidy on the expenses incurred on patent registration limited to </a:t>
            </a:r>
            <a:r>
              <a:rPr lang="en-US" sz="2000" dirty="0" smtClean="0">
                <a:solidFill>
                  <a:schemeClr val="bg2">
                    <a:lumMod val="50000"/>
                  </a:schemeClr>
                </a:solidFill>
              </a:rPr>
              <a:t>Rs. 10 </a:t>
            </a:r>
            <a:r>
              <a:rPr lang="en-US" sz="2000" dirty="0" err="1" smtClean="0">
                <a:solidFill>
                  <a:schemeClr val="bg2">
                    <a:lumMod val="50000"/>
                  </a:schemeClr>
                </a:solidFill>
              </a:rPr>
              <a:t>Lakh</a:t>
            </a:r>
            <a:r>
              <a:rPr lang="en-US" sz="2000" dirty="0" smtClean="0">
                <a:solidFill>
                  <a:schemeClr val="bg2">
                    <a:lumMod val="50000"/>
                  </a:schemeClr>
                </a:solidFill>
              </a:rPr>
              <a:t> </a:t>
            </a:r>
            <a:r>
              <a:rPr lang="en-US" sz="2000" dirty="0" smtClean="0"/>
              <a:t>for the National patents and </a:t>
            </a:r>
            <a:r>
              <a:rPr lang="en-US" sz="2000" dirty="0" smtClean="0">
                <a:solidFill>
                  <a:schemeClr val="bg2">
                    <a:lumMod val="50000"/>
                  </a:schemeClr>
                </a:solidFill>
              </a:rPr>
              <a:t>Rs. 20 </a:t>
            </a:r>
            <a:r>
              <a:rPr lang="en-US" sz="2000" dirty="0" err="1" smtClean="0">
                <a:solidFill>
                  <a:schemeClr val="bg2">
                    <a:lumMod val="50000"/>
                  </a:schemeClr>
                </a:solidFill>
              </a:rPr>
              <a:t>lakh</a:t>
            </a:r>
            <a:r>
              <a:rPr lang="en-US" sz="2000" dirty="0" smtClean="0">
                <a:solidFill>
                  <a:schemeClr val="bg2">
                    <a:lumMod val="50000"/>
                  </a:schemeClr>
                </a:solidFill>
              </a:rPr>
              <a:t> </a:t>
            </a:r>
            <a:r>
              <a:rPr lang="en-US" sz="2000" dirty="0" smtClean="0"/>
              <a:t>for the International patents. </a:t>
            </a:r>
          </a:p>
          <a:p>
            <a:endParaRPr lang="en-US" sz="2000" dirty="0" smtClean="0"/>
          </a:p>
          <a:p>
            <a:endParaRPr lang="en-US" sz="2000" dirty="0" smtClean="0"/>
          </a:p>
          <a:p>
            <a:endParaRPr lang="en-US" sz="2000" dirty="0" smtClean="0"/>
          </a:p>
          <a:p>
            <a:pPr marL="342900" indent="-342900"/>
            <a:endParaRPr lang="en-US" sz="2000" dirty="0"/>
          </a:p>
        </p:txBody>
      </p:sp>
      <p:sp>
        <p:nvSpPr>
          <p:cNvPr id="4" name="Footer Placeholder 2"/>
          <p:cNvSpPr>
            <a:spLocks noGrp="1"/>
          </p:cNvSpPr>
          <p:nvPr>
            <p:ph type="ftr" sz="quarter" idx="11"/>
          </p:nvPr>
        </p:nvSpPr>
        <p:spPr>
          <a:xfrm>
            <a:off x="0" y="6553200"/>
            <a:ext cx="9144000" cy="304800"/>
          </a:xfrm>
          <a:solidFill>
            <a:schemeClr val="accent1">
              <a:lumMod val="60000"/>
              <a:lumOff val="40000"/>
            </a:schemeClr>
          </a:solidFill>
        </p:spPr>
        <p:txBody>
          <a:bodyPr/>
          <a:lstStyle/>
          <a:p>
            <a:pPr lvl="2"/>
            <a:r>
              <a:rPr lang="en-US" b="1" smtClean="0"/>
              <a:t>      </a:t>
            </a:r>
            <a:endParaRPr lang="en-US" dirty="0"/>
          </a:p>
        </p:txBody>
      </p:sp>
      <p:sp>
        <p:nvSpPr>
          <p:cNvPr id="5" name="Footer Placeholder 2"/>
          <p:cNvSpPr txBox="1">
            <a:spLocks/>
          </p:cNvSpPr>
          <p:nvPr/>
        </p:nvSpPr>
        <p:spPr>
          <a:xfrm>
            <a:off x="0" y="6476999"/>
            <a:ext cx="9144000" cy="381001"/>
          </a:xfrm>
          <a:prstGeom prst="rect">
            <a:avLst/>
          </a:prstGeom>
          <a:solidFill>
            <a:schemeClr val="accent1">
              <a:lumMod val="60000"/>
              <a:lumOff val="40000"/>
            </a:schemeClr>
          </a:solidFill>
        </p:spPr>
        <p:txBody>
          <a:bodyPr vert="horz" lIns="0" tIns="0" rIns="0" bIns="0" anchor="b"/>
          <a:lstStyle/>
          <a:p>
            <a:pPr lvl="2"/>
            <a:r>
              <a:rPr lang="en-US" b="1" dirty="0" smtClean="0"/>
              <a:t> </a:t>
            </a:r>
            <a:r>
              <a:rPr lang="en-US" b="1" dirty="0" smtClean="0">
                <a:hlinkClick r:id="rId2"/>
              </a:rPr>
              <a:t>WWW.INDUSTRIALSUBSIDY.COM</a:t>
            </a:r>
            <a:r>
              <a:rPr lang="en-US" b="1" dirty="0" smtClean="0"/>
              <a:t>                                   BY CA G.B.MODI</a:t>
            </a:r>
            <a:endParaRPr lang="en-US" dirty="0" smtClean="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0" y="6629401"/>
            <a:ext cx="9144000" cy="380999"/>
          </a:xfrm>
          <a:solidFill>
            <a:schemeClr val="accent1">
              <a:lumMod val="60000"/>
              <a:lumOff val="40000"/>
            </a:schemeClr>
          </a:solidFill>
        </p:spPr>
        <p:txBody>
          <a:bodyPr/>
          <a:lstStyle/>
          <a:p>
            <a:pPr lvl="2"/>
            <a:r>
              <a:rPr lang="en-US" b="1" dirty="0" smtClean="0"/>
              <a:t> </a:t>
            </a:r>
            <a:r>
              <a:rPr lang="en-US" b="1" dirty="0" smtClean="0">
                <a:hlinkClick r:id="rId3"/>
              </a:rPr>
              <a:t>WWW.INDUSTRIALSUBSIDY.COM</a:t>
            </a:r>
            <a:r>
              <a:rPr lang="en-US" b="1" dirty="0" smtClean="0"/>
              <a:t>                                   BY CA G.B.MODI</a:t>
            </a:r>
            <a:endParaRPr lang="en-US" dirty="0" smtClean="0"/>
          </a:p>
        </p:txBody>
      </p:sp>
      <p:sp>
        <p:nvSpPr>
          <p:cNvPr id="3" name="Rectangle 2"/>
          <p:cNvSpPr/>
          <p:nvPr/>
        </p:nvSpPr>
        <p:spPr>
          <a:xfrm>
            <a:off x="0" y="0"/>
            <a:ext cx="9144000" cy="6555641"/>
          </a:xfrm>
          <a:prstGeom prst="rect">
            <a:avLst/>
          </a:prstGeom>
        </p:spPr>
        <p:txBody>
          <a:bodyPr wrap="square">
            <a:spAutoFit/>
          </a:bodyPr>
          <a:lstStyle/>
          <a:p>
            <a:pPr algn="ctr">
              <a:buFont typeface="Wingdings" pitchFamily="2" charset="2"/>
              <a:buChar char="v"/>
            </a:pPr>
            <a:r>
              <a:rPr lang="en-US" sz="2000" b="1" dirty="0" smtClean="0">
                <a:gradFill>
                  <a:gsLst>
                    <a:gs pos="0">
                      <a:srgbClr val="000000"/>
                    </a:gs>
                    <a:gs pos="39999">
                      <a:srgbClr val="0A128C"/>
                    </a:gs>
                    <a:gs pos="70000">
                      <a:srgbClr val="181CC7"/>
                    </a:gs>
                    <a:gs pos="88000">
                      <a:srgbClr val="7005D4"/>
                    </a:gs>
                    <a:gs pos="100000">
                      <a:srgbClr val="8C3D91"/>
                    </a:gs>
                  </a:gsLst>
                  <a:lin ang="5400000" scaled="0"/>
                </a:gradFill>
              </a:rPr>
              <a:t>       INCENTIVES FOR STRENGTHENING MSMEs AND LSIs</a:t>
            </a:r>
            <a:r>
              <a:rPr lang="en-US" sz="2000" b="1" u="sng" dirty="0" smtClean="0">
                <a:gradFill>
                  <a:gsLst>
                    <a:gs pos="0">
                      <a:srgbClr val="000000"/>
                    </a:gs>
                    <a:gs pos="39999">
                      <a:srgbClr val="0A128C"/>
                    </a:gs>
                    <a:gs pos="70000">
                      <a:srgbClr val="181CC7"/>
                    </a:gs>
                    <a:gs pos="88000">
                      <a:srgbClr val="7005D4"/>
                    </a:gs>
                    <a:gs pos="100000">
                      <a:srgbClr val="8C3D91"/>
                    </a:gs>
                  </a:gsLst>
                  <a:lin ang="5400000" scaled="0"/>
                </a:gradFill>
              </a:rPr>
              <a:t> </a:t>
            </a:r>
          </a:p>
          <a:p>
            <a:endParaRPr lang="en-US" sz="2000" dirty="0" smtClean="0"/>
          </a:p>
          <a:p>
            <a:endParaRPr lang="en-US" sz="2000" dirty="0" smtClean="0"/>
          </a:p>
          <a:p>
            <a:r>
              <a:rPr lang="en-US" sz="2000" dirty="0" smtClean="0"/>
              <a:t>      Incentives for Credit Rating of MSMEs in all categories of areas –</a:t>
            </a:r>
          </a:p>
          <a:p>
            <a:endParaRPr lang="en-US" sz="2000" dirty="0" smtClean="0"/>
          </a:p>
          <a:p>
            <a:pPr>
              <a:buFont typeface="Wingdings" pitchFamily="2" charset="2"/>
              <a:buChar char="Ø"/>
            </a:pPr>
            <a:r>
              <a:rPr lang="en-US" sz="2000" dirty="0" smtClean="0">
                <a:solidFill>
                  <a:schemeClr val="bg2">
                    <a:lumMod val="50000"/>
                  </a:schemeClr>
                </a:solidFill>
              </a:rPr>
              <a:t>    75% </a:t>
            </a:r>
            <a:r>
              <a:rPr lang="en-US" sz="2000" dirty="0" smtClean="0"/>
              <a:t>of the cost of carrying out Credit Rating by Small Industries </a:t>
            </a:r>
          </a:p>
          <a:p>
            <a:r>
              <a:rPr lang="en-US" sz="2000" dirty="0" smtClean="0"/>
              <a:t>       Development Bank of India/ Government accredited Credit Rating Agency, </a:t>
            </a:r>
          </a:p>
          <a:p>
            <a:r>
              <a:rPr lang="en-US" sz="2000" dirty="0" smtClean="0"/>
              <a:t>       limited to </a:t>
            </a:r>
            <a:r>
              <a:rPr lang="en-US" sz="2000" dirty="0" smtClean="0">
                <a:solidFill>
                  <a:schemeClr val="bg2">
                    <a:lumMod val="50000"/>
                  </a:schemeClr>
                </a:solidFill>
              </a:rPr>
              <a:t>Rs. 40,000. </a:t>
            </a:r>
          </a:p>
          <a:p>
            <a:endParaRPr lang="en-US" sz="2000" dirty="0" smtClean="0"/>
          </a:p>
          <a:p>
            <a:pPr>
              <a:buFont typeface="Wingdings" pitchFamily="2" charset="2"/>
              <a:buChar char="Ø"/>
            </a:pPr>
            <a:r>
              <a:rPr lang="en-US" sz="2000" dirty="0" smtClean="0">
                <a:solidFill>
                  <a:srgbClr val="C00000"/>
                </a:solidFill>
              </a:rPr>
              <a:t>    New MSMEs, LSI and Expansion</a:t>
            </a:r>
            <a:r>
              <a:rPr lang="en-US" sz="2000" dirty="0" smtClean="0"/>
              <a:t> thereof will be eligible for the following </a:t>
            </a:r>
          </a:p>
          <a:p>
            <a:r>
              <a:rPr lang="en-US" sz="2000" dirty="0" smtClean="0"/>
              <a:t>       incentives in all categories of areas – </a:t>
            </a:r>
          </a:p>
          <a:p>
            <a:endParaRPr lang="en-US" sz="2000" dirty="0" smtClean="0"/>
          </a:p>
          <a:p>
            <a:pPr marL="400050" indent="-400050">
              <a:buFont typeface="Wingdings" pitchFamily="2" charset="2"/>
              <a:buChar char="§"/>
            </a:pPr>
            <a:r>
              <a:rPr lang="en-US" sz="2000" dirty="0" smtClean="0">
                <a:solidFill>
                  <a:schemeClr val="bg2">
                    <a:lumMod val="50000"/>
                  </a:schemeClr>
                </a:solidFill>
              </a:rPr>
              <a:t>75%</a:t>
            </a:r>
            <a:r>
              <a:rPr lang="en-US" sz="2000" dirty="0" smtClean="0"/>
              <a:t> of cost of water audit limited to </a:t>
            </a:r>
            <a:r>
              <a:rPr lang="en-US" sz="2000" dirty="0" smtClean="0">
                <a:solidFill>
                  <a:schemeClr val="bg2">
                    <a:lumMod val="50000"/>
                  </a:schemeClr>
                </a:solidFill>
              </a:rPr>
              <a:t>Rs. 1.00 </a:t>
            </a:r>
            <a:r>
              <a:rPr lang="en-US" sz="2000" dirty="0" err="1" smtClean="0">
                <a:solidFill>
                  <a:schemeClr val="bg2">
                    <a:lumMod val="50000"/>
                  </a:schemeClr>
                </a:solidFill>
              </a:rPr>
              <a:t>lakh</a:t>
            </a:r>
            <a:r>
              <a:rPr lang="en-US" sz="2000" dirty="0" smtClean="0">
                <a:solidFill>
                  <a:schemeClr val="bg2">
                    <a:lumMod val="50000"/>
                  </a:schemeClr>
                </a:solidFill>
              </a:rPr>
              <a:t>. </a:t>
            </a:r>
          </a:p>
          <a:p>
            <a:pPr marL="400050" indent="-400050"/>
            <a:endParaRPr lang="en-US" sz="2000" dirty="0" smtClean="0"/>
          </a:p>
          <a:p>
            <a:pPr>
              <a:buFont typeface="Wingdings" pitchFamily="2" charset="2"/>
              <a:buChar char="§"/>
            </a:pPr>
            <a:r>
              <a:rPr lang="en-US" sz="2000" dirty="0" smtClean="0">
                <a:solidFill>
                  <a:schemeClr val="bg2">
                    <a:lumMod val="50000"/>
                  </a:schemeClr>
                </a:solidFill>
              </a:rPr>
              <a:t>     75% </a:t>
            </a:r>
            <a:r>
              <a:rPr lang="en-US" sz="2000" dirty="0" smtClean="0"/>
              <a:t>of cost of energy audit limited to </a:t>
            </a:r>
            <a:r>
              <a:rPr lang="en-US" sz="2000" dirty="0" smtClean="0">
                <a:solidFill>
                  <a:schemeClr val="bg2">
                    <a:lumMod val="50000"/>
                  </a:schemeClr>
                </a:solidFill>
              </a:rPr>
              <a:t>Rs. 2.00 </a:t>
            </a:r>
            <a:r>
              <a:rPr lang="en-US" sz="2000" dirty="0" err="1" smtClean="0">
                <a:solidFill>
                  <a:schemeClr val="bg2">
                    <a:lumMod val="50000"/>
                  </a:schemeClr>
                </a:solidFill>
              </a:rPr>
              <a:t>lakh</a:t>
            </a:r>
            <a:r>
              <a:rPr lang="en-US" sz="2000" dirty="0" smtClean="0"/>
              <a:t>. </a:t>
            </a:r>
          </a:p>
          <a:p>
            <a:endParaRPr lang="en-US" sz="2000" dirty="0" smtClean="0"/>
          </a:p>
          <a:p>
            <a:pPr>
              <a:buFont typeface="Wingdings" pitchFamily="2" charset="2"/>
              <a:buChar char="§"/>
            </a:pPr>
            <a:r>
              <a:rPr lang="en-US" sz="2000" dirty="0" smtClean="0">
                <a:solidFill>
                  <a:schemeClr val="bg2">
                    <a:lumMod val="50000"/>
                  </a:schemeClr>
                </a:solidFill>
              </a:rPr>
              <a:t>     50% </a:t>
            </a:r>
            <a:r>
              <a:rPr lang="en-US" sz="2000" dirty="0" smtClean="0"/>
              <a:t>of the cost of Capital Equipment under the measures to conserve/recycle</a:t>
            </a:r>
          </a:p>
          <a:p>
            <a:r>
              <a:rPr lang="en-US" sz="2000" dirty="0" smtClean="0"/>
              <a:t>       water,  limited to </a:t>
            </a:r>
            <a:r>
              <a:rPr lang="en-US" sz="2000" dirty="0" smtClean="0">
                <a:solidFill>
                  <a:schemeClr val="bg2">
                    <a:lumMod val="50000"/>
                  </a:schemeClr>
                </a:solidFill>
              </a:rPr>
              <a:t>Rs. 5 </a:t>
            </a:r>
            <a:r>
              <a:rPr lang="en-US" sz="2000" dirty="0" err="1" smtClean="0">
                <a:solidFill>
                  <a:schemeClr val="bg2">
                    <a:lumMod val="50000"/>
                  </a:schemeClr>
                </a:solidFill>
              </a:rPr>
              <a:t>lakh</a:t>
            </a:r>
            <a:r>
              <a:rPr lang="en-US" sz="2000" dirty="0" smtClean="0">
                <a:solidFill>
                  <a:schemeClr val="bg2">
                    <a:lumMod val="50000"/>
                  </a:schemeClr>
                </a:solidFill>
              </a:rPr>
              <a:t> </a:t>
            </a:r>
          </a:p>
          <a:p>
            <a:endParaRPr lang="en-US" sz="2000" dirty="0" smtClean="0"/>
          </a:p>
          <a:p>
            <a:pPr>
              <a:buFont typeface="Wingdings" pitchFamily="2" charset="2"/>
              <a:buChar char="§"/>
            </a:pPr>
            <a:r>
              <a:rPr lang="en-US" sz="2000" dirty="0" smtClean="0">
                <a:solidFill>
                  <a:schemeClr val="bg2">
                    <a:lumMod val="50000"/>
                  </a:schemeClr>
                </a:solidFill>
              </a:rPr>
              <a:t>     50% </a:t>
            </a:r>
            <a:r>
              <a:rPr lang="en-US" sz="2000" dirty="0" smtClean="0"/>
              <a:t>of the cost of Capital Equipment for improving energy Efficiency, limited</a:t>
            </a:r>
          </a:p>
          <a:p>
            <a:r>
              <a:rPr lang="en-US" sz="2000" dirty="0" smtClean="0"/>
              <a:t>        to </a:t>
            </a:r>
            <a:r>
              <a:rPr lang="en-US" sz="2000" dirty="0" smtClean="0">
                <a:solidFill>
                  <a:schemeClr val="bg2">
                    <a:lumMod val="50000"/>
                  </a:schemeClr>
                </a:solidFill>
              </a:rPr>
              <a:t>Rs. 5 </a:t>
            </a:r>
            <a:r>
              <a:rPr lang="en-US" sz="2000" dirty="0" err="1" smtClean="0">
                <a:solidFill>
                  <a:schemeClr val="bg2">
                    <a:lumMod val="50000"/>
                  </a:schemeClr>
                </a:solidFill>
              </a:rPr>
              <a:t>lakh</a:t>
            </a:r>
            <a:r>
              <a:rPr lang="en-US" sz="2000" dirty="0" smtClean="0">
                <a:solidFill>
                  <a:schemeClr val="bg2">
                    <a:lumMod val="50000"/>
                  </a:schemeClr>
                </a:solidFill>
              </a:rPr>
              <a:t>. </a:t>
            </a:r>
            <a:endParaRPr lang="en-US" sz="2000" dirty="0">
              <a:solidFill>
                <a:schemeClr val="bg2">
                  <a:lumMod val="50000"/>
                </a:schemeClr>
              </a:solidFill>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0" y="6492875"/>
            <a:ext cx="9144000" cy="593725"/>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smtClean="0"/>
          </a:p>
        </p:txBody>
      </p:sp>
      <p:pic>
        <p:nvPicPr>
          <p:cNvPr id="5" name="Picture 4" descr="MEGA_COAL_POWER[1].jpg"/>
          <p:cNvPicPr>
            <a:picLocks noChangeAspect="1"/>
          </p:cNvPicPr>
          <p:nvPr/>
        </p:nvPicPr>
        <p:blipFill>
          <a:blip r:embed="rId3" cstate="print"/>
          <a:stretch>
            <a:fillRect/>
          </a:stretch>
        </p:blipFill>
        <p:spPr>
          <a:xfrm>
            <a:off x="4343400" y="2590800"/>
            <a:ext cx="4800600" cy="3962400"/>
          </a:xfrm>
          <a:prstGeom prst="rect">
            <a:avLst/>
          </a:prstGeom>
        </p:spPr>
      </p:pic>
      <p:sp>
        <p:nvSpPr>
          <p:cNvPr id="6" name="Down Arrow 5"/>
          <p:cNvSpPr/>
          <p:nvPr/>
        </p:nvSpPr>
        <p:spPr>
          <a:xfrm>
            <a:off x="1524000" y="0"/>
            <a:ext cx="6248400" cy="243840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pt-BR" sz="2400" b="1" dirty="0" smtClean="0">
                <a:blipFill>
                  <a:blip r:embed="rId4"/>
                  <a:tile tx="0" ty="0" sx="100000" sy="100000" flip="none" algn="tl"/>
                </a:blipFill>
              </a:rPr>
              <a:t>INCENTIVES FOR MEGA PROJECTS/ ULTRA MEGA PROJECTS </a:t>
            </a:r>
            <a:endParaRPr lang="en-US" sz="2400" dirty="0">
              <a:blipFill>
                <a:blip r:embed="rId4"/>
                <a:tile tx="0" ty="0" sx="100000" sy="100000" flip="none" algn="tl"/>
              </a:blipFill>
            </a:endParaRPr>
          </a:p>
        </p:txBody>
      </p:sp>
      <p:pic>
        <p:nvPicPr>
          <p:cNvPr id="7" name="Picture 6" descr="getting%20results[1].jpg"/>
          <p:cNvPicPr>
            <a:picLocks noChangeAspect="1"/>
          </p:cNvPicPr>
          <p:nvPr/>
        </p:nvPicPr>
        <p:blipFill>
          <a:blip r:embed="rId5" cstate="print"/>
          <a:stretch>
            <a:fillRect/>
          </a:stretch>
        </p:blipFill>
        <p:spPr>
          <a:xfrm>
            <a:off x="0" y="2590800"/>
            <a:ext cx="4267200" cy="3886200"/>
          </a:xfrm>
          <a:prstGeom prst="rect">
            <a:avLst/>
          </a:prstGeom>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5016758"/>
          </a:xfrm>
          <a:prstGeom prst="rect">
            <a:avLst/>
          </a:prstGeom>
        </p:spPr>
        <p:txBody>
          <a:bodyPr wrap="square">
            <a:spAutoFit/>
          </a:bodyPr>
          <a:lstStyle/>
          <a:p>
            <a:pPr>
              <a:buFont typeface="Wingdings" pitchFamily="2" charset="2"/>
              <a:buChar char="v"/>
            </a:pPr>
            <a:r>
              <a:rPr lang="pt-BR" sz="2000" b="1" dirty="0" smtClean="0">
                <a:gradFill>
                  <a:gsLst>
                    <a:gs pos="0">
                      <a:srgbClr val="000000"/>
                    </a:gs>
                    <a:gs pos="39999">
                      <a:srgbClr val="0A128C"/>
                    </a:gs>
                    <a:gs pos="70000">
                      <a:srgbClr val="181CC7"/>
                    </a:gs>
                    <a:gs pos="88000">
                      <a:srgbClr val="7005D4"/>
                    </a:gs>
                    <a:gs pos="100000">
                      <a:srgbClr val="8C3D91"/>
                    </a:gs>
                  </a:gsLst>
                  <a:lin ang="5400000" scaled="0"/>
                </a:gradFill>
              </a:rPr>
              <a:t>                </a:t>
            </a:r>
            <a:r>
              <a:rPr lang="pt-BR" sz="2000" b="1" u="sng" dirty="0" smtClean="0">
                <a:gradFill>
                  <a:gsLst>
                    <a:gs pos="0">
                      <a:srgbClr val="000000"/>
                    </a:gs>
                    <a:gs pos="39999">
                      <a:srgbClr val="0A128C"/>
                    </a:gs>
                    <a:gs pos="70000">
                      <a:srgbClr val="181CC7"/>
                    </a:gs>
                    <a:gs pos="88000">
                      <a:srgbClr val="7005D4"/>
                    </a:gs>
                    <a:gs pos="100000">
                      <a:srgbClr val="8C3D91"/>
                    </a:gs>
                  </a:gsLst>
                  <a:lin ang="5400000" scaled="0"/>
                </a:gradFill>
              </a:rPr>
              <a:t>INCENTIVES FOR MEGA PROJECTS/ ULTRA MEGA   </a:t>
            </a:r>
          </a:p>
          <a:p>
            <a:r>
              <a:rPr lang="pt-BR" sz="2000" b="1" dirty="0" smtClean="0">
                <a:gradFill>
                  <a:gsLst>
                    <a:gs pos="0">
                      <a:srgbClr val="000000"/>
                    </a:gs>
                    <a:gs pos="39999">
                      <a:srgbClr val="0A128C"/>
                    </a:gs>
                    <a:gs pos="70000">
                      <a:srgbClr val="181CC7"/>
                    </a:gs>
                    <a:gs pos="88000">
                      <a:srgbClr val="7005D4"/>
                    </a:gs>
                    <a:gs pos="100000">
                      <a:srgbClr val="8C3D91"/>
                    </a:gs>
                  </a:gsLst>
                  <a:lin ang="5400000" scaled="0"/>
                </a:gradFill>
              </a:rPr>
              <a:t>                                                 </a:t>
            </a:r>
            <a:r>
              <a:rPr lang="pt-BR" sz="2000" b="1" u="sng" dirty="0" smtClean="0">
                <a:gradFill>
                  <a:gsLst>
                    <a:gs pos="0">
                      <a:srgbClr val="000000"/>
                    </a:gs>
                    <a:gs pos="39999">
                      <a:srgbClr val="0A128C"/>
                    </a:gs>
                    <a:gs pos="70000">
                      <a:srgbClr val="181CC7"/>
                    </a:gs>
                    <a:gs pos="88000">
                      <a:srgbClr val="7005D4"/>
                    </a:gs>
                    <a:gs pos="100000">
                      <a:srgbClr val="8C3D91"/>
                    </a:gs>
                  </a:gsLst>
                  <a:lin ang="5400000" scaled="0"/>
                </a:gradFill>
              </a:rPr>
              <a:t>PROJECTS</a:t>
            </a:r>
            <a:endParaRPr lang="en-US" sz="2000" u="sng" dirty="0" smtClean="0">
              <a:gradFill>
                <a:gsLst>
                  <a:gs pos="0">
                    <a:srgbClr val="000000"/>
                  </a:gs>
                  <a:gs pos="39999">
                    <a:srgbClr val="0A128C"/>
                  </a:gs>
                  <a:gs pos="70000">
                    <a:srgbClr val="181CC7"/>
                  </a:gs>
                  <a:gs pos="88000">
                    <a:srgbClr val="7005D4"/>
                  </a:gs>
                  <a:gs pos="100000">
                    <a:srgbClr val="8C3D91"/>
                  </a:gs>
                </a:gsLst>
                <a:lin ang="5400000" scaled="0"/>
              </a:gradFill>
            </a:endParaRPr>
          </a:p>
          <a:p>
            <a:endParaRPr lang="en-US" sz="2000" dirty="0" smtClean="0"/>
          </a:p>
          <a:p>
            <a:endParaRPr lang="en-US" sz="2000" dirty="0" smtClean="0"/>
          </a:p>
          <a:p>
            <a:endParaRPr lang="en-US" sz="2000" dirty="0" smtClean="0"/>
          </a:p>
          <a:p>
            <a:endParaRPr lang="en-US" sz="2000" dirty="0" smtClean="0"/>
          </a:p>
          <a:p>
            <a:pPr>
              <a:buFont typeface="Wingdings" pitchFamily="2" charset="2"/>
              <a:buChar char="§"/>
            </a:pPr>
            <a:r>
              <a:rPr lang="en-US" sz="2000" dirty="0" smtClean="0"/>
              <a:t>    The </a:t>
            </a:r>
            <a:r>
              <a:rPr lang="en-US" sz="2000" dirty="0"/>
              <a:t>quantum of incentives for Mega Projects and Ultra Mega Projects shall </a:t>
            </a:r>
            <a:r>
              <a:rPr lang="en-US" sz="2000" dirty="0" smtClean="0"/>
              <a:t>be</a:t>
            </a:r>
          </a:p>
          <a:p>
            <a:r>
              <a:rPr lang="en-US" sz="2000" dirty="0" smtClean="0"/>
              <a:t>      </a:t>
            </a:r>
            <a:r>
              <a:rPr lang="en-US" sz="2000" dirty="0"/>
              <a:t>decided by the High Power Committee under the chairmanship of the </a:t>
            </a:r>
            <a:r>
              <a:rPr lang="en-US" sz="2000" dirty="0" smtClean="0"/>
              <a:t>Chief</a:t>
            </a:r>
          </a:p>
          <a:p>
            <a:r>
              <a:rPr lang="en-US" sz="2000" dirty="0" smtClean="0"/>
              <a:t>      </a:t>
            </a:r>
            <a:r>
              <a:rPr lang="en-US" sz="2000" dirty="0"/>
              <a:t>Secretary, Government of Maharashtra on a case to case basis</a:t>
            </a:r>
            <a:r>
              <a:rPr lang="en-US" sz="2000" dirty="0" smtClean="0"/>
              <a:t>.</a:t>
            </a:r>
          </a:p>
          <a:p>
            <a:endParaRPr lang="en-US" sz="2000" dirty="0" smtClean="0"/>
          </a:p>
          <a:p>
            <a:endParaRPr lang="en-US" sz="2000" dirty="0" smtClean="0"/>
          </a:p>
          <a:p>
            <a:endParaRPr lang="en-US" sz="2000" dirty="0" smtClean="0"/>
          </a:p>
          <a:p>
            <a:pPr>
              <a:buFont typeface="Wingdings" pitchFamily="2" charset="2"/>
              <a:buChar char="§"/>
            </a:pPr>
            <a:r>
              <a:rPr lang="en-US" sz="2000" dirty="0" smtClean="0"/>
              <a:t>    However </a:t>
            </a:r>
            <a:r>
              <a:rPr lang="en-US" sz="2000" dirty="0"/>
              <a:t>the Cabinet Sub Committee for Industry, under the </a:t>
            </a:r>
            <a:r>
              <a:rPr lang="en-US" sz="2000" dirty="0">
                <a:solidFill>
                  <a:schemeClr val="accent1">
                    <a:lumMod val="75000"/>
                  </a:schemeClr>
                </a:solidFill>
              </a:rPr>
              <a:t>chairmanship of </a:t>
            </a:r>
            <a:endParaRPr lang="en-US" sz="2000" dirty="0" smtClean="0">
              <a:solidFill>
                <a:schemeClr val="accent1">
                  <a:lumMod val="75000"/>
                </a:schemeClr>
              </a:solidFill>
            </a:endParaRPr>
          </a:p>
          <a:p>
            <a:r>
              <a:rPr lang="en-US" sz="2000" dirty="0" smtClean="0">
                <a:solidFill>
                  <a:schemeClr val="accent1">
                    <a:lumMod val="75000"/>
                  </a:schemeClr>
                </a:solidFill>
              </a:rPr>
              <a:t>      the </a:t>
            </a:r>
            <a:r>
              <a:rPr lang="en-US" sz="2000" dirty="0">
                <a:solidFill>
                  <a:schemeClr val="accent1">
                    <a:lumMod val="75000"/>
                  </a:schemeClr>
                </a:solidFill>
              </a:rPr>
              <a:t>Chief Minister of Maharashtra will have the powers to sanction </a:t>
            </a:r>
            <a:r>
              <a:rPr lang="en-US" sz="2000" dirty="0" smtClean="0">
                <a:solidFill>
                  <a:schemeClr val="accent1">
                    <a:lumMod val="75000"/>
                  </a:schemeClr>
                </a:solidFill>
              </a:rPr>
              <a:t>customized</a:t>
            </a:r>
          </a:p>
          <a:p>
            <a:r>
              <a:rPr lang="en-US" sz="2000" dirty="0" smtClean="0">
                <a:solidFill>
                  <a:schemeClr val="accent1">
                    <a:lumMod val="75000"/>
                  </a:schemeClr>
                </a:solidFill>
              </a:rPr>
              <a:t>      </a:t>
            </a:r>
            <a:r>
              <a:rPr lang="en-US" sz="2000" dirty="0">
                <a:solidFill>
                  <a:schemeClr val="accent1">
                    <a:lumMod val="75000"/>
                  </a:schemeClr>
                </a:solidFill>
              </a:rPr>
              <a:t>package of incentives and even offer special / extra incentives for </a:t>
            </a:r>
            <a:r>
              <a:rPr lang="en-US" sz="2000" dirty="0" smtClean="0">
                <a:solidFill>
                  <a:schemeClr val="accent1">
                    <a:lumMod val="75000"/>
                  </a:schemeClr>
                </a:solidFill>
              </a:rPr>
              <a:t>prestigious</a:t>
            </a:r>
          </a:p>
          <a:p>
            <a:r>
              <a:rPr lang="en-US" sz="2000" dirty="0" smtClean="0">
                <a:solidFill>
                  <a:schemeClr val="accent1">
                    <a:lumMod val="75000"/>
                  </a:schemeClr>
                </a:solidFill>
              </a:rPr>
              <a:t>      </a:t>
            </a:r>
            <a:r>
              <a:rPr lang="en-US" sz="2000" dirty="0">
                <a:solidFill>
                  <a:schemeClr val="accent1">
                    <a:lumMod val="75000"/>
                  </a:schemeClr>
                </a:solidFill>
              </a:rPr>
              <a:t>Mega Projects / Ultra Mega Projects, on a case to case basis. </a:t>
            </a:r>
          </a:p>
        </p:txBody>
      </p:sp>
      <p:sp>
        <p:nvSpPr>
          <p:cNvPr id="3" name="Footer Placeholder 2"/>
          <p:cNvSpPr>
            <a:spLocks noGrp="1"/>
          </p:cNvSpPr>
          <p:nvPr>
            <p:ph type="ftr" sz="quarter" idx="11"/>
          </p:nvPr>
        </p:nvSpPr>
        <p:spPr>
          <a:xfrm>
            <a:off x="0" y="6172201"/>
            <a:ext cx="9144000" cy="685799"/>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smtClean="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0" y="6172199"/>
            <a:ext cx="9144000" cy="685801"/>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smtClean="0"/>
          </a:p>
        </p:txBody>
      </p:sp>
      <p:sp>
        <p:nvSpPr>
          <p:cNvPr id="5" name="Down Arrow 4"/>
          <p:cNvSpPr/>
          <p:nvPr/>
        </p:nvSpPr>
        <p:spPr>
          <a:xfrm>
            <a:off x="1371600" y="0"/>
            <a:ext cx="5867400" cy="274320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smtClean="0">
              <a:blipFill>
                <a:blip r:embed="rId3"/>
                <a:tile tx="0" ty="0" sx="100000" sy="100000" flip="none" algn="tl"/>
              </a:blipFill>
            </a:endParaRPr>
          </a:p>
          <a:p>
            <a:pPr algn="ctr"/>
            <a:endParaRPr lang="en-US" b="1" dirty="0" smtClean="0">
              <a:blipFill>
                <a:blip r:embed="rId3"/>
                <a:tile tx="0" ty="0" sx="100000" sy="100000" flip="none" algn="tl"/>
              </a:blipFill>
            </a:endParaRPr>
          </a:p>
          <a:p>
            <a:pPr algn="ctr"/>
            <a:endParaRPr lang="en-US" b="1" dirty="0" smtClean="0">
              <a:blipFill>
                <a:blip r:embed="rId3"/>
                <a:tile tx="0" ty="0" sx="100000" sy="100000" flip="none" algn="tl"/>
              </a:blipFill>
            </a:endParaRPr>
          </a:p>
          <a:p>
            <a:pPr algn="ctr"/>
            <a:r>
              <a:rPr lang="en-US" sz="2400" b="1" dirty="0" smtClean="0">
                <a:blipFill>
                  <a:blip r:embed="rId3"/>
                  <a:tile tx="0" ty="0" sx="100000" sy="100000" flip="none" algn="tl"/>
                </a:blipFill>
              </a:rPr>
              <a:t>YEARLY CAP FOR THE INCENTIVES </a:t>
            </a:r>
            <a:endParaRPr lang="en-US" sz="2400" dirty="0">
              <a:blipFill>
                <a:blip r:embed="rId3"/>
                <a:tile tx="0" ty="0" sx="100000" sy="100000" flip="none" algn="tl"/>
              </a:blipFill>
            </a:endParaRPr>
          </a:p>
        </p:txBody>
      </p:sp>
      <p:pic>
        <p:nvPicPr>
          <p:cNvPr id="6" name="Picture 5" descr="capConstraint[1].jpg"/>
          <p:cNvPicPr>
            <a:picLocks noChangeAspect="1"/>
          </p:cNvPicPr>
          <p:nvPr/>
        </p:nvPicPr>
        <p:blipFill>
          <a:blip r:embed="rId4" cstate="print"/>
          <a:stretch>
            <a:fillRect/>
          </a:stretch>
        </p:blipFill>
        <p:spPr>
          <a:xfrm>
            <a:off x="0" y="2819400"/>
            <a:ext cx="4495800" cy="3276600"/>
          </a:xfrm>
          <a:prstGeom prst="rect">
            <a:avLst/>
          </a:prstGeom>
        </p:spPr>
      </p:pic>
      <p:pic>
        <p:nvPicPr>
          <p:cNvPr id="7" name="Picture 6" descr="Image17[1].gif"/>
          <p:cNvPicPr>
            <a:picLocks noChangeAspect="1"/>
          </p:cNvPicPr>
          <p:nvPr/>
        </p:nvPicPr>
        <p:blipFill>
          <a:blip r:embed="rId5" cstate="print"/>
          <a:stretch>
            <a:fillRect/>
          </a:stretch>
        </p:blipFill>
        <p:spPr>
          <a:xfrm>
            <a:off x="4495801" y="2819400"/>
            <a:ext cx="4648200" cy="3276600"/>
          </a:xfrm>
          <a:prstGeom prst="rect">
            <a:avLst/>
          </a:prstGeom>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247864"/>
          </a:xfrm>
          <a:prstGeom prst="rect">
            <a:avLst/>
          </a:prstGeom>
        </p:spPr>
        <p:txBody>
          <a:bodyPr wrap="square">
            <a:spAutoFit/>
          </a:bodyPr>
          <a:lstStyle/>
          <a:p>
            <a:pPr>
              <a:buFont typeface="Wingdings" pitchFamily="2" charset="2"/>
              <a:buChar char="v"/>
            </a:pPr>
            <a:r>
              <a:rPr lang="en-US" sz="2000" b="1" dirty="0" smtClean="0"/>
              <a:t>                             </a:t>
            </a:r>
            <a:r>
              <a:rPr lang="en-US" sz="2000" b="1" u="sng" dirty="0" smtClean="0"/>
              <a:t> </a:t>
            </a:r>
            <a:r>
              <a:rPr lang="en-US" sz="2000" b="1" dirty="0" smtClean="0"/>
              <a:t> </a:t>
            </a:r>
            <a:r>
              <a:rPr lang="en-US" sz="2000" b="1" u="sng" dirty="0" smtClean="0">
                <a:gradFill>
                  <a:gsLst>
                    <a:gs pos="0">
                      <a:srgbClr val="000000"/>
                    </a:gs>
                    <a:gs pos="39999">
                      <a:srgbClr val="0A128C"/>
                    </a:gs>
                    <a:gs pos="70000">
                      <a:srgbClr val="181CC7"/>
                    </a:gs>
                    <a:gs pos="88000">
                      <a:srgbClr val="7005D4"/>
                    </a:gs>
                    <a:gs pos="100000">
                      <a:srgbClr val="8C3D91"/>
                    </a:gs>
                  </a:gsLst>
                  <a:lin ang="5400000" scaled="0"/>
                </a:gradFill>
              </a:rPr>
              <a:t>YEARLY CAP FOR THE INCENTIVES</a:t>
            </a:r>
            <a:r>
              <a:rPr lang="en-US" sz="2000" b="1" dirty="0" smtClean="0">
                <a:gradFill>
                  <a:gsLst>
                    <a:gs pos="0">
                      <a:srgbClr val="000000"/>
                    </a:gs>
                    <a:gs pos="39999">
                      <a:srgbClr val="0A128C"/>
                    </a:gs>
                    <a:gs pos="70000">
                      <a:srgbClr val="181CC7"/>
                    </a:gs>
                    <a:gs pos="88000">
                      <a:srgbClr val="7005D4"/>
                    </a:gs>
                    <a:gs pos="100000">
                      <a:srgbClr val="8C3D91"/>
                    </a:gs>
                  </a:gsLst>
                  <a:lin ang="5400000" scaled="0"/>
                </a:gradFill>
              </a:rPr>
              <a:t> </a:t>
            </a:r>
            <a:endParaRPr lang="en-US" sz="2000" dirty="0"/>
          </a:p>
          <a:p>
            <a:endParaRPr lang="en-US" sz="2000" dirty="0" smtClean="0"/>
          </a:p>
          <a:p>
            <a:endParaRPr lang="en-US" sz="2000" dirty="0"/>
          </a:p>
          <a:p>
            <a:pPr>
              <a:buFont typeface="Arial" pitchFamily="34" charset="0"/>
              <a:buChar char="•"/>
            </a:pPr>
            <a:r>
              <a:rPr lang="en-US" sz="2000" dirty="0" smtClean="0"/>
              <a:t>    The </a:t>
            </a:r>
            <a:r>
              <a:rPr lang="en-US" sz="2000" dirty="0"/>
              <a:t>amount of incentives to be disbursed to the </a:t>
            </a:r>
            <a:r>
              <a:rPr lang="en-US" sz="2000" dirty="0">
                <a:solidFill>
                  <a:srgbClr val="FF0000"/>
                </a:solidFill>
              </a:rPr>
              <a:t>MSMEs and LSI Units </a:t>
            </a:r>
            <a:r>
              <a:rPr lang="en-US" sz="2000" dirty="0" smtClean="0"/>
              <a:t>every</a:t>
            </a:r>
          </a:p>
          <a:p>
            <a:r>
              <a:rPr lang="en-US" sz="2000" dirty="0" smtClean="0"/>
              <a:t>      year </a:t>
            </a:r>
            <a:r>
              <a:rPr lang="en-US" sz="2000" dirty="0"/>
              <a:t>will </a:t>
            </a:r>
            <a:r>
              <a:rPr lang="en-US" sz="2000" dirty="0" smtClean="0"/>
              <a:t>be </a:t>
            </a:r>
            <a:r>
              <a:rPr lang="en-US" sz="2000" dirty="0"/>
              <a:t>limited to the </a:t>
            </a:r>
            <a:r>
              <a:rPr lang="en-US" sz="2000" dirty="0">
                <a:solidFill>
                  <a:schemeClr val="accent1">
                    <a:lumMod val="75000"/>
                  </a:schemeClr>
                </a:solidFill>
              </a:rPr>
              <a:t>total quantum of incentives divided by the </a:t>
            </a:r>
            <a:r>
              <a:rPr lang="en-US" sz="2000" dirty="0" smtClean="0">
                <a:solidFill>
                  <a:schemeClr val="accent1">
                    <a:lumMod val="75000"/>
                  </a:schemeClr>
                </a:solidFill>
              </a:rPr>
              <a:t>number</a:t>
            </a:r>
          </a:p>
          <a:p>
            <a:r>
              <a:rPr lang="en-US" sz="2000" dirty="0" smtClean="0">
                <a:solidFill>
                  <a:schemeClr val="accent1">
                    <a:lumMod val="75000"/>
                  </a:schemeClr>
                </a:solidFill>
              </a:rPr>
              <a:t>     </a:t>
            </a:r>
            <a:r>
              <a:rPr lang="en-US" sz="2000" dirty="0">
                <a:solidFill>
                  <a:schemeClr val="accent1">
                    <a:lumMod val="75000"/>
                  </a:schemeClr>
                </a:solidFill>
              </a:rPr>
              <a:t>of years as </a:t>
            </a:r>
            <a:r>
              <a:rPr lang="en-US" sz="2000" dirty="0"/>
              <a:t>per </a:t>
            </a:r>
            <a:r>
              <a:rPr lang="en-US" sz="2000" dirty="0" smtClean="0"/>
              <a:t>the  applicable </a:t>
            </a:r>
            <a:r>
              <a:rPr lang="en-US" sz="2000" dirty="0"/>
              <a:t>Eligibility period </a:t>
            </a:r>
            <a:r>
              <a:rPr lang="en-US" sz="2000" dirty="0">
                <a:solidFill>
                  <a:schemeClr val="accent1">
                    <a:lumMod val="75000"/>
                  </a:schemeClr>
                </a:solidFill>
              </a:rPr>
              <a:t>with the provision of carrying </a:t>
            </a:r>
            <a:endParaRPr lang="en-US" sz="2000" dirty="0" smtClean="0">
              <a:solidFill>
                <a:schemeClr val="accent1">
                  <a:lumMod val="75000"/>
                </a:schemeClr>
              </a:solidFill>
            </a:endParaRPr>
          </a:p>
          <a:p>
            <a:r>
              <a:rPr lang="en-US" sz="2000" dirty="0" smtClean="0">
                <a:solidFill>
                  <a:schemeClr val="accent1">
                    <a:lumMod val="75000"/>
                  </a:schemeClr>
                </a:solidFill>
              </a:rPr>
              <a:t>     forward </a:t>
            </a:r>
            <a:r>
              <a:rPr lang="en-US" sz="2000" dirty="0">
                <a:solidFill>
                  <a:schemeClr val="accent1">
                    <a:lumMod val="75000"/>
                  </a:schemeClr>
                </a:solidFill>
              </a:rPr>
              <a:t>the differential </a:t>
            </a:r>
            <a:r>
              <a:rPr lang="en-US" sz="2000" dirty="0" smtClean="0"/>
              <a:t>between </a:t>
            </a:r>
            <a:r>
              <a:rPr lang="en-US" sz="2000" dirty="0"/>
              <a:t>the actual sanctioned amount for a given </a:t>
            </a:r>
            <a:r>
              <a:rPr lang="en-US" sz="2000" dirty="0" smtClean="0"/>
              <a:t>year</a:t>
            </a:r>
          </a:p>
          <a:p>
            <a:r>
              <a:rPr lang="en-US" sz="2000" dirty="0" smtClean="0"/>
              <a:t>     </a:t>
            </a:r>
            <a:r>
              <a:rPr lang="en-US" sz="2000" dirty="0"/>
              <a:t>and the yearly disbursement </a:t>
            </a:r>
            <a:r>
              <a:rPr lang="en-US" sz="2000" dirty="0" smtClean="0"/>
              <a:t>limit</a:t>
            </a:r>
            <a:r>
              <a:rPr lang="en-US" sz="2000" dirty="0"/>
              <a:t>. </a:t>
            </a:r>
            <a:endParaRPr lang="en-US" sz="2000" dirty="0" smtClean="0"/>
          </a:p>
          <a:p>
            <a:r>
              <a:rPr lang="en-US" sz="2000" dirty="0"/>
              <a:t> </a:t>
            </a:r>
            <a:endParaRPr lang="en-US" sz="2000" dirty="0" smtClean="0"/>
          </a:p>
          <a:p>
            <a:pPr>
              <a:buFont typeface="Arial" pitchFamily="34" charset="0"/>
              <a:buChar char="•"/>
            </a:pPr>
            <a:r>
              <a:rPr lang="en-US" sz="2000" dirty="0" smtClean="0"/>
              <a:t>    For </a:t>
            </a:r>
            <a:r>
              <a:rPr lang="en-US" sz="2000" dirty="0"/>
              <a:t>Mega Projects/ Ultra Mega Projects, if the E.C. Period is </a:t>
            </a:r>
            <a:r>
              <a:rPr lang="en-US" sz="2000" dirty="0">
                <a:solidFill>
                  <a:schemeClr val="accent1">
                    <a:lumMod val="75000"/>
                  </a:schemeClr>
                </a:solidFill>
              </a:rPr>
              <a:t>more than 10 </a:t>
            </a:r>
            <a:endParaRPr lang="en-US" sz="2000" dirty="0" smtClean="0">
              <a:solidFill>
                <a:schemeClr val="accent1">
                  <a:lumMod val="75000"/>
                </a:schemeClr>
              </a:solidFill>
            </a:endParaRPr>
          </a:p>
          <a:p>
            <a:r>
              <a:rPr lang="en-US" sz="2000" dirty="0" smtClean="0">
                <a:solidFill>
                  <a:schemeClr val="accent1">
                    <a:lumMod val="75000"/>
                  </a:schemeClr>
                </a:solidFill>
              </a:rPr>
              <a:t>      years</a:t>
            </a:r>
            <a:r>
              <a:rPr lang="en-US" sz="2000" dirty="0">
                <a:solidFill>
                  <a:schemeClr val="accent1">
                    <a:lumMod val="75000"/>
                  </a:schemeClr>
                </a:solidFill>
              </a:rPr>
              <a:t>, the </a:t>
            </a:r>
            <a:r>
              <a:rPr lang="en-US" sz="2000" dirty="0" smtClean="0">
                <a:solidFill>
                  <a:schemeClr val="accent1">
                    <a:lumMod val="75000"/>
                  </a:schemeClr>
                </a:solidFill>
              </a:rPr>
              <a:t> yearly </a:t>
            </a:r>
            <a:r>
              <a:rPr lang="en-US" sz="2000" dirty="0">
                <a:solidFill>
                  <a:schemeClr val="accent1">
                    <a:lumMod val="75000"/>
                  </a:schemeClr>
                </a:solidFill>
              </a:rPr>
              <a:t>limit on disbursement amount shall be equal to 1/10 of the </a:t>
            </a:r>
            <a:endParaRPr lang="en-US" sz="2000" dirty="0" smtClean="0">
              <a:solidFill>
                <a:schemeClr val="accent1">
                  <a:lumMod val="75000"/>
                </a:schemeClr>
              </a:solidFill>
            </a:endParaRPr>
          </a:p>
          <a:p>
            <a:r>
              <a:rPr lang="en-US" sz="2000" dirty="0" smtClean="0">
                <a:solidFill>
                  <a:schemeClr val="accent1">
                    <a:lumMod val="75000"/>
                  </a:schemeClr>
                </a:solidFill>
              </a:rPr>
              <a:t>     total </a:t>
            </a:r>
            <a:r>
              <a:rPr lang="en-US" sz="2000" dirty="0">
                <a:solidFill>
                  <a:schemeClr val="accent1">
                    <a:lumMod val="75000"/>
                  </a:schemeClr>
                </a:solidFill>
              </a:rPr>
              <a:t>quantum of </a:t>
            </a:r>
            <a:r>
              <a:rPr lang="en-US" sz="2000" dirty="0" smtClean="0">
                <a:solidFill>
                  <a:schemeClr val="accent1">
                    <a:lumMod val="75000"/>
                  </a:schemeClr>
                </a:solidFill>
              </a:rPr>
              <a:t>incentives</a:t>
            </a:r>
            <a:r>
              <a:rPr lang="en-US" sz="2000" dirty="0" smtClean="0"/>
              <a:t> </a:t>
            </a:r>
          </a:p>
          <a:p>
            <a:r>
              <a:rPr lang="en-US" sz="2000" dirty="0" smtClean="0"/>
              <a:t>                                                               OR</a:t>
            </a:r>
          </a:p>
          <a:p>
            <a:endParaRPr lang="en-US" sz="2000" dirty="0" smtClean="0"/>
          </a:p>
          <a:p>
            <a:r>
              <a:rPr lang="en-US" sz="2000" dirty="0" smtClean="0"/>
              <a:t>      Industrial </a:t>
            </a:r>
            <a:r>
              <a:rPr lang="en-US" sz="2000" dirty="0"/>
              <a:t>Promotion Subsidy sanctioned for that year whichever is less. </a:t>
            </a:r>
            <a:endParaRPr lang="en-US" sz="2000" dirty="0" smtClean="0"/>
          </a:p>
          <a:p>
            <a:r>
              <a:rPr lang="en-US" sz="2000" dirty="0"/>
              <a:t> </a:t>
            </a:r>
            <a:endParaRPr lang="en-US" sz="2000" dirty="0" smtClean="0"/>
          </a:p>
          <a:p>
            <a:pPr>
              <a:buFont typeface="Wingdings" pitchFamily="2" charset="2"/>
              <a:buChar char="§"/>
            </a:pPr>
            <a:r>
              <a:rPr lang="en-US" sz="2000" dirty="0"/>
              <a:t> </a:t>
            </a:r>
            <a:r>
              <a:rPr lang="en-US" sz="2000" dirty="0" smtClean="0"/>
              <a:t>   The </a:t>
            </a:r>
            <a:r>
              <a:rPr lang="en-US" sz="2000" dirty="0"/>
              <a:t>Carry forward principle will be applicable. The balance quantum of </a:t>
            </a:r>
            <a:endParaRPr lang="en-US" sz="2000" dirty="0" smtClean="0"/>
          </a:p>
          <a:p>
            <a:r>
              <a:rPr lang="en-US" sz="2000" dirty="0" smtClean="0"/>
              <a:t>      incentives </a:t>
            </a:r>
            <a:r>
              <a:rPr lang="en-US" sz="2000" dirty="0"/>
              <a:t>will </a:t>
            </a:r>
            <a:r>
              <a:rPr lang="en-US" sz="2000" dirty="0" smtClean="0"/>
              <a:t>be </a:t>
            </a:r>
            <a:r>
              <a:rPr lang="en-US" sz="2000" dirty="0"/>
              <a:t>allowed to be availed of after 10 years with yearly cap as </a:t>
            </a:r>
            <a:endParaRPr lang="en-US" sz="2000" dirty="0" smtClean="0"/>
          </a:p>
          <a:p>
            <a:r>
              <a:rPr lang="en-US" sz="2000" dirty="0" smtClean="0"/>
              <a:t>      above</a:t>
            </a:r>
            <a:r>
              <a:rPr lang="en-US" sz="2000" dirty="0"/>
              <a:t>. Proportionate </a:t>
            </a:r>
            <a:r>
              <a:rPr lang="en-US" sz="2000" dirty="0" smtClean="0"/>
              <a:t> quantum </a:t>
            </a:r>
            <a:r>
              <a:rPr lang="en-US" sz="2000" dirty="0"/>
              <a:t>of incentives will be calculated for a part of </a:t>
            </a:r>
            <a:r>
              <a:rPr lang="en-US" sz="2000" dirty="0" smtClean="0"/>
              <a:t>the</a:t>
            </a:r>
          </a:p>
          <a:p>
            <a:r>
              <a:rPr lang="en-US" sz="2000" dirty="0" smtClean="0"/>
              <a:t>      </a:t>
            </a:r>
            <a:r>
              <a:rPr lang="en-US" sz="2000" dirty="0"/>
              <a:t>year. </a:t>
            </a:r>
          </a:p>
        </p:txBody>
      </p:sp>
      <p:sp>
        <p:nvSpPr>
          <p:cNvPr id="3" name="Footer Placeholder 2"/>
          <p:cNvSpPr>
            <a:spLocks noGrp="1"/>
          </p:cNvSpPr>
          <p:nvPr>
            <p:ph type="ftr" sz="quarter" idx="11"/>
          </p:nvPr>
        </p:nvSpPr>
        <p:spPr>
          <a:xfrm>
            <a:off x="0" y="6492875"/>
            <a:ext cx="9144000" cy="517525"/>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smtClean="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0" y="6492875"/>
            <a:ext cx="9144000" cy="365125"/>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smtClean="0"/>
          </a:p>
        </p:txBody>
      </p:sp>
      <p:sp>
        <p:nvSpPr>
          <p:cNvPr id="3" name="Rectangle 2"/>
          <p:cNvSpPr/>
          <p:nvPr/>
        </p:nvSpPr>
        <p:spPr>
          <a:xfrm>
            <a:off x="0" y="0"/>
            <a:ext cx="9144000" cy="6555641"/>
          </a:xfrm>
          <a:prstGeom prst="rect">
            <a:avLst/>
          </a:prstGeom>
        </p:spPr>
        <p:txBody>
          <a:bodyPr wrap="square">
            <a:spAutoFit/>
          </a:bodyPr>
          <a:lstStyle/>
          <a:p>
            <a:pPr>
              <a:buFont typeface="Wingdings" pitchFamily="2" charset="2"/>
              <a:buChar char="v"/>
            </a:pPr>
            <a:r>
              <a:rPr lang="en-US" sz="2000" b="1" dirty="0" smtClean="0"/>
              <a:t>                                </a:t>
            </a:r>
            <a:r>
              <a:rPr lang="en-US" sz="2000" b="1" u="sng" dirty="0" smtClean="0">
                <a:gradFill>
                  <a:gsLst>
                    <a:gs pos="0">
                      <a:srgbClr val="000000"/>
                    </a:gs>
                    <a:gs pos="39999">
                      <a:srgbClr val="0A128C"/>
                    </a:gs>
                    <a:gs pos="70000">
                      <a:srgbClr val="181CC7"/>
                    </a:gs>
                    <a:gs pos="88000">
                      <a:srgbClr val="7005D4"/>
                    </a:gs>
                    <a:gs pos="100000">
                      <a:srgbClr val="8C3D91"/>
                    </a:gs>
                  </a:gsLst>
                  <a:lin ang="5400000" scaled="0"/>
                </a:gradFill>
              </a:rPr>
              <a:t>YEARLY CAP FOR THE INCENTIVES</a:t>
            </a:r>
            <a:r>
              <a:rPr lang="en-US" sz="2000" b="1" dirty="0" smtClean="0">
                <a:gradFill>
                  <a:gsLst>
                    <a:gs pos="0">
                      <a:srgbClr val="000000"/>
                    </a:gs>
                    <a:gs pos="39999">
                      <a:srgbClr val="0A128C"/>
                    </a:gs>
                    <a:gs pos="70000">
                      <a:srgbClr val="181CC7"/>
                    </a:gs>
                    <a:gs pos="88000">
                      <a:srgbClr val="7005D4"/>
                    </a:gs>
                    <a:gs pos="100000">
                      <a:srgbClr val="8C3D91"/>
                    </a:gs>
                  </a:gsLst>
                  <a:lin ang="5400000" scaled="0"/>
                </a:gradFill>
              </a:rPr>
              <a:t> </a:t>
            </a:r>
            <a:endParaRPr lang="en-US" sz="2000" dirty="0" smtClean="0">
              <a:gradFill>
                <a:gsLst>
                  <a:gs pos="0">
                    <a:srgbClr val="000000"/>
                  </a:gs>
                  <a:gs pos="39999">
                    <a:srgbClr val="0A128C"/>
                  </a:gs>
                  <a:gs pos="70000">
                    <a:srgbClr val="181CC7"/>
                  </a:gs>
                  <a:gs pos="88000">
                    <a:srgbClr val="7005D4"/>
                  </a:gs>
                  <a:gs pos="100000">
                    <a:srgbClr val="8C3D91"/>
                  </a:gs>
                </a:gsLst>
                <a:lin ang="5400000" scaled="0"/>
              </a:gradFill>
            </a:endParaRPr>
          </a:p>
          <a:p>
            <a:endParaRPr lang="en-US" sz="2000" b="1" i="1" dirty="0" smtClean="0"/>
          </a:p>
          <a:p>
            <a:endParaRPr lang="en-US" sz="2000" b="1" i="1" dirty="0" smtClean="0"/>
          </a:p>
          <a:p>
            <a:endParaRPr lang="en-US" sz="2000" b="1" i="1" dirty="0"/>
          </a:p>
          <a:p>
            <a:r>
              <a:rPr lang="en-US" sz="2000" b="1" i="1" u="sng" dirty="0" smtClean="0"/>
              <a:t>Example 1</a:t>
            </a:r>
            <a:r>
              <a:rPr lang="en-US" sz="2000" b="1" i="1" dirty="0" smtClean="0"/>
              <a:t>: If the unit is eligible for the total quantum of Rs.1000 and the E.C. period is 10 years, then actual incentives disbursed to such unit, shall not exceed Rs.100 (1000/10) in a given year even though the amount of total incentives sanctioned for that year is more than Rs. 100. The difference (yearly sanctioned amount minus yearly disbursement limit) can be carried forward for the Subsequent years of E. C. period, such that the actual disbursement of incentives is not more than Rs.100 in any year. </a:t>
            </a:r>
          </a:p>
          <a:p>
            <a:endParaRPr lang="en-US" sz="2000" b="1" i="1" dirty="0"/>
          </a:p>
          <a:p>
            <a:endParaRPr lang="en-US" sz="2000" b="1" i="1" dirty="0" smtClean="0"/>
          </a:p>
          <a:p>
            <a:r>
              <a:rPr lang="en-US" sz="2000" b="1" i="1" u="sng" dirty="0" smtClean="0"/>
              <a:t>Example 2</a:t>
            </a:r>
            <a:r>
              <a:rPr lang="en-US" sz="2000" b="1" i="1" dirty="0" smtClean="0"/>
              <a:t>: If the unit is eligible for the total quantum of Rs.1000 and the E.C. period is 10 years, then actual incentive disbursed to such unit, shall not exceed Rs.100 (1000/10) or the incentives sanctioned (say Rs.70) for that year whichever is less ( i.e. Rs.70). The difference (i.e.Rs.30) can be carried forward for the further E. C. period. In the next year, if the total incentives sanctioned are Rs. 140, then the unit will be eligible for disbursement of Rs. 100 (i.e. yearly maximum disbursement limit) and Rs. 30 towards the carried forward amount . </a:t>
            </a:r>
            <a:endParaRPr lang="en-US" sz="2000" dirty="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0" y="6492875"/>
            <a:ext cx="9144000" cy="517525"/>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smtClean="0"/>
          </a:p>
        </p:txBody>
      </p:sp>
      <p:sp>
        <p:nvSpPr>
          <p:cNvPr id="6" name="Down Arrow 5"/>
          <p:cNvSpPr/>
          <p:nvPr/>
        </p:nvSpPr>
        <p:spPr>
          <a:xfrm>
            <a:off x="1600200" y="0"/>
            <a:ext cx="5971032" cy="281940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smtClean="0">
              <a:blipFill>
                <a:blip r:embed="rId3"/>
                <a:tile tx="0" ty="0" sx="100000" sy="100000" flip="none" algn="tl"/>
              </a:blipFill>
            </a:endParaRPr>
          </a:p>
          <a:p>
            <a:pPr algn="ctr"/>
            <a:endParaRPr lang="en-US" b="1" dirty="0" smtClean="0">
              <a:blipFill>
                <a:blip r:embed="rId3"/>
                <a:tile tx="0" ty="0" sx="100000" sy="100000" flip="none" algn="tl"/>
              </a:blipFill>
            </a:endParaRPr>
          </a:p>
          <a:p>
            <a:pPr algn="ctr"/>
            <a:r>
              <a:rPr lang="en-US" sz="2800" b="1" dirty="0" smtClean="0">
                <a:blipFill>
                  <a:blip r:embed="rId3"/>
                  <a:tile tx="0" ty="0" sx="100000" sy="100000" flip="none" algn="tl"/>
                </a:blipFill>
              </a:rPr>
              <a:t>PROCEDURE FOR APPLICATION UNDER PSI-2013 </a:t>
            </a:r>
            <a:endParaRPr lang="en-US" sz="2800" dirty="0"/>
          </a:p>
        </p:txBody>
      </p:sp>
      <p:pic>
        <p:nvPicPr>
          <p:cNvPr id="7" name="Picture 6" descr="how-_to-_apply-_for-_ibps-rrb_exam[1].jpg"/>
          <p:cNvPicPr>
            <a:picLocks noChangeAspect="1"/>
          </p:cNvPicPr>
          <p:nvPr/>
        </p:nvPicPr>
        <p:blipFill>
          <a:blip r:embed="rId4" cstate="print"/>
          <a:stretch>
            <a:fillRect/>
          </a:stretch>
        </p:blipFill>
        <p:spPr>
          <a:xfrm>
            <a:off x="0" y="2895600"/>
            <a:ext cx="4724400" cy="3619500"/>
          </a:xfrm>
          <a:prstGeom prst="rect">
            <a:avLst/>
          </a:prstGeom>
        </p:spPr>
      </p:pic>
      <p:pic>
        <p:nvPicPr>
          <p:cNvPr id="8" name="Picture 7" descr="2drdngm[2].jpg"/>
          <p:cNvPicPr>
            <a:picLocks noChangeAspect="1"/>
          </p:cNvPicPr>
          <p:nvPr/>
        </p:nvPicPr>
        <p:blipFill>
          <a:blip r:embed="rId5" cstate="print"/>
          <a:stretch>
            <a:fillRect/>
          </a:stretch>
        </p:blipFill>
        <p:spPr>
          <a:xfrm>
            <a:off x="4724400" y="2895600"/>
            <a:ext cx="4419600" cy="3648075"/>
          </a:xfrm>
          <a:prstGeom prst="rect">
            <a:avLst/>
          </a:prstGeom>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524863"/>
          </a:xfrm>
          <a:prstGeom prst="rect">
            <a:avLst/>
          </a:prstGeom>
        </p:spPr>
        <p:txBody>
          <a:bodyPr wrap="square">
            <a:spAutoFit/>
          </a:bodyPr>
          <a:lstStyle/>
          <a:p>
            <a:pPr>
              <a:buFont typeface="Wingdings" pitchFamily="2" charset="2"/>
              <a:buChar char="v"/>
            </a:pPr>
            <a:r>
              <a:rPr lang="en-US" b="1" dirty="0" smtClean="0">
                <a:gradFill>
                  <a:gsLst>
                    <a:gs pos="0">
                      <a:srgbClr val="000000"/>
                    </a:gs>
                    <a:gs pos="39999">
                      <a:srgbClr val="0A128C"/>
                    </a:gs>
                    <a:gs pos="70000">
                      <a:srgbClr val="181CC7"/>
                    </a:gs>
                    <a:gs pos="88000">
                      <a:srgbClr val="7005D4"/>
                    </a:gs>
                    <a:gs pos="100000">
                      <a:srgbClr val="8C3D91"/>
                    </a:gs>
                  </a:gsLst>
                  <a:lin ang="5400000" scaled="0"/>
                </a:gradFill>
              </a:rPr>
              <a:t>                               </a:t>
            </a:r>
            <a:r>
              <a:rPr lang="en-US" sz="2400" b="1" dirty="0" smtClean="0">
                <a:gradFill>
                  <a:gsLst>
                    <a:gs pos="0">
                      <a:srgbClr val="000000"/>
                    </a:gs>
                    <a:gs pos="39999">
                      <a:srgbClr val="0A128C"/>
                    </a:gs>
                    <a:gs pos="70000">
                      <a:srgbClr val="181CC7"/>
                    </a:gs>
                    <a:gs pos="88000">
                      <a:srgbClr val="7005D4"/>
                    </a:gs>
                    <a:gs pos="100000">
                      <a:srgbClr val="8C3D91"/>
                    </a:gs>
                  </a:gsLst>
                  <a:lin ang="5400000" scaled="0"/>
                </a:gradFill>
              </a:rPr>
              <a:t>APPLICATION  FOR ELIGIBILITY</a:t>
            </a:r>
            <a:endParaRPr lang="en-US" sz="2400" b="1" dirty="0" smtClean="0"/>
          </a:p>
          <a:p>
            <a:endParaRPr lang="en-US" b="1" dirty="0"/>
          </a:p>
          <a:p>
            <a:endParaRPr lang="en-US" b="1" dirty="0"/>
          </a:p>
          <a:p>
            <a:pPr marL="342900" indent="-342900">
              <a:buFont typeface="Wingdings" pitchFamily="2" charset="2"/>
              <a:buChar char="§"/>
            </a:pPr>
            <a:r>
              <a:rPr lang="en-US" sz="2000" dirty="0" smtClean="0"/>
              <a:t>An </a:t>
            </a:r>
            <a:r>
              <a:rPr lang="en-US" sz="2000" dirty="0"/>
              <a:t>application for eligibility under the PSI 2013 Scheme shall be submitted to the Implementing Agency by an Eligible</a:t>
            </a:r>
            <a:r>
              <a:rPr lang="en-US" sz="2000" b="1" dirty="0">
                <a:solidFill>
                  <a:schemeClr val="accent1">
                    <a:lumMod val="75000"/>
                  </a:schemeClr>
                </a:solidFill>
              </a:rPr>
              <a:t> </a:t>
            </a:r>
            <a:r>
              <a:rPr lang="en-US" sz="2000" dirty="0">
                <a:solidFill>
                  <a:schemeClr val="accent1">
                    <a:lumMod val="75000"/>
                  </a:schemeClr>
                </a:solidFill>
              </a:rPr>
              <a:t>Unit only after it has taken all the Effective Steps but not later than the 31st March, 2018.</a:t>
            </a:r>
            <a:r>
              <a:rPr lang="en-US" sz="2000" dirty="0"/>
              <a:t> It shall be supported by documentary evidence with regard to completion of the Effective Steps. </a:t>
            </a:r>
            <a:endParaRPr lang="en-US" sz="2000" dirty="0" smtClean="0"/>
          </a:p>
          <a:p>
            <a:pPr marL="342900" indent="-342900"/>
            <a:endParaRPr lang="en-US" sz="2000" dirty="0" smtClean="0"/>
          </a:p>
          <a:p>
            <a:pPr marL="342900" indent="-342900">
              <a:buFont typeface="Wingdings" pitchFamily="2" charset="2"/>
              <a:buChar char="§"/>
            </a:pPr>
            <a:r>
              <a:rPr lang="en-US" sz="2000" dirty="0" smtClean="0"/>
              <a:t> For claiming eligibility under the PSI-2013, any New/Expansion/ Diversification, Eligible Unit shall commence the commercial production and also acquire the fixed assets at site, having paid for the same, and paid for it within the investment period.</a:t>
            </a:r>
          </a:p>
          <a:p>
            <a:pPr marL="342900" indent="-342900"/>
            <a:endParaRPr lang="en-US" sz="2000" dirty="0" smtClean="0"/>
          </a:p>
          <a:p>
            <a:pPr marL="342900" indent="-342900">
              <a:buFont typeface="Wingdings" pitchFamily="2" charset="2"/>
              <a:buChar char="§"/>
            </a:pPr>
            <a:r>
              <a:rPr lang="en-US" sz="2000" dirty="0" smtClean="0">
                <a:solidFill>
                  <a:schemeClr val="accent1">
                    <a:lumMod val="75000"/>
                  </a:schemeClr>
                </a:solidFill>
              </a:rPr>
              <a:t>The Investment Period for Micro, Small and Medium manufacturing Enterprises will be three years, and for the LSI units, four years</a:t>
            </a:r>
            <a:r>
              <a:rPr lang="en-US" sz="2000" dirty="0" smtClean="0"/>
              <a:t>.</a:t>
            </a:r>
          </a:p>
          <a:p>
            <a:pPr marL="342900" indent="-342900"/>
            <a:endParaRPr lang="en-US" sz="2000" dirty="0" smtClean="0"/>
          </a:p>
          <a:p>
            <a:pPr marL="342900" indent="-342900">
              <a:buFont typeface="Wingdings" pitchFamily="2" charset="2"/>
              <a:buChar char="§"/>
            </a:pPr>
            <a:r>
              <a:rPr lang="en-US" sz="2000" dirty="0" smtClean="0"/>
              <a:t> </a:t>
            </a:r>
            <a:r>
              <a:rPr lang="en-US" sz="2000" dirty="0" smtClean="0">
                <a:solidFill>
                  <a:schemeClr val="accent1">
                    <a:lumMod val="75000"/>
                  </a:schemeClr>
                </a:solidFill>
              </a:rPr>
              <a:t>For Mega Projects /Ultra Mega Projects, the Investment period will be five years </a:t>
            </a:r>
            <a:r>
              <a:rPr lang="en-US" sz="2000" dirty="0" smtClean="0"/>
              <a:t>from the date of application or such greater period as may be approved by the “High Power Committee” or the “Cabinet Sub Committee” on case to case basis. </a:t>
            </a:r>
          </a:p>
          <a:p>
            <a:pPr marL="342900" indent="-342900"/>
            <a:endParaRPr lang="en-US" dirty="0"/>
          </a:p>
        </p:txBody>
      </p:sp>
      <p:sp>
        <p:nvSpPr>
          <p:cNvPr id="3" name="Footer Placeholder 2"/>
          <p:cNvSpPr>
            <a:spLocks noGrp="1"/>
          </p:cNvSpPr>
          <p:nvPr>
            <p:ph type="ftr" sz="quarter" idx="11"/>
          </p:nvPr>
        </p:nvSpPr>
        <p:spPr>
          <a:xfrm>
            <a:off x="0" y="6492875"/>
            <a:ext cx="9144000" cy="365125"/>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      </a:t>
            </a:r>
            <a:endParaRPr lang="en-US"/>
          </a:p>
        </p:txBody>
      </p:sp>
      <p:graphicFrame>
        <p:nvGraphicFramePr>
          <p:cNvPr id="3" name="Table 2"/>
          <p:cNvGraphicFramePr>
            <a:graphicFrameLocks noGrp="1"/>
          </p:cNvGraphicFramePr>
          <p:nvPr/>
        </p:nvGraphicFramePr>
        <p:xfrm>
          <a:off x="0" y="0"/>
          <a:ext cx="9144000" cy="6858004"/>
        </p:xfrm>
        <a:graphic>
          <a:graphicData uri="http://schemas.openxmlformats.org/drawingml/2006/table">
            <a:tbl>
              <a:tblPr firstRow="1" bandRow="1">
                <a:tableStyleId>{5C22544A-7EE6-4342-B048-85BDC9FD1C3A}</a:tableStyleId>
              </a:tblPr>
              <a:tblGrid>
                <a:gridCol w="2286000"/>
                <a:gridCol w="2286000"/>
                <a:gridCol w="2286000"/>
                <a:gridCol w="2286000"/>
              </a:tblGrid>
              <a:tr h="633442">
                <a:tc>
                  <a:txBody>
                    <a:bodyPr/>
                    <a:lstStyle/>
                    <a:p>
                      <a:pPr algn="ctr"/>
                      <a:r>
                        <a:rPr lang="en-US" dirty="0" smtClean="0"/>
                        <a:t>STATE</a:t>
                      </a:r>
                      <a:endParaRPr lang="en-US" dirty="0"/>
                    </a:p>
                  </a:txBody>
                  <a:tcPr/>
                </a:tc>
                <a:tc>
                  <a:txBody>
                    <a:bodyPr/>
                    <a:lstStyle/>
                    <a:p>
                      <a:pPr algn="ctr"/>
                      <a:r>
                        <a:rPr lang="en-US" dirty="0" smtClean="0"/>
                        <a:t>DISTRICT</a:t>
                      </a:r>
                      <a:endParaRPr lang="en-US" dirty="0"/>
                    </a:p>
                  </a:txBody>
                  <a:tcPr/>
                </a:tc>
                <a:tc>
                  <a:txBody>
                    <a:bodyPr/>
                    <a:lstStyle/>
                    <a:p>
                      <a:pPr algn="ctr"/>
                      <a:r>
                        <a:rPr lang="en-US" dirty="0" smtClean="0"/>
                        <a:t>TALUKA</a:t>
                      </a:r>
                      <a:endParaRPr lang="en-US" dirty="0"/>
                    </a:p>
                  </a:txBody>
                  <a:tcPr/>
                </a:tc>
                <a:tc>
                  <a:txBody>
                    <a:bodyPr/>
                    <a:lstStyle/>
                    <a:p>
                      <a:pPr algn="ctr"/>
                      <a:r>
                        <a:rPr lang="en-US" dirty="0" smtClean="0"/>
                        <a:t>AREA</a:t>
                      </a:r>
                      <a:endParaRPr lang="en-US" dirty="0"/>
                    </a:p>
                  </a:txBody>
                  <a:tcPr/>
                </a:tc>
              </a:tr>
              <a:tr h="398372">
                <a:tc rowSpan="14">
                  <a:txBody>
                    <a:bodyPr/>
                    <a:lstStyle/>
                    <a:p>
                      <a:pPr algn="ctr"/>
                      <a:r>
                        <a:rPr lang="en-US" dirty="0" smtClean="0"/>
                        <a:t>MAHARASHTRA &amp; GUJRAT</a:t>
                      </a:r>
                      <a:endParaRPr lang="en-US" dirty="0"/>
                    </a:p>
                  </a:txBody>
                  <a:tcPr anchor="ctr">
                    <a:solidFill>
                      <a:srgbClr val="9966FF"/>
                    </a:solidFill>
                  </a:tcPr>
                </a:tc>
                <a:tc rowSpan="6">
                  <a:txBody>
                    <a:bodyPr/>
                    <a:lstStyle/>
                    <a:p>
                      <a:pPr algn="ctr"/>
                      <a:r>
                        <a:rPr lang="en-US" dirty="0" smtClean="0"/>
                        <a:t>THANE</a:t>
                      </a:r>
                      <a:endParaRPr lang="en-US" dirty="0"/>
                    </a:p>
                  </a:txBody>
                  <a:tcPr anchor="ctr">
                    <a:solidFill>
                      <a:schemeClr val="accent2">
                        <a:lumMod val="60000"/>
                        <a:lumOff val="40000"/>
                      </a:schemeClr>
                    </a:solidFill>
                  </a:tcPr>
                </a:tc>
                <a:tc>
                  <a:txBody>
                    <a:bodyPr/>
                    <a:lstStyle/>
                    <a:p>
                      <a:pPr algn="ctr"/>
                      <a:r>
                        <a:rPr lang="en-US" dirty="0" smtClean="0"/>
                        <a:t>THANE</a:t>
                      </a:r>
                      <a:endParaRPr lang="en-US" dirty="0"/>
                    </a:p>
                  </a:txBody>
                  <a:tcPr>
                    <a:solidFill>
                      <a:schemeClr val="accent2">
                        <a:lumMod val="60000"/>
                        <a:lumOff val="40000"/>
                      </a:schemeClr>
                    </a:solidFill>
                  </a:tcPr>
                </a:tc>
                <a:tc>
                  <a:txBody>
                    <a:bodyPr/>
                    <a:lstStyle/>
                    <a:p>
                      <a:pPr algn="ctr"/>
                      <a:r>
                        <a:rPr lang="en-US" dirty="0" smtClean="0"/>
                        <a:t>A</a:t>
                      </a:r>
                    </a:p>
                  </a:txBody>
                  <a:tcPr>
                    <a:solidFill>
                      <a:schemeClr val="accent2">
                        <a:lumMod val="60000"/>
                        <a:lumOff val="40000"/>
                      </a:schemeClr>
                    </a:solidFill>
                  </a:tcPr>
                </a:tc>
              </a:tr>
              <a:tr h="398372">
                <a:tc vMerge="1">
                  <a:txBody>
                    <a:bodyPr/>
                    <a:lstStyle/>
                    <a:p>
                      <a:endParaRPr lang="en-US" dirty="0"/>
                    </a:p>
                  </a:txBody>
                  <a:tcPr/>
                </a:tc>
                <a:tc vMerge="1">
                  <a:txBody>
                    <a:bodyPr/>
                    <a:lstStyle/>
                    <a:p>
                      <a:endParaRPr lang="en-US" dirty="0"/>
                    </a:p>
                  </a:txBody>
                  <a:tcPr/>
                </a:tc>
                <a:tc>
                  <a:txBody>
                    <a:bodyPr/>
                    <a:lstStyle/>
                    <a:p>
                      <a:pPr algn="ctr"/>
                      <a:r>
                        <a:rPr lang="en-US" dirty="0" smtClean="0"/>
                        <a:t>PALGHAR</a:t>
                      </a:r>
                      <a:endParaRPr lang="en-US" dirty="0"/>
                    </a:p>
                  </a:txBody>
                  <a:tcPr>
                    <a:solidFill>
                      <a:schemeClr val="accent2">
                        <a:lumMod val="60000"/>
                        <a:lumOff val="40000"/>
                      </a:schemeClr>
                    </a:solidFill>
                  </a:tcPr>
                </a:tc>
                <a:tc>
                  <a:txBody>
                    <a:bodyPr/>
                    <a:lstStyle/>
                    <a:p>
                      <a:pPr algn="ctr"/>
                      <a:r>
                        <a:rPr lang="en-US" dirty="0" smtClean="0"/>
                        <a:t>A</a:t>
                      </a:r>
                      <a:endParaRPr lang="en-US" dirty="0"/>
                    </a:p>
                  </a:txBody>
                  <a:tcPr>
                    <a:solidFill>
                      <a:schemeClr val="accent2">
                        <a:lumMod val="60000"/>
                        <a:lumOff val="40000"/>
                      </a:schemeClr>
                    </a:solidFill>
                  </a:tcPr>
                </a:tc>
              </a:tr>
              <a:tr h="398372">
                <a:tc vMerge="1">
                  <a:txBody>
                    <a:bodyPr/>
                    <a:lstStyle/>
                    <a:p>
                      <a:endParaRPr lang="en-US" dirty="0"/>
                    </a:p>
                  </a:txBody>
                  <a:tcPr/>
                </a:tc>
                <a:tc vMerge="1">
                  <a:txBody>
                    <a:bodyPr/>
                    <a:lstStyle/>
                    <a:p>
                      <a:endParaRPr lang="en-US" dirty="0"/>
                    </a:p>
                  </a:txBody>
                  <a:tcPr/>
                </a:tc>
                <a:tc>
                  <a:txBody>
                    <a:bodyPr/>
                    <a:lstStyle/>
                    <a:p>
                      <a:pPr algn="ctr"/>
                      <a:r>
                        <a:rPr lang="en-US" dirty="0" smtClean="0"/>
                        <a:t>TALASARI</a:t>
                      </a:r>
                      <a:endParaRPr lang="en-US" dirty="0"/>
                    </a:p>
                  </a:txBody>
                  <a:tcPr>
                    <a:solidFill>
                      <a:schemeClr val="accent2">
                        <a:lumMod val="60000"/>
                        <a:lumOff val="40000"/>
                      </a:schemeClr>
                    </a:solidFill>
                  </a:tcPr>
                </a:tc>
                <a:tc>
                  <a:txBody>
                    <a:bodyPr/>
                    <a:lstStyle/>
                    <a:p>
                      <a:pPr algn="ctr"/>
                      <a:r>
                        <a:rPr lang="en-US" dirty="0" smtClean="0"/>
                        <a:t>D+</a:t>
                      </a:r>
                      <a:endParaRPr lang="en-US" dirty="0"/>
                    </a:p>
                  </a:txBody>
                  <a:tcPr>
                    <a:solidFill>
                      <a:schemeClr val="accent2">
                        <a:lumMod val="60000"/>
                        <a:lumOff val="40000"/>
                      </a:schemeClr>
                    </a:solidFill>
                  </a:tcPr>
                </a:tc>
              </a:tr>
              <a:tr h="398372">
                <a:tc vMerge="1">
                  <a:txBody>
                    <a:bodyPr/>
                    <a:lstStyle/>
                    <a:p>
                      <a:endParaRPr lang="en-US" dirty="0"/>
                    </a:p>
                  </a:txBody>
                  <a:tcPr/>
                </a:tc>
                <a:tc vMerge="1">
                  <a:txBody>
                    <a:bodyPr/>
                    <a:lstStyle/>
                    <a:p>
                      <a:endParaRPr lang="en-US" dirty="0"/>
                    </a:p>
                  </a:txBody>
                  <a:tcPr/>
                </a:tc>
                <a:tc>
                  <a:txBody>
                    <a:bodyPr/>
                    <a:lstStyle/>
                    <a:p>
                      <a:pPr algn="ctr"/>
                      <a:r>
                        <a:rPr lang="en-US" dirty="0" smtClean="0"/>
                        <a:t>JAVHAR</a:t>
                      </a:r>
                      <a:endParaRPr lang="en-US" dirty="0"/>
                    </a:p>
                  </a:txBody>
                  <a:tcPr>
                    <a:solidFill>
                      <a:schemeClr val="accent2">
                        <a:lumMod val="60000"/>
                        <a:lumOff val="40000"/>
                      </a:schemeClr>
                    </a:solidFill>
                  </a:tcPr>
                </a:tc>
                <a:tc>
                  <a:txBody>
                    <a:bodyPr/>
                    <a:lstStyle/>
                    <a:p>
                      <a:pPr algn="ctr"/>
                      <a:r>
                        <a:rPr lang="en-US" dirty="0" smtClean="0"/>
                        <a:t>D+</a:t>
                      </a:r>
                      <a:endParaRPr lang="en-US" dirty="0"/>
                    </a:p>
                  </a:txBody>
                  <a:tcPr>
                    <a:solidFill>
                      <a:schemeClr val="accent2">
                        <a:lumMod val="60000"/>
                        <a:lumOff val="40000"/>
                      </a:schemeClr>
                    </a:solidFill>
                  </a:tcPr>
                </a:tc>
              </a:tr>
              <a:tr h="398372">
                <a:tc vMerge="1">
                  <a:txBody>
                    <a:bodyPr/>
                    <a:lstStyle/>
                    <a:p>
                      <a:endParaRPr lang="en-US"/>
                    </a:p>
                  </a:txBody>
                  <a:tcPr/>
                </a:tc>
                <a:tc vMerge="1">
                  <a:txBody>
                    <a:bodyPr/>
                    <a:lstStyle/>
                    <a:p>
                      <a:endParaRPr lang="en-US"/>
                    </a:p>
                  </a:txBody>
                  <a:tcPr/>
                </a:tc>
                <a:tc>
                  <a:txBody>
                    <a:bodyPr/>
                    <a:lstStyle/>
                    <a:p>
                      <a:pPr algn="ctr"/>
                      <a:r>
                        <a:rPr lang="en-US" dirty="0" smtClean="0"/>
                        <a:t>MOKHADA</a:t>
                      </a:r>
                      <a:endParaRPr lang="en-US" dirty="0"/>
                    </a:p>
                  </a:txBody>
                  <a:tcPr>
                    <a:solidFill>
                      <a:schemeClr val="accent2">
                        <a:lumMod val="60000"/>
                        <a:lumOff val="40000"/>
                      </a:schemeClr>
                    </a:solidFill>
                  </a:tcPr>
                </a:tc>
                <a:tc>
                  <a:txBody>
                    <a:bodyPr/>
                    <a:lstStyle/>
                    <a:p>
                      <a:pPr algn="ctr"/>
                      <a:r>
                        <a:rPr lang="en-US" dirty="0" smtClean="0"/>
                        <a:t>D+</a:t>
                      </a:r>
                      <a:endParaRPr lang="en-US" dirty="0"/>
                    </a:p>
                  </a:txBody>
                  <a:tcPr>
                    <a:solidFill>
                      <a:schemeClr val="accent2">
                        <a:lumMod val="60000"/>
                        <a:lumOff val="40000"/>
                      </a:schemeClr>
                    </a:solidFill>
                  </a:tcPr>
                </a:tc>
              </a:tr>
              <a:tr h="398372">
                <a:tc vMerge="1">
                  <a:txBody>
                    <a:bodyPr/>
                    <a:lstStyle/>
                    <a:p>
                      <a:endParaRPr lang="en-US"/>
                    </a:p>
                  </a:txBody>
                  <a:tcPr/>
                </a:tc>
                <a:tc vMerge="1">
                  <a:txBody>
                    <a:bodyPr/>
                    <a:lstStyle/>
                    <a:p>
                      <a:endParaRPr lang="en-US"/>
                    </a:p>
                  </a:txBody>
                  <a:tcPr/>
                </a:tc>
                <a:tc>
                  <a:txBody>
                    <a:bodyPr/>
                    <a:lstStyle/>
                    <a:p>
                      <a:pPr algn="ctr"/>
                      <a:r>
                        <a:rPr lang="en-US" dirty="0" smtClean="0"/>
                        <a:t>VASAI</a:t>
                      </a:r>
                      <a:endParaRPr lang="en-US" dirty="0"/>
                    </a:p>
                  </a:txBody>
                  <a:tcPr>
                    <a:solidFill>
                      <a:schemeClr val="accent2">
                        <a:lumMod val="60000"/>
                        <a:lumOff val="40000"/>
                      </a:schemeClr>
                    </a:solidFill>
                  </a:tcPr>
                </a:tc>
                <a:tc>
                  <a:txBody>
                    <a:bodyPr/>
                    <a:lstStyle/>
                    <a:p>
                      <a:pPr algn="ctr"/>
                      <a:r>
                        <a:rPr lang="en-US" dirty="0" smtClean="0"/>
                        <a:t>A</a:t>
                      </a:r>
                      <a:endParaRPr lang="en-US" dirty="0"/>
                    </a:p>
                  </a:txBody>
                  <a:tcPr>
                    <a:solidFill>
                      <a:schemeClr val="accent2">
                        <a:lumMod val="60000"/>
                        <a:lumOff val="40000"/>
                      </a:schemeClr>
                    </a:solidFill>
                  </a:tcPr>
                </a:tc>
              </a:tr>
              <a:tr h="462080">
                <a:tc vMerge="1">
                  <a:txBody>
                    <a:bodyPr/>
                    <a:lstStyle/>
                    <a:p>
                      <a:pPr algn="ctr"/>
                      <a:endParaRPr lang="en-US" dirty="0"/>
                    </a:p>
                  </a:txBody>
                  <a:tcPr anchor="ctr"/>
                </a:tc>
                <a:tc rowSpan="3">
                  <a:txBody>
                    <a:bodyPr/>
                    <a:lstStyle/>
                    <a:p>
                      <a:pPr algn="ctr"/>
                      <a:r>
                        <a:rPr lang="en-US" dirty="0" smtClean="0"/>
                        <a:t>NASIK</a:t>
                      </a:r>
                      <a:endParaRPr lang="en-US" dirty="0"/>
                    </a:p>
                  </a:txBody>
                  <a:tcPr anchor="ctr">
                    <a:solidFill>
                      <a:srgbClr val="92D050"/>
                    </a:solidFill>
                  </a:tcPr>
                </a:tc>
                <a:tc>
                  <a:txBody>
                    <a:bodyPr/>
                    <a:lstStyle/>
                    <a:p>
                      <a:pPr algn="ctr"/>
                      <a:r>
                        <a:rPr lang="en-US" dirty="0" smtClean="0"/>
                        <a:t>SURGANA</a:t>
                      </a:r>
                      <a:endParaRPr lang="en-US" dirty="0"/>
                    </a:p>
                  </a:txBody>
                  <a:tcPr>
                    <a:solidFill>
                      <a:srgbClr val="92D050"/>
                    </a:solidFill>
                  </a:tcPr>
                </a:tc>
                <a:tc>
                  <a:txBody>
                    <a:bodyPr/>
                    <a:lstStyle/>
                    <a:p>
                      <a:pPr algn="ctr"/>
                      <a:r>
                        <a:rPr lang="en-US" dirty="0" smtClean="0"/>
                        <a:t>D+</a:t>
                      </a:r>
                      <a:endParaRPr lang="en-US" dirty="0"/>
                    </a:p>
                  </a:txBody>
                  <a:tcPr>
                    <a:solidFill>
                      <a:srgbClr val="92D050"/>
                    </a:solidFill>
                  </a:tcPr>
                </a:tc>
              </a:tr>
              <a:tr h="414971">
                <a:tc vMerge="1">
                  <a:txBody>
                    <a:bodyPr/>
                    <a:lstStyle/>
                    <a:p>
                      <a:pPr algn="ctr"/>
                      <a:endParaRPr lang="en-US" dirty="0"/>
                    </a:p>
                  </a:txBody>
                  <a:tcPr anchor="ctr"/>
                </a:tc>
                <a:tc vMerge="1">
                  <a:txBody>
                    <a:bodyPr/>
                    <a:lstStyle/>
                    <a:p>
                      <a:endParaRPr lang="en-US" dirty="0"/>
                    </a:p>
                  </a:txBody>
                  <a:tcPr anchor="ctr"/>
                </a:tc>
                <a:tc>
                  <a:txBody>
                    <a:bodyPr/>
                    <a:lstStyle/>
                    <a:p>
                      <a:pPr algn="ctr"/>
                      <a:r>
                        <a:rPr lang="en-US" dirty="0" smtClean="0"/>
                        <a:t>SATANA</a:t>
                      </a:r>
                      <a:endParaRPr lang="en-US" dirty="0"/>
                    </a:p>
                  </a:txBody>
                  <a:tcPr>
                    <a:solidFill>
                      <a:srgbClr val="92D050"/>
                    </a:solidFill>
                  </a:tcPr>
                </a:tc>
                <a:tc>
                  <a:txBody>
                    <a:bodyPr/>
                    <a:lstStyle/>
                    <a:p>
                      <a:pPr algn="ctr"/>
                      <a:r>
                        <a:rPr lang="en-US" dirty="0" smtClean="0"/>
                        <a:t>D+</a:t>
                      </a:r>
                      <a:endParaRPr lang="en-US" dirty="0"/>
                    </a:p>
                  </a:txBody>
                  <a:tcPr>
                    <a:solidFill>
                      <a:srgbClr val="92D050"/>
                    </a:solidFill>
                  </a:tcPr>
                </a:tc>
              </a:tr>
              <a:tr h="497965">
                <a:tc vMerge="1">
                  <a:txBody>
                    <a:bodyPr/>
                    <a:lstStyle/>
                    <a:p>
                      <a:pPr algn="ctr"/>
                      <a:endParaRPr lang="en-US" dirty="0"/>
                    </a:p>
                  </a:txBody>
                  <a:tcPr anchor="ctr"/>
                </a:tc>
                <a:tc vMerge="1">
                  <a:txBody>
                    <a:bodyPr/>
                    <a:lstStyle/>
                    <a:p>
                      <a:endParaRPr lang="en-US" dirty="0"/>
                    </a:p>
                  </a:txBody>
                  <a:tcPr anchor="ctr"/>
                </a:tc>
                <a:tc>
                  <a:txBody>
                    <a:bodyPr/>
                    <a:lstStyle/>
                    <a:p>
                      <a:pPr algn="ctr"/>
                      <a:r>
                        <a:rPr lang="en-US" dirty="0" smtClean="0"/>
                        <a:t>PETH</a:t>
                      </a:r>
                    </a:p>
                  </a:txBody>
                  <a:tcPr>
                    <a:solidFill>
                      <a:srgbClr val="92D050"/>
                    </a:solidFill>
                  </a:tcPr>
                </a:tc>
                <a:tc>
                  <a:txBody>
                    <a:bodyPr/>
                    <a:lstStyle/>
                    <a:p>
                      <a:pPr algn="ctr"/>
                      <a:r>
                        <a:rPr lang="en-US" dirty="0" smtClean="0"/>
                        <a:t>D+</a:t>
                      </a:r>
                      <a:endParaRPr lang="en-US" dirty="0"/>
                    </a:p>
                  </a:txBody>
                  <a:tcPr>
                    <a:solidFill>
                      <a:srgbClr val="92D050"/>
                    </a:solidFill>
                  </a:tcPr>
                </a:tc>
              </a:tr>
              <a:tr h="414971">
                <a:tc vMerge="1">
                  <a:txBody>
                    <a:bodyPr/>
                    <a:lstStyle/>
                    <a:p>
                      <a:pPr algn="ctr"/>
                      <a:endParaRPr lang="en-US" dirty="0"/>
                    </a:p>
                  </a:txBody>
                  <a:tcPr anchor="ctr"/>
                </a:tc>
                <a:tc>
                  <a:txBody>
                    <a:bodyPr/>
                    <a:lstStyle/>
                    <a:p>
                      <a:pPr algn="ctr"/>
                      <a:r>
                        <a:rPr lang="en-US" dirty="0" smtClean="0"/>
                        <a:t>DHULE</a:t>
                      </a:r>
                      <a:endParaRPr lang="en-US" dirty="0"/>
                    </a:p>
                  </a:txBody>
                  <a:tcPr anchor="ctr">
                    <a:solidFill>
                      <a:srgbClr val="0070C0"/>
                    </a:solidFill>
                  </a:tcPr>
                </a:tc>
                <a:tc>
                  <a:txBody>
                    <a:bodyPr/>
                    <a:lstStyle/>
                    <a:p>
                      <a:pPr algn="ctr"/>
                      <a:r>
                        <a:rPr lang="en-US" dirty="0" smtClean="0"/>
                        <a:t>SAKRI</a:t>
                      </a:r>
                      <a:endParaRPr lang="en-US" dirty="0"/>
                    </a:p>
                  </a:txBody>
                  <a:tcPr>
                    <a:solidFill>
                      <a:srgbClr val="0070C0"/>
                    </a:solidFill>
                  </a:tcPr>
                </a:tc>
                <a:tc>
                  <a:txBody>
                    <a:bodyPr/>
                    <a:lstStyle/>
                    <a:p>
                      <a:pPr algn="ctr"/>
                      <a:r>
                        <a:rPr lang="en-US" dirty="0" smtClean="0"/>
                        <a:t>D+</a:t>
                      </a:r>
                      <a:endParaRPr lang="en-US" dirty="0"/>
                    </a:p>
                  </a:txBody>
                  <a:tcPr>
                    <a:solidFill>
                      <a:srgbClr val="0070C0"/>
                    </a:solidFill>
                  </a:tcPr>
                </a:tc>
              </a:tr>
              <a:tr h="414971">
                <a:tc vMerge="1">
                  <a:txBody>
                    <a:bodyPr/>
                    <a:lstStyle/>
                    <a:p>
                      <a:pPr algn="ctr"/>
                      <a:endParaRPr lang="en-US" dirty="0"/>
                    </a:p>
                  </a:txBody>
                  <a:tcPr anchor="ctr"/>
                </a:tc>
                <a:tc rowSpan="4">
                  <a:txBody>
                    <a:bodyPr/>
                    <a:lstStyle/>
                    <a:p>
                      <a:pPr algn="ctr"/>
                      <a:r>
                        <a:rPr lang="en-US" dirty="0" smtClean="0"/>
                        <a:t>NANDURBAR</a:t>
                      </a:r>
                      <a:endParaRPr lang="en-US" dirty="0"/>
                    </a:p>
                  </a:txBody>
                  <a:tcPr anchor="ctr">
                    <a:solidFill>
                      <a:srgbClr val="FFCC00"/>
                    </a:solidFill>
                  </a:tcPr>
                </a:tc>
                <a:tc>
                  <a:txBody>
                    <a:bodyPr/>
                    <a:lstStyle/>
                    <a:p>
                      <a:pPr algn="ctr"/>
                      <a:r>
                        <a:rPr lang="en-US" dirty="0" smtClean="0"/>
                        <a:t>NANDURBAR</a:t>
                      </a:r>
                      <a:endParaRPr lang="en-US" dirty="0"/>
                    </a:p>
                  </a:txBody>
                  <a:tcPr>
                    <a:solidFill>
                      <a:srgbClr val="FFCC00"/>
                    </a:solidFill>
                  </a:tcPr>
                </a:tc>
                <a:tc>
                  <a:txBody>
                    <a:bodyPr/>
                    <a:lstStyle/>
                    <a:p>
                      <a:pPr algn="ctr"/>
                      <a:r>
                        <a:rPr lang="en-US" dirty="0" smtClean="0"/>
                        <a:t>D+</a:t>
                      </a:r>
                      <a:endParaRPr lang="en-US" dirty="0"/>
                    </a:p>
                  </a:txBody>
                  <a:tcPr>
                    <a:solidFill>
                      <a:srgbClr val="FFCC00"/>
                    </a:solidFill>
                  </a:tcPr>
                </a:tc>
              </a:tr>
              <a:tr h="497965">
                <a:tc vMerge="1">
                  <a:txBody>
                    <a:bodyPr/>
                    <a:lstStyle/>
                    <a:p>
                      <a:pPr algn="ctr"/>
                      <a:endParaRPr lang="en-US" dirty="0"/>
                    </a:p>
                  </a:txBody>
                  <a:tcPr anchor="ctr"/>
                </a:tc>
                <a:tc vMerge="1">
                  <a:txBody>
                    <a:bodyPr/>
                    <a:lstStyle/>
                    <a:p>
                      <a:endParaRPr lang="en-US" dirty="0"/>
                    </a:p>
                  </a:txBody>
                  <a:tcPr anchor="ctr"/>
                </a:tc>
                <a:tc>
                  <a:txBody>
                    <a:bodyPr/>
                    <a:lstStyle/>
                    <a:p>
                      <a:pPr algn="ctr"/>
                      <a:r>
                        <a:rPr lang="en-US" dirty="0" smtClean="0"/>
                        <a:t>AKKALKUWA</a:t>
                      </a:r>
                      <a:endParaRPr lang="en-US" dirty="0"/>
                    </a:p>
                  </a:txBody>
                  <a:tcPr>
                    <a:solidFill>
                      <a:srgbClr val="FFCC00"/>
                    </a:solidFill>
                  </a:tcPr>
                </a:tc>
                <a:tc>
                  <a:txBody>
                    <a:bodyPr/>
                    <a:lstStyle/>
                    <a:p>
                      <a:pPr algn="ctr"/>
                      <a:r>
                        <a:rPr lang="en-US" dirty="0" smtClean="0"/>
                        <a:t>D+</a:t>
                      </a:r>
                      <a:endParaRPr lang="en-US" dirty="0"/>
                    </a:p>
                  </a:txBody>
                  <a:tcPr>
                    <a:solidFill>
                      <a:srgbClr val="FFCC00"/>
                    </a:solidFill>
                  </a:tcPr>
                </a:tc>
              </a:tr>
              <a:tr h="497965">
                <a:tc vMerge="1">
                  <a:txBody>
                    <a:bodyPr/>
                    <a:lstStyle/>
                    <a:p>
                      <a:pPr algn="ctr"/>
                      <a:endParaRPr lang="en-US" dirty="0"/>
                    </a:p>
                  </a:txBody>
                  <a:tcPr anchor="ctr"/>
                </a:tc>
                <a:tc vMerge="1">
                  <a:txBody>
                    <a:bodyPr/>
                    <a:lstStyle/>
                    <a:p>
                      <a:endParaRPr lang="en-US" dirty="0"/>
                    </a:p>
                  </a:txBody>
                  <a:tcPr anchor="ctr"/>
                </a:tc>
                <a:tc>
                  <a:txBody>
                    <a:bodyPr/>
                    <a:lstStyle/>
                    <a:p>
                      <a:pPr algn="ctr"/>
                      <a:r>
                        <a:rPr lang="en-US" dirty="0" smtClean="0"/>
                        <a:t>NAVAPUR</a:t>
                      </a:r>
                      <a:endParaRPr lang="en-US" dirty="0"/>
                    </a:p>
                  </a:txBody>
                  <a:tcPr>
                    <a:solidFill>
                      <a:srgbClr val="FFCC00"/>
                    </a:solidFill>
                  </a:tcPr>
                </a:tc>
                <a:tc>
                  <a:txBody>
                    <a:bodyPr/>
                    <a:lstStyle/>
                    <a:p>
                      <a:pPr algn="ctr"/>
                      <a:r>
                        <a:rPr lang="en-US" dirty="0" smtClean="0"/>
                        <a:t>D+</a:t>
                      </a:r>
                      <a:endParaRPr lang="en-US" dirty="0"/>
                    </a:p>
                  </a:txBody>
                  <a:tcPr>
                    <a:solidFill>
                      <a:srgbClr val="FFCC00"/>
                    </a:solidFill>
                  </a:tcPr>
                </a:tc>
              </a:tr>
              <a:tr h="633442">
                <a:tc vMerge="1">
                  <a:txBody>
                    <a:bodyPr/>
                    <a:lstStyle/>
                    <a:p>
                      <a:pPr algn="ctr"/>
                      <a:endParaRPr lang="en-US" dirty="0"/>
                    </a:p>
                  </a:txBody>
                  <a:tcPr anchor="ctr"/>
                </a:tc>
                <a:tc vMerge="1">
                  <a:txBody>
                    <a:bodyPr/>
                    <a:lstStyle/>
                    <a:p>
                      <a:endParaRPr lang="en-US" dirty="0"/>
                    </a:p>
                  </a:txBody>
                  <a:tcPr anchor="ctr"/>
                </a:tc>
                <a:tc>
                  <a:txBody>
                    <a:bodyPr/>
                    <a:lstStyle/>
                    <a:p>
                      <a:pPr algn="ctr"/>
                      <a:r>
                        <a:rPr lang="en-US" dirty="0" smtClean="0"/>
                        <a:t>DHADGAON</a:t>
                      </a:r>
                      <a:endParaRPr lang="en-US" dirty="0"/>
                    </a:p>
                  </a:txBody>
                  <a:tcPr>
                    <a:solidFill>
                      <a:srgbClr val="FFCC00"/>
                    </a:solidFill>
                  </a:tcPr>
                </a:tc>
                <a:tc>
                  <a:txBody>
                    <a:bodyPr/>
                    <a:lstStyle/>
                    <a:p>
                      <a:pPr algn="ctr"/>
                      <a:r>
                        <a:rPr lang="en-US" dirty="0" smtClean="0"/>
                        <a:t>D+</a:t>
                      </a:r>
                      <a:endParaRPr lang="en-US" dirty="0"/>
                    </a:p>
                  </a:txBody>
                  <a:tcPr>
                    <a:solidFill>
                      <a:srgbClr val="FFCC00"/>
                    </a:solidFill>
                  </a:tcPr>
                </a:tc>
              </a:tr>
            </a:tbl>
          </a:graphicData>
        </a:graphic>
      </p:graphicFrame>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
            <a:ext cx="9144000" cy="5539978"/>
          </a:xfrm>
          <a:prstGeom prst="rect">
            <a:avLst/>
          </a:prstGeom>
        </p:spPr>
        <p:txBody>
          <a:bodyPr wrap="square">
            <a:spAutoFit/>
          </a:bodyPr>
          <a:lstStyle/>
          <a:p>
            <a:pPr>
              <a:buFont typeface="Wingdings" pitchFamily="2" charset="2"/>
              <a:buChar char="v"/>
            </a:pPr>
            <a:r>
              <a:rPr lang="en-US" b="1" dirty="0" smtClean="0"/>
              <a:t>                                </a:t>
            </a:r>
            <a:r>
              <a:rPr lang="en-US" sz="2400" b="1" dirty="0" smtClean="0">
                <a:gradFill>
                  <a:gsLst>
                    <a:gs pos="0">
                      <a:srgbClr val="000000"/>
                    </a:gs>
                    <a:gs pos="39999">
                      <a:srgbClr val="0A128C"/>
                    </a:gs>
                    <a:gs pos="70000">
                      <a:srgbClr val="181CC7"/>
                    </a:gs>
                    <a:gs pos="88000">
                      <a:srgbClr val="7005D4"/>
                    </a:gs>
                    <a:gs pos="100000">
                      <a:srgbClr val="8C3D91"/>
                    </a:gs>
                  </a:gsLst>
                  <a:lin ang="5400000" scaled="0"/>
                </a:gradFill>
              </a:rPr>
              <a:t>APPLICATION  FOR ELIGIBILITY</a:t>
            </a:r>
            <a:endParaRPr lang="en-US" sz="2400" b="1" dirty="0" smtClean="0"/>
          </a:p>
          <a:p>
            <a:endParaRPr lang="en-US" u="sng" dirty="0" smtClean="0"/>
          </a:p>
          <a:p>
            <a:endParaRPr lang="en-US" dirty="0" smtClean="0"/>
          </a:p>
          <a:p>
            <a:endParaRPr lang="en-US" dirty="0" smtClean="0"/>
          </a:p>
          <a:p>
            <a:endParaRPr lang="en-US" dirty="0" smtClean="0"/>
          </a:p>
          <a:p>
            <a:endParaRPr lang="en-US" dirty="0" smtClean="0"/>
          </a:p>
          <a:p>
            <a:pPr>
              <a:buFont typeface="Wingdings" pitchFamily="2" charset="2"/>
              <a:buChar char="§"/>
            </a:pPr>
            <a:r>
              <a:rPr lang="en-US" sz="2000" dirty="0" smtClean="0">
                <a:solidFill>
                  <a:schemeClr val="accent1">
                    <a:lumMod val="75000"/>
                  </a:schemeClr>
                </a:solidFill>
              </a:rPr>
              <a:t>      The </a:t>
            </a:r>
            <a:r>
              <a:rPr lang="en-US" sz="2000" dirty="0">
                <a:solidFill>
                  <a:schemeClr val="accent1">
                    <a:lumMod val="75000"/>
                  </a:schemeClr>
                </a:solidFill>
              </a:rPr>
              <a:t>Investment Period will be counted from the date of submission of </a:t>
            </a:r>
            <a:endParaRPr lang="en-US" sz="2000" dirty="0" smtClean="0">
              <a:solidFill>
                <a:schemeClr val="accent1">
                  <a:lumMod val="75000"/>
                </a:schemeClr>
              </a:solidFill>
            </a:endParaRPr>
          </a:p>
          <a:p>
            <a:r>
              <a:rPr lang="en-US" sz="2000" dirty="0" smtClean="0">
                <a:solidFill>
                  <a:schemeClr val="accent1">
                    <a:lumMod val="75000"/>
                  </a:schemeClr>
                </a:solidFill>
              </a:rPr>
              <a:t>        application </a:t>
            </a:r>
            <a:r>
              <a:rPr lang="en-US" sz="2000" dirty="0">
                <a:solidFill>
                  <a:schemeClr val="accent1">
                    <a:lumMod val="75000"/>
                  </a:schemeClr>
                </a:solidFill>
              </a:rPr>
              <a:t>to the Implementing Agency</a:t>
            </a:r>
            <a:r>
              <a:rPr lang="en-US" sz="2000" dirty="0"/>
              <a:t> or the date suggested by the </a:t>
            </a:r>
            <a:r>
              <a:rPr lang="en-US" sz="2000" dirty="0" smtClean="0"/>
              <a:t>Eligible</a:t>
            </a:r>
          </a:p>
          <a:p>
            <a:r>
              <a:rPr lang="en-US" sz="2000" dirty="0" smtClean="0"/>
              <a:t>        </a:t>
            </a:r>
            <a:r>
              <a:rPr lang="en-US" sz="2000" dirty="0"/>
              <a:t>Unit. However, this date should be within this Scheme Period and the assets </a:t>
            </a:r>
            <a:endParaRPr lang="en-US" sz="2000" dirty="0" smtClean="0"/>
          </a:p>
          <a:p>
            <a:r>
              <a:rPr lang="en-US" sz="2000" dirty="0" smtClean="0"/>
              <a:t>        acquired </a:t>
            </a:r>
            <a:r>
              <a:rPr lang="en-US" sz="2000" dirty="0"/>
              <a:t>prior to and beyond the investment period will not be considered </a:t>
            </a:r>
            <a:endParaRPr lang="en-US" sz="2000" dirty="0" smtClean="0"/>
          </a:p>
          <a:p>
            <a:r>
              <a:rPr lang="en-US" sz="2000" dirty="0" smtClean="0"/>
              <a:t>        eligible </a:t>
            </a:r>
            <a:r>
              <a:rPr lang="en-US" sz="2000" dirty="0"/>
              <a:t>for incentives, </a:t>
            </a:r>
            <a:r>
              <a:rPr lang="en-US" sz="2000" dirty="0">
                <a:solidFill>
                  <a:srgbClr val="FF0000"/>
                </a:solidFill>
              </a:rPr>
              <a:t>However, the Land cost prior to submission of valid </a:t>
            </a:r>
            <a:endParaRPr lang="en-US" sz="2000" dirty="0" smtClean="0">
              <a:solidFill>
                <a:srgbClr val="FF0000"/>
              </a:solidFill>
            </a:endParaRPr>
          </a:p>
          <a:p>
            <a:r>
              <a:rPr lang="en-US" sz="2000" dirty="0" smtClean="0">
                <a:solidFill>
                  <a:srgbClr val="FF0000"/>
                </a:solidFill>
              </a:rPr>
              <a:t>        application </a:t>
            </a:r>
            <a:r>
              <a:rPr lang="en-US" sz="2000" dirty="0">
                <a:solidFill>
                  <a:srgbClr val="FF0000"/>
                </a:solidFill>
              </a:rPr>
              <a:t>shall be considered for Fix Capital Investment</a:t>
            </a:r>
            <a:r>
              <a:rPr lang="en-US" sz="2000" dirty="0" smtClean="0">
                <a:solidFill>
                  <a:srgbClr val="FF0000"/>
                </a:solidFill>
              </a:rPr>
              <a:t>.</a:t>
            </a:r>
          </a:p>
          <a:p>
            <a:endParaRPr lang="en-US" sz="2000" dirty="0" smtClean="0"/>
          </a:p>
          <a:p>
            <a:endParaRPr lang="en-US" sz="2000" dirty="0" smtClean="0"/>
          </a:p>
          <a:p>
            <a:endParaRPr lang="en-US" sz="2000" dirty="0" smtClean="0"/>
          </a:p>
          <a:p>
            <a:endParaRPr lang="en-US" sz="2000" dirty="0" smtClean="0"/>
          </a:p>
          <a:p>
            <a:pPr>
              <a:buFont typeface="Wingdings" pitchFamily="2" charset="2"/>
              <a:buChar char="§"/>
            </a:pPr>
            <a:r>
              <a:rPr lang="en-US" sz="2000" dirty="0" smtClean="0"/>
              <a:t>      Delay </a:t>
            </a:r>
            <a:r>
              <a:rPr lang="en-US" sz="2000" dirty="0"/>
              <a:t>in commencement of commercial production will entail </a:t>
            </a:r>
            <a:r>
              <a:rPr lang="en-US" sz="2000" dirty="0">
                <a:solidFill>
                  <a:srgbClr val="FF0000"/>
                </a:solidFill>
              </a:rPr>
              <a:t>proportionate </a:t>
            </a:r>
            <a:endParaRPr lang="en-US" sz="2000" dirty="0" smtClean="0">
              <a:solidFill>
                <a:srgbClr val="FF0000"/>
              </a:solidFill>
            </a:endParaRPr>
          </a:p>
          <a:p>
            <a:r>
              <a:rPr lang="en-US" sz="2000" dirty="0" smtClean="0">
                <a:solidFill>
                  <a:srgbClr val="FF0000"/>
                </a:solidFill>
              </a:rPr>
              <a:t>        curtailment </a:t>
            </a:r>
            <a:r>
              <a:rPr lang="en-US" sz="2000" dirty="0">
                <a:solidFill>
                  <a:srgbClr val="FF0000"/>
                </a:solidFill>
              </a:rPr>
              <a:t>of incentives </a:t>
            </a:r>
            <a:r>
              <a:rPr lang="en-US" sz="2000" dirty="0"/>
              <a:t>and </a:t>
            </a:r>
            <a:r>
              <a:rPr lang="en-US" sz="2000" dirty="0">
                <a:solidFill>
                  <a:srgbClr val="92D050"/>
                </a:solidFill>
              </a:rPr>
              <a:t>the Eligibility Certificate period. </a:t>
            </a:r>
          </a:p>
        </p:txBody>
      </p:sp>
      <p:sp>
        <p:nvSpPr>
          <p:cNvPr id="3" name="Footer Placeholder 2"/>
          <p:cNvSpPr>
            <a:spLocks noGrp="1"/>
          </p:cNvSpPr>
          <p:nvPr>
            <p:ph type="ftr" sz="quarter" idx="11"/>
          </p:nvPr>
        </p:nvSpPr>
        <p:spPr>
          <a:xfrm>
            <a:off x="0" y="6400801"/>
            <a:ext cx="9144000" cy="457199"/>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smtClean="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5539978"/>
          </a:xfrm>
          <a:prstGeom prst="rect">
            <a:avLst/>
          </a:prstGeom>
        </p:spPr>
        <p:txBody>
          <a:bodyPr wrap="square">
            <a:spAutoFit/>
          </a:bodyPr>
          <a:lstStyle/>
          <a:p>
            <a:pPr>
              <a:buFont typeface="Wingdings" pitchFamily="2" charset="2"/>
              <a:buChar char="v"/>
            </a:pPr>
            <a:r>
              <a:rPr lang="en-US" sz="2400" b="1" dirty="0" smtClean="0">
                <a:gradFill>
                  <a:gsLst>
                    <a:gs pos="0">
                      <a:srgbClr val="000000"/>
                    </a:gs>
                    <a:gs pos="39999">
                      <a:srgbClr val="0A128C"/>
                    </a:gs>
                    <a:gs pos="70000">
                      <a:srgbClr val="181CC7"/>
                    </a:gs>
                    <a:gs pos="88000">
                      <a:srgbClr val="7005D4"/>
                    </a:gs>
                    <a:gs pos="100000">
                      <a:srgbClr val="8C3D91"/>
                    </a:gs>
                  </a:gsLst>
                  <a:lin ang="5400000" scaled="0"/>
                </a:gradFill>
              </a:rPr>
              <a:t>                       APPLICATION  FOR ELIGIBILITY</a:t>
            </a:r>
            <a:endParaRPr lang="en-US" sz="2400" u="sng" dirty="0"/>
          </a:p>
          <a:p>
            <a:endParaRPr lang="en-US" u="sng" dirty="0" smtClean="0"/>
          </a:p>
          <a:p>
            <a:endParaRPr lang="en-US" dirty="0"/>
          </a:p>
          <a:p>
            <a:endParaRPr lang="en-US" dirty="0" smtClean="0"/>
          </a:p>
          <a:p>
            <a:pPr>
              <a:buFont typeface="Wingdings" pitchFamily="2" charset="2"/>
              <a:buChar char="§"/>
            </a:pPr>
            <a:r>
              <a:rPr lang="en-US" sz="2000" dirty="0" smtClean="0">
                <a:solidFill>
                  <a:schemeClr val="accent1">
                    <a:lumMod val="75000"/>
                  </a:schemeClr>
                </a:solidFill>
              </a:rPr>
              <a:t>     If </a:t>
            </a:r>
            <a:r>
              <a:rPr lang="en-US" sz="2000" dirty="0">
                <a:solidFill>
                  <a:schemeClr val="accent1">
                    <a:lumMod val="75000"/>
                  </a:schemeClr>
                </a:solidFill>
              </a:rPr>
              <a:t>a Unit has completed all Effective steps but not started the production </a:t>
            </a:r>
            <a:endParaRPr lang="en-US" sz="2000" dirty="0" smtClean="0">
              <a:solidFill>
                <a:schemeClr val="accent1">
                  <a:lumMod val="75000"/>
                </a:schemeClr>
              </a:solidFill>
            </a:endParaRPr>
          </a:p>
          <a:p>
            <a:r>
              <a:rPr lang="en-US" sz="2000" dirty="0" smtClean="0">
                <a:solidFill>
                  <a:schemeClr val="accent1">
                    <a:lumMod val="75000"/>
                  </a:schemeClr>
                </a:solidFill>
              </a:rPr>
              <a:t>       before </a:t>
            </a:r>
            <a:r>
              <a:rPr lang="en-US" sz="2000" dirty="0">
                <a:solidFill>
                  <a:schemeClr val="accent1">
                    <a:lumMod val="75000"/>
                  </a:schemeClr>
                </a:solidFill>
              </a:rPr>
              <a:t>the 1st April, 2013 and has not filed an application with the </a:t>
            </a:r>
            <a:endParaRPr lang="en-US" sz="2000" dirty="0" smtClean="0">
              <a:solidFill>
                <a:schemeClr val="accent1">
                  <a:lumMod val="75000"/>
                </a:schemeClr>
              </a:solidFill>
            </a:endParaRPr>
          </a:p>
          <a:p>
            <a:r>
              <a:rPr lang="en-US" sz="2000" dirty="0" smtClean="0">
                <a:solidFill>
                  <a:schemeClr val="accent1">
                    <a:lumMod val="75000"/>
                  </a:schemeClr>
                </a:solidFill>
              </a:rPr>
              <a:t>      Implementing </a:t>
            </a:r>
            <a:r>
              <a:rPr lang="en-US" sz="2000" dirty="0">
                <a:solidFill>
                  <a:schemeClr val="accent1">
                    <a:lumMod val="75000"/>
                  </a:schemeClr>
                </a:solidFill>
              </a:rPr>
              <a:t>Agency under PSI 2007, such unit can submit the </a:t>
            </a:r>
            <a:r>
              <a:rPr lang="en-US" sz="2000" dirty="0" smtClean="0">
                <a:solidFill>
                  <a:schemeClr val="accent1">
                    <a:lumMod val="75000"/>
                  </a:schemeClr>
                </a:solidFill>
              </a:rPr>
              <a:t>application</a:t>
            </a:r>
          </a:p>
          <a:p>
            <a:r>
              <a:rPr lang="en-US" sz="2000" dirty="0" smtClean="0">
                <a:solidFill>
                  <a:schemeClr val="accent1">
                    <a:lumMod val="75000"/>
                  </a:schemeClr>
                </a:solidFill>
              </a:rPr>
              <a:t>      </a:t>
            </a:r>
            <a:r>
              <a:rPr lang="en-US" sz="2000" dirty="0">
                <a:solidFill>
                  <a:schemeClr val="accent1">
                    <a:lumMod val="75000"/>
                  </a:schemeClr>
                </a:solidFill>
              </a:rPr>
              <a:t>under PSI - 2013. </a:t>
            </a:r>
            <a:endParaRPr lang="en-US" sz="2000" dirty="0" smtClean="0">
              <a:solidFill>
                <a:schemeClr val="accent1">
                  <a:lumMod val="75000"/>
                </a:schemeClr>
              </a:solidFill>
            </a:endParaRPr>
          </a:p>
          <a:p>
            <a:endParaRPr lang="en-US" sz="2000" dirty="0" smtClean="0"/>
          </a:p>
          <a:p>
            <a:endParaRPr lang="en-US" sz="2000" dirty="0" smtClean="0"/>
          </a:p>
          <a:p>
            <a:endParaRPr lang="en-US" sz="2000" dirty="0" smtClean="0"/>
          </a:p>
          <a:p>
            <a:endParaRPr lang="en-US" sz="2000" dirty="0" smtClean="0"/>
          </a:p>
          <a:p>
            <a:pPr>
              <a:buFont typeface="Wingdings" pitchFamily="2" charset="2"/>
              <a:buChar char="§"/>
            </a:pPr>
            <a:r>
              <a:rPr lang="en-US" sz="2000" dirty="0" smtClean="0"/>
              <a:t>     </a:t>
            </a:r>
            <a:r>
              <a:rPr lang="en-US" sz="2000" dirty="0" smtClean="0">
                <a:solidFill>
                  <a:srgbClr val="92D050"/>
                </a:solidFill>
              </a:rPr>
              <a:t>However</a:t>
            </a:r>
            <a:r>
              <a:rPr lang="en-US" sz="2000" dirty="0">
                <a:solidFill>
                  <a:srgbClr val="92D050"/>
                </a:solidFill>
              </a:rPr>
              <a:t>, the incentives applicable to such Eligible Unit shall be as per PSI- </a:t>
            </a:r>
            <a:endParaRPr lang="en-US" sz="2000" dirty="0" smtClean="0">
              <a:solidFill>
                <a:srgbClr val="92D050"/>
              </a:solidFill>
            </a:endParaRPr>
          </a:p>
          <a:p>
            <a:r>
              <a:rPr lang="en-US" sz="2000" dirty="0" smtClean="0">
                <a:solidFill>
                  <a:srgbClr val="92D050"/>
                </a:solidFill>
              </a:rPr>
              <a:t>       2007 </a:t>
            </a:r>
            <a:r>
              <a:rPr lang="en-US" sz="2000" dirty="0">
                <a:solidFill>
                  <a:srgbClr val="92D050"/>
                </a:solidFill>
              </a:rPr>
              <a:t>or PSI - 2013 , whichever is lower</a:t>
            </a:r>
            <a:r>
              <a:rPr lang="en-US" sz="2000" dirty="0"/>
              <a:t>. For such unit , the investment made </a:t>
            </a:r>
            <a:endParaRPr lang="en-US" sz="2000" dirty="0" smtClean="0"/>
          </a:p>
          <a:p>
            <a:r>
              <a:rPr lang="en-US" sz="2000" dirty="0" smtClean="0"/>
              <a:t>       within </a:t>
            </a:r>
            <a:r>
              <a:rPr lang="en-US" sz="2000" dirty="0"/>
              <a:t>the investment period from the date of application only will be </a:t>
            </a:r>
            <a:endParaRPr lang="en-US" sz="2000" dirty="0" smtClean="0"/>
          </a:p>
          <a:p>
            <a:r>
              <a:rPr lang="en-US" sz="2000" dirty="0" smtClean="0"/>
              <a:t>       considered </a:t>
            </a:r>
            <a:r>
              <a:rPr lang="en-US" sz="2000" dirty="0"/>
              <a:t>for Incentives. </a:t>
            </a:r>
            <a:endParaRPr lang="en-US" sz="2000" dirty="0" smtClean="0"/>
          </a:p>
          <a:p>
            <a:endParaRPr lang="en-US" dirty="0"/>
          </a:p>
          <a:p>
            <a:endParaRPr lang="en-US" dirty="0"/>
          </a:p>
        </p:txBody>
      </p:sp>
      <p:sp>
        <p:nvSpPr>
          <p:cNvPr id="3" name="Footer Placeholder 2"/>
          <p:cNvSpPr>
            <a:spLocks noGrp="1"/>
          </p:cNvSpPr>
          <p:nvPr>
            <p:ph type="ftr" sz="quarter" idx="11"/>
          </p:nvPr>
        </p:nvSpPr>
        <p:spPr>
          <a:xfrm>
            <a:off x="0" y="6477000"/>
            <a:ext cx="9144000" cy="381000"/>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smtClean="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5447645"/>
          </a:xfrm>
          <a:prstGeom prst="rect">
            <a:avLst/>
          </a:prstGeom>
        </p:spPr>
        <p:txBody>
          <a:bodyPr wrap="square">
            <a:spAutoFit/>
          </a:bodyPr>
          <a:lstStyle/>
          <a:p>
            <a:pPr>
              <a:buFont typeface="Wingdings" pitchFamily="2" charset="2"/>
              <a:buChar char="v"/>
            </a:pPr>
            <a:r>
              <a:rPr lang="en-US" sz="2400" b="1" dirty="0" smtClean="0"/>
              <a:t>                    </a:t>
            </a:r>
            <a:r>
              <a:rPr lang="en-US" sz="2400" b="1" dirty="0" smtClean="0">
                <a:gradFill>
                  <a:gsLst>
                    <a:gs pos="0">
                      <a:srgbClr val="000000"/>
                    </a:gs>
                    <a:gs pos="39999">
                      <a:srgbClr val="0A128C"/>
                    </a:gs>
                    <a:gs pos="70000">
                      <a:srgbClr val="181CC7"/>
                    </a:gs>
                    <a:gs pos="88000">
                      <a:srgbClr val="7005D4"/>
                    </a:gs>
                    <a:gs pos="100000">
                      <a:srgbClr val="8C3D91"/>
                    </a:gs>
                  </a:gsLst>
                  <a:lin ang="5400000" scaled="0"/>
                </a:gradFill>
              </a:rPr>
              <a:t>APPLICATION  FOR ELIGIBILITY</a:t>
            </a:r>
            <a:r>
              <a:rPr lang="en-US" sz="2400" b="1" dirty="0" smtClean="0"/>
              <a:t> </a:t>
            </a:r>
          </a:p>
          <a:p>
            <a:endParaRPr lang="en-US" dirty="0" smtClean="0"/>
          </a:p>
          <a:p>
            <a:endParaRPr lang="en-US" dirty="0" smtClean="0"/>
          </a:p>
          <a:p>
            <a:endParaRPr lang="en-US" dirty="0" smtClean="0"/>
          </a:p>
          <a:p>
            <a:pPr>
              <a:buFont typeface="Wingdings" pitchFamily="2" charset="2"/>
              <a:buChar char="§"/>
            </a:pPr>
            <a:r>
              <a:rPr lang="en-US" dirty="0" smtClean="0"/>
              <a:t>    In respect of a Mega Project, where customized package has been approved by the High</a:t>
            </a:r>
          </a:p>
          <a:p>
            <a:r>
              <a:rPr lang="en-US" dirty="0" smtClean="0"/>
              <a:t>      Power committee or the Infrastructure Committee / Cabinet Sub Committee under PSI  </a:t>
            </a:r>
          </a:p>
          <a:p>
            <a:r>
              <a:rPr lang="en-US" dirty="0" smtClean="0"/>
              <a:t>     - 2007, but the Unit has completed/ not completed</a:t>
            </a:r>
            <a:r>
              <a:rPr lang="en-US" dirty="0" smtClean="0">
                <a:solidFill>
                  <a:schemeClr val="accent1"/>
                </a:solidFill>
              </a:rPr>
              <a:t> the effective steps within the period </a:t>
            </a:r>
          </a:p>
          <a:p>
            <a:r>
              <a:rPr lang="en-US" dirty="0" smtClean="0">
                <a:solidFill>
                  <a:schemeClr val="accent1"/>
                </a:solidFill>
              </a:rPr>
              <a:t>      of PSI - 2007 and has not applied to the Directorate of Industries for Eligibility </a:t>
            </a:r>
          </a:p>
          <a:p>
            <a:r>
              <a:rPr lang="en-US" dirty="0" smtClean="0">
                <a:solidFill>
                  <a:schemeClr val="accent1"/>
                </a:solidFill>
              </a:rPr>
              <a:t>     Certificate as per  PSI – 2007, </a:t>
            </a:r>
            <a:r>
              <a:rPr lang="en-US" dirty="0" smtClean="0"/>
              <a:t>such Mega Project will be eligible for  approved </a:t>
            </a:r>
          </a:p>
          <a:p>
            <a:r>
              <a:rPr lang="en-US" dirty="0" smtClean="0"/>
              <a:t>      customized package only. </a:t>
            </a:r>
          </a:p>
          <a:p>
            <a:endParaRPr lang="en-US" dirty="0" smtClean="0"/>
          </a:p>
          <a:p>
            <a:pPr>
              <a:buFont typeface="Wingdings" pitchFamily="2" charset="2"/>
              <a:buChar char="§"/>
            </a:pPr>
            <a:r>
              <a:rPr lang="en-US" dirty="0" smtClean="0"/>
              <a:t>     However, the Unit should complete the effective steps and file an application with the </a:t>
            </a:r>
          </a:p>
          <a:p>
            <a:r>
              <a:rPr lang="en-US" dirty="0" smtClean="0"/>
              <a:t>       Implementing Agency within the operative period of PSI -2013, but before starting the </a:t>
            </a:r>
          </a:p>
          <a:p>
            <a:r>
              <a:rPr lang="en-US" dirty="0" smtClean="0"/>
              <a:t>       commercial production. </a:t>
            </a:r>
          </a:p>
          <a:p>
            <a:endParaRPr lang="en-US" dirty="0" smtClean="0"/>
          </a:p>
          <a:p>
            <a:endParaRPr lang="en-US" dirty="0" smtClean="0"/>
          </a:p>
          <a:p>
            <a:pPr>
              <a:buFont typeface="Wingdings" pitchFamily="2" charset="2"/>
              <a:buChar char="§"/>
            </a:pPr>
            <a:r>
              <a:rPr lang="en-US" dirty="0" smtClean="0"/>
              <a:t>     An </a:t>
            </a:r>
            <a:r>
              <a:rPr lang="en-US" dirty="0"/>
              <a:t>application for eligibility shall be submitted to the Implementing Agency on or </a:t>
            </a:r>
            <a:endParaRPr lang="en-US" dirty="0" smtClean="0"/>
          </a:p>
          <a:p>
            <a:r>
              <a:rPr lang="en-US" dirty="0" smtClean="0"/>
              <a:t>       before </a:t>
            </a:r>
            <a:r>
              <a:rPr lang="en-US" dirty="0"/>
              <a:t>the date of commencement of commercial production. </a:t>
            </a:r>
            <a:r>
              <a:rPr lang="en-US" dirty="0">
                <a:solidFill>
                  <a:schemeClr val="accent1"/>
                </a:solidFill>
              </a:rPr>
              <a:t>If there is any delay, the </a:t>
            </a:r>
            <a:endParaRPr lang="en-US" dirty="0" smtClean="0">
              <a:solidFill>
                <a:schemeClr val="accent1"/>
              </a:solidFill>
            </a:endParaRPr>
          </a:p>
          <a:p>
            <a:r>
              <a:rPr lang="en-US" dirty="0" smtClean="0">
                <a:solidFill>
                  <a:schemeClr val="accent1"/>
                </a:solidFill>
              </a:rPr>
              <a:t>       E.C</a:t>
            </a:r>
            <a:r>
              <a:rPr lang="en-US" dirty="0">
                <a:solidFill>
                  <a:schemeClr val="accent1"/>
                </a:solidFill>
              </a:rPr>
              <a:t>. period and entitlement will be curtailed proportionately. </a:t>
            </a:r>
          </a:p>
        </p:txBody>
      </p:sp>
      <p:sp>
        <p:nvSpPr>
          <p:cNvPr id="3" name="Footer Placeholder 2"/>
          <p:cNvSpPr>
            <a:spLocks noGrp="1"/>
          </p:cNvSpPr>
          <p:nvPr>
            <p:ph type="ftr" sz="quarter" idx="11"/>
          </p:nvPr>
        </p:nvSpPr>
        <p:spPr>
          <a:xfrm>
            <a:off x="0" y="6248401"/>
            <a:ext cx="9144000" cy="609599"/>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smtClean="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
            <a:ext cx="9144000" cy="6555641"/>
          </a:xfrm>
          <a:prstGeom prst="rect">
            <a:avLst/>
          </a:prstGeom>
        </p:spPr>
        <p:txBody>
          <a:bodyPr wrap="square">
            <a:spAutoFit/>
          </a:bodyPr>
          <a:lstStyle/>
          <a:p>
            <a:pPr algn="ctr">
              <a:buFont typeface="Wingdings" pitchFamily="2" charset="2"/>
              <a:buChar char="v"/>
            </a:pPr>
            <a:r>
              <a:rPr lang="en-US" sz="2000" b="1" dirty="0" smtClean="0"/>
              <a:t>      </a:t>
            </a:r>
            <a:r>
              <a:rPr lang="en-US" sz="2000" b="1" dirty="0" smtClean="0">
                <a:gradFill>
                  <a:gsLst>
                    <a:gs pos="0">
                      <a:srgbClr val="000000"/>
                    </a:gs>
                    <a:gs pos="39999">
                      <a:srgbClr val="0A128C"/>
                    </a:gs>
                    <a:gs pos="70000">
                      <a:srgbClr val="181CC7"/>
                    </a:gs>
                    <a:gs pos="88000">
                      <a:srgbClr val="7005D4"/>
                    </a:gs>
                    <a:gs pos="100000">
                      <a:srgbClr val="8C3D91"/>
                    </a:gs>
                  </a:gsLst>
                  <a:lin ang="5400000" scaled="0"/>
                </a:gradFill>
              </a:rPr>
              <a:t>EFFECTIVE DATE OF ELIGIBILITY CERTIFICATE </a:t>
            </a:r>
          </a:p>
          <a:p>
            <a:endParaRPr lang="en-US" sz="2000" b="1" dirty="0" smtClean="0"/>
          </a:p>
          <a:p>
            <a:endParaRPr lang="en-US" sz="2000" b="1" dirty="0"/>
          </a:p>
          <a:p>
            <a:pPr>
              <a:buFont typeface="Wingdings" pitchFamily="2" charset="2"/>
              <a:buChar char="Ø"/>
            </a:pPr>
            <a:r>
              <a:rPr lang="en-US" sz="2000" dirty="0" smtClean="0"/>
              <a:t>     An </a:t>
            </a:r>
            <a:r>
              <a:rPr lang="en-US" sz="2000" dirty="0"/>
              <a:t>Eligibility Certificate (EC) under the PSI-2013 will be issued by the </a:t>
            </a:r>
            <a:endParaRPr lang="en-US" sz="2000" dirty="0" smtClean="0"/>
          </a:p>
          <a:p>
            <a:r>
              <a:rPr lang="en-US" sz="2000" dirty="0" smtClean="0"/>
              <a:t>        Implementing  Agency </a:t>
            </a:r>
            <a:r>
              <a:rPr lang="en-US" sz="2000" dirty="0"/>
              <a:t>after ascertaining that the Eligible Unit has </a:t>
            </a:r>
            <a:r>
              <a:rPr lang="en-US" sz="2000" dirty="0" smtClean="0"/>
              <a:t>complied</a:t>
            </a:r>
          </a:p>
          <a:p>
            <a:r>
              <a:rPr lang="en-US" sz="2000" dirty="0" smtClean="0"/>
              <a:t>        with </a:t>
            </a:r>
            <a:r>
              <a:rPr lang="en-US" sz="2000" dirty="0"/>
              <a:t>the provisions of the Scheme and has commenced its commercial </a:t>
            </a:r>
            <a:endParaRPr lang="en-US" sz="2000" dirty="0" smtClean="0"/>
          </a:p>
          <a:p>
            <a:r>
              <a:rPr lang="en-US" sz="2000" dirty="0" smtClean="0"/>
              <a:t>        production</a:t>
            </a:r>
            <a:r>
              <a:rPr lang="en-US" sz="2000" dirty="0"/>
              <a:t>. </a:t>
            </a:r>
            <a:endParaRPr lang="en-US" sz="2000" dirty="0" smtClean="0"/>
          </a:p>
          <a:p>
            <a:endParaRPr lang="en-US" sz="2000" dirty="0" smtClean="0"/>
          </a:p>
          <a:p>
            <a:pPr>
              <a:buFont typeface="Wingdings" pitchFamily="2" charset="2"/>
              <a:buChar char="Ø"/>
            </a:pPr>
            <a:r>
              <a:rPr lang="en-US" sz="2000" dirty="0" smtClean="0"/>
              <a:t>     The </a:t>
            </a:r>
            <a:r>
              <a:rPr lang="en-US" sz="2000" dirty="0"/>
              <a:t>EC will be issued with effect from the date of </a:t>
            </a:r>
            <a:r>
              <a:rPr lang="en-US" sz="2000" dirty="0" smtClean="0"/>
              <a:t>commencement </a:t>
            </a:r>
            <a:r>
              <a:rPr lang="en-US" sz="2000" dirty="0"/>
              <a:t>of </a:t>
            </a:r>
            <a:endParaRPr lang="en-US" sz="2000" dirty="0" smtClean="0"/>
          </a:p>
          <a:p>
            <a:r>
              <a:rPr lang="en-US" sz="2000" dirty="0" smtClean="0"/>
              <a:t>        commercial </a:t>
            </a:r>
            <a:r>
              <a:rPr lang="en-US" sz="2000" dirty="0"/>
              <a:t>production by the Eligible Unit. The date of </a:t>
            </a:r>
            <a:r>
              <a:rPr lang="en-US" sz="2000" dirty="0" smtClean="0"/>
              <a:t>commencement </a:t>
            </a:r>
            <a:r>
              <a:rPr lang="en-US" sz="2000" dirty="0"/>
              <a:t>of </a:t>
            </a:r>
            <a:r>
              <a:rPr lang="en-US" sz="2000" dirty="0" smtClean="0"/>
              <a:t> </a:t>
            </a:r>
          </a:p>
          <a:p>
            <a:r>
              <a:rPr lang="en-US" sz="2000" dirty="0" smtClean="0"/>
              <a:t>        commercial </a:t>
            </a:r>
            <a:r>
              <a:rPr lang="en-US" sz="2000" dirty="0"/>
              <a:t>production will be determined by the Unit, </a:t>
            </a:r>
            <a:r>
              <a:rPr lang="en-US" sz="2000" dirty="0" smtClean="0"/>
              <a:t>supported </a:t>
            </a:r>
            <a:r>
              <a:rPr lang="en-US" sz="2000" dirty="0"/>
              <a:t>by </a:t>
            </a:r>
            <a:r>
              <a:rPr lang="en-US" sz="2000" dirty="0" smtClean="0"/>
              <a:t>the</a:t>
            </a:r>
          </a:p>
          <a:p>
            <a:r>
              <a:rPr lang="en-US" sz="2000" dirty="0" smtClean="0"/>
              <a:t>        </a:t>
            </a:r>
            <a:r>
              <a:rPr lang="en-US" sz="2000" dirty="0"/>
              <a:t>relevant extract of the Excise Register or,</a:t>
            </a:r>
            <a:r>
              <a:rPr lang="en-US" sz="2000" dirty="0">
                <a:solidFill>
                  <a:schemeClr val="accent1"/>
                </a:solidFill>
              </a:rPr>
              <a:t> in case Excise </a:t>
            </a:r>
            <a:r>
              <a:rPr lang="en-US" sz="2000" dirty="0" smtClean="0">
                <a:solidFill>
                  <a:schemeClr val="accent1"/>
                </a:solidFill>
              </a:rPr>
              <a:t>Duty is </a:t>
            </a:r>
            <a:r>
              <a:rPr lang="en-US" sz="2000" dirty="0">
                <a:solidFill>
                  <a:schemeClr val="accent1"/>
                </a:solidFill>
              </a:rPr>
              <a:t>not applicable</a:t>
            </a:r>
            <a:r>
              <a:rPr lang="en-US" sz="2000" dirty="0" smtClean="0">
                <a:solidFill>
                  <a:schemeClr val="accent1"/>
                </a:solidFill>
              </a:rPr>
              <a:t>,</a:t>
            </a:r>
          </a:p>
          <a:p>
            <a:r>
              <a:rPr lang="en-US" sz="2000" dirty="0" smtClean="0">
                <a:solidFill>
                  <a:schemeClr val="accent1"/>
                </a:solidFill>
              </a:rPr>
              <a:t>        </a:t>
            </a:r>
            <a:r>
              <a:rPr lang="en-US" sz="2000" dirty="0">
                <a:solidFill>
                  <a:schemeClr val="accent1"/>
                </a:solidFill>
              </a:rPr>
              <a:t>by the first sale bill issued by the Unit in respect of such </a:t>
            </a:r>
            <a:r>
              <a:rPr lang="en-US" sz="2000" dirty="0" smtClean="0">
                <a:solidFill>
                  <a:schemeClr val="accent1"/>
                </a:solidFill>
              </a:rPr>
              <a:t>production </a:t>
            </a:r>
            <a:r>
              <a:rPr lang="en-US" sz="2000" dirty="0">
                <a:solidFill>
                  <a:schemeClr val="accent1"/>
                </a:solidFill>
              </a:rPr>
              <a:t>or as </a:t>
            </a:r>
            <a:r>
              <a:rPr lang="en-US" sz="2000" dirty="0" smtClean="0">
                <a:solidFill>
                  <a:schemeClr val="accent1"/>
                </a:solidFill>
              </a:rPr>
              <a:t>may</a:t>
            </a:r>
          </a:p>
          <a:p>
            <a:r>
              <a:rPr lang="en-US" sz="2000" dirty="0" smtClean="0">
                <a:solidFill>
                  <a:schemeClr val="accent1"/>
                </a:solidFill>
              </a:rPr>
              <a:t>        </a:t>
            </a:r>
            <a:r>
              <a:rPr lang="en-US" sz="2000" dirty="0">
                <a:solidFill>
                  <a:schemeClr val="accent1"/>
                </a:solidFill>
              </a:rPr>
              <a:t>be Specifically permitted by the Government of </a:t>
            </a:r>
            <a:r>
              <a:rPr lang="en-US" sz="2000" dirty="0" smtClean="0">
                <a:solidFill>
                  <a:schemeClr val="accent1"/>
                </a:solidFill>
              </a:rPr>
              <a:t> Maharashtra </a:t>
            </a:r>
            <a:r>
              <a:rPr lang="en-US" sz="2000" dirty="0">
                <a:solidFill>
                  <a:schemeClr val="accent1"/>
                </a:solidFill>
              </a:rPr>
              <a:t>in respect of </a:t>
            </a:r>
            <a:endParaRPr lang="en-US" sz="2000" dirty="0" smtClean="0">
              <a:solidFill>
                <a:schemeClr val="accent1"/>
              </a:solidFill>
            </a:endParaRPr>
          </a:p>
          <a:p>
            <a:r>
              <a:rPr lang="en-US" sz="2000" dirty="0" smtClean="0">
                <a:solidFill>
                  <a:schemeClr val="accent1"/>
                </a:solidFill>
              </a:rPr>
              <a:t>        Mega </a:t>
            </a:r>
            <a:r>
              <a:rPr lang="en-US" sz="2000" dirty="0">
                <a:solidFill>
                  <a:schemeClr val="accent1"/>
                </a:solidFill>
              </a:rPr>
              <a:t>Projects</a:t>
            </a:r>
            <a:r>
              <a:rPr lang="en-US" sz="2000" dirty="0" smtClean="0">
                <a:solidFill>
                  <a:schemeClr val="accent1"/>
                </a:solidFill>
              </a:rPr>
              <a:t>. </a:t>
            </a:r>
            <a:r>
              <a:rPr lang="en-US" sz="2000" dirty="0"/>
              <a:t>For the purpose of the EC, the date </a:t>
            </a:r>
            <a:r>
              <a:rPr lang="en-US" sz="2000" dirty="0" smtClean="0"/>
              <a:t> of </a:t>
            </a:r>
            <a:r>
              <a:rPr lang="en-US" sz="2000" dirty="0"/>
              <a:t>commencement of </a:t>
            </a:r>
            <a:endParaRPr lang="en-US" sz="2000" dirty="0" smtClean="0"/>
          </a:p>
          <a:p>
            <a:r>
              <a:rPr lang="en-US" sz="2000" dirty="0" smtClean="0"/>
              <a:t>        commercial </a:t>
            </a:r>
            <a:r>
              <a:rPr lang="en-US" sz="2000" dirty="0"/>
              <a:t>production shall be deemed to be the first </a:t>
            </a:r>
            <a:r>
              <a:rPr lang="en-US" sz="2000" dirty="0" smtClean="0"/>
              <a:t>day </a:t>
            </a:r>
            <a:r>
              <a:rPr lang="en-US" sz="2000" dirty="0"/>
              <a:t>of the month </a:t>
            </a:r>
            <a:endParaRPr lang="en-US" sz="2000" dirty="0" smtClean="0"/>
          </a:p>
          <a:p>
            <a:r>
              <a:rPr lang="en-US" sz="2000" dirty="0" smtClean="0"/>
              <a:t>       following </a:t>
            </a:r>
            <a:r>
              <a:rPr lang="en-US" sz="2000" dirty="0"/>
              <a:t>the month in which such production has </a:t>
            </a:r>
            <a:r>
              <a:rPr lang="en-US" sz="2000" dirty="0" smtClean="0"/>
              <a:t>commenced</a:t>
            </a:r>
            <a:r>
              <a:rPr lang="en-US" sz="2000" dirty="0"/>
              <a:t>. </a:t>
            </a:r>
            <a:endParaRPr lang="en-US" sz="2000" dirty="0" smtClean="0"/>
          </a:p>
          <a:p>
            <a:endParaRPr lang="en-US" sz="2000" dirty="0"/>
          </a:p>
          <a:p>
            <a:pPr>
              <a:buFont typeface="Wingdings" pitchFamily="2" charset="2"/>
              <a:buChar char="Ø"/>
            </a:pPr>
            <a:r>
              <a:rPr lang="en-US" sz="2000" dirty="0" smtClean="0"/>
              <a:t>    The </a:t>
            </a:r>
            <a:r>
              <a:rPr lang="en-US" sz="2000" dirty="0"/>
              <a:t>Implementing Agency shall send a copy of the Eligibility Certificate to </a:t>
            </a:r>
            <a:r>
              <a:rPr lang="en-US" sz="2000" dirty="0" smtClean="0"/>
              <a:t>all</a:t>
            </a:r>
          </a:p>
          <a:p>
            <a:r>
              <a:rPr lang="en-US" sz="2000" dirty="0" smtClean="0"/>
              <a:t>       the </a:t>
            </a:r>
            <a:r>
              <a:rPr lang="en-US" sz="2000" dirty="0"/>
              <a:t>concerned agencies offering various incentives e.g. concerned </a:t>
            </a:r>
            <a:r>
              <a:rPr lang="en-US" sz="2000" dirty="0" smtClean="0"/>
              <a:t>Electrical</a:t>
            </a:r>
          </a:p>
          <a:p>
            <a:r>
              <a:rPr lang="en-US" sz="2000" dirty="0" smtClean="0"/>
              <a:t>        </a:t>
            </a:r>
            <a:r>
              <a:rPr lang="en-US" sz="2000" dirty="0"/>
              <a:t>Inspector, Sales Tax Officer. </a:t>
            </a:r>
          </a:p>
        </p:txBody>
      </p:sp>
      <p:sp>
        <p:nvSpPr>
          <p:cNvPr id="3" name="Footer Placeholder 2"/>
          <p:cNvSpPr>
            <a:spLocks noGrp="1"/>
          </p:cNvSpPr>
          <p:nvPr>
            <p:ph type="ftr" sz="quarter" idx="11"/>
          </p:nvPr>
        </p:nvSpPr>
        <p:spPr>
          <a:xfrm>
            <a:off x="0" y="6477000"/>
            <a:ext cx="9144000" cy="381000"/>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smtClean="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5755422"/>
          </a:xfrm>
          <a:prstGeom prst="rect">
            <a:avLst/>
          </a:prstGeom>
        </p:spPr>
        <p:txBody>
          <a:bodyPr wrap="square">
            <a:spAutoFit/>
          </a:bodyPr>
          <a:lstStyle/>
          <a:p>
            <a:pPr algn="ctr">
              <a:buFont typeface="Wingdings" pitchFamily="2" charset="2"/>
              <a:buChar char="v"/>
            </a:pPr>
            <a:r>
              <a:rPr lang="en-US" sz="2400" b="1" dirty="0" smtClean="0">
                <a:gradFill>
                  <a:gsLst>
                    <a:gs pos="0">
                      <a:srgbClr val="000000"/>
                    </a:gs>
                    <a:gs pos="39999">
                      <a:srgbClr val="0A128C"/>
                    </a:gs>
                    <a:gs pos="70000">
                      <a:srgbClr val="181CC7"/>
                    </a:gs>
                    <a:gs pos="88000">
                      <a:srgbClr val="7005D4"/>
                    </a:gs>
                    <a:gs pos="100000">
                      <a:srgbClr val="8C3D91"/>
                    </a:gs>
                  </a:gsLst>
                  <a:lin ang="5400000" scaled="0"/>
                </a:gradFill>
              </a:rPr>
              <a:t>            PROCEDURE FOR CLAIMING BENEFITS UNDER EXPANSION / DIVERSIFICATION </a:t>
            </a:r>
          </a:p>
          <a:p>
            <a:r>
              <a:rPr lang="en-US" sz="2400" b="1" dirty="0" smtClean="0"/>
              <a:t>                                            </a:t>
            </a:r>
            <a:r>
              <a:rPr lang="en-US" b="1" dirty="0" smtClean="0"/>
              <a:t> </a:t>
            </a:r>
          </a:p>
          <a:p>
            <a:endParaRPr lang="en-US" b="1" dirty="0"/>
          </a:p>
          <a:p>
            <a:endParaRPr lang="en-US" b="1" dirty="0" smtClean="0"/>
          </a:p>
          <a:p>
            <a:endParaRPr lang="en-US" sz="2000" b="1" dirty="0"/>
          </a:p>
          <a:p>
            <a:pPr>
              <a:buFont typeface="Wingdings" pitchFamily="2" charset="2"/>
              <a:buChar char="§"/>
            </a:pPr>
            <a:r>
              <a:rPr lang="en-US" sz="2400" dirty="0" smtClean="0"/>
              <a:t>     The </a:t>
            </a:r>
            <a:r>
              <a:rPr lang="en-US" sz="2400" dirty="0"/>
              <a:t>eligible unit claiming benefits under Expansion / Diversification shall </a:t>
            </a:r>
            <a:r>
              <a:rPr lang="en-US" sz="2400" dirty="0" smtClean="0"/>
              <a:t>be required </a:t>
            </a:r>
            <a:r>
              <a:rPr lang="en-US" sz="2400" dirty="0"/>
              <a:t>to maintain separate record of production for such expansion</a:t>
            </a:r>
            <a:r>
              <a:rPr lang="en-US" sz="2400" dirty="0" smtClean="0"/>
              <a:t>.</a:t>
            </a:r>
          </a:p>
          <a:p>
            <a:endParaRPr lang="en-US" sz="2400" dirty="0" smtClean="0"/>
          </a:p>
          <a:p>
            <a:endParaRPr lang="en-US" sz="2400" dirty="0" smtClean="0"/>
          </a:p>
          <a:p>
            <a:pPr>
              <a:buFont typeface="Wingdings" pitchFamily="2" charset="2"/>
              <a:buChar char="§"/>
            </a:pPr>
            <a:r>
              <a:rPr lang="en-US" sz="2400" dirty="0" smtClean="0"/>
              <a:t>     In </a:t>
            </a:r>
            <a:r>
              <a:rPr lang="en-US" sz="2400" dirty="0"/>
              <a:t>case, however, maintaining separate record is not possible, the benefits </a:t>
            </a:r>
            <a:r>
              <a:rPr lang="en-US" sz="2400" dirty="0" smtClean="0"/>
              <a:t>for such </a:t>
            </a:r>
            <a:r>
              <a:rPr lang="en-US" sz="2400" dirty="0"/>
              <a:t>eligible units </a:t>
            </a:r>
            <a:r>
              <a:rPr lang="en-US" sz="2400" dirty="0">
                <a:solidFill>
                  <a:schemeClr val="accent1"/>
                </a:solidFill>
              </a:rPr>
              <a:t>shall be available in the ratio of additional fixed </a:t>
            </a:r>
            <a:r>
              <a:rPr lang="en-US" sz="2400" dirty="0" smtClean="0">
                <a:solidFill>
                  <a:schemeClr val="accent1"/>
                </a:solidFill>
              </a:rPr>
              <a:t>capital investment</a:t>
            </a:r>
            <a:r>
              <a:rPr lang="en-US" sz="2400" dirty="0" smtClean="0">
                <a:solidFill>
                  <a:srgbClr val="FF0000"/>
                </a:solidFill>
              </a:rPr>
              <a:t> </a:t>
            </a:r>
            <a:r>
              <a:rPr lang="en-US" sz="2400" dirty="0"/>
              <a:t>to </a:t>
            </a:r>
            <a:r>
              <a:rPr lang="en-US" sz="2400" dirty="0">
                <a:solidFill>
                  <a:schemeClr val="accent1"/>
                </a:solidFill>
              </a:rPr>
              <a:t>the total gross fixed capital </a:t>
            </a:r>
            <a:r>
              <a:rPr lang="en-US" sz="2400" dirty="0"/>
              <a:t>investment. There </a:t>
            </a:r>
            <a:r>
              <a:rPr lang="en-US" sz="2400" dirty="0">
                <a:solidFill>
                  <a:schemeClr val="accent1"/>
                </a:solidFill>
              </a:rPr>
              <a:t>will no limit </a:t>
            </a:r>
            <a:r>
              <a:rPr lang="en-US" sz="2400" dirty="0" smtClean="0">
                <a:solidFill>
                  <a:schemeClr val="accent1"/>
                </a:solidFill>
              </a:rPr>
              <a:t>of number expansions/ diversifications</a:t>
            </a:r>
            <a:r>
              <a:rPr lang="en-US" sz="2400" dirty="0" smtClean="0"/>
              <a:t>  in </a:t>
            </a:r>
            <a:r>
              <a:rPr lang="en-US" sz="2400" dirty="0"/>
              <a:t>the Scheme period. </a:t>
            </a:r>
          </a:p>
        </p:txBody>
      </p:sp>
      <p:sp>
        <p:nvSpPr>
          <p:cNvPr id="3" name="Footer Placeholder 2"/>
          <p:cNvSpPr>
            <a:spLocks noGrp="1"/>
          </p:cNvSpPr>
          <p:nvPr>
            <p:ph type="ftr" sz="quarter" idx="11"/>
          </p:nvPr>
        </p:nvSpPr>
        <p:spPr>
          <a:xfrm>
            <a:off x="0" y="6248401"/>
            <a:ext cx="9144000" cy="609599"/>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smtClean="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
            <a:ext cx="9144000" cy="5539978"/>
          </a:xfrm>
          <a:prstGeom prst="rect">
            <a:avLst/>
          </a:prstGeom>
          <a:noFill/>
        </p:spPr>
        <p:txBody>
          <a:bodyPr wrap="square">
            <a:spAutoFit/>
          </a:bodyPr>
          <a:lstStyle/>
          <a:p>
            <a:pPr>
              <a:buFont typeface="Wingdings" pitchFamily="2" charset="2"/>
              <a:buChar char="v"/>
            </a:pPr>
            <a:r>
              <a:rPr lang="en-US" sz="2400" b="1" u="sng" dirty="0" smtClean="0">
                <a:gradFill flip="none" rotWithShape="1">
                  <a:gsLst>
                    <a:gs pos="0">
                      <a:srgbClr val="000000"/>
                    </a:gs>
                    <a:gs pos="39999">
                      <a:srgbClr val="0A128C"/>
                    </a:gs>
                    <a:gs pos="70000">
                      <a:srgbClr val="181CC7"/>
                    </a:gs>
                    <a:gs pos="88000">
                      <a:srgbClr val="7005D4"/>
                    </a:gs>
                    <a:gs pos="100000">
                      <a:srgbClr val="8C3D91"/>
                    </a:gs>
                  </a:gsLst>
                  <a:path path="rect">
                    <a:fillToRect l="100000" t="100000"/>
                  </a:path>
                  <a:tileRect r="-100000" b="-100000"/>
                </a:gradFill>
              </a:rPr>
              <a:t> </a:t>
            </a:r>
            <a:r>
              <a:rPr lang="en-US" sz="2400" b="1" dirty="0" smtClean="0">
                <a:gradFill flip="none" rotWithShape="1">
                  <a:gsLst>
                    <a:gs pos="0">
                      <a:srgbClr val="000000"/>
                    </a:gs>
                    <a:gs pos="39999">
                      <a:srgbClr val="0A128C"/>
                    </a:gs>
                    <a:gs pos="70000">
                      <a:srgbClr val="181CC7"/>
                    </a:gs>
                    <a:gs pos="88000">
                      <a:srgbClr val="7005D4"/>
                    </a:gs>
                    <a:gs pos="100000">
                      <a:srgbClr val="8C3D91"/>
                    </a:gs>
                  </a:gsLst>
                  <a:path path="rect">
                    <a:fillToRect l="100000" t="100000"/>
                  </a:path>
                  <a:tileRect r="-100000" b="-100000"/>
                </a:gradFill>
              </a:rPr>
              <a:t>                                  </a:t>
            </a:r>
            <a:r>
              <a:rPr lang="en-US" sz="3200" b="1" dirty="0" smtClean="0">
                <a:gradFill flip="none" rotWithShape="1">
                  <a:gsLst>
                    <a:gs pos="0">
                      <a:srgbClr val="000000"/>
                    </a:gs>
                    <a:gs pos="39999">
                      <a:srgbClr val="0A128C"/>
                    </a:gs>
                    <a:gs pos="70000">
                      <a:srgbClr val="181CC7"/>
                    </a:gs>
                    <a:gs pos="88000">
                      <a:srgbClr val="7005D4"/>
                    </a:gs>
                    <a:gs pos="100000">
                      <a:srgbClr val="8C3D91"/>
                    </a:gs>
                  </a:gsLst>
                  <a:path path="rect">
                    <a:fillToRect l="100000" t="100000"/>
                  </a:path>
                  <a:tileRect r="-100000" b="-100000"/>
                </a:gradFill>
              </a:rPr>
              <a:t> Claim </a:t>
            </a:r>
            <a:r>
              <a:rPr lang="en-US" sz="3200" b="1" dirty="0">
                <a:gradFill flip="none" rotWithShape="1">
                  <a:gsLst>
                    <a:gs pos="0">
                      <a:srgbClr val="000000"/>
                    </a:gs>
                    <a:gs pos="39999">
                      <a:srgbClr val="0A128C"/>
                    </a:gs>
                    <a:gs pos="70000">
                      <a:srgbClr val="181CC7"/>
                    </a:gs>
                    <a:gs pos="88000">
                      <a:srgbClr val="7005D4"/>
                    </a:gs>
                    <a:gs pos="100000">
                      <a:srgbClr val="8C3D91"/>
                    </a:gs>
                  </a:gsLst>
                  <a:path path="rect">
                    <a:fillToRect l="100000" t="100000"/>
                  </a:path>
                  <a:tileRect r="-100000" b="-100000"/>
                </a:gradFill>
              </a:rPr>
              <a:t>for Incentives </a:t>
            </a:r>
            <a:endParaRPr lang="en-US" sz="3200" b="1" dirty="0" smtClean="0">
              <a:gradFill flip="none" rotWithShape="1">
                <a:gsLst>
                  <a:gs pos="0">
                    <a:srgbClr val="000000"/>
                  </a:gs>
                  <a:gs pos="39999">
                    <a:srgbClr val="0A128C"/>
                  </a:gs>
                  <a:gs pos="70000">
                    <a:srgbClr val="181CC7"/>
                  </a:gs>
                  <a:gs pos="88000">
                    <a:srgbClr val="7005D4"/>
                  </a:gs>
                  <a:gs pos="100000">
                    <a:srgbClr val="8C3D91"/>
                  </a:gs>
                </a:gsLst>
                <a:path path="rect">
                  <a:fillToRect l="100000" t="100000"/>
                </a:path>
                <a:tileRect r="-100000" b="-100000"/>
              </a:gradFill>
            </a:endParaRPr>
          </a:p>
          <a:p>
            <a:endParaRPr lang="en-US" sz="3200" b="1" dirty="0"/>
          </a:p>
          <a:p>
            <a:endParaRPr lang="en-US" sz="3200" b="1" dirty="0" smtClean="0"/>
          </a:p>
          <a:p>
            <a:endParaRPr lang="en-US" b="1" dirty="0"/>
          </a:p>
          <a:p>
            <a:pPr>
              <a:buFont typeface="Wingdings" pitchFamily="2" charset="2"/>
              <a:buChar char="§"/>
            </a:pPr>
            <a:r>
              <a:rPr lang="en-US" sz="2000" dirty="0" smtClean="0"/>
              <a:t>     No </a:t>
            </a:r>
            <a:r>
              <a:rPr lang="en-US" sz="2000" dirty="0"/>
              <a:t>right or claim for any incentives under the PSI - 2013 shall be deemed </a:t>
            </a:r>
            <a:r>
              <a:rPr lang="en-US" sz="2000" dirty="0" smtClean="0"/>
              <a:t>to</a:t>
            </a:r>
          </a:p>
          <a:p>
            <a:r>
              <a:rPr lang="en-US" sz="2000" dirty="0" smtClean="0"/>
              <a:t>       </a:t>
            </a:r>
            <a:r>
              <a:rPr lang="en-US" sz="2000" dirty="0"/>
              <a:t>have been conferred by the PSI - 2013 merely because the applicant Unit has </a:t>
            </a:r>
            <a:endParaRPr lang="en-US" sz="2000" dirty="0" smtClean="0"/>
          </a:p>
          <a:p>
            <a:r>
              <a:rPr lang="en-US" sz="2000" dirty="0" smtClean="0"/>
              <a:t>       fulfilled </a:t>
            </a:r>
            <a:r>
              <a:rPr lang="en-US" sz="2000" dirty="0"/>
              <a:t>the conditions of the PSI-2013. </a:t>
            </a:r>
            <a:endParaRPr lang="en-US" sz="2000" dirty="0" smtClean="0"/>
          </a:p>
          <a:p>
            <a:endParaRPr lang="en-US" sz="2000" dirty="0" smtClean="0"/>
          </a:p>
          <a:p>
            <a:pPr>
              <a:buFont typeface="Wingdings" pitchFamily="2" charset="2"/>
              <a:buChar char="§"/>
            </a:pPr>
            <a:r>
              <a:rPr lang="en-US" sz="2000" dirty="0" smtClean="0"/>
              <a:t>     The </a:t>
            </a:r>
            <a:r>
              <a:rPr lang="en-US" sz="2000" dirty="0"/>
              <a:t>incentives under the PSI - 2013 </a:t>
            </a:r>
            <a:r>
              <a:rPr lang="en-US" sz="2000" i="1" dirty="0"/>
              <a:t>(except Stamp Duty Exemption) cannot </a:t>
            </a:r>
            <a:r>
              <a:rPr lang="en-US" sz="2000" i="1" dirty="0" smtClean="0"/>
              <a:t>be</a:t>
            </a:r>
          </a:p>
          <a:p>
            <a:r>
              <a:rPr lang="en-US" sz="2000" i="1" dirty="0" smtClean="0"/>
              <a:t>       </a:t>
            </a:r>
            <a:r>
              <a:rPr lang="en-US" sz="2000" i="1" dirty="0"/>
              <a:t>claimed unless an EC has been issued under the PSI - 2013 by the </a:t>
            </a:r>
            <a:r>
              <a:rPr lang="en-US" sz="2000" i="1" dirty="0" smtClean="0"/>
              <a:t>Implementing</a:t>
            </a:r>
          </a:p>
          <a:p>
            <a:r>
              <a:rPr lang="en-US" sz="2000" i="1" dirty="0" smtClean="0"/>
              <a:t>       </a:t>
            </a:r>
            <a:r>
              <a:rPr lang="en-US" sz="2000" i="1" dirty="0"/>
              <a:t>Agency and the Eligible Unit has complied with the stipulations/conditions of </a:t>
            </a:r>
            <a:endParaRPr lang="en-US" sz="2000" i="1" dirty="0" smtClean="0"/>
          </a:p>
          <a:p>
            <a:r>
              <a:rPr lang="en-US" sz="2000" i="1" dirty="0" smtClean="0"/>
              <a:t>      the </a:t>
            </a:r>
            <a:r>
              <a:rPr lang="en-US" sz="2000" i="1" dirty="0"/>
              <a:t>EC. </a:t>
            </a:r>
            <a:endParaRPr lang="en-US" sz="2000" i="1" dirty="0" smtClean="0"/>
          </a:p>
          <a:p>
            <a:endParaRPr lang="en-US" sz="2000" i="1" dirty="0" smtClean="0">
              <a:solidFill>
                <a:srgbClr val="FF0000"/>
              </a:solidFill>
            </a:endParaRPr>
          </a:p>
          <a:p>
            <a:pPr>
              <a:buFont typeface="Wingdings" pitchFamily="2" charset="2"/>
              <a:buChar char="§"/>
            </a:pPr>
            <a:r>
              <a:rPr lang="en-US" sz="2000" i="1" dirty="0" smtClean="0">
                <a:solidFill>
                  <a:schemeClr val="accent1"/>
                </a:solidFill>
              </a:rPr>
              <a:t>      The </a:t>
            </a:r>
            <a:r>
              <a:rPr lang="en-US" sz="2000" i="1" dirty="0">
                <a:solidFill>
                  <a:schemeClr val="accent1"/>
                </a:solidFill>
              </a:rPr>
              <a:t>Implementing Agency shall issue EC to the Eligible Unit within 30 </a:t>
            </a:r>
            <a:r>
              <a:rPr lang="en-US" sz="2000" i="1" dirty="0" smtClean="0">
                <a:solidFill>
                  <a:schemeClr val="accent1"/>
                </a:solidFill>
              </a:rPr>
              <a:t>days of</a:t>
            </a:r>
          </a:p>
          <a:p>
            <a:r>
              <a:rPr lang="en-US" sz="2000" i="1" dirty="0" smtClean="0">
                <a:solidFill>
                  <a:schemeClr val="accent1"/>
                </a:solidFill>
              </a:rPr>
              <a:t>        the Unit complying  with </a:t>
            </a:r>
            <a:r>
              <a:rPr lang="en-US" sz="2000" i="1" dirty="0">
                <a:solidFill>
                  <a:schemeClr val="accent1"/>
                </a:solidFill>
              </a:rPr>
              <a:t>the stipulations of the PSI – 2013 and </a:t>
            </a:r>
            <a:r>
              <a:rPr lang="en-US" sz="2000" i="1" dirty="0" smtClean="0">
                <a:solidFill>
                  <a:schemeClr val="accent1"/>
                </a:solidFill>
              </a:rPr>
              <a:t> submitting </a:t>
            </a:r>
          </a:p>
          <a:p>
            <a:r>
              <a:rPr lang="en-US" sz="2000" i="1" dirty="0" smtClean="0">
                <a:solidFill>
                  <a:schemeClr val="accent1"/>
                </a:solidFill>
              </a:rPr>
              <a:t>       documentary </a:t>
            </a:r>
            <a:r>
              <a:rPr lang="en-US" sz="2000" i="1" dirty="0">
                <a:solidFill>
                  <a:schemeClr val="accent1"/>
                </a:solidFill>
              </a:rPr>
              <a:t>evidence thereof. </a:t>
            </a:r>
            <a:endParaRPr lang="en-US" sz="2000" dirty="0">
              <a:solidFill>
                <a:schemeClr val="accent1"/>
              </a:solidFill>
            </a:endParaRPr>
          </a:p>
        </p:txBody>
      </p:sp>
      <p:sp>
        <p:nvSpPr>
          <p:cNvPr id="3" name="Footer Placeholder 2"/>
          <p:cNvSpPr>
            <a:spLocks noGrp="1"/>
          </p:cNvSpPr>
          <p:nvPr>
            <p:ph type="ftr" sz="quarter" idx="11"/>
          </p:nvPr>
        </p:nvSpPr>
        <p:spPr>
          <a:xfrm>
            <a:off x="0" y="6248401"/>
            <a:ext cx="9144000" cy="609599"/>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smtClean="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0" y="6172201"/>
            <a:ext cx="9144000" cy="685799"/>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smtClean="0"/>
          </a:p>
        </p:txBody>
      </p:sp>
      <p:sp>
        <p:nvSpPr>
          <p:cNvPr id="5" name="Down Arrow 4"/>
          <p:cNvSpPr/>
          <p:nvPr/>
        </p:nvSpPr>
        <p:spPr>
          <a:xfrm>
            <a:off x="1752600" y="0"/>
            <a:ext cx="5410200" cy="259080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smtClean="0"/>
          </a:p>
          <a:p>
            <a:pPr algn="ctr"/>
            <a:r>
              <a:rPr lang="en-US" sz="2800" b="1" dirty="0" smtClean="0"/>
              <a:t> </a:t>
            </a:r>
            <a:r>
              <a:rPr lang="en-US" sz="2800" b="1" dirty="0" smtClean="0">
                <a:gradFill>
                  <a:gsLst>
                    <a:gs pos="0">
                      <a:srgbClr val="825600"/>
                    </a:gs>
                    <a:gs pos="13000">
                      <a:srgbClr val="FFA800"/>
                    </a:gs>
                    <a:gs pos="28000">
                      <a:srgbClr val="825600"/>
                    </a:gs>
                    <a:gs pos="42999">
                      <a:srgbClr val="FFA800"/>
                    </a:gs>
                    <a:gs pos="58000">
                      <a:srgbClr val="825600"/>
                    </a:gs>
                    <a:gs pos="72000">
                      <a:srgbClr val="FFA800"/>
                    </a:gs>
                    <a:gs pos="87000">
                      <a:srgbClr val="825600"/>
                    </a:gs>
                    <a:gs pos="100000">
                      <a:srgbClr val="FFA800"/>
                    </a:gs>
                  </a:gsLst>
                  <a:lin ang="2700000" scaled="0"/>
                </a:gradFill>
              </a:rPr>
              <a:t>MONITORING AND REVIEW </a:t>
            </a:r>
            <a:endParaRPr lang="en-US" sz="2800" dirty="0">
              <a:gradFill>
                <a:gsLst>
                  <a:gs pos="0">
                    <a:srgbClr val="825600"/>
                  </a:gs>
                  <a:gs pos="13000">
                    <a:srgbClr val="FFA800"/>
                  </a:gs>
                  <a:gs pos="28000">
                    <a:srgbClr val="825600"/>
                  </a:gs>
                  <a:gs pos="42999">
                    <a:srgbClr val="FFA800"/>
                  </a:gs>
                  <a:gs pos="58000">
                    <a:srgbClr val="825600"/>
                  </a:gs>
                  <a:gs pos="72000">
                    <a:srgbClr val="FFA800"/>
                  </a:gs>
                  <a:gs pos="87000">
                    <a:srgbClr val="825600"/>
                  </a:gs>
                  <a:gs pos="100000">
                    <a:srgbClr val="FFA800"/>
                  </a:gs>
                </a:gsLst>
                <a:lin ang="2700000" scaled="0"/>
              </a:gradFill>
            </a:endParaRPr>
          </a:p>
        </p:txBody>
      </p:sp>
      <p:pic>
        <p:nvPicPr>
          <p:cNvPr id="6" name="Picture 5" descr="Houston_monitoring_centre_375[1].jpg"/>
          <p:cNvPicPr>
            <a:picLocks noChangeAspect="1"/>
          </p:cNvPicPr>
          <p:nvPr/>
        </p:nvPicPr>
        <p:blipFill>
          <a:blip r:embed="rId3" cstate="print"/>
          <a:stretch>
            <a:fillRect/>
          </a:stretch>
        </p:blipFill>
        <p:spPr>
          <a:xfrm>
            <a:off x="0" y="2667000"/>
            <a:ext cx="4762500" cy="3505200"/>
          </a:xfrm>
          <a:prstGeom prst="rect">
            <a:avLst/>
          </a:prstGeom>
        </p:spPr>
      </p:pic>
      <p:pic>
        <p:nvPicPr>
          <p:cNvPr id="7" name="Picture 6" descr="BlindSpotMonitor[1].jpg"/>
          <p:cNvPicPr>
            <a:picLocks noChangeAspect="1"/>
          </p:cNvPicPr>
          <p:nvPr/>
        </p:nvPicPr>
        <p:blipFill>
          <a:blip r:embed="rId4" cstate="print"/>
          <a:stretch>
            <a:fillRect/>
          </a:stretch>
        </p:blipFill>
        <p:spPr>
          <a:xfrm>
            <a:off x="4724400" y="2667000"/>
            <a:ext cx="4419600" cy="3505200"/>
          </a:xfrm>
          <a:prstGeom prst="rect">
            <a:avLst/>
          </a:prstGeom>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986528"/>
          </a:xfrm>
          <a:prstGeom prst="rect">
            <a:avLst/>
          </a:prstGeom>
        </p:spPr>
        <p:txBody>
          <a:bodyPr wrap="square">
            <a:spAutoFit/>
          </a:bodyPr>
          <a:lstStyle/>
          <a:p>
            <a:pPr>
              <a:buFont typeface="Wingdings" pitchFamily="2" charset="2"/>
              <a:buChar char="Ø"/>
            </a:pPr>
            <a:r>
              <a:rPr lang="en-US" sz="2000" u="sng" dirty="0" smtClean="0">
                <a:ln>
                  <a:gradFill flip="none" rotWithShape="1">
                    <a:gsLst>
                      <a:gs pos="0">
                        <a:srgbClr val="000000"/>
                      </a:gs>
                      <a:gs pos="39999">
                        <a:srgbClr val="0A128C"/>
                      </a:gs>
                      <a:gs pos="70000">
                        <a:srgbClr val="181CC7"/>
                      </a:gs>
                      <a:gs pos="88000">
                        <a:srgbClr val="7005D4"/>
                      </a:gs>
                      <a:gs pos="100000">
                        <a:srgbClr val="8C3D91"/>
                      </a:gs>
                    </a:gsLst>
                    <a:lin ang="2700000" scaled="1"/>
                    <a:tileRect/>
                  </a:gradFill>
                </a:ln>
              </a:rPr>
              <a:t>  </a:t>
            </a:r>
            <a:r>
              <a:rPr lang="en-US" sz="2400" u="sng" dirty="0" smtClean="0">
                <a:ln>
                  <a:gradFill flip="none" rotWithShape="1">
                    <a:gsLst>
                      <a:gs pos="0">
                        <a:srgbClr val="000000"/>
                      </a:gs>
                      <a:gs pos="39999">
                        <a:srgbClr val="0A128C"/>
                      </a:gs>
                      <a:gs pos="70000">
                        <a:srgbClr val="181CC7"/>
                      </a:gs>
                      <a:gs pos="88000">
                        <a:srgbClr val="7005D4"/>
                      </a:gs>
                      <a:gs pos="100000">
                        <a:srgbClr val="8C3D91"/>
                      </a:gs>
                    </a:gsLst>
                    <a:lin ang="2700000" scaled="1"/>
                    <a:tileRect/>
                  </a:gradFill>
                </a:ln>
              </a:rPr>
              <a:t>Monitoring and Review of the Fixed Capital Investment and </a:t>
            </a:r>
          </a:p>
          <a:p>
            <a:r>
              <a:rPr lang="en-US" sz="2400" u="sng" dirty="0" smtClean="0">
                <a:ln>
                  <a:gradFill flip="none" rotWithShape="1">
                    <a:gsLst>
                      <a:gs pos="0">
                        <a:srgbClr val="000000"/>
                      </a:gs>
                      <a:gs pos="39999">
                        <a:srgbClr val="0A128C"/>
                      </a:gs>
                      <a:gs pos="70000">
                        <a:srgbClr val="181CC7"/>
                      </a:gs>
                      <a:gs pos="88000">
                        <a:srgbClr val="7005D4"/>
                      </a:gs>
                      <a:gs pos="100000">
                        <a:srgbClr val="8C3D91"/>
                      </a:gs>
                    </a:gsLst>
                    <a:lin ang="2700000" scaled="1"/>
                    <a:tileRect/>
                  </a:gradFill>
                </a:ln>
              </a:rPr>
              <a:t>     Production  activities of the Eligible Unit- </a:t>
            </a:r>
            <a:endParaRPr lang="en-US" sz="2000" dirty="0" smtClean="0">
              <a:ln>
                <a:gradFill flip="none" rotWithShape="1">
                  <a:gsLst>
                    <a:gs pos="0">
                      <a:srgbClr val="000000"/>
                    </a:gs>
                    <a:gs pos="39999">
                      <a:srgbClr val="0A128C"/>
                    </a:gs>
                    <a:gs pos="70000">
                      <a:srgbClr val="181CC7"/>
                    </a:gs>
                    <a:gs pos="88000">
                      <a:srgbClr val="7005D4"/>
                    </a:gs>
                    <a:gs pos="100000">
                      <a:srgbClr val="8C3D91"/>
                    </a:gs>
                  </a:gsLst>
                  <a:lin ang="2700000" scaled="1"/>
                  <a:tileRect/>
                </a:gradFill>
              </a:ln>
            </a:endParaRPr>
          </a:p>
          <a:p>
            <a:r>
              <a:rPr lang="en-US" sz="2000" dirty="0" smtClean="0">
                <a:ln>
                  <a:gradFill flip="none" rotWithShape="1">
                    <a:gsLst>
                      <a:gs pos="0">
                        <a:srgbClr val="000000"/>
                      </a:gs>
                      <a:gs pos="39999">
                        <a:srgbClr val="0A128C"/>
                      </a:gs>
                      <a:gs pos="70000">
                        <a:srgbClr val="181CC7"/>
                      </a:gs>
                      <a:gs pos="88000">
                        <a:srgbClr val="7005D4"/>
                      </a:gs>
                      <a:gs pos="100000">
                        <a:srgbClr val="8C3D91"/>
                      </a:gs>
                    </a:gsLst>
                    <a:lin ang="2700000" scaled="1"/>
                    <a:tileRect/>
                  </a:gradFill>
                </a:ln>
              </a:rPr>
              <a:t> </a:t>
            </a:r>
            <a:endParaRPr lang="en-US" sz="2000" dirty="0">
              <a:ln>
                <a:gradFill flip="none" rotWithShape="1">
                  <a:gsLst>
                    <a:gs pos="0">
                      <a:srgbClr val="000000"/>
                    </a:gs>
                    <a:gs pos="39999">
                      <a:srgbClr val="0A128C"/>
                    </a:gs>
                    <a:gs pos="70000">
                      <a:srgbClr val="181CC7"/>
                    </a:gs>
                    <a:gs pos="88000">
                      <a:srgbClr val="7005D4"/>
                    </a:gs>
                    <a:gs pos="100000">
                      <a:srgbClr val="8C3D91"/>
                    </a:gs>
                  </a:gsLst>
                  <a:lin ang="2700000" scaled="1"/>
                  <a:tileRect/>
                </a:gradFill>
              </a:ln>
            </a:endParaRPr>
          </a:p>
          <a:p>
            <a:pPr>
              <a:buFont typeface="Wingdings" pitchFamily="2" charset="2"/>
              <a:buChar char="§"/>
            </a:pPr>
            <a:r>
              <a:rPr lang="en-US" sz="2000" dirty="0" smtClean="0"/>
              <a:t>    The </a:t>
            </a:r>
            <a:r>
              <a:rPr lang="en-US" sz="2000" dirty="0"/>
              <a:t>Eligible Unit shall submit a report duly signed by its </a:t>
            </a:r>
            <a:r>
              <a:rPr lang="en-US" sz="2000" dirty="0" err="1"/>
              <a:t>authorised</a:t>
            </a:r>
            <a:r>
              <a:rPr lang="en-US" sz="2000" dirty="0"/>
              <a:t> </a:t>
            </a:r>
            <a:endParaRPr lang="en-US" sz="2000" dirty="0" smtClean="0"/>
          </a:p>
          <a:p>
            <a:r>
              <a:rPr lang="en-US" sz="2000" dirty="0" smtClean="0"/>
              <a:t>      representative </a:t>
            </a:r>
            <a:r>
              <a:rPr lang="en-US" sz="2000" dirty="0"/>
              <a:t>covering information and details regarding production and </a:t>
            </a:r>
            <a:endParaRPr lang="en-US" sz="2000" dirty="0" smtClean="0"/>
          </a:p>
          <a:p>
            <a:r>
              <a:rPr lang="en-US" sz="2000" dirty="0" smtClean="0"/>
              <a:t>       sales</a:t>
            </a:r>
            <a:r>
              <a:rPr lang="en-US" sz="2000" dirty="0"/>
              <a:t>, indicating the period of stoppage of production and/or closure of the </a:t>
            </a:r>
            <a:endParaRPr lang="en-US" sz="2000" dirty="0" smtClean="0"/>
          </a:p>
          <a:p>
            <a:r>
              <a:rPr lang="en-US" sz="2000" dirty="0" smtClean="0"/>
              <a:t>       Unit</a:t>
            </a:r>
            <a:r>
              <a:rPr lang="en-US" sz="2000" dirty="0"/>
              <a:t>, if any, with reasons therefore, addition to the Fixed Capital Investment, </a:t>
            </a:r>
            <a:endParaRPr lang="en-US" sz="2000" dirty="0" smtClean="0"/>
          </a:p>
          <a:p>
            <a:r>
              <a:rPr lang="en-US" sz="2000" dirty="0" smtClean="0"/>
              <a:t>       disposal </a:t>
            </a:r>
            <a:r>
              <a:rPr lang="en-US" sz="2000" dirty="0"/>
              <a:t>of Fixed Assets, and changes in the constitution of the Eligible Unit</a:t>
            </a:r>
            <a:r>
              <a:rPr lang="en-US" sz="2000" dirty="0" smtClean="0"/>
              <a:t>.</a:t>
            </a:r>
          </a:p>
          <a:p>
            <a:endParaRPr lang="en-US" sz="2000" dirty="0" smtClean="0"/>
          </a:p>
          <a:p>
            <a:pPr>
              <a:buFont typeface="Wingdings" pitchFamily="2" charset="2"/>
              <a:buChar char="§"/>
            </a:pPr>
            <a:r>
              <a:rPr lang="en-US" sz="2000" dirty="0" smtClean="0"/>
              <a:t>       The Eligible Unit shall also submit to the Implementing Agency, within a </a:t>
            </a:r>
          </a:p>
          <a:p>
            <a:r>
              <a:rPr lang="en-US" sz="2000" dirty="0" smtClean="0"/>
              <a:t>         period of 9 months from the close of every year, a certified true copy of the </a:t>
            </a:r>
          </a:p>
          <a:p>
            <a:r>
              <a:rPr lang="en-US" sz="2000" dirty="0" smtClean="0"/>
              <a:t>         audited annual statement of accounts and Balance Sheet for the said year. </a:t>
            </a:r>
          </a:p>
          <a:p>
            <a:endParaRPr lang="en-US" sz="2000" dirty="0" smtClean="0"/>
          </a:p>
          <a:p>
            <a:endParaRPr lang="en-US" sz="2000" dirty="0" smtClean="0"/>
          </a:p>
          <a:p>
            <a:pPr>
              <a:buFont typeface="Wingdings" pitchFamily="2" charset="2"/>
              <a:buChar char="§"/>
            </a:pPr>
            <a:r>
              <a:rPr lang="en-US" sz="2000" dirty="0" smtClean="0"/>
              <a:t>      The Implementing Agency shall be entitled to call for any information and </a:t>
            </a:r>
          </a:p>
          <a:p>
            <a:r>
              <a:rPr lang="en-US" sz="2000" dirty="0" smtClean="0"/>
              <a:t>        details for a shorter period even prior to the close of the year. The </a:t>
            </a:r>
          </a:p>
          <a:p>
            <a:r>
              <a:rPr lang="en-US" sz="2000" dirty="0" smtClean="0"/>
              <a:t>        implementing Agency shall independently examine the position from time to</a:t>
            </a:r>
          </a:p>
          <a:p>
            <a:r>
              <a:rPr lang="en-US" sz="2000" dirty="0" smtClean="0"/>
              <a:t>        time in order to ensure that the incentives drawn/availed of are within the </a:t>
            </a:r>
          </a:p>
          <a:p>
            <a:r>
              <a:rPr lang="en-US" sz="2000" dirty="0" smtClean="0"/>
              <a:t>        ceilings specified under the PSI-2013 or under the relevant earlier Scheme, as </a:t>
            </a:r>
          </a:p>
          <a:p>
            <a:r>
              <a:rPr lang="en-US" sz="2000" dirty="0" smtClean="0"/>
              <a:t>        the case may be. </a:t>
            </a:r>
          </a:p>
          <a:p>
            <a:endParaRPr lang="en-US" sz="2000" dirty="0" smtClean="0"/>
          </a:p>
          <a:p>
            <a:r>
              <a:rPr lang="en-US" sz="2000" dirty="0" smtClean="0"/>
              <a:t> </a:t>
            </a:r>
            <a:endParaRPr lang="en-US" sz="2000" dirty="0"/>
          </a:p>
        </p:txBody>
      </p:sp>
      <p:sp>
        <p:nvSpPr>
          <p:cNvPr id="3" name="Footer Placeholder 2"/>
          <p:cNvSpPr>
            <a:spLocks noGrp="1"/>
          </p:cNvSpPr>
          <p:nvPr>
            <p:ph type="ftr" sz="quarter" idx="11"/>
          </p:nvPr>
        </p:nvSpPr>
        <p:spPr>
          <a:xfrm>
            <a:off x="0" y="6477001"/>
            <a:ext cx="9144000" cy="380999"/>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smtClean="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5755422"/>
          </a:xfrm>
          <a:prstGeom prst="rect">
            <a:avLst/>
          </a:prstGeom>
        </p:spPr>
        <p:txBody>
          <a:bodyPr wrap="square">
            <a:spAutoFit/>
          </a:bodyPr>
          <a:lstStyle/>
          <a:p>
            <a:pPr>
              <a:buFont typeface="Wingdings" pitchFamily="2" charset="2"/>
              <a:buChar char="Ø"/>
            </a:pPr>
            <a:r>
              <a:rPr lang="en-US" sz="2000" dirty="0" smtClean="0"/>
              <a:t> </a:t>
            </a:r>
            <a:r>
              <a:rPr lang="en-US" sz="2400" u="sng" dirty="0" smtClean="0">
                <a:ln>
                  <a:gradFill flip="none" rotWithShape="1">
                    <a:gsLst>
                      <a:gs pos="0">
                        <a:srgbClr val="000000"/>
                      </a:gs>
                      <a:gs pos="39999">
                        <a:srgbClr val="0A128C"/>
                      </a:gs>
                      <a:gs pos="70000">
                        <a:srgbClr val="181CC7"/>
                      </a:gs>
                      <a:gs pos="88000">
                        <a:srgbClr val="7005D4"/>
                      </a:gs>
                      <a:gs pos="100000">
                        <a:srgbClr val="8C3D91"/>
                      </a:gs>
                    </a:gsLst>
                    <a:lin ang="5400000" scaled="0"/>
                    <a:tileRect l="-100000" b="-100000"/>
                  </a:gradFill>
                </a:ln>
              </a:rPr>
              <a:t>Monitoring and Review of the Fixed Capital Investment and Production activities of the Eligible Unit- </a:t>
            </a:r>
          </a:p>
          <a:p>
            <a:endParaRPr lang="en-US" sz="2000" dirty="0" smtClean="0"/>
          </a:p>
          <a:p>
            <a:pPr>
              <a:buFont typeface="Wingdings" pitchFamily="2" charset="2"/>
              <a:buChar char="§"/>
            </a:pPr>
            <a:r>
              <a:rPr lang="en-US" sz="2000" dirty="0" smtClean="0"/>
              <a:t>    Failure </a:t>
            </a:r>
            <a:r>
              <a:rPr lang="en-US" sz="2000" dirty="0"/>
              <a:t>on the part of an Eligible Unit to submit any of the above information </a:t>
            </a:r>
            <a:r>
              <a:rPr lang="en-US" sz="2000" dirty="0" smtClean="0"/>
              <a:t>/</a:t>
            </a:r>
          </a:p>
          <a:p>
            <a:r>
              <a:rPr lang="en-US" sz="2000" dirty="0" smtClean="0"/>
              <a:t>     documents within </a:t>
            </a:r>
            <a:r>
              <a:rPr lang="en-US" sz="2000" dirty="0"/>
              <a:t>the specified time shall mount to breach of the provisions </a:t>
            </a:r>
            <a:r>
              <a:rPr lang="en-US" sz="2000" dirty="0" smtClean="0"/>
              <a:t>of</a:t>
            </a:r>
          </a:p>
          <a:p>
            <a:r>
              <a:rPr lang="en-US" sz="2000" dirty="0" smtClean="0"/>
              <a:t>     </a:t>
            </a:r>
            <a:r>
              <a:rPr lang="en-US" sz="2000" dirty="0"/>
              <a:t>the PSI-2013, </a:t>
            </a:r>
            <a:r>
              <a:rPr lang="en-US" sz="2000" dirty="0" smtClean="0"/>
              <a:t>entailing </a:t>
            </a:r>
            <a:r>
              <a:rPr lang="en-US" sz="2000" dirty="0"/>
              <a:t>suitable action as provided under the Procedural Rules, </a:t>
            </a:r>
            <a:endParaRPr lang="en-US" sz="2000" dirty="0" smtClean="0"/>
          </a:p>
          <a:p>
            <a:r>
              <a:rPr lang="en-US" sz="2000" dirty="0" smtClean="0"/>
              <a:t>     including </a:t>
            </a:r>
            <a:r>
              <a:rPr lang="en-US" sz="2000" dirty="0"/>
              <a:t>action to cancel the EC, </a:t>
            </a:r>
            <a:r>
              <a:rPr lang="en-US" sz="2000" dirty="0" smtClean="0"/>
              <a:t>or </a:t>
            </a:r>
            <a:r>
              <a:rPr lang="en-US" sz="2000" dirty="0"/>
              <a:t>premature recall of and immediate </a:t>
            </a:r>
            <a:endParaRPr lang="en-US" sz="2000" dirty="0" smtClean="0"/>
          </a:p>
          <a:p>
            <a:r>
              <a:rPr lang="en-US" sz="2000" dirty="0" smtClean="0"/>
              <a:t>     recovery </a:t>
            </a:r>
            <a:r>
              <a:rPr lang="en-US" sz="2000" dirty="0"/>
              <a:t>of the incentives drawn / availed. </a:t>
            </a:r>
            <a:endParaRPr lang="en-US" sz="2000" dirty="0" smtClean="0"/>
          </a:p>
          <a:p>
            <a:endParaRPr lang="en-US" sz="2000" dirty="0" smtClean="0"/>
          </a:p>
          <a:p>
            <a:pPr>
              <a:buFont typeface="Wingdings" pitchFamily="2" charset="2"/>
              <a:buChar char="§"/>
            </a:pPr>
            <a:r>
              <a:rPr lang="en-US" sz="2000" dirty="0" smtClean="0"/>
              <a:t>    The Implementing Agencies shall, as far as possible, ensure that the Eligible</a:t>
            </a:r>
          </a:p>
          <a:p>
            <a:r>
              <a:rPr lang="en-US" sz="2000" dirty="0" smtClean="0"/>
              <a:t>      Unit and the relevant Agency for supply of power, and the Electrical Inspector</a:t>
            </a:r>
          </a:p>
          <a:p>
            <a:r>
              <a:rPr lang="en-US" sz="2000" dirty="0" smtClean="0"/>
              <a:t>      are kept informed of the continuance or discontinuance of the EC during the</a:t>
            </a:r>
          </a:p>
          <a:p>
            <a:r>
              <a:rPr lang="en-US" sz="2000" dirty="0" smtClean="0"/>
              <a:t>      tenure in accordance with the Procedural Rules. </a:t>
            </a:r>
          </a:p>
          <a:p>
            <a:endParaRPr lang="en-US" sz="2000" dirty="0" smtClean="0"/>
          </a:p>
          <a:p>
            <a:pPr>
              <a:buFont typeface="Wingdings" pitchFamily="2" charset="2"/>
              <a:buChar char="§"/>
            </a:pPr>
            <a:r>
              <a:rPr lang="en-US" sz="2000" dirty="0" smtClean="0"/>
              <a:t>   If and when the Eligible Unit reaches the relevant ceilings prescribed in the EC</a:t>
            </a:r>
          </a:p>
          <a:p>
            <a:r>
              <a:rPr lang="en-US" sz="2000" dirty="0" smtClean="0"/>
              <a:t>     prior to expiry of the EC period, or if it contravenes any of the conditions there </a:t>
            </a:r>
          </a:p>
          <a:p>
            <a:r>
              <a:rPr lang="en-US" sz="2000" dirty="0" smtClean="0"/>
              <a:t>     under, the Implementing Agencies shall take prompt action to cancel the EC. </a:t>
            </a:r>
          </a:p>
          <a:p>
            <a:endParaRPr lang="en-US" sz="2000" dirty="0"/>
          </a:p>
        </p:txBody>
      </p:sp>
      <p:sp>
        <p:nvSpPr>
          <p:cNvPr id="3" name="Footer Placeholder 2"/>
          <p:cNvSpPr>
            <a:spLocks noGrp="1"/>
          </p:cNvSpPr>
          <p:nvPr>
            <p:ph type="ftr" sz="quarter" idx="11"/>
          </p:nvPr>
        </p:nvSpPr>
        <p:spPr>
          <a:xfrm>
            <a:off x="0" y="6400801"/>
            <a:ext cx="9144000" cy="457199"/>
          </a:xfrm>
          <a:solidFill>
            <a:schemeClr val="accent1">
              <a:lumMod val="60000"/>
              <a:lumOff val="40000"/>
            </a:schemeClr>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smtClean="0"/>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2133600" y="1828800"/>
            <a:ext cx="4648200" cy="358140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CLASSIFICATION OF TALUKAS / AREAS </a:t>
            </a:r>
            <a:endParaRPr lang="en-US" sz="2800" dirty="0"/>
          </a:p>
        </p:txBody>
      </p:sp>
      <p:sp>
        <p:nvSpPr>
          <p:cNvPr id="3" name="Footer Placeholder 2"/>
          <p:cNvSpPr>
            <a:spLocks noGrp="1"/>
          </p:cNvSpPr>
          <p:nvPr>
            <p:ph type="ftr" sz="quarter" idx="11"/>
          </p:nvPr>
        </p:nvSpPr>
        <p:spPr>
          <a:xfrm>
            <a:off x="0" y="6400800"/>
            <a:ext cx="9144000" cy="457200"/>
          </a:xfrm>
          <a:solidFill>
            <a:schemeClr val="accent2"/>
          </a:solidFill>
        </p:spPr>
        <p:txBody>
          <a:bodyPr/>
          <a:lstStyle/>
          <a:p>
            <a:pPr lvl="2"/>
            <a:r>
              <a:rPr lang="en-US" b="1" dirty="0" smtClean="0"/>
              <a:t> </a:t>
            </a:r>
            <a:r>
              <a:rPr lang="en-US" b="1" dirty="0" smtClean="0">
                <a:hlinkClick r:id="rId2"/>
              </a:rPr>
              <a:t>WWW.INDUSTRIALSUBSIDY.COM</a:t>
            </a:r>
            <a:r>
              <a:rPr lang="en-US" b="1" dirty="0" smtClean="0"/>
              <a:t>                                   BY CA G.B.MODI</a:t>
            </a:r>
            <a:endParaRPr lang="en-US"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      </a:t>
            </a:r>
            <a:endParaRPr lang="en-US"/>
          </a:p>
        </p:txBody>
      </p:sp>
      <p:graphicFrame>
        <p:nvGraphicFramePr>
          <p:cNvPr id="3" name="Table 2"/>
          <p:cNvGraphicFramePr>
            <a:graphicFrameLocks noGrp="1"/>
          </p:cNvGraphicFramePr>
          <p:nvPr/>
        </p:nvGraphicFramePr>
        <p:xfrm>
          <a:off x="0" y="6"/>
          <a:ext cx="9144000" cy="7106652"/>
        </p:xfrm>
        <a:graphic>
          <a:graphicData uri="http://schemas.openxmlformats.org/drawingml/2006/table">
            <a:tbl>
              <a:tblPr firstRow="1" bandRow="1">
                <a:tableStyleId>{5C22544A-7EE6-4342-B048-85BDC9FD1C3A}</a:tableStyleId>
              </a:tblPr>
              <a:tblGrid>
                <a:gridCol w="2286000"/>
                <a:gridCol w="2286000"/>
                <a:gridCol w="2286000"/>
                <a:gridCol w="2286000"/>
              </a:tblGrid>
              <a:tr h="444366">
                <a:tc>
                  <a:txBody>
                    <a:bodyPr/>
                    <a:lstStyle/>
                    <a:p>
                      <a:pPr algn="ctr"/>
                      <a:r>
                        <a:rPr lang="en-US" dirty="0" smtClean="0"/>
                        <a:t>STATE</a:t>
                      </a:r>
                      <a:endParaRPr lang="en-US" dirty="0"/>
                    </a:p>
                  </a:txBody>
                  <a:tcPr/>
                </a:tc>
                <a:tc>
                  <a:txBody>
                    <a:bodyPr/>
                    <a:lstStyle/>
                    <a:p>
                      <a:pPr algn="ctr"/>
                      <a:r>
                        <a:rPr lang="en-US" dirty="0" smtClean="0"/>
                        <a:t>DISTRICT</a:t>
                      </a:r>
                      <a:endParaRPr lang="en-US" dirty="0"/>
                    </a:p>
                  </a:txBody>
                  <a:tcPr/>
                </a:tc>
                <a:tc>
                  <a:txBody>
                    <a:bodyPr/>
                    <a:lstStyle/>
                    <a:p>
                      <a:pPr algn="ctr"/>
                      <a:r>
                        <a:rPr lang="en-US" dirty="0" smtClean="0"/>
                        <a:t>TALUKA</a:t>
                      </a:r>
                      <a:endParaRPr lang="en-US" dirty="0"/>
                    </a:p>
                  </a:txBody>
                  <a:tcPr/>
                </a:tc>
                <a:tc>
                  <a:txBody>
                    <a:bodyPr/>
                    <a:lstStyle/>
                    <a:p>
                      <a:pPr algn="ctr"/>
                      <a:r>
                        <a:rPr lang="en-US" dirty="0" smtClean="0"/>
                        <a:t>AREA</a:t>
                      </a:r>
                      <a:endParaRPr lang="en-US" dirty="0"/>
                    </a:p>
                  </a:txBody>
                  <a:tcPr/>
                </a:tc>
              </a:tr>
              <a:tr h="317628">
                <a:tc rowSpan="18">
                  <a:txBody>
                    <a:bodyPr/>
                    <a:lstStyle/>
                    <a:p>
                      <a:pPr algn="ctr"/>
                      <a:r>
                        <a:rPr lang="en-US" dirty="0" smtClean="0"/>
                        <a:t>MAHARASHTRA &amp; MADHYAPRADESH</a:t>
                      </a:r>
                      <a:endParaRPr lang="en-US" dirty="0"/>
                    </a:p>
                  </a:txBody>
                  <a:tcPr anchor="ctr">
                    <a:solidFill>
                      <a:srgbClr val="00B050"/>
                    </a:solidFill>
                  </a:tcPr>
                </a:tc>
                <a:tc rowSpan="2">
                  <a:txBody>
                    <a:bodyPr/>
                    <a:lstStyle/>
                    <a:p>
                      <a:pPr algn="ctr"/>
                      <a:r>
                        <a:rPr lang="en-US" dirty="0" smtClean="0"/>
                        <a:t>NANDURBAR</a:t>
                      </a:r>
                      <a:endParaRPr lang="en-US" dirty="0"/>
                    </a:p>
                  </a:txBody>
                  <a:tcPr anchor="ctr">
                    <a:solidFill>
                      <a:schemeClr val="bg2">
                        <a:lumMod val="75000"/>
                      </a:schemeClr>
                    </a:solidFill>
                  </a:tcPr>
                </a:tc>
                <a:tc>
                  <a:txBody>
                    <a:bodyPr/>
                    <a:lstStyle/>
                    <a:p>
                      <a:pPr algn="ctr"/>
                      <a:r>
                        <a:rPr lang="en-US" dirty="0" smtClean="0"/>
                        <a:t>DHADGAON</a:t>
                      </a:r>
                      <a:endParaRPr lang="en-US" dirty="0"/>
                    </a:p>
                  </a:txBody>
                  <a:tcPr>
                    <a:solidFill>
                      <a:schemeClr val="bg2">
                        <a:lumMod val="75000"/>
                      </a:schemeClr>
                    </a:solidFill>
                  </a:tcPr>
                </a:tc>
                <a:tc>
                  <a:txBody>
                    <a:bodyPr/>
                    <a:lstStyle/>
                    <a:p>
                      <a:pPr algn="ctr"/>
                      <a:r>
                        <a:rPr lang="en-US" dirty="0" smtClean="0"/>
                        <a:t>D+</a:t>
                      </a:r>
                      <a:endParaRPr lang="en-US" dirty="0"/>
                    </a:p>
                  </a:txBody>
                  <a:tcPr>
                    <a:solidFill>
                      <a:schemeClr val="bg2">
                        <a:lumMod val="75000"/>
                      </a:schemeClr>
                    </a:solidFill>
                  </a:tcPr>
                </a:tc>
              </a:tr>
              <a:tr h="330462">
                <a:tc vMerge="1">
                  <a:txBody>
                    <a:bodyPr/>
                    <a:lstStyle/>
                    <a:p>
                      <a:endParaRPr lang="en-US" dirty="0"/>
                    </a:p>
                  </a:txBody>
                  <a:tcPr/>
                </a:tc>
                <a:tc vMerge="1">
                  <a:txBody>
                    <a:bodyPr/>
                    <a:lstStyle/>
                    <a:p>
                      <a:endParaRPr lang="en-US" dirty="0"/>
                    </a:p>
                  </a:txBody>
                  <a:tcPr/>
                </a:tc>
                <a:tc>
                  <a:txBody>
                    <a:bodyPr/>
                    <a:lstStyle/>
                    <a:p>
                      <a:pPr algn="ctr"/>
                      <a:r>
                        <a:rPr lang="en-US" dirty="0" smtClean="0"/>
                        <a:t>SHAHADA</a:t>
                      </a:r>
                      <a:endParaRPr lang="en-US" dirty="0"/>
                    </a:p>
                  </a:txBody>
                  <a:tcPr>
                    <a:solidFill>
                      <a:schemeClr val="bg2">
                        <a:lumMod val="75000"/>
                      </a:schemeClr>
                    </a:solidFill>
                  </a:tcPr>
                </a:tc>
                <a:tc>
                  <a:txBody>
                    <a:bodyPr/>
                    <a:lstStyle/>
                    <a:p>
                      <a:pPr algn="ctr"/>
                      <a:r>
                        <a:rPr lang="en-US" dirty="0" smtClean="0"/>
                        <a:t>D+</a:t>
                      </a:r>
                      <a:endParaRPr lang="en-US" dirty="0"/>
                    </a:p>
                  </a:txBody>
                  <a:tcPr>
                    <a:solidFill>
                      <a:schemeClr val="bg2">
                        <a:lumMod val="75000"/>
                      </a:schemeClr>
                    </a:solidFill>
                  </a:tcPr>
                </a:tc>
              </a:tr>
              <a:tr h="345702">
                <a:tc vMerge="1">
                  <a:txBody>
                    <a:bodyPr/>
                    <a:lstStyle/>
                    <a:p>
                      <a:endParaRPr lang="en-US" dirty="0"/>
                    </a:p>
                  </a:txBody>
                  <a:tcPr/>
                </a:tc>
                <a:tc>
                  <a:txBody>
                    <a:bodyPr/>
                    <a:lstStyle/>
                    <a:p>
                      <a:pPr algn="ctr"/>
                      <a:r>
                        <a:rPr lang="en-US" dirty="0" smtClean="0"/>
                        <a:t>DHULE</a:t>
                      </a:r>
                      <a:endParaRPr lang="en-US" dirty="0"/>
                    </a:p>
                  </a:txBody>
                  <a:tcPr anchor="ctr">
                    <a:solidFill>
                      <a:srgbClr val="9966FF"/>
                    </a:solidFill>
                  </a:tcPr>
                </a:tc>
                <a:tc>
                  <a:txBody>
                    <a:bodyPr/>
                    <a:lstStyle/>
                    <a:p>
                      <a:pPr algn="ctr"/>
                      <a:r>
                        <a:rPr lang="en-US" dirty="0" smtClean="0"/>
                        <a:t>SHIRPUR</a:t>
                      </a:r>
                      <a:endParaRPr lang="en-US" dirty="0"/>
                    </a:p>
                  </a:txBody>
                  <a:tcPr>
                    <a:solidFill>
                      <a:srgbClr val="9966FF"/>
                    </a:solidFill>
                  </a:tcPr>
                </a:tc>
                <a:tc>
                  <a:txBody>
                    <a:bodyPr/>
                    <a:lstStyle/>
                    <a:p>
                      <a:pPr algn="ctr"/>
                      <a:r>
                        <a:rPr lang="en-US" dirty="0" smtClean="0"/>
                        <a:t>D+</a:t>
                      </a:r>
                      <a:endParaRPr lang="en-US" dirty="0"/>
                    </a:p>
                  </a:txBody>
                  <a:tcPr>
                    <a:solidFill>
                      <a:srgbClr val="9966FF"/>
                    </a:solidFill>
                  </a:tcPr>
                </a:tc>
              </a:tr>
              <a:tr h="358536">
                <a:tc vMerge="1">
                  <a:txBody>
                    <a:bodyPr/>
                    <a:lstStyle/>
                    <a:p>
                      <a:endParaRPr lang="en-US" dirty="0"/>
                    </a:p>
                  </a:txBody>
                  <a:tcPr/>
                </a:tc>
                <a:tc rowSpan="3">
                  <a:txBody>
                    <a:bodyPr/>
                    <a:lstStyle/>
                    <a:p>
                      <a:pPr algn="ctr"/>
                      <a:r>
                        <a:rPr lang="en-US" dirty="0" smtClean="0"/>
                        <a:t>JALGAON</a:t>
                      </a:r>
                      <a:endParaRPr lang="en-US" dirty="0"/>
                    </a:p>
                  </a:txBody>
                  <a:tcPr anchor="ctr">
                    <a:solidFill>
                      <a:schemeClr val="accent3">
                        <a:lumMod val="75000"/>
                      </a:schemeClr>
                    </a:solidFill>
                  </a:tcPr>
                </a:tc>
                <a:tc>
                  <a:txBody>
                    <a:bodyPr/>
                    <a:lstStyle/>
                    <a:p>
                      <a:pPr algn="ctr"/>
                      <a:r>
                        <a:rPr lang="en-US" dirty="0" smtClean="0"/>
                        <a:t>CHOPADA</a:t>
                      </a:r>
                      <a:endParaRPr lang="en-US" dirty="0"/>
                    </a:p>
                  </a:txBody>
                  <a:tcPr>
                    <a:solidFill>
                      <a:schemeClr val="accent3">
                        <a:lumMod val="75000"/>
                      </a:schemeClr>
                    </a:solidFill>
                  </a:tcPr>
                </a:tc>
                <a:tc>
                  <a:txBody>
                    <a:bodyPr/>
                    <a:lstStyle/>
                    <a:p>
                      <a:pPr algn="ctr"/>
                      <a:r>
                        <a:rPr lang="en-US" dirty="0" smtClean="0"/>
                        <a:t>D+</a:t>
                      </a:r>
                      <a:endParaRPr lang="en-US" dirty="0"/>
                    </a:p>
                  </a:txBody>
                  <a:tcPr>
                    <a:solidFill>
                      <a:schemeClr val="accent3">
                        <a:lumMod val="75000"/>
                      </a:schemeClr>
                    </a:solidFill>
                  </a:tcPr>
                </a:tc>
              </a:tr>
              <a:tr h="299982">
                <a:tc vMerge="1">
                  <a:txBody>
                    <a:bodyPr/>
                    <a:lstStyle/>
                    <a:p>
                      <a:endParaRPr lang="en-US" dirty="0"/>
                    </a:p>
                  </a:txBody>
                  <a:tcPr/>
                </a:tc>
                <a:tc vMerge="1">
                  <a:txBody>
                    <a:bodyPr/>
                    <a:lstStyle/>
                    <a:p>
                      <a:endParaRPr lang="en-US" dirty="0"/>
                    </a:p>
                  </a:txBody>
                  <a:tcPr/>
                </a:tc>
                <a:tc>
                  <a:txBody>
                    <a:bodyPr/>
                    <a:lstStyle/>
                    <a:p>
                      <a:pPr algn="ctr"/>
                      <a:r>
                        <a:rPr lang="en-US" dirty="0" smtClean="0"/>
                        <a:t>YAVAL</a:t>
                      </a:r>
                      <a:endParaRPr lang="en-US" dirty="0"/>
                    </a:p>
                  </a:txBody>
                  <a:tcPr>
                    <a:solidFill>
                      <a:schemeClr val="accent3">
                        <a:lumMod val="75000"/>
                      </a:schemeClr>
                    </a:solidFill>
                  </a:tcPr>
                </a:tc>
                <a:tc>
                  <a:txBody>
                    <a:bodyPr/>
                    <a:lstStyle/>
                    <a:p>
                      <a:pPr algn="ctr"/>
                      <a:r>
                        <a:rPr lang="en-US" dirty="0" smtClean="0"/>
                        <a:t>D</a:t>
                      </a:r>
                      <a:endParaRPr lang="en-US" dirty="0"/>
                    </a:p>
                  </a:txBody>
                  <a:tcPr>
                    <a:solidFill>
                      <a:schemeClr val="accent3">
                        <a:lumMod val="75000"/>
                      </a:schemeClr>
                    </a:solidFill>
                  </a:tcPr>
                </a:tc>
              </a:tr>
              <a:tr h="312816">
                <a:tc vMerge="1">
                  <a:txBody>
                    <a:bodyPr/>
                    <a:lstStyle/>
                    <a:p>
                      <a:endParaRPr lang="en-US" dirty="0"/>
                    </a:p>
                  </a:txBody>
                  <a:tcPr/>
                </a:tc>
                <a:tc vMerge="1">
                  <a:txBody>
                    <a:bodyPr/>
                    <a:lstStyle/>
                    <a:p>
                      <a:endParaRPr lang="en-US" dirty="0"/>
                    </a:p>
                  </a:txBody>
                  <a:tcPr/>
                </a:tc>
                <a:tc>
                  <a:txBody>
                    <a:bodyPr/>
                    <a:lstStyle/>
                    <a:p>
                      <a:pPr algn="ctr"/>
                      <a:r>
                        <a:rPr lang="en-US" dirty="0" smtClean="0"/>
                        <a:t>RAVER</a:t>
                      </a:r>
                      <a:endParaRPr lang="en-US" dirty="0"/>
                    </a:p>
                  </a:txBody>
                  <a:tcPr>
                    <a:solidFill>
                      <a:schemeClr val="accent3">
                        <a:lumMod val="75000"/>
                      </a:schemeClr>
                    </a:solidFill>
                  </a:tcPr>
                </a:tc>
                <a:tc>
                  <a:txBody>
                    <a:bodyPr/>
                    <a:lstStyle/>
                    <a:p>
                      <a:pPr algn="ctr"/>
                      <a:r>
                        <a:rPr lang="en-US" dirty="0" smtClean="0"/>
                        <a:t>D+</a:t>
                      </a:r>
                      <a:endParaRPr lang="en-US" dirty="0"/>
                    </a:p>
                  </a:txBody>
                  <a:tcPr>
                    <a:solidFill>
                      <a:schemeClr val="accent3">
                        <a:lumMod val="75000"/>
                      </a:schemeClr>
                    </a:solidFill>
                  </a:tcPr>
                </a:tc>
              </a:tr>
              <a:tr h="328056">
                <a:tc vMerge="1">
                  <a:txBody>
                    <a:bodyPr/>
                    <a:lstStyle/>
                    <a:p>
                      <a:endParaRPr lang="en-US" dirty="0"/>
                    </a:p>
                  </a:txBody>
                  <a:tcPr/>
                </a:tc>
                <a:tc rowSpan="2">
                  <a:txBody>
                    <a:bodyPr/>
                    <a:lstStyle/>
                    <a:p>
                      <a:pPr algn="ctr"/>
                      <a:r>
                        <a:rPr lang="en-US" dirty="0" smtClean="0"/>
                        <a:t>BULDHANA</a:t>
                      </a:r>
                      <a:endParaRPr lang="en-US" dirty="0"/>
                    </a:p>
                  </a:txBody>
                  <a:tcPr anchor="ctr">
                    <a:solidFill>
                      <a:srgbClr val="FF00FF"/>
                    </a:solidFill>
                  </a:tcPr>
                </a:tc>
                <a:tc>
                  <a:txBody>
                    <a:bodyPr/>
                    <a:lstStyle/>
                    <a:p>
                      <a:pPr algn="ctr"/>
                      <a:r>
                        <a:rPr lang="en-US" dirty="0" smtClean="0"/>
                        <a:t>JAMOD</a:t>
                      </a:r>
                      <a:endParaRPr lang="en-US" dirty="0"/>
                    </a:p>
                  </a:txBody>
                  <a:tcPr>
                    <a:solidFill>
                      <a:srgbClr val="FF00FF"/>
                    </a:solidFill>
                  </a:tcPr>
                </a:tc>
                <a:tc>
                  <a:txBody>
                    <a:bodyPr/>
                    <a:lstStyle/>
                    <a:p>
                      <a:pPr algn="ctr"/>
                      <a:r>
                        <a:rPr lang="en-US" dirty="0" smtClean="0"/>
                        <a:t>D+</a:t>
                      </a:r>
                      <a:endParaRPr lang="en-US" dirty="0"/>
                    </a:p>
                  </a:txBody>
                  <a:tcPr>
                    <a:solidFill>
                      <a:srgbClr val="FF00FF"/>
                    </a:solidFill>
                  </a:tcPr>
                </a:tc>
              </a:tr>
              <a:tr h="343296">
                <a:tc vMerge="1">
                  <a:txBody>
                    <a:bodyPr/>
                    <a:lstStyle/>
                    <a:p>
                      <a:endParaRPr lang="en-US" dirty="0"/>
                    </a:p>
                  </a:txBody>
                  <a:tcPr/>
                </a:tc>
                <a:tc vMerge="1">
                  <a:txBody>
                    <a:bodyPr/>
                    <a:lstStyle/>
                    <a:p>
                      <a:endParaRPr lang="en-US" dirty="0"/>
                    </a:p>
                  </a:txBody>
                  <a:tcPr/>
                </a:tc>
                <a:tc>
                  <a:txBody>
                    <a:bodyPr/>
                    <a:lstStyle/>
                    <a:p>
                      <a:pPr algn="ctr"/>
                      <a:r>
                        <a:rPr lang="en-US" dirty="0" smtClean="0"/>
                        <a:t>MALKAPUR</a:t>
                      </a:r>
                      <a:endParaRPr lang="en-US" dirty="0"/>
                    </a:p>
                  </a:txBody>
                  <a:tcPr>
                    <a:solidFill>
                      <a:srgbClr val="FF00FF"/>
                    </a:solidFill>
                  </a:tcPr>
                </a:tc>
                <a:tc>
                  <a:txBody>
                    <a:bodyPr/>
                    <a:lstStyle/>
                    <a:p>
                      <a:pPr algn="ctr"/>
                      <a:r>
                        <a:rPr lang="en-US" dirty="0" smtClean="0"/>
                        <a:t>D+</a:t>
                      </a:r>
                      <a:endParaRPr lang="en-US" dirty="0"/>
                    </a:p>
                  </a:txBody>
                  <a:tcPr>
                    <a:solidFill>
                      <a:srgbClr val="FF00FF"/>
                    </a:solidFill>
                  </a:tcPr>
                </a:tc>
              </a:tr>
              <a:tr h="358536">
                <a:tc vMerge="1">
                  <a:txBody>
                    <a:bodyPr/>
                    <a:lstStyle/>
                    <a:p>
                      <a:endParaRPr lang="en-US" dirty="0"/>
                    </a:p>
                  </a:txBody>
                  <a:tcPr/>
                </a:tc>
                <a:tc rowSpan="2">
                  <a:txBody>
                    <a:bodyPr/>
                    <a:lstStyle/>
                    <a:p>
                      <a:pPr algn="ctr"/>
                      <a:r>
                        <a:rPr lang="en-US" dirty="0" smtClean="0"/>
                        <a:t>AMARAWATI</a:t>
                      </a:r>
                      <a:endParaRPr lang="en-US" dirty="0"/>
                    </a:p>
                  </a:txBody>
                  <a:tcPr anchor="ctr">
                    <a:solidFill>
                      <a:srgbClr val="FFC000"/>
                    </a:solidFill>
                  </a:tcPr>
                </a:tc>
                <a:tc>
                  <a:txBody>
                    <a:bodyPr/>
                    <a:lstStyle/>
                    <a:p>
                      <a:pPr algn="ctr"/>
                      <a:r>
                        <a:rPr lang="en-US" dirty="0" smtClean="0"/>
                        <a:t>CHIKHALDARA</a:t>
                      </a:r>
                      <a:endParaRPr lang="en-US" dirty="0"/>
                    </a:p>
                  </a:txBody>
                  <a:tcPr>
                    <a:solidFill>
                      <a:srgbClr val="FFC000"/>
                    </a:solidFill>
                  </a:tcPr>
                </a:tc>
                <a:tc>
                  <a:txBody>
                    <a:bodyPr/>
                    <a:lstStyle/>
                    <a:p>
                      <a:pPr algn="ctr"/>
                      <a:r>
                        <a:rPr lang="en-US" dirty="0" smtClean="0"/>
                        <a:t>D+</a:t>
                      </a:r>
                      <a:endParaRPr lang="en-US" dirty="0"/>
                    </a:p>
                  </a:txBody>
                  <a:tcPr>
                    <a:solidFill>
                      <a:srgbClr val="FFC000"/>
                    </a:solidFill>
                  </a:tcPr>
                </a:tc>
              </a:tr>
              <a:tr h="297576">
                <a:tc vMerge="1">
                  <a:txBody>
                    <a:bodyPr/>
                    <a:lstStyle/>
                    <a:p>
                      <a:endParaRPr lang="en-US" dirty="0"/>
                    </a:p>
                  </a:txBody>
                  <a:tcPr/>
                </a:tc>
                <a:tc vMerge="1">
                  <a:txBody>
                    <a:bodyPr/>
                    <a:lstStyle/>
                    <a:p>
                      <a:endParaRPr lang="en-US" dirty="0"/>
                    </a:p>
                  </a:txBody>
                  <a:tcPr/>
                </a:tc>
                <a:tc>
                  <a:txBody>
                    <a:bodyPr/>
                    <a:lstStyle/>
                    <a:p>
                      <a:pPr algn="ctr"/>
                      <a:r>
                        <a:rPr lang="en-US" dirty="0" smtClean="0"/>
                        <a:t>ACHALPUR</a:t>
                      </a:r>
                      <a:endParaRPr lang="en-US" dirty="0"/>
                    </a:p>
                  </a:txBody>
                  <a:tcPr>
                    <a:solidFill>
                      <a:srgbClr val="FFC000"/>
                    </a:solidFill>
                  </a:tcPr>
                </a:tc>
                <a:tc>
                  <a:txBody>
                    <a:bodyPr/>
                    <a:lstStyle/>
                    <a:p>
                      <a:pPr algn="ctr"/>
                      <a:r>
                        <a:rPr lang="en-US" dirty="0" smtClean="0"/>
                        <a:t>D+</a:t>
                      </a:r>
                      <a:endParaRPr lang="en-US" dirty="0"/>
                    </a:p>
                  </a:txBody>
                  <a:tcPr>
                    <a:solidFill>
                      <a:srgbClr val="FFC000"/>
                    </a:solidFill>
                  </a:tcPr>
                </a:tc>
              </a:tr>
              <a:tr h="312816">
                <a:tc vMerge="1">
                  <a:txBody>
                    <a:bodyPr/>
                    <a:lstStyle/>
                    <a:p>
                      <a:endParaRPr lang="en-US" dirty="0"/>
                    </a:p>
                  </a:txBody>
                  <a:tcPr/>
                </a:tc>
                <a:tc rowSpan="4">
                  <a:txBody>
                    <a:bodyPr/>
                    <a:lstStyle/>
                    <a:p>
                      <a:pPr algn="ctr"/>
                      <a:r>
                        <a:rPr lang="en-US" dirty="0" smtClean="0"/>
                        <a:t>NAGPUR</a:t>
                      </a:r>
                      <a:endParaRPr lang="en-US" dirty="0"/>
                    </a:p>
                  </a:txBody>
                  <a:tcPr anchor="ctr">
                    <a:solidFill>
                      <a:srgbClr val="FF9999"/>
                    </a:solidFill>
                  </a:tcPr>
                </a:tc>
                <a:tc>
                  <a:txBody>
                    <a:bodyPr/>
                    <a:lstStyle/>
                    <a:p>
                      <a:pPr algn="ctr"/>
                      <a:r>
                        <a:rPr lang="en-US" dirty="0" smtClean="0"/>
                        <a:t>NARKHER</a:t>
                      </a:r>
                      <a:endParaRPr lang="en-US" dirty="0"/>
                    </a:p>
                  </a:txBody>
                  <a:tcPr>
                    <a:solidFill>
                      <a:srgbClr val="FF9999"/>
                    </a:solidFill>
                  </a:tcPr>
                </a:tc>
                <a:tc>
                  <a:txBody>
                    <a:bodyPr/>
                    <a:lstStyle/>
                    <a:p>
                      <a:pPr algn="ctr"/>
                      <a:r>
                        <a:rPr lang="en-US" dirty="0" smtClean="0"/>
                        <a:t>D+</a:t>
                      </a:r>
                      <a:endParaRPr lang="en-US" dirty="0"/>
                    </a:p>
                  </a:txBody>
                  <a:tcPr>
                    <a:solidFill>
                      <a:srgbClr val="FF9999"/>
                    </a:solidFill>
                  </a:tcPr>
                </a:tc>
              </a:tr>
              <a:tr h="328056">
                <a:tc vMerge="1">
                  <a:txBody>
                    <a:bodyPr/>
                    <a:lstStyle/>
                    <a:p>
                      <a:endParaRPr lang="en-US" dirty="0"/>
                    </a:p>
                  </a:txBody>
                  <a:tcPr/>
                </a:tc>
                <a:tc vMerge="1">
                  <a:txBody>
                    <a:bodyPr/>
                    <a:lstStyle/>
                    <a:p>
                      <a:endParaRPr lang="en-US" dirty="0"/>
                    </a:p>
                  </a:txBody>
                  <a:tcPr/>
                </a:tc>
                <a:tc>
                  <a:txBody>
                    <a:bodyPr/>
                    <a:lstStyle/>
                    <a:p>
                      <a:pPr algn="ctr"/>
                      <a:r>
                        <a:rPr lang="en-US" dirty="0" smtClean="0"/>
                        <a:t>SAONER</a:t>
                      </a:r>
                      <a:endParaRPr lang="en-US" dirty="0"/>
                    </a:p>
                  </a:txBody>
                  <a:tcPr>
                    <a:solidFill>
                      <a:srgbClr val="FF9999"/>
                    </a:solidFill>
                  </a:tcPr>
                </a:tc>
                <a:tc>
                  <a:txBody>
                    <a:bodyPr/>
                    <a:lstStyle/>
                    <a:p>
                      <a:pPr algn="ctr"/>
                      <a:r>
                        <a:rPr lang="en-US" dirty="0" smtClean="0"/>
                        <a:t>D+</a:t>
                      </a:r>
                      <a:endParaRPr lang="en-US" dirty="0"/>
                    </a:p>
                  </a:txBody>
                  <a:tcPr>
                    <a:solidFill>
                      <a:srgbClr val="FF9999"/>
                    </a:solidFill>
                  </a:tcPr>
                </a:tc>
              </a:tr>
              <a:tr h="343296">
                <a:tc vMerge="1">
                  <a:txBody>
                    <a:bodyPr/>
                    <a:lstStyle/>
                    <a:p>
                      <a:endParaRPr lang="en-US" dirty="0"/>
                    </a:p>
                  </a:txBody>
                  <a:tcPr/>
                </a:tc>
                <a:tc vMerge="1">
                  <a:txBody>
                    <a:bodyPr/>
                    <a:lstStyle/>
                    <a:p>
                      <a:endParaRPr lang="en-US" dirty="0"/>
                    </a:p>
                  </a:txBody>
                  <a:tcPr/>
                </a:tc>
                <a:tc>
                  <a:txBody>
                    <a:bodyPr/>
                    <a:lstStyle/>
                    <a:p>
                      <a:pPr algn="ctr"/>
                      <a:r>
                        <a:rPr lang="en-US" dirty="0" smtClean="0"/>
                        <a:t>PARSEONI</a:t>
                      </a:r>
                      <a:endParaRPr lang="en-US" dirty="0"/>
                    </a:p>
                  </a:txBody>
                  <a:tcPr>
                    <a:solidFill>
                      <a:srgbClr val="FF9999"/>
                    </a:solidFill>
                  </a:tcPr>
                </a:tc>
                <a:tc>
                  <a:txBody>
                    <a:bodyPr/>
                    <a:lstStyle/>
                    <a:p>
                      <a:pPr algn="ctr"/>
                      <a:r>
                        <a:rPr lang="en-US" dirty="0" smtClean="0"/>
                        <a:t>D+</a:t>
                      </a:r>
                      <a:endParaRPr lang="en-US" dirty="0"/>
                    </a:p>
                  </a:txBody>
                  <a:tcPr>
                    <a:solidFill>
                      <a:srgbClr val="FF9999"/>
                    </a:solidFill>
                  </a:tcPr>
                </a:tc>
              </a:tr>
              <a:tr h="358536">
                <a:tc vMerge="1">
                  <a:txBody>
                    <a:bodyPr/>
                    <a:lstStyle/>
                    <a:p>
                      <a:endParaRPr lang="en-US" dirty="0"/>
                    </a:p>
                  </a:txBody>
                  <a:tcPr/>
                </a:tc>
                <a:tc vMerge="1">
                  <a:txBody>
                    <a:bodyPr/>
                    <a:lstStyle/>
                    <a:p>
                      <a:endParaRPr lang="en-US" dirty="0"/>
                    </a:p>
                  </a:txBody>
                  <a:tcPr/>
                </a:tc>
                <a:tc>
                  <a:txBody>
                    <a:bodyPr/>
                    <a:lstStyle/>
                    <a:p>
                      <a:pPr algn="ctr"/>
                      <a:r>
                        <a:rPr lang="en-US" dirty="0" smtClean="0"/>
                        <a:t>RAMTEK</a:t>
                      </a:r>
                      <a:endParaRPr lang="en-US" dirty="0"/>
                    </a:p>
                  </a:txBody>
                  <a:tcPr>
                    <a:solidFill>
                      <a:srgbClr val="FF9999"/>
                    </a:solidFill>
                  </a:tcPr>
                </a:tc>
                <a:tc>
                  <a:txBody>
                    <a:bodyPr/>
                    <a:lstStyle/>
                    <a:p>
                      <a:pPr algn="ctr"/>
                      <a:r>
                        <a:rPr lang="en-US" dirty="0" smtClean="0"/>
                        <a:t>D+</a:t>
                      </a:r>
                      <a:endParaRPr lang="en-US" dirty="0"/>
                    </a:p>
                  </a:txBody>
                  <a:tcPr>
                    <a:solidFill>
                      <a:srgbClr val="FF9999"/>
                    </a:solidFill>
                  </a:tcPr>
                </a:tc>
              </a:tr>
              <a:tr h="297576">
                <a:tc vMerge="1">
                  <a:txBody>
                    <a:bodyPr/>
                    <a:lstStyle/>
                    <a:p>
                      <a:endParaRPr lang="en-US" dirty="0"/>
                    </a:p>
                  </a:txBody>
                  <a:tcPr/>
                </a:tc>
                <a:tc rowSpan="3">
                  <a:txBody>
                    <a:bodyPr/>
                    <a:lstStyle/>
                    <a:p>
                      <a:pPr algn="ctr"/>
                      <a:r>
                        <a:rPr lang="en-US" dirty="0" smtClean="0"/>
                        <a:t>GONDIA</a:t>
                      </a:r>
                      <a:endParaRPr lang="en-US" dirty="0"/>
                    </a:p>
                  </a:txBody>
                  <a:tcPr anchor="ctr">
                    <a:solidFill>
                      <a:srgbClr val="CCFF66"/>
                    </a:solidFill>
                  </a:tcPr>
                </a:tc>
                <a:tc>
                  <a:txBody>
                    <a:bodyPr/>
                    <a:lstStyle/>
                    <a:p>
                      <a:pPr algn="ctr"/>
                      <a:r>
                        <a:rPr lang="en-US" dirty="0" smtClean="0"/>
                        <a:t>GONDIA</a:t>
                      </a:r>
                      <a:endParaRPr lang="en-US" dirty="0"/>
                    </a:p>
                  </a:txBody>
                  <a:tcPr>
                    <a:solidFill>
                      <a:srgbClr val="CCFF66"/>
                    </a:solidFill>
                  </a:tcPr>
                </a:tc>
                <a:tc>
                  <a:txBody>
                    <a:bodyPr/>
                    <a:lstStyle/>
                    <a:p>
                      <a:pPr algn="ctr"/>
                      <a:r>
                        <a:rPr lang="en-US" dirty="0" smtClean="0"/>
                        <a:t>D+</a:t>
                      </a:r>
                      <a:endParaRPr lang="en-US" dirty="0"/>
                    </a:p>
                  </a:txBody>
                  <a:tcPr>
                    <a:solidFill>
                      <a:srgbClr val="CCFF66"/>
                    </a:solidFill>
                  </a:tcPr>
                </a:tc>
              </a:tr>
              <a:tr h="312816">
                <a:tc vMerge="1">
                  <a:txBody>
                    <a:bodyPr/>
                    <a:lstStyle/>
                    <a:p>
                      <a:endParaRPr lang="en-US" dirty="0"/>
                    </a:p>
                  </a:txBody>
                  <a:tcPr/>
                </a:tc>
                <a:tc vMerge="1">
                  <a:txBody>
                    <a:bodyPr/>
                    <a:lstStyle/>
                    <a:p>
                      <a:endParaRPr lang="en-US" dirty="0"/>
                    </a:p>
                  </a:txBody>
                  <a:tcPr/>
                </a:tc>
                <a:tc>
                  <a:txBody>
                    <a:bodyPr/>
                    <a:lstStyle/>
                    <a:p>
                      <a:pPr algn="ctr"/>
                      <a:r>
                        <a:rPr lang="en-US" dirty="0" smtClean="0"/>
                        <a:t>AMGAON</a:t>
                      </a:r>
                      <a:endParaRPr lang="en-US" dirty="0"/>
                    </a:p>
                  </a:txBody>
                  <a:tcPr>
                    <a:solidFill>
                      <a:srgbClr val="CCFF66"/>
                    </a:solidFill>
                  </a:tcPr>
                </a:tc>
                <a:tc>
                  <a:txBody>
                    <a:bodyPr/>
                    <a:lstStyle/>
                    <a:p>
                      <a:pPr algn="ctr"/>
                      <a:r>
                        <a:rPr lang="en-US" dirty="0" smtClean="0"/>
                        <a:t>D+</a:t>
                      </a:r>
                      <a:endParaRPr lang="en-US" dirty="0"/>
                    </a:p>
                  </a:txBody>
                  <a:tcPr>
                    <a:solidFill>
                      <a:srgbClr val="CCFF66"/>
                    </a:solidFill>
                  </a:tcPr>
                </a:tc>
              </a:tr>
              <a:tr h="328056">
                <a:tc vMerge="1">
                  <a:txBody>
                    <a:bodyPr/>
                    <a:lstStyle/>
                    <a:p>
                      <a:endParaRPr lang="en-US" dirty="0"/>
                    </a:p>
                  </a:txBody>
                  <a:tcPr/>
                </a:tc>
                <a:tc vMerge="1">
                  <a:txBody>
                    <a:bodyPr/>
                    <a:lstStyle/>
                    <a:p>
                      <a:endParaRPr lang="en-US" dirty="0"/>
                    </a:p>
                  </a:txBody>
                  <a:tcPr/>
                </a:tc>
                <a:tc>
                  <a:txBody>
                    <a:bodyPr/>
                    <a:lstStyle/>
                    <a:p>
                      <a:pPr algn="ctr"/>
                      <a:r>
                        <a:rPr lang="en-US" dirty="0" smtClean="0"/>
                        <a:t>SALEKASA</a:t>
                      </a:r>
                      <a:endParaRPr lang="en-US" dirty="0"/>
                    </a:p>
                  </a:txBody>
                  <a:tcPr>
                    <a:solidFill>
                      <a:srgbClr val="CCFF66"/>
                    </a:solidFill>
                  </a:tcPr>
                </a:tc>
                <a:tc>
                  <a:txBody>
                    <a:bodyPr/>
                    <a:lstStyle/>
                    <a:p>
                      <a:pPr algn="ctr"/>
                      <a:r>
                        <a:rPr lang="en-US" dirty="0" smtClean="0"/>
                        <a:t>D+</a:t>
                      </a:r>
                      <a:endParaRPr lang="en-US" dirty="0"/>
                    </a:p>
                  </a:txBody>
                  <a:tcPr>
                    <a:solidFill>
                      <a:srgbClr val="CCFF66"/>
                    </a:solidFill>
                  </a:tcPr>
                </a:tc>
              </a:tr>
              <a:tr h="444366">
                <a:tc vMerge="1">
                  <a:txBody>
                    <a:bodyPr/>
                    <a:lstStyle/>
                    <a:p>
                      <a:endParaRPr lang="en-US" dirty="0"/>
                    </a:p>
                  </a:txBody>
                  <a:tcPr/>
                </a:tc>
                <a:tc>
                  <a:txBody>
                    <a:bodyPr/>
                    <a:lstStyle/>
                    <a:p>
                      <a:pPr algn="ctr"/>
                      <a:r>
                        <a:rPr lang="en-US" dirty="0" smtClean="0"/>
                        <a:t>BHANDARA</a:t>
                      </a:r>
                      <a:endParaRPr lang="en-US" dirty="0"/>
                    </a:p>
                  </a:txBody>
                  <a:tcPr anchor="ctr">
                    <a:solidFill>
                      <a:srgbClr val="FF66FF"/>
                    </a:solidFill>
                  </a:tcPr>
                </a:tc>
                <a:tc>
                  <a:txBody>
                    <a:bodyPr/>
                    <a:lstStyle/>
                    <a:p>
                      <a:pPr algn="ctr"/>
                      <a:r>
                        <a:rPr lang="en-US" dirty="0" smtClean="0"/>
                        <a:t>TUMSAR</a:t>
                      </a:r>
                      <a:endParaRPr lang="en-US" dirty="0"/>
                    </a:p>
                  </a:txBody>
                  <a:tcPr>
                    <a:solidFill>
                      <a:srgbClr val="FF66FF"/>
                    </a:solidFill>
                  </a:tcPr>
                </a:tc>
                <a:tc>
                  <a:txBody>
                    <a:bodyPr/>
                    <a:lstStyle/>
                    <a:p>
                      <a:pPr algn="ctr"/>
                      <a:r>
                        <a:rPr lang="en-US" dirty="0" smtClean="0"/>
                        <a:t>D+</a:t>
                      </a:r>
                      <a:endParaRPr lang="en-US" dirty="0"/>
                    </a:p>
                  </a:txBody>
                  <a:tcPr>
                    <a:solidFill>
                      <a:srgbClr val="FF66FF"/>
                    </a:solidFill>
                  </a:tcPr>
                </a:tc>
              </a:tr>
            </a:tbl>
          </a:graphicData>
        </a:graphic>
      </p:graphicFrame>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914400" y="-1"/>
          <a:ext cx="11963398" cy="6964681"/>
        </p:xfrm>
        <a:graphic>
          <a:graphicData uri="http://schemas.openxmlformats.org/drawingml/2006/table">
            <a:tbl>
              <a:tblPr firstRow="1" bandRow="1">
                <a:tableStyleId>{5C22544A-7EE6-4342-B048-85BDC9FD1C3A}</a:tableStyleId>
              </a:tblPr>
              <a:tblGrid>
                <a:gridCol w="2132365"/>
                <a:gridCol w="2132365"/>
                <a:gridCol w="2132365"/>
                <a:gridCol w="2132365"/>
                <a:gridCol w="1681340"/>
                <a:gridCol w="1752598"/>
              </a:tblGrid>
              <a:tr h="6858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chemeClr val="lt1"/>
                          </a:solidFill>
                          <a:latin typeface="+mn-lt"/>
                          <a:ea typeface="+mn-ea"/>
                          <a:cs typeface="+mn-cs"/>
                        </a:rPr>
                        <a:t>District 	</a:t>
                      </a:r>
                    </a:p>
                    <a:p>
                      <a:endParaRPr lang="en-US" dirty="0"/>
                    </a:p>
                  </a:txBody>
                  <a:tcPr>
                    <a:solidFill>
                      <a:srgbClr val="FFC00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chemeClr val="lt1"/>
                          </a:solidFill>
                          <a:latin typeface="+mn-lt"/>
                          <a:ea typeface="+mn-ea"/>
                          <a:cs typeface="+mn-cs"/>
                        </a:rPr>
                        <a:t>Group A 	</a:t>
                      </a:r>
                    </a:p>
                    <a:p>
                      <a:endParaRPr lang="en-US" dirty="0"/>
                    </a:p>
                  </a:txBody>
                  <a:tcPr>
                    <a:solidFill>
                      <a:srgbClr val="00B05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chemeClr val="lt1"/>
                          </a:solidFill>
                          <a:latin typeface="+mn-lt"/>
                          <a:ea typeface="+mn-ea"/>
                          <a:cs typeface="+mn-cs"/>
                        </a:rPr>
                        <a:t>Group B 	</a:t>
                      </a:r>
                    </a:p>
                    <a:p>
                      <a:endParaRPr lang="en-US" dirty="0"/>
                    </a:p>
                  </a:txBody>
                  <a:tcPr>
                    <a:solidFill>
                      <a:schemeClr val="accent5">
                        <a:lumMod val="7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chemeClr val="lt1"/>
                          </a:solidFill>
                          <a:latin typeface="+mn-lt"/>
                          <a:ea typeface="+mn-ea"/>
                          <a:cs typeface="+mn-cs"/>
                        </a:rPr>
                        <a:t>Group C 	</a:t>
                      </a:r>
                    </a:p>
                    <a:p>
                      <a:endParaRPr lang="en-US" dirty="0"/>
                    </a:p>
                  </a:txBody>
                  <a:tcPr>
                    <a:solidFill>
                      <a:schemeClr val="bg2">
                        <a:lumMod val="2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chemeClr val="lt1"/>
                          </a:solidFill>
                          <a:latin typeface="+mn-lt"/>
                          <a:ea typeface="+mn-ea"/>
                          <a:cs typeface="+mn-cs"/>
                        </a:rPr>
                        <a:t>Group D 	</a:t>
                      </a:r>
                    </a:p>
                    <a:p>
                      <a:endParaRPr lang="en-US" dirty="0"/>
                    </a:p>
                  </a:txBody>
                  <a:tcPr>
                    <a:solidFill>
                      <a:schemeClr val="tx2">
                        <a:lumMod val="60000"/>
                        <a:lumOff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chemeClr val="lt1"/>
                          </a:solidFill>
                          <a:latin typeface="+mn-lt"/>
                          <a:ea typeface="+mn-ea"/>
                          <a:cs typeface="+mn-cs"/>
                        </a:rPr>
                        <a:t>Group D 	</a:t>
                      </a:r>
                    </a:p>
                    <a:p>
                      <a:endParaRPr lang="en-US" dirty="0"/>
                    </a:p>
                  </a:txBody>
                  <a:tcPr>
                    <a:solidFill>
                      <a:srgbClr val="FF7C80"/>
                    </a:solidFill>
                  </a:tcPr>
                </a:tc>
              </a:tr>
              <a:tr h="838201">
                <a:tc gridSpan="6">
                  <a:txBody>
                    <a:bodyPr/>
                    <a:lstStyle/>
                    <a:p>
                      <a:r>
                        <a:rPr kumimoji="0" lang="en-US" sz="1800" kern="1200" baseline="0" dirty="0" smtClean="0">
                          <a:solidFill>
                            <a:schemeClr val="dk1"/>
                          </a:solidFill>
                          <a:latin typeface="+mn-lt"/>
                          <a:ea typeface="+mn-ea"/>
                          <a:cs typeface="+mn-cs"/>
                        </a:rPr>
                        <a:t>KONKAN DIVISION </a:t>
                      </a:r>
                    </a:p>
                  </a:txBody>
                  <a:tcPr>
                    <a:solidFill>
                      <a:srgbClr val="0070C0"/>
                    </a:solidFill>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a:p>
                  </a:txBody>
                  <a:tcPr/>
                </a:tc>
              </a:tr>
              <a:tr h="857250">
                <a:tc>
                  <a:txBody>
                    <a:bodyPr/>
                    <a:lstStyle/>
                    <a:p>
                      <a:r>
                        <a:rPr kumimoji="0" lang="en-US" sz="1800" kern="1200" baseline="0" dirty="0" smtClean="0">
                          <a:solidFill>
                            <a:schemeClr val="dk1"/>
                          </a:solidFill>
                          <a:latin typeface="+mn-lt"/>
                          <a:ea typeface="+mn-ea"/>
                          <a:cs typeface="+mn-cs"/>
                        </a:rPr>
                        <a:t>Greater </a:t>
                      </a:r>
                    </a:p>
                    <a:p>
                      <a:r>
                        <a:rPr kumimoji="0" lang="en-US" sz="1800" kern="1200" baseline="0" dirty="0" smtClean="0">
                          <a:solidFill>
                            <a:schemeClr val="dk1"/>
                          </a:solidFill>
                          <a:latin typeface="+mn-lt"/>
                          <a:ea typeface="+mn-ea"/>
                          <a:cs typeface="+mn-cs"/>
                        </a:rPr>
                        <a:t>Mumbai 	</a:t>
                      </a:r>
                    </a:p>
                    <a:p>
                      <a:endParaRPr lang="en-US" dirty="0"/>
                    </a:p>
                  </a:txBody>
                  <a:tcPr>
                    <a:solidFill>
                      <a:srgbClr val="FFC000"/>
                    </a:solidFill>
                  </a:tcPr>
                </a:tc>
                <a:tc>
                  <a:txBody>
                    <a:bodyPr/>
                    <a:lstStyle/>
                    <a:p>
                      <a:r>
                        <a:rPr kumimoji="0" lang="en-US" sz="1800" kern="1200" baseline="0" dirty="0" smtClean="0">
                          <a:solidFill>
                            <a:schemeClr val="dk1"/>
                          </a:solidFill>
                          <a:latin typeface="+mn-lt"/>
                          <a:ea typeface="+mn-ea"/>
                          <a:cs typeface="+mn-cs"/>
                        </a:rPr>
                        <a:t>Greater </a:t>
                      </a:r>
                    </a:p>
                    <a:p>
                      <a:r>
                        <a:rPr kumimoji="0" lang="en-US" sz="1800" kern="1200" baseline="0" dirty="0" smtClean="0">
                          <a:solidFill>
                            <a:schemeClr val="dk1"/>
                          </a:solidFill>
                          <a:latin typeface="+mn-lt"/>
                          <a:ea typeface="+mn-ea"/>
                          <a:cs typeface="+mn-cs"/>
                        </a:rPr>
                        <a:t>Mumbai 	</a:t>
                      </a:r>
                    </a:p>
                    <a:p>
                      <a:endParaRPr lang="en-US" dirty="0"/>
                    </a:p>
                  </a:txBody>
                  <a:tcPr>
                    <a:solidFill>
                      <a:srgbClr val="00B050"/>
                    </a:solidFill>
                  </a:tcPr>
                </a:tc>
                <a:tc>
                  <a:txBody>
                    <a:bodyPr/>
                    <a:lstStyle/>
                    <a:p>
                      <a:endParaRPr lang="en-US" dirty="0"/>
                    </a:p>
                  </a:txBody>
                  <a:tcPr>
                    <a:solidFill>
                      <a:schemeClr val="accent5">
                        <a:lumMod val="75000"/>
                      </a:schemeClr>
                    </a:solidFill>
                  </a:tcPr>
                </a:tc>
                <a:tc>
                  <a:txBody>
                    <a:bodyPr/>
                    <a:lstStyle/>
                    <a:p>
                      <a:endParaRPr lang="en-US" dirty="0"/>
                    </a:p>
                  </a:txBody>
                  <a:tcPr>
                    <a:solidFill>
                      <a:schemeClr val="bg2">
                        <a:lumMod val="25000"/>
                      </a:schemeClr>
                    </a:solidFill>
                  </a:tcPr>
                </a:tc>
                <a:tc>
                  <a:txBody>
                    <a:bodyPr/>
                    <a:lstStyle/>
                    <a:p>
                      <a:endParaRPr lang="en-US" dirty="0">
                        <a:solidFill>
                          <a:srgbClr val="FF0000"/>
                        </a:solidFill>
                      </a:endParaRPr>
                    </a:p>
                  </a:txBody>
                  <a:tcPr>
                    <a:solidFill>
                      <a:schemeClr val="tx2">
                        <a:lumMod val="60000"/>
                        <a:lumOff val="40000"/>
                      </a:schemeClr>
                    </a:solidFill>
                  </a:tcPr>
                </a:tc>
                <a:tc>
                  <a:txBody>
                    <a:bodyPr/>
                    <a:lstStyle/>
                    <a:p>
                      <a:endParaRPr lang="en-US"/>
                    </a:p>
                  </a:txBody>
                  <a:tcPr>
                    <a:solidFill>
                      <a:srgbClr val="FF7C80"/>
                    </a:solidFill>
                  </a:tcPr>
                </a:tc>
              </a:tr>
              <a:tr h="132588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Thane 	</a:t>
                      </a:r>
                    </a:p>
                    <a:p>
                      <a:endParaRPr lang="en-US" dirty="0"/>
                    </a:p>
                  </a:txBody>
                  <a:tcPr>
                    <a:solidFill>
                      <a:srgbClr val="FFC00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Thane </a:t>
                      </a:r>
                      <a:r>
                        <a:rPr kumimoji="0" lang="en-US" sz="1800" kern="1200" baseline="0" dirty="0" err="1" smtClean="0">
                          <a:solidFill>
                            <a:schemeClr val="dk1"/>
                          </a:solidFill>
                          <a:latin typeface="+mn-lt"/>
                          <a:ea typeface="+mn-ea"/>
                          <a:cs typeface="+mn-cs"/>
                        </a:rPr>
                        <a:t>Vasai</a:t>
                      </a:r>
                      <a:r>
                        <a:rPr kumimoji="0" lang="en-US" sz="1800" kern="1200" baseline="0" dirty="0" smtClean="0">
                          <a:solidFill>
                            <a:schemeClr val="dk1"/>
                          </a:solidFill>
                          <a:latin typeface="+mn-lt"/>
                          <a:ea typeface="+mn-ea"/>
                          <a:cs typeface="+mn-cs"/>
                        </a:rPr>
                        <a:t> </a:t>
                      </a:r>
                      <a:r>
                        <a:rPr kumimoji="0" lang="en-US" sz="1800" kern="1200" baseline="0" dirty="0" err="1" smtClean="0">
                          <a:solidFill>
                            <a:schemeClr val="dk1"/>
                          </a:solidFill>
                          <a:latin typeface="+mn-lt"/>
                          <a:ea typeface="+mn-ea"/>
                          <a:cs typeface="+mn-cs"/>
                        </a:rPr>
                        <a:t>Palghar</a:t>
                      </a:r>
                      <a:r>
                        <a:rPr kumimoji="0" lang="en-US" sz="1800" kern="1200" baseline="0" dirty="0" smtClean="0">
                          <a:solidFill>
                            <a:schemeClr val="dk1"/>
                          </a:solidFill>
                          <a:latin typeface="+mn-lt"/>
                          <a:ea typeface="+mn-ea"/>
                          <a:cs typeface="+mn-cs"/>
                        </a:rPr>
                        <a:t> </a:t>
                      </a:r>
                      <a:r>
                        <a:rPr kumimoji="0" lang="en-US" sz="1800" kern="1200" baseline="0" dirty="0" err="1" smtClean="0">
                          <a:solidFill>
                            <a:schemeClr val="dk1"/>
                          </a:solidFill>
                          <a:latin typeface="+mn-lt"/>
                          <a:ea typeface="+mn-ea"/>
                          <a:cs typeface="+mn-cs"/>
                        </a:rPr>
                        <a:t>Kalyan</a:t>
                      </a:r>
                      <a:r>
                        <a:rPr kumimoji="0" lang="en-US" sz="1800" kern="1200" baseline="0" dirty="0" smtClean="0">
                          <a:solidFill>
                            <a:schemeClr val="dk1"/>
                          </a:solidFill>
                          <a:latin typeface="+mn-lt"/>
                          <a:ea typeface="+mn-ea"/>
                          <a:cs typeface="+mn-cs"/>
                        </a:rPr>
                        <a:t> Ulhasnagar </a:t>
                      </a:r>
                      <a:r>
                        <a:rPr kumimoji="0" lang="en-US" sz="1800" kern="1200" baseline="0" dirty="0" err="1" smtClean="0">
                          <a:solidFill>
                            <a:schemeClr val="dk1"/>
                          </a:solidFill>
                          <a:latin typeface="+mn-lt"/>
                          <a:ea typeface="+mn-ea"/>
                          <a:cs typeface="+mn-cs"/>
                        </a:rPr>
                        <a:t>Ambernath</a:t>
                      </a:r>
                      <a:r>
                        <a:rPr kumimoji="0" lang="en-US" sz="1800" kern="1200" baseline="0" dirty="0" smtClean="0">
                          <a:solidFill>
                            <a:schemeClr val="dk1"/>
                          </a:solidFill>
                          <a:latin typeface="+mn-lt"/>
                          <a:ea typeface="+mn-ea"/>
                          <a:cs typeface="+mn-cs"/>
                        </a:rPr>
                        <a:t> 	</a:t>
                      </a:r>
                    </a:p>
                    <a:p>
                      <a:endParaRPr lang="en-US" dirty="0"/>
                    </a:p>
                  </a:txBody>
                  <a:tcPr>
                    <a:solidFill>
                      <a:srgbClr val="00B050"/>
                    </a:solidFill>
                  </a:tcPr>
                </a:tc>
                <a:tc>
                  <a:txBody>
                    <a:bodyPr/>
                    <a:lstStyle/>
                    <a:p>
                      <a:r>
                        <a:rPr kumimoji="0" lang="en-US" sz="1800" kern="1200" baseline="0" dirty="0" err="1" smtClean="0">
                          <a:solidFill>
                            <a:schemeClr val="dk1"/>
                          </a:solidFill>
                          <a:latin typeface="+mn-lt"/>
                          <a:ea typeface="+mn-ea"/>
                          <a:cs typeface="+mn-cs"/>
                        </a:rPr>
                        <a:t>Dahanu</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Murbad</a:t>
                      </a:r>
                      <a:r>
                        <a:rPr kumimoji="0" lang="en-US" sz="1800" kern="1200" baseline="0" dirty="0" smtClean="0">
                          <a:solidFill>
                            <a:schemeClr val="dk1"/>
                          </a:solidFill>
                          <a:latin typeface="+mn-lt"/>
                          <a:ea typeface="+mn-ea"/>
                          <a:cs typeface="+mn-cs"/>
                        </a:rPr>
                        <a:t> 	</a:t>
                      </a:r>
                    </a:p>
                    <a:p>
                      <a:endParaRPr lang="en-US" dirty="0"/>
                    </a:p>
                  </a:txBody>
                  <a:tcPr>
                    <a:solidFill>
                      <a:schemeClr val="accent5">
                        <a:lumMod val="75000"/>
                      </a:schemeClr>
                    </a:solidFill>
                  </a:tcPr>
                </a:tc>
                <a:tc>
                  <a:txBody>
                    <a:bodyPr/>
                    <a:lstStyle/>
                    <a:p>
                      <a:r>
                        <a:rPr kumimoji="0" lang="en-US" sz="1800" kern="1200" baseline="0" dirty="0" err="1" smtClean="0">
                          <a:solidFill>
                            <a:schemeClr val="dk1"/>
                          </a:solidFill>
                          <a:latin typeface="+mn-lt"/>
                          <a:ea typeface="+mn-ea"/>
                          <a:cs typeface="+mn-cs"/>
                        </a:rPr>
                        <a:t>Bhivandi</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Shahapur</a:t>
                      </a:r>
                      <a:r>
                        <a:rPr kumimoji="0" lang="en-US" sz="1800" kern="1200" baseline="0" dirty="0" smtClean="0">
                          <a:solidFill>
                            <a:schemeClr val="dk1"/>
                          </a:solidFill>
                          <a:latin typeface="+mn-lt"/>
                          <a:ea typeface="+mn-ea"/>
                          <a:cs typeface="+mn-cs"/>
                        </a:rPr>
                        <a:t> 	</a:t>
                      </a:r>
                    </a:p>
                    <a:p>
                      <a:endParaRPr lang="en-US" dirty="0"/>
                    </a:p>
                  </a:txBody>
                  <a:tcPr>
                    <a:solidFill>
                      <a:schemeClr val="bg2">
                        <a:lumMod val="25000"/>
                      </a:schemeClr>
                    </a:solidFill>
                  </a:tcPr>
                </a:tc>
                <a:tc>
                  <a:txBody>
                    <a:bodyPr/>
                    <a:lstStyle/>
                    <a:p>
                      <a:endParaRPr lang="en-US" dirty="0">
                        <a:solidFill>
                          <a:srgbClr val="FF0000"/>
                        </a:solidFill>
                      </a:endParaRPr>
                    </a:p>
                  </a:txBody>
                  <a:tcPr>
                    <a:solidFill>
                      <a:schemeClr val="tx2">
                        <a:lumMod val="60000"/>
                        <a:lumOff val="40000"/>
                      </a:schemeClr>
                    </a:solidFill>
                  </a:tcPr>
                </a:tc>
                <a:tc>
                  <a:txBody>
                    <a:bodyPr/>
                    <a:lstStyle/>
                    <a:p>
                      <a:r>
                        <a:rPr kumimoji="0" lang="en-US" sz="1800" kern="1200" baseline="0" dirty="0" err="1" smtClean="0">
                          <a:solidFill>
                            <a:schemeClr val="dk1"/>
                          </a:solidFill>
                          <a:latin typeface="+mn-lt"/>
                          <a:ea typeface="+mn-ea"/>
                          <a:cs typeface="+mn-cs"/>
                        </a:rPr>
                        <a:t>Jawhar</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Mokhada</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Talasari</a:t>
                      </a:r>
                      <a:r>
                        <a:rPr kumimoji="0" lang="en-US" sz="1800" kern="1200" baseline="0" dirty="0" smtClean="0">
                          <a:solidFill>
                            <a:schemeClr val="dk1"/>
                          </a:solidFill>
                          <a:latin typeface="+mn-lt"/>
                          <a:ea typeface="+mn-ea"/>
                          <a:cs typeface="+mn-cs"/>
                        </a:rPr>
                        <a:t> </a:t>
                      </a:r>
                    </a:p>
                    <a:p>
                      <a:r>
                        <a:rPr kumimoji="0" lang="en-US" sz="1800" kern="1200" baseline="0" dirty="0" smtClean="0">
                          <a:solidFill>
                            <a:schemeClr val="dk1"/>
                          </a:solidFill>
                          <a:latin typeface="+mn-lt"/>
                          <a:ea typeface="+mn-ea"/>
                          <a:cs typeface="+mn-cs"/>
                        </a:rPr>
                        <a:t>Wada </a:t>
                      </a:r>
                    </a:p>
                    <a:p>
                      <a:r>
                        <a:rPr kumimoji="0" lang="en-US" sz="1800" kern="1200" baseline="0" dirty="0" err="1" smtClean="0">
                          <a:solidFill>
                            <a:schemeClr val="dk1"/>
                          </a:solidFill>
                          <a:latin typeface="+mn-lt"/>
                          <a:ea typeface="+mn-ea"/>
                          <a:cs typeface="+mn-cs"/>
                        </a:rPr>
                        <a:t>Vikramgad</a:t>
                      </a:r>
                      <a:r>
                        <a:rPr kumimoji="0" lang="en-US" sz="1800" kern="1200" baseline="0" dirty="0" smtClean="0">
                          <a:solidFill>
                            <a:schemeClr val="dk1"/>
                          </a:solidFill>
                          <a:latin typeface="+mn-lt"/>
                          <a:ea typeface="+mn-ea"/>
                          <a:cs typeface="+mn-cs"/>
                        </a:rPr>
                        <a:t> 	</a:t>
                      </a:r>
                    </a:p>
                    <a:p>
                      <a:endParaRPr lang="en-US" dirty="0"/>
                    </a:p>
                  </a:txBody>
                  <a:tcPr>
                    <a:solidFill>
                      <a:srgbClr val="FF7C80"/>
                    </a:solidFill>
                  </a:tcPr>
                </a:tc>
              </a:tr>
              <a:tr h="214312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err="1" smtClean="0">
                          <a:solidFill>
                            <a:schemeClr val="dk1"/>
                          </a:solidFill>
                          <a:latin typeface="+mn-lt"/>
                          <a:ea typeface="+mn-ea"/>
                          <a:cs typeface="+mn-cs"/>
                        </a:rPr>
                        <a:t>Raigad</a:t>
                      </a:r>
                      <a:r>
                        <a:rPr kumimoji="0" lang="en-US" sz="1800" kern="1200" baseline="0" dirty="0" smtClean="0">
                          <a:solidFill>
                            <a:schemeClr val="dk1"/>
                          </a:solidFill>
                          <a:latin typeface="+mn-lt"/>
                          <a:ea typeface="+mn-ea"/>
                          <a:cs typeface="+mn-cs"/>
                        </a:rPr>
                        <a:t> 	</a:t>
                      </a:r>
                    </a:p>
                    <a:p>
                      <a:endParaRPr lang="en-US" dirty="0"/>
                    </a:p>
                  </a:txBody>
                  <a:tcPr>
                    <a:solidFill>
                      <a:srgbClr val="FFC000"/>
                    </a:solidFill>
                  </a:tcPr>
                </a:tc>
                <a:tc>
                  <a:txBody>
                    <a:bodyPr/>
                    <a:lstStyle/>
                    <a:p>
                      <a:r>
                        <a:rPr kumimoji="0" lang="en-US" sz="1800" kern="1200" baseline="0" dirty="0" err="1" smtClean="0">
                          <a:solidFill>
                            <a:schemeClr val="dk1"/>
                          </a:solidFill>
                          <a:latin typeface="+mn-lt"/>
                          <a:ea typeface="+mn-ea"/>
                          <a:cs typeface="+mn-cs"/>
                        </a:rPr>
                        <a:t>Alibag</a:t>
                      </a:r>
                      <a:r>
                        <a:rPr kumimoji="0" lang="en-US" sz="1800" kern="1200" baseline="0" dirty="0" smtClean="0">
                          <a:solidFill>
                            <a:schemeClr val="dk1"/>
                          </a:solidFill>
                          <a:latin typeface="+mn-lt"/>
                          <a:ea typeface="+mn-ea"/>
                          <a:cs typeface="+mn-cs"/>
                        </a:rPr>
                        <a:t> @ </a:t>
                      </a:r>
                    </a:p>
                    <a:p>
                      <a:r>
                        <a:rPr kumimoji="0" lang="en-US" sz="1800" kern="1200" baseline="0" dirty="0" err="1" smtClean="0">
                          <a:solidFill>
                            <a:schemeClr val="dk1"/>
                          </a:solidFill>
                          <a:latin typeface="+mn-lt"/>
                          <a:ea typeface="+mn-ea"/>
                          <a:cs typeface="+mn-cs"/>
                        </a:rPr>
                        <a:t>Uran</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Panvel</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Karjat</a:t>
                      </a:r>
                      <a:r>
                        <a:rPr kumimoji="0" lang="en-US" sz="1800" kern="1200" baseline="0" dirty="0" smtClean="0">
                          <a:solidFill>
                            <a:schemeClr val="dk1"/>
                          </a:solidFill>
                          <a:latin typeface="+mn-lt"/>
                          <a:ea typeface="+mn-ea"/>
                          <a:cs typeface="+mn-cs"/>
                        </a:rPr>
                        <a:t> @ </a:t>
                      </a:r>
                    </a:p>
                    <a:p>
                      <a:r>
                        <a:rPr kumimoji="0" lang="en-US" sz="1800" kern="1200" baseline="0" dirty="0" err="1" smtClean="0">
                          <a:solidFill>
                            <a:schemeClr val="dk1"/>
                          </a:solidFill>
                          <a:latin typeface="+mn-lt"/>
                          <a:ea typeface="+mn-ea"/>
                          <a:cs typeface="+mn-cs"/>
                        </a:rPr>
                        <a:t>Khalapur</a:t>
                      </a:r>
                      <a:r>
                        <a:rPr kumimoji="0" lang="en-US" sz="1800" kern="1200" baseline="0" dirty="0" smtClean="0">
                          <a:solidFill>
                            <a:schemeClr val="dk1"/>
                          </a:solidFill>
                          <a:latin typeface="+mn-lt"/>
                          <a:ea typeface="+mn-ea"/>
                          <a:cs typeface="+mn-cs"/>
                        </a:rPr>
                        <a:t> </a:t>
                      </a:r>
                    </a:p>
                    <a:p>
                      <a:r>
                        <a:rPr kumimoji="0" lang="en-US" sz="1800" kern="1200" baseline="0" dirty="0" smtClean="0">
                          <a:solidFill>
                            <a:schemeClr val="dk1"/>
                          </a:solidFill>
                          <a:latin typeface="+mn-lt"/>
                          <a:ea typeface="+mn-ea"/>
                          <a:cs typeface="+mn-cs"/>
                        </a:rPr>
                        <a:t>Pen @ </a:t>
                      </a:r>
                    </a:p>
                    <a:p>
                      <a:r>
                        <a:rPr kumimoji="0" lang="en-US" sz="1800" kern="1200" baseline="0" dirty="0" err="1" smtClean="0">
                          <a:solidFill>
                            <a:schemeClr val="dk1"/>
                          </a:solidFill>
                          <a:latin typeface="+mn-lt"/>
                          <a:ea typeface="+mn-ea"/>
                          <a:cs typeface="+mn-cs"/>
                        </a:rPr>
                        <a:t>Roha</a:t>
                      </a:r>
                      <a:r>
                        <a:rPr kumimoji="0" lang="en-US" sz="1800" kern="1200" baseline="0" dirty="0" smtClean="0">
                          <a:solidFill>
                            <a:schemeClr val="dk1"/>
                          </a:solidFill>
                          <a:latin typeface="+mn-lt"/>
                          <a:ea typeface="+mn-ea"/>
                          <a:cs typeface="+mn-cs"/>
                        </a:rPr>
                        <a:t> 	</a:t>
                      </a:r>
                    </a:p>
                    <a:p>
                      <a:endParaRPr lang="en-US" dirty="0"/>
                    </a:p>
                  </a:txBody>
                  <a:tcPr>
                    <a:solidFill>
                      <a:srgbClr val="00B050"/>
                    </a:solidFill>
                  </a:tcPr>
                </a:tc>
                <a:tc>
                  <a:txBody>
                    <a:bodyPr/>
                    <a:lstStyle/>
                    <a:p>
                      <a:r>
                        <a:rPr kumimoji="0" lang="en-US" sz="1800" kern="1200" baseline="0" dirty="0" err="1" smtClean="0">
                          <a:solidFill>
                            <a:schemeClr val="dk1"/>
                          </a:solidFill>
                          <a:latin typeface="+mn-lt"/>
                          <a:ea typeface="+mn-ea"/>
                          <a:cs typeface="+mn-cs"/>
                        </a:rPr>
                        <a:t>Alibag</a:t>
                      </a:r>
                      <a:r>
                        <a:rPr kumimoji="0" lang="en-US" sz="1800" kern="1200" baseline="0" dirty="0" smtClean="0">
                          <a:solidFill>
                            <a:schemeClr val="dk1"/>
                          </a:solidFill>
                          <a:latin typeface="+mn-lt"/>
                          <a:ea typeface="+mn-ea"/>
                          <a:cs typeface="+mn-cs"/>
                        </a:rPr>
                        <a:t> $ </a:t>
                      </a:r>
                    </a:p>
                    <a:p>
                      <a:r>
                        <a:rPr kumimoji="0" lang="en-US" sz="1800" kern="1200" baseline="0" dirty="0" smtClean="0">
                          <a:solidFill>
                            <a:schemeClr val="dk1"/>
                          </a:solidFill>
                          <a:latin typeface="+mn-lt"/>
                          <a:ea typeface="+mn-ea"/>
                          <a:cs typeface="+mn-cs"/>
                        </a:rPr>
                        <a:t>Pen $ </a:t>
                      </a:r>
                    </a:p>
                    <a:p>
                      <a:r>
                        <a:rPr kumimoji="0" lang="en-US" sz="1800" kern="1200" baseline="0" dirty="0" err="1" smtClean="0">
                          <a:solidFill>
                            <a:schemeClr val="dk1"/>
                          </a:solidFill>
                          <a:latin typeface="+mn-lt"/>
                          <a:ea typeface="+mn-ea"/>
                          <a:cs typeface="+mn-cs"/>
                        </a:rPr>
                        <a:t>Sudhagad</a:t>
                      </a:r>
                      <a:r>
                        <a:rPr kumimoji="0" lang="en-US" sz="1800" kern="1200" baseline="0" dirty="0" smtClean="0">
                          <a:solidFill>
                            <a:schemeClr val="dk1"/>
                          </a:solidFill>
                          <a:latin typeface="+mn-lt"/>
                          <a:ea typeface="+mn-ea"/>
                          <a:cs typeface="+mn-cs"/>
                        </a:rPr>
                        <a:t> 	</a:t>
                      </a:r>
                    </a:p>
                    <a:p>
                      <a:endParaRPr lang="en-US" dirty="0"/>
                    </a:p>
                  </a:txBody>
                  <a:tcPr>
                    <a:solidFill>
                      <a:schemeClr val="accent5">
                        <a:lumMod val="75000"/>
                      </a:schemeClr>
                    </a:solidFill>
                  </a:tcPr>
                </a:tc>
                <a:tc>
                  <a:txBody>
                    <a:bodyPr/>
                    <a:lstStyle/>
                    <a:p>
                      <a:r>
                        <a:rPr kumimoji="0" lang="en-US" sz="1800" kern="1200" baseline="0" dirty="0" err="1" smtClean="0">
                          <a:solidFill>
                            <a:schemeClr val="dk1"/>
                          </a:solidFill>
                          <a:latin typeface="+mn-lt"/>
                          <a:ea typeface="+mn-ea"/>
                          <a:cs typeface="+mn-cs"/>
                        </a:rPr>
                        <a:t>Karjat</a:t>
                      </a:r>
                      <a:r>
                        <a:rPr kumimoji="0" lang="en-US" sz="1800" kern="1200" baseline="0" dirty="0" smtClean="0">
                          <a:solidFill>
                            <a:schemeClr val="dk1"/>
                          </a:solidFill>
                          <a:latin typeface="+mn-lt"/>
                          <a:ea typeface="+mn-ea"/>
                          <a:cs typeface="+mn-cs"/>
                        </a:rPr>
                        <a:t> $ </a:t>
                      </a:r>
                    </a:p>
                    <a:p>
                      <a:r>
                        <a:rPr kumimoji="0" lang="en-US" sz="1800" kern="1200" baseline="0" dirty="0" err="1" smtClean="0">
                          <a:solidFill>
                            <a:schemeClr val="dk1"/>
                          </a:solidFill>
                          <a:latin typeface="+mn-lt"/>
                          <a:ea typeface="+mn-ea"/>
                          <a:cs typeface="+mn-cs"/>
                        </a:rPr>
                        <a:t>Mahad</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Mangaon</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Murud</a:t>
                      </a:r>
                      <a:r>
                        <a:rPr kumimoji="0" lang="en-US" sz="1800" kern="1200" baseline="0" dirty="0" smtClean="0">
                          <a:solidFill>
                            <a:schemeClr val="dk1"/>
                          </a:solidFill>
                          <a:latin typeface="+mn-lt"/>
                          <a:ea typeface="+mn-ea"/>
                          <a:cs typeface="+mn-cs"/>
                        </a:rPr>
                        <a:t> 	</a:t>
                      </a:r>
                    </a:p>
                    <a:p>
                      <a:endParaRPr lang="en-US" dirty="0"/>
                    </a:p>
                  </a:txBody>
                  <a:tcPr>
                    <a:solidFill>
                      <a:schemeClr val="bg2">
                        <a:lumMod val="2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err="1" smtClean="0">
                          <a:solidFill>
                            <a:srgbClr val="FF0000"/>
                          </a:solidFill>
                          <a:latin typeface="+mn-lt"/>
                          <a:ea typeface="+mn-ea"/>
                          <a:cs typeface="+mn-cs"/>
                        </a:rPr>
                        <a:t>Shrivardhan</a:t>
                      </a:r>
                      <a:r>
                        <a:rPr kumimoji="0" lang="en-US" sz="1800" kern="1200" baseline="0" dirty="0" smtClean="0">
                          <a:solidFill>
                            <a:srgbClr val="FF0000"/>
                          </a:solidFill>
                          <a:latin typeface="+mn-lt"/>
                          <a:ea typeface="+mn-ea"/>
                          <a:cs typeface="+mn-cs"/>
                        </a:rPr>
                        <a:t> 	</a:t>
                      </a:r>
                    </a:p>
                    <a:p>
                      <a:endParaRPr lang="en-US" dirty="0">
                        <a:solidFill>
                          <a:srgbClr val="FF0000"/>
                        </a:solidFill>
                      </a:endParaRPr>
                    </a:p>
                  </a:txBody>
                  <a:tcPr>
                    <a:solidFill>
                      <a:schemeClr val="tx2">
                        <a:lumMod val="60000"/>
                        <a:lumOff val="40000"/>
                      </a:schemeClr>
                    </a:solidFill>
                  </a:tcPr>
                </a:tc>
                <a:tc>
                  <a:txBody>
                    <a:bodyPr/>
                    <a:lstStyle/>
                    <a:p>
                      <a:r>
                        <a:rPr kumimoji="0" lang="en-US" sz="1800" kern="1200" baseline="0" dirty="0" err="1" smtClean="0">
                          <a:solidFill>
                            <a:schemeClr val="dk1"/>
                          </a:solidFill>
                          <a:latin typeface="+mn-lt"/>
                          <a:ea typeface="+mn-ea"/>
                          <a:cs typeface="+mn-cs"/>
                        </a:rPr>
                        <a:t>Poladpur</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Mhasala</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Tala</a:t>
                      </a:r>
                      <a:r>
                        <a:rPr kumimoji="0" lang="en-US" sz="1800" kern="1200" baseline="0" dirty="0" smtClean="0">
                          <a:solidFill>
                            <a:schemeClr val="dk1"/>
                          </a:solidFill>
                          <a:latin typeface="+mn-lt"/>
                          <a:ea typeface="+mn-ea"/>
                          <a:cs typeface="+mn-cs"/>
                        </a:rPr>
                        <a:t> 	</a:t>
                      </a:r>
                    </a:p>
                    <a:p>
                      <a:endParaRPr lang="en-US" dirty="0"/>
                    </a:p>
                  </a:txBody>
                  <a:tcPr>
                    <a:solidFill>
                      <a:srgbClr val="FF7C80"/>
                    </a:solidFill>
                  </a:tcPr>
                </a:tc>
              </a:tr>
            </a:tbl>
          </a:graphicData>
        </a:graphic>
      </p:graphicFrame>
      <p:sp>
        <p:nvSpPr>
          <p:cNvPr id="4" name="Footer Placeholder 3"/>
          <p:cNvSpPr>
            <a:spLocks noGrp="1"/>
          </p:cNvSpPr>
          <p:nvPr>
            <p:ph type="ftr" sz="quarter" idx="11"/>
          </p:nvPr>
        </p:nvSpPr>
        <p:spPr/>
        <p:txBody>
          <a:bodyPr/>
          <a:lstStyle/>
          <a:p>
            <a:r>
              <a:rPr lang="en-US" smtClean="0"/>
              <a:t>      </a:t>
            </a:r>
            <a:endParaRPr lang="en-US"/>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838200" y="-2"/>
          <a:ext cx="12191998" cy="6858001"/>
        </p:xfrm>
        <a:graphic>
          <a:graphicData uri="http://schemas.openxmlformats.org/drawingml/2006/table">
            <a:tbl>
              <a:tblPr firstRow="1" bandRow="1">
                <a:tableStyleId>{5C22544A-7EE6-4342-B048-85BDC9FD1C3A}</a:tableStyleId>
              </a:tblPr>
              <a:tblGrid>
                <a:gridCol w="2259459"/>
                <a:gridCol w="1702941"/>
                <a:gridCol w="2057400"/>
                <a:gridCol w="2362200"/>
                <a:gridCol w="2057400"/>
                <a:gridCol w="1752598"/>
              </a:tblGrid>
              <a:tr h="9394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chemeClr val="lt1"/>
                          </a:solidFill>
                          <a:latin typeface="+mn-lt"/>
                          <a:ea typeface="+mn-ea"/>
                          <a:cs typeface="+mn-cs"/>
                        </a:rPr>
                        <a:t>District 	</a:t>
                      </a:r>
                    </a:p>
                    <a:p>
                      <a:endParaRPr lang="en-US" dirty="0"/>
                    </a:p>
                  </a:txBody>
                  <a:tcPr>
                    <a:solidFill>
                      <a:srgbClr val="FFC00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chemeClr val="lt1"/>
                          </a:solidFill>
                          <a:latin typeface="+mn-lt"/>
                          <a:ea typeface="+mn-ea"/>
                          <a:cs typeface="+mn-cs"/>
                        </a:rPr>
                        <a:t>Group A 	</a:t>
                      </a:r>
                    </a:p>
                    <a:p>
                      <a:endParaRPr lang="en-US" dirty="0"/>
                    </a:p>
                  </a:txBody>
                  <a:tcPr>
                    <a:solidFill>
                      <a:srgbClr val="00B05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chemeClr val="lt1"/>
                          </a:solidFill>
                          <a:latin typeface="+mn-lt"/>
                          <a:ea typeface="+mn-ea"/>
                          <a:cs typeface="+mn-cs"/>
                        </a:rPr>
                        <a:t>Group B 	</a:t>
                      </a:r>
                    </a:p>
                    <a:p>
                      <a:endParaRPr lang="en-US" dirty="0"/>
                    </a:p>
                  </a:txBody>
                  <a:tcPr>
                    <a:solidFill>
                      <a:schemeClr val="accent5">
                        <a:lumMod val="7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chemeClr val="lt1"/>
                          </a:solidFill>
                          <a:latin typeface="+mn-lt"/>
                          <a:ea typeface="+mn-ea"/>
                          <a:cs typeface="+mn-cs"/>
                        </a:rPr>
                        <a:t>Group C 	</a:t>
                      </a:r>
                    </a:p>
                    <a:p>
                      <a:endParaRPr lang="en-US" dirty="0"/>
                    </a:p>
                  </a:txBody>
                  <a:tcPr>
                    <a:solidFill>
                      <a:schemeClr val="bg2">
                        <a:lumMod val="2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chemeClr val="lt1"/>
                          </a:solidFill>
                          <a:latin typeface="+mn-lt"/>
                          <a:ea typeface="+mn-ea"/>
                          <a:cs typeface="+mn-cs"/>
                        </a:rPr>
                        <a:t>Group D 	</a:t>
                      </a:r>
                    </a:p>
                    <a:p>
                      <a:endParaRPr lang="en-US" dirty="0"/>
                    </a:p>
                  </a:txBody>
                  <a:tcPr>
                    <a:solidFill>
                      <a:schemeClr val="tx2">
                        <a:lumMod val="60000"/>
                        <a:lumOff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1" kern="1200" baseline="0" dirty="0" smtClean="0">
                          <a:solidFill>
                            <a:schemeClr val="lt1"/>
                          </a:solidFill>
                          <a:latin typeface="+mn-lt"/>
                          <a:ea typeface="+mn-ea"/>
                          <a:cs typeface="+mn-cs"/>
                        </a:rPr>
                        <a:t>Group D 	</a:t>
                      </a:r>
                    </a:p>
                    <a:p>
                      <a:endParaRPr lang="en-US" dirty="0"/>
                    </a:p>
                  </a:txBody>
                  <a:tcPr>
                    <a:solidFill>
                      <a:srgbClr val="FF7C80"/>
                    </a:solidFill>
                  </a:tcPr>
                </a:tc>
              </a:tr>
              <a:tr h="657617">
                <a:tc gridSpan="6">
                  <a:txBody>
                    <a:bodyPr/>
                    <a:lstStyle/>
                    <a:p>
                      <a:endParaRPr kumimoji="0" lang="en-US" sz="1800" kern="1200" baseline="0" dirty="0" smtClean="0">
                        <a:solidFill>
                          <a:schemeClr val="dk1"/>
                        </a:solidFill>
                        <a:latin typeface="+mn-lt"/>
                        <a:ea typeface="+mn-ea"/>
                        <a:cs typeface="+mn-cs"/>
                      </a:endParaRPr>
                    </a:p>
                    <a:p>
                      <a:r>
                        <a:rPr kumimoji="0" lang="en-US" sz="1800" kern="1200" baseline="0" dirty="0" smtClean="0">
                          <a:solidFill>
                            <a:schemeClr val="dk1"/>
                          </a:solidFill>
                          <a:latin typeface="+mn-lt"/>
                          <a:ea typeface="+mn-ea"/>
                          <a:cs typeface="+mn-cs"/>
                        </a:rPr>
                        <a:t>KONKAN DIVISION </a:t>
                      </a:r>
                    </a:p>
                  </a:txBody>
                  <a:tcPr>
                    <a:solidFill>
                      <a:srgbClr val="0070C0"/>
                    </a:solidFill>
                  </a:tcPr>
                </a:tc>
                <a:tc hMerge="1">
                  <a:txBody>
                    <a:bodyPr/>
                    <a:lstStyle/>
                    <a:p>
                      <a:endParaRPr lang="en-US" dirty="0"/>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34863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err="1" smtClean="0">
                          <a:solidFill>
                            <a:schemeClr val="dk1"/>
                          </a:solidFill>
                          <a:latin typeface="+mn-lt"/>
                          <a:ea typeface="+mn-ea"/>
                          <a:cs typeface="+mn-cs"/>
                        </a:rPr>
                        <a:t>Ratnagiri</a:t>
                      </a:r>
                      <a:r>
                        <a:rPr kumimoji="0" lang="en-US" sz="1800" kern="1200" baseline="0" dirty="0" smtClean="0">
                          <a:solidFill>
                            <a:schemeClr val="dk1"/>
                          </a:solidFill>
                          <a:latin typeface="+mn-lt"/>
                          <a:ea typeface="+mn-ea"/>
                          <a:cs typeface="+mn-cs"/>
                        </a:rPr>
                        <a:t> 	</a:t>
                      </a:r>
                    </a:p>
                    <a:p>
                      <a:endParaRPr lang="en-US" dirty="0"/>
                    </a:p>
                  </a:txBody>
                  <a:tcPr>
                    <a:solidFill>
                      <a:srgbClr val="FFC000"/>
                    </a:solidFill>
                  </a:tcPr>
                </a:tc>
                <a:tc>
                  <a:txBody>
                    <a:bodyPr/>
                    <a:lstStyle/>
                    <a:p>
                      <a:r>
                        <a:rPr kumimoji="0" lang="en-US" sz="1800" kern="1200" baseline="0" dirty="0" smtClean="0">
                          <a:solidFill>
                            <a:schemeClr val="dk1"/>
                          </a:solidFill>
                          <a:latin typeface="+mn-lt"/>
                          <a:ea typeface="+mn-ea"/>
                          <a:cs typeface="+mn-cs"/>
                        </a:rPr>
                        <a:t>	</a:t>
                      </a:r>
                    </a:p>
                    <a:p>
                      <a:endParaRPr lang="en-US" dirty="0"/>
                    </a:p>
                  </a:txBody>
                  <a:tcPr>
                    <a:solidFill>
                      <a:srgbClr val="00B050"/>
                    </a:solidFill>
                  </a:tcPr>
                </a:tc>
                <a:tc>
                  <a:txBody>
                    <a:bodyPr/>
                    <a:lstStyle/>
                    <a:p>
                      <a:r>
                        <a:rPr kumimoji="0" lang="en-US" sz="1800" kern="1200" baseline="0" dirty="0" err="1" smtClean="0">
                          <a:solidFill>
                            <a:schemeClr val="dk1"/>
                          </a:solidFill>
                          <a:latin typeface="+mn-lt"/>
                          <a:ea typeface="+mn-ea"/>
                          <a:cs typeface="+mn-cs"/>
                        </a:rPr>
                        <a:t>Ratnagiri</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Chiplun</a:t>
                      </a:r>
                      <a:r>
                        <a:rPr kumimoji="0" lang="en-US" sz="1800" kern="1200" baseline="0" dirty="0" smtClean="0">
                          <a:solidFill>
                            <a:schemeClr val="dk1"/>
                          </a:solidFill>
                          <a:latin typeface="+mn-lt"/>
                          <a:ea typeface="+mn-ea"/>
                          <a:cs typeface="+mn-cs"/>
                        </a:rPr>
                        <a:t> 	</a:t>
                      </a:r>
                    </a:p>
                    <a:p>
                      <a:endParaRPr lang="en-US" dirty="0"/>
                    </a:p>
                  </a:txBody>
                  <a:tcPr>
                    <a:solidFill>
                      <a:schemeClr val="accent5">
                        <a:lumMod val="7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	</a:t>
                      </a:r>
                    </a:p>
                    <a:p>
                      <a:endParaRPr lang="en-US" dirty="0"/>
                    </a:p>
                  </a:txBody>
                  <a:tcPr>
                    <a:solidFill>
                      <a:schemeClr val="bg2">
                        <a:lumMod val="25000"/>
                      </a:schemeClr>
                    </a:solidFill>
                  </a:tcPr>
                </a:tc>
                <a:tc>
                  <a:txBody>
                    <a:bodyPr/>
                    <a:lstStyle/>
                    <a:p>
                      <a:r>
                        <a:rPr kumimoji="0" lang="en-US" sz="1800" kern="1200" baseline="0" dirty="0" err="1" smtClean="0">
                          <a:solidFill>
                            <a:schemeClr val="dk1"/>
                          </a:solidFill>
                          <a:latin typeface="+mn-lt"/>
                          <a:ea typeface="+mn-ea"/>
                          <a:cs typeface="+mn-cs"/>
                        </a:rPr>
                        <a:t>Khed</a:t>
                      </a:r>
                      <a:r>
                        <a:rPr kumimoji="0" lang="en-US" sz="1800" kern="1200" baseline="0" dirty="0" smtClean="0">
                          <a:solidFill>
                            <a:schemeClr val="dk1"/>
                          </a:solidFill>
                          <a:latin typeface="+mn-lt"/>
                          <a:ea typeface="+mn-ea"/>
                          <a:cs typeface="+mn-cs"/>
                        </a:rPr>
                        <a:t> </a:t>
                      </a:r>
                      <a:endParaRPr lang="en-US" dirty="0">
                        <a:solidFill>
                          <a:srgbClr val="FF0000"/>
                        </a:solidFill>
                      </a:endParaRPr>
                    </a:p>
                  </a:txBody>
                  <a:tcPr>
                    <a:solidFill>
                      <a:schemeClr val="tx2">
                        <a:lumMod val="60000"/>
                        <a:lumOff val="40000"/>
                      </a:schemeClr>
                    </a:solidFill>
                  </a:tcPr>
                </a:tc>
                <a:tc>
                  <a:txBody>
                    <a:bodyPr/>
                    <a:lstStyle/>
                    <a:p>
                      <a:r>
                        <a:rPr kumimoji="0" lang="en-US" sz="1800" kern="1200" baseline="0" dirty="0" err="1" smtClean="0">
                          <a:solidFill>
                            <a:schemeClr val="dk1"/>
                          </a:solidFill>
                          <a:latin typeface="+mn-lt"/>
                          <a:ea typeface="+mn-ea"/>
                          <a:cs typeface="+mn-cs"/>
                        </a:rPr>
                        <a:t>Guhagar</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Dapoli</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Lanja</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Mandangad</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Rajapur</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Sangameshwar</a:t>
                      </a:r>
                      <a:r>
                        <a:rPr kumimoji="0" lang="en-US" sz="1800" kern="1200" baseline="0" dirty="0" smtClean="0">
                          <a:solidFill>
                            <a:schemeClr val="dk1"/>
                          </a:solidFill>
                          <a:latin typeface="+mn-lt"/>
                          <a:ea typeface="+mn-ea"/>
                          <a:cs typeface="+mn-cs"/>
                        </a:rPr>
                        <a:t> 	</a:t>
                      </a:r>
                    </a:p>
                    <a:p>
                      <a:endParaRPr lang="en-US" dirty="0"/>
                    </a:p>
                  </a:txBody>
                  <a:tcPr>
                    <a:solidFill>
                      <a:srgbClr val="FF7C80"/>
                    </a:solidFill>
                  </a:tcPr>
                </a:tc>
              </a:tr>
              <a:tr h="291230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err="1" smtClean="0">
                          <a:solidFill>
                            <a:schemeClr val="dk1"/>
                          </a:solidFill>
                          <a:latin typeface="+mn-lt"/>
                          <a:ea typeface="+mn-ea"/>
                          <a:cs typeface="+mn-cs"/>
                        </a:rPr>
                        <a:t>Sindhudurg</a:t>
                      </a:r>
                      <a:r>
                        <a:rPr kumimoji="0" lang="en-US" sz="1800" kern="1200" baseline="0" dirty="0" smtClean="0">
                          <a:solidFill>
                            <a:schemeClr val="dk1"/>
                          </a:solidFill>
                          <a:latin typeface="+mn-lt"/>
                          <a:ea typeface="+mn-ea"/>
                          <a:cs typeface="+mn-cs"/>
                        </a:rPr>
                        <a:t> 	</a:t>
                      </a:r>
                    </a:p>
                    <a:p>
                      <a:endParaRPr lang="en-US" dirty="0"/>
                    </a:p>
                  </a:txBody>
                  <a:tcPr>
                    <a:solidFill>
                      <a:srgbClr val="FFC00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	</a:t>
                      </a:r>
                    </a:p>
                    <a:p>
                      <a:endParaRPr lang="en-US" dirty="0"/>
                    </a:p>
                  </a:txBody>
                  <a:tcPr>
                    <a:solidFill>
                      <a:srgbClr val="00B050"/>
                    </a:solidFill>
                  </a:tcPr>
                </a:tc>
                <a:tc>
                  <a:txBody>
                    <a:bodyPr/>
                    <a:lstStyle/>
                    <a:p>
                      <a:endParaRPr lang="en-US"/>
                    </a:p>
                  </a:txBody>
                  <a:tcPr>
                    <a:solidFill>
                      <a:schemeClr val="accent5">
                        <a:lumMod val="75000"/>
                      </a:schemeClr>
                    </a:solidFill>
                  </a:tcPr>
                </a:tc>
                <a:tc>
                  <a:txBody>
                    <a:bodyPr/>
                    <a:lstStyle/>
                    <a:p>
                      <a:r>
                        <a:rPr kumimoji="0" lang="en-US" sz="1800" kern="1200" baseline="0" dirty="0" smtClean="0">
                          <a:solidFill>
                            <a:schemeClr val="dk1"/>
                          </a:solidFill>
                          <a:latin typeface="+mn-lt"/>
                          <a:ea typeface="+mn-ea"/>
                          <a:cs typeface="+mn-cs"/>
                        </a:rPr>
                        <a:t>	</a:t>
                      </a:r>
                    </a:p>
                    <a:p>
                      <a:endParaRPr lang="en-US" dirty="0"/>
                    </a:p>
                  </a:txBody>
                  <a:tcPr>
                    <a:solidFill>
                      <a:schemeClr val="bg2">
                        <a:lumMod val="2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err="1" smtClean="0">
                          <a:solidFill>
                            <a:schemeClr val="dk1"/>
                          </a:solidFill>
                          <a:latin typeface="+mn-lt"/>
                          <a:ea typeface="+mn-ea"/>
                          <a:cs typeface="+mn-cs"/>
                        </a:rPr>
                        <a:t>Vengurla</a:t>
                      </a:r>
                      <a:r>
                        <a:rPr kumimoji="0" lang="en-US" sz="1800" kern="1200" baseline="0" dirty="0" smtClean="0">
                          <a:solidFill>
                            <a:schemeClr val="dk1"/>
                          </a:solidFill>
                          <a:latin typeface="+mn-lt"/>
                          <a:ea typeface="+mn-ea"/>
                          <a:cs typeface="+mn-cs"/>
                        </a:rPr>
                        <a:t> 	</a:t>
                      </a:r>
                    </a:p>
                    <a:p>
                      <a:endParaRPr lang="en-US" dirty="0"/>
                    </a:p>
                  </a:txBody>
                  <a:tcPr>
                    <a:solidFill>
                      <a:schemeClr val="tx2">
                        <a:lumMod val="60000"/>
                        <a:lumOff val="40000"/>
                      </a:schemeClr>
                    </a:solidFill>
                  </a:tcPr>
                </a:tc>
                <a:tc>
                  <a:txBody>
                    <a:bodyPr/>
                    <a:lstStyle/>
                    <a:p>
                      <a:r>
                        <a:rPr kumimoji="0" lang="en-US" sz="1800" kern="1200" baseline="0" dirty="0" err="1" smtClean="0">
                          <a:solidFill>
                            <a:schemeClr val="dk1"/>
                          </a:solidFill>
                          <a:latin typeface="+mn-lt"/>
                          <a:ea typeface="+mn-ea"/>
                          <a:cs typeface="+mn-cs"/>
                        </a:rPr>
                        <a:t>Kankavli</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Kudal</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Sawantwadi</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Malvan</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Deogad</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Vaibhavwadi</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Doda</a:t>
                      </a:r>
                      <a:r>
                        <a:rPr kumimoji="0" lang="en-US" sz="1800" kern="1200" baseline="0" dirty="0" smtClean="0">
                          <a:solidFill>
                            <a:schemeClr val="dk1"/>
                          </a:solidFill>
                          <a:latin typeface="+mn-lt"/>
                          <a:ea typeface="+mn-ea"/>
                          <a:cs typeface="+mn-cs"/>
                        </a:rPr>
                        <a:t> </a:t>
                      </a:r>
                      <a:r>
                        <a:rPr kumimoji="0" lang="en-US" sz="1800" kern="1200" baseline="0" dirty="0" err="1" smtClean="0">
                          <a:solidFill>
                            <a:schemeClr val="dk1"/>
                          </a:solidFill>
                          <a:latin typeface="+mn-lt"/>
                          <a:ea typeface="+mn-ea"/>
                          <a:cs typeface="+mn-cs"/>
                        </a:rPr>
                        <a:t>Marg</a:t>
                      </a:r>
                      <a:r>
                        <a:rPr kumimoji="0" lang="en-US" sz="1800" kern="1200" baseline="0" dirty="0" smtClean="0">
                          <a:solidFill>
                            <a:schemeClr val="dk1"/>
                          </a:solidFill>
                          <a:latin typeface="+mn-lt"/>
                          <a:ea typeface="+mn-ea"/>
                          <a:cs typeface="+mn-cs"/>
                        </a:rPr>
                        <a:t> 	</a:t>
                      </a:r>
                    </a:p>
                    <a:p>
                      <a:r>
                        <a:rPr kumimoji="0" lang="en-US" sz="1800" kern="1200" baseline="0" dirty="0" smtClean="0">
                          <a:solidFill>
                            <a:schemeClr val="dk1"/>
                          </a:solidFill>
                          <a:latin typeface="+mn-lt"/>
                          <a:ea typeface="+mn-ea"/>
                          <a:cs typeface="+mn-cs"/>
                        </a:rPr>
                        <a:t>	</a:t>
                      </a:r>
                    </a:p>
                    <a:p>
                      <a:endParaRPr lang="en-US" dirty="0"/>
                    </a:p>
                  </a:txBody>
                  <a:tcPr>
                    <a:solidFill>
                      <a:srgbClr val="FF7C80"/>
                    </a:solidFill>
                  </a:tcPr>
                </a:tc>
              </a:tr>
            </a:tbl>
          </a:graphicData>
        </a:graphic>
      </p:graphicFrame>
      <p:sp>
        <p:nvSpPr>
          <p:cNvPr id="4" name="Footer Placeholder 3"/>
          <p:cNvSpPr>
            <a:spLocks noGrp="1"/>
          </p:cNvSpPr>
          <p:nvPr>
            <p:ph type="ftr" sz="quarter" idx="11"/>
          </p:nvPr>
        </p:nvSpPr>
        <p:spPr/>
        <p:txBody>
          <a:bodyPr/>
          <a:lstStyle/>
          <a:p>
            <a:r>
              <a:rPr lang="en-US" smtClean="0"/>
              <a:t>      </a:t>
            </a:r>
            <a:endParaRPr lang="en-US"/>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838200" y="-1"/>
          <a:ext cx="12191998" cy="6881986"/>
        </p:xfrm>
        <a:graphic>
          <a:graphicData uri="http://schemas.openxmlformats.org/drawingml/2006/table">
            <a:tbl>
              <a:tblPr firstRow="1" bandRow="1">
                <a:tableStyleId>{5C22544A-7EE6-4342-B048-85BDC9FD1C3A}</a:tableStyleId>
              </a:tblPr>
              <a:tblGrid>
                <a:gridCol w="2259459"/>
                <a:gridCol w="1702941"/>
                <a:gridCol w="2057400"/>
                <a:gridCol w="2362200"/>
                <a:gridCol w="2057400"/>
                <a:gridCol w="1752598"/>
              </a:tblGrid>
              <a:tr h="98185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District 	</a:t>
                      </a:r>
                    </a:p>
                    <a:p>
                      <a:endParaRPr lang="en-US" sz="2000" dirty="0"/>
                    </a:p>
                  </a:txBody>
                  <a:tcPr>
                    <a:solidFill>
                      <a:srgbClr val="FFC00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A 	</a:t>
                      </a:r>
                    </a:p>
                    <a:p>
                      <a:endParaRPr lang="en-US" sz="2000" dirty="0"/>
                    </a:p>
                  </a:txBody>
                  <a:tcPr>
                    <a:solidFill>
                      <a:srgbClr val="00B05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B 	</a:t>
                      </a:r>
                    </a:p>
                    <a:p>
                      <a:endParaRPr lang="en-US" sz="2000" dirty="0"/>
                    </a:p>
                  </a:txBody>
                  <a:tcPr>
                    <a:solidFill>
                      <a:schemeClr val="accent5">
                        <a:lumMod val="7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C 	</a:t>
                      </a:r>
                    </a:p>
                    <a:p>
                      <a:endParaRPr lang="en-US" sz="2000" dirty="0"/>
                    </a:p>
                  </a:txBody>
                  <a:tcPr>
                    <a:solidFill>
                      <a:schemeClr val="bg2">
                        <a:lumMod val="2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D 	</a:t>
                      </a:r>
                    </a:p>
                    <a:p>
                      <a:endParaRPr lang="en-US" sz="2000" dirty="0"/>
                    </a:p>
                  </a:txBody>
                  <a:tcPr>
                    <a:solidFill>
                      <a:schemeClr val="tx2">
                        <a:lumMod val="60000"/>
                        <a:lumOff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D 	</a:t>
                      </a:r>
                    </a:p>
                    <a:p>
                      <a:endParaRPr lang="en-US" sz="2000" dirty="0"/>
                    </a:p>
                  </a:txBody>
                  <a:tcPr>
                    <a:solidFill>
                      <a:srgbClr val="FF7C80"/>
                    </a:solidFill>
                  </a:tcPr>
                </a:tc>
              </a:tr>
              <a:tr h="656159">
                <a:tc gridSpan="6">
                  <a:txBody>
                    <a:bodyPr/>
                    <a:lstStyle/>
                    <a:p>
                      <a:r>
                        <a:rPr kumimoji="0" lang="en-US" sz="2000" b="1" kern="1200" baseline="0" dirty="0" smtClean="0">
                          <a:solidFill>
                            <a:schemeClr val="dk1"/>
                          </a:solidFill>
                          <a:latin typeface="+mn-lt"/>
                          <a:ea typeface="+mn-ea"/>
                          <a:cs typeface="+mn-cs"/>
                        </a:rPr>
                        <a:t> PUNE DIVISION</a:t>
                      </a:r>
                    </a:p>
                  </a:txBody>
                  <a:tcPr>
                    <a:solidFill>
                      <a:srgbClr val="0070C0"/>
                    </a:solidFill>
                  </a:tcPr>
                </a:tc>
                <a:tc hMerge="1">
                  <a:txBody>
                    <a:bodyPr/>
                    <a:lstStyle/>
                    <a:p>
                      <a:endParaRPr lang="en-US" dirty="0"/>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33035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2000" kern="1200" baseline="0" dirty="0" smtClean="0">
                        <a:solidFill>
                          <a:schemeClr val="dk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baseline="0" dirty="0" err="1" smtClean="0">
                          <a:solidFill>
                            <a:schemeClr val="dk1"/>
                          </a:solidFill>
                          <a:latin typeface="+mn-lt"/>
                          <a:ea typeface="+mn-ea"/>
                          <a:cs typeface="+mn-cs"/>
                        </a:rPr>
                        <a:t>Pune</a:t>
                      </a:r>
                      <a:r>
                        <a:rPr kumimoji="0" lang="en-US" sz="2000" kern="1200" baseline="0" dirty="0" smtClean="0">
                          <a:solidFill>
                            <a:schemeClr val="dk1"/>
                          </a:solidFill>
                          <a:latin typeface="+mn-lt"/>
                          <a:ea typeface="+mn-ea"/>
                          <a:cs typeface="+mn-cs"/>
                        </a:rPr>
                        <a:t> </a:t>
                      </a:r>
                    </a:p>
                  </a:txBody>
                  <a:tcPr>
                    <a:solidFill>
                      <a:srgbClr val="FFC000"/>
                    </a:solidFill>
                  </a:tcPr>
                </a:tc>
                <a:tc>
                  <a:txBody>
                    <a:bodyPr/>
                    <a:lstStyle/>
                    <a:p>
                      <a:r>
                        <a:rPr kumimoji="0" lang="en-US" sz="2000" kern="1200" baseline="0" dirty="0" err="1" smtClean="0">
                          <a:solidFill>
                            <a:schemeClr val="dk1"/>
                          </a:solidFill>
                          <a:latin typeface="+mn-lt"/>
                          <a:ea typeface="+mn-ea"/>
                          <a:cs typeface="+mn-cs"/>
                        </a:rPr>
                        <a:t>Pune</a:t>
                      </a:r>
                      <a:r>
                        <a:rPr kumimoji="0" lang="en-US" sz="2000" kern="1200" baseline="0" dirty="0" smtClean="0">
                          <a:solidFill>
                            <a:schemeClr val="dk1"/>
                          </a:solidFill>
                          <a:latin typeface="+mn-lt"/>
                          <a:ea typeface="+mn-ea"/>
                          <a:cs typeface="+mn-cs"/>
                        </a:rPr>
                        <a:t> City </a:t>
                      </a:r>
                    </a:p>
                    <a:p>
                      <a:r>
                        <a:rPr kumimoji="0" lang="en-US" sz="2000" kern="1200" baseline="0" dirty="0" err="1" smtClean="0">
                          <a:solidFill>
                            <a:schemeClr val="dk1"/>
                          </a:solidFill>
                          <a:latin typeface="+mn-lt"/>
                          <a:ea typeface="+mn-ea"/>
                          <a:cs typeface="+mn-cs"/>
                        </a:rPr>
                        <a:t>Maval</a:t>
                      </a:r>
                      <a:r>
                        <a:rPr kumimoji="0" lang="en-US" sz="2000" kern="1200" baseline="0" dirty="0" smtClean="0">
                          <a:solidFill>
                            <a:schemeClr val="dk1"/>
                          </a:solidFill>
                          <a:latin typeface="+mn-lt"/>
                          <a:ea typeface="+mn-ea"/>
                          <a:cs typeface="+mn-cs"/>
                        </a:rPr>
                        <a:t> </a:t>
                      </a:r>
                    </a:p>
                    <a:p>
                      <a:r>
                        <a:rPr kumimoji="0" lang="en-US" sz="2000" kern="1200" baseline="0" dirty="0" smtClean="0">
                          <a:solidFill>
                            <a:schemeClr val="dk1"/>
                          </a:solidFill>
                          <a:latin typeface="+mn-lt"/>
                          <a:ea typeface="+mn-ea"/>
                          <a:cs typeface="+mn-cs"/>
                        </a:rPr>
                        <a:t>Haveli @ </a:t>
                      </a:r>
                    </a:p>
                    <a:p>
                      <a:r>
                        <a:rPr kumimoji="0" lang="en-US" sz="2000" kern="1200" baseline="0" dirty="0" err="1" smtClean="0">
                          <a:solidFill>
                            <a:schemeClr val="dk1"/>
                          </a:solidFill>
                          <a:latin typeface="+mn-lt"/>
                          <a:ea typeface="+mn-ea"/>
                          <a:cs typeface="+mn-cs"/>
                        </a:rPr>
                        <a:t>Bhor</a:t>
                      </a:r>
                      <a:r>
                        <a:rPr kumimoji="0" lang="en-US" sz="2000" kern="1200" baseline="0" dirty="0" smtClean="0">
                          <a:solidFill>
                            <a:schemeClr val="dk1"/>
                          </a:solidFill>
                          <a:latin typeface="+mn-lt"/>
                          <a:ea typeface="+mn-ea"/>
                          <a:cs typeface="+mn-cs"/>
                        </a:rPr>
                        <a:t> @ 	</a:t>
                      </a:r>
                    </a:p>
                  </a:txBody>
                  <a:tcPr>
                    <a:solidFill>
                      <a:srgbClr val="00B050"/>
                    </a:solidFill>
                  </a:tcPr>
                </a:tc>
                <a:tc>
                  <a:txBody>
                    <a:bodyPr/>
                    <a:lstStyle/>
                    <a:p>
                      <a:r>
                        <a:rPr kumimoji="0" lang="en-US" sz="2000" kern="1200" baseline="0" dirty="0" smtClean="0">
                          <a:solidFill>
                            <a:schemeClr val="dk1"/>
                          </a:solidFill>
                          <a:latin typeface="+mn-lt"/>
                          <a:ea typeface="+mn-ea"/>
                          <a:cs typeface="+mn-cs"/>
                        </a:rPr>
                        <a:t>Haveli $ </a:t>
                      </a:r>
                    </a:p>
                    <a:p>
                      <a:r>
                        <a:rPr kumimoji="0" lang="en-US" sz="2000" kern="1200" baseline="0" dirty="0" err="1" smtClean="0">
                          <a:solidFill>
                            <a:schemeClr val="dk1"/>
                          </a:solidFill>
                          <a:latin typeface="+mn-lt"/>
                          <a:ea typeface="+mn-ea"/>
                          <a:cs typeface="+mn-cs"/>
                        </a:rPr>
                        <a:t>Mulshi</a:t>
                      </a:r>
                      <a:r>
                        <a:rPr kumimoji="0" lang="en-US" sz="2000" kern="1200" baseline="0" dirty="0" smtClean="0">
                          <a:solidFill>
                            <a:schemeClr val="dk1"/>
                          </a:solidFill>
                          <a:latin typeface="+mn-lt"/>
                          <a:ea typeface="+mn-ea"/>
                          <a:cs typeface="+mn-cs"/>
                        </a:rPr>
                        <a:t> $ 	</a:t>
                      </a:r>
                    </a:p>
                    <a:p>
                      <a:endParaRPr lang="en-US" sz="2000" dirty="0"/>
                    </a:p>
                  </a:txBody>
                  <a:tcPr>
                    <a:solidFill>
                      <a:schemeClr val="accent5">
                        <a:lumMod val="75000"/>
                      </a:schemeClr>
                    </a:solidFill>
                  </a:tcPr>
                </a:tc>
                <a:tc>
                  <a:txBody>
                    <a:bodyPr/>
                    <a:lstStyle/>
                    <a:p>
                      <a:r>
                        <a:rPr kumimoji="0" lang="en-US" sz="2000" kern="1200" baseline="0" dirty="0" err="1" smtClean="0">
                          <a:solidFill>
                            <a:schemeClr val="dk1"/>
                          </a:solidFill>
                          <a:latin typeface="+mn-lt"/>
                          <a:ea typeface="+mn-ea"/>
                          <a:cs typeface="+mn-cs"/>
                        </a:rPr>
                        <a:t>Shirur</a:t>
                      </a:r>
                      <a:r>
                        <a:rPr kumimoji="0" lang="en-US" sz="2000" kern="1200" baseline="0" dirty="0" smtClean="0">
                          <a:solidFill>
                            <a:schemeClr val="dk1"/>
                          </a:solidFill>
                          <a:latin typeface="+mn-lt"/>
                          <a:ea typeface="+mn-ea"/>
                          <a:cs typeface="+mn-cs"/>
                        </a:rPr>
                        <a:t> $ </a:t>
                      </a:r>
                    </a:p>
                    <a:p>
                      <a:r>
                        <a:rPr kumimoji="0" lang="en-US" sz="2000" kern="1200" baseline="0" dirty="0" err="1" smtClean="0">
                          <a:solidFill>
                            <a:schemeClr val="dk1"/>
                          </a:solidFill>
                          <a:latin typeface="+mn-lt"/>
                          <a:ea typeface="+mn-ea"/>
                          <a:cs typeface="+mn-cs"/>
                        </a:rPr>
                        <a:t>Daund</a:t>
                      </a:r>
                      <a:r>
                        <a:rPr kumimoji="0" lang="en-US" sz="2000" kern="1200" baseline="0" dirty="0" smtClean="0">
                          <a:solidFill>
                            <a:schemeClr val="dk1"/>
                          </a:solidFill>
                          <a:latin typeface="+mn-lt"/>
                          <a:ea typeface="+mn-ea"/>
                          <a:cs typeface="+mn-cs"/>
                        </a:rPr>
                        <a:t> $ </a:t>
                      </a:r>
                    </a:p>
                    <a:p>
                      <a:r>
                        <a:rPr kumimoji="0" lang="en-US" sz="2000" kern="1200" baseline="0" dirty="0" err="1" smtClean="0">
                          <a:solidFill>
                            <a:schemeClr val="dk1"/>
                          </a:solidFill>
                          <a:latin typeface="+mn-lt"/>
                          <a:ea typeface="+mn-ea"/>
                          <a:cs typeface="+mn-cs"/>
                        </a:rPr>
                        <a:t>Bhor</a:t>
                      </a:r>
                      <a:r>
                        <a:rPr kumimoji="0" lang="en-US" sz="2000" kern="1200" baseline="0" dirty="0" smtClean="0">
                          <a:solidFill>
                            <a:schemeClr val="dk1"/>
                          </a:solidFill>
                          <a:latin typeface="+mn-lt"/>
                          <a:ea typeface="+mn-ea"/>
                          <a:cs typeface="+mn-cs"/>
                        </a:rPr>
                        <a:t> $ </a:t>
                      </a:r>
                    </a:p>
                    <a:p>
                      <a:r>
                        <a:rPr kumimoji="0" lang="en-US" sz="2000" kern="1200" baseline="0" dirty="0" err="1" smtClean="0">
                          <a:solidFill>
                            <a:schemeClr val="dk1"/>
                          </a:solidFill>
                          <a:latin typeface="+mn-lt"/>
                          <a:ea typeface="+mn-ea"/>
                          <a:cs typeface="+mn-cs"/>
                        </a:rPr>
                        <a:t>Khed</a:t>
                      </a:r>
                      <a:r>
                        <a:rPr kumimoji="0" lang="en-US" sz="2000" kern="1200" baseline="0" dirty="0" smtClean="0">
                          <a:solidFill>
                            <a:schemeClr val="dk1"/>
                          </a:solidFill>
                          <a:latin typeface="+mn-lt"/>
                          <a:ea typeface="+mn-ea"/>
                          <a:cs typeface="+mn-cs"/>
                        </a:rPr>
                        <a:t> $ 	</a:t>
                      </a:r>
                    </a:p>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baseline="0" dirty="0" smtClean="0">
                          <a:solidFill>
                            <a:schemeClr val="dk1"/>
                          </a:solidFill>
                          <a:latin typeface="+mn-lt"/>
                          <a:ea typeface="+mn-ea"/>
                          <a:cs typeface="+mn-cs"/>
                        </a:rPr>
                        <a:t>	</a:t>
                      </a:r>
                    </a:p>
                    <a:p>
                      <a:endParaRPr lang="en-US" sz="2000" dirty="0"/>
                    </a:p>
                  </a:txBody>
                  <a:tcPr>
                    <a:solidFill>
                      <a:schemeClr val="bg2">
                        <a:lumMod val="25000"/>
                      </a:schemeClr>
                    </a:solidFill>
                  </a:tcPr>
                </a:tc>
                <a:tc>
                  <a:txBody>
                    <a:bodyPr/>
                    <a:lstStyle/>
                    <a:p>
                      <a:r>
                        <a:rPr kumimoji="0" lang="en-US" sz="2000" kern="1200" baseline="0" dirty="0" err="1" smtClean="0">
                          <a:solidFill>
                            <a:schemeClr val="dk1"/>
                          </a:solidFill>
                          <a:latin typeface="+mn-lt"/>
                          <a:ea typeface="+mn-ea"/>
                          <a:cs typeface="+mn-cs"/>
                        </a:rPr>
                        <a:t>Ambegaon</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Junnar</a:t>
                      </a:r>
                      <a:r>
                        <a:rPr kumimoji="0" lang="en-US" sz="2000" kern="1200" baseline="0" dirty="0" smtClean="0">
                          <a:solidFill>
                            <a:schemeClr val="dk1"/>
                          </a:solidFill>
                          <a:latin typeface="+mn-lt"/>
                          <a:ea typeface="+mn-ea"/>
                          <a:cs typeface="+mn-cs"/>
                        </a:rPr>
                        <a:t> 	</a:t>
                      </a:r>
                    </a:p>
                    <a:p>
                      <a:endParaRPr lang="en-US" sz="2000" dirty="0">
                        <a:solidFill>
                          <a:srgbClr val="FF0000"/>
                        </a:solidFill>
                      </a:endParaRPr>
                    </a:p>
                  </a:txBody>
                  <a:tcPr>
                    <a:solidFill>
                      <a:schemeClr val="tx2">
                        <a:lumMod val="60000"/>
                        <a:lumOff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baseline="0" dirty="0" err="1" smtClean="0">
                          <a:solidFill>
                            <a:schemeClr val="dk1"/>
                          </a:solidFill>
                          <a:latin typeface="+mn-lt"/>
                          <a:ea typeface="+mn-ea"/>
                          <a:cs typeface="+mn-cs"/>
                        </a:rPr>
                        <a:t>Velhe</a:t>
                      </a:r>
                      <a:r>
                        <a:rPr kumimoji="0" lang="en-US" sz="2000" kern="1200" baseline="0" dirty="0" smtClean="0">
                          <a:solidFill>
                            <a:schemeClr val="dk1"/>
                          </a:solidFill>
                          <a:latin typeface="+mn-lt"/>
                          <a:ea typeface="+mn-ea"/>
                          <a:cs typeface="+mn-cs"/>
                        </a:rPr>
                        <a:t> 	</a:t>
                      </a:r>
                    </a:p>
                    <a:p>
                      <a:r>
                        <a:rPr kumimoji="0" lang="en-US" sz="2000" kern="1200" baseline="0" dirty="0" smtClean="0">
                          <a:solidFill>
                            <a:schemeClr val="dk1"/>
                          </a:solidFill>
                          <a:latin typeface="+mn-lt"/>
                          <a:ea typeface="+mn-ea"/>
                          <a:cs typeface="+mn-cs"/>
                        </a:rPr>
                        <a:t>	</a:t>
                      </a:r>
                    </a:p>
                    <a:p>
                      <a:endParaRPr lang="en-US" sz="2000" dirty="0"/>
                    </a:p>
                  </a:txBody>
                  <a:tcPr>
                    <a:solidFill>
                      <a:srgbClr val="FF7C80"/>
                    </a:solidFill>
                  </a:tcPr>
                </a:tc>
              </a:tr>
              <a:tr h="28896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baseline="0" dirty="0" smtClean="0">
                          <a:solidFill>
                            <a:schemeClr val="dk1"/>
                          </a:solidFill>
                          <a:latin typeface="+mn-lt"/>
                          <a:ea typeface="+mn-ea"/>
                          <a:cs typeface="+mn-cs"/>
                        </a:rPr>
                        <a:t>	</a:t>
                      </a:r>
                    </a:p>
                    <a:p>
                      <a:endParaRPr lang="en-US" sz="2000" dirty="0"/>
                    </a:p>
                  </a:txBody>
                  <a:tcPr>
                    <a:solidFill>
                      <a:srgbClr val="FFC000"/>
                    </a:solidFill>
                  </a:tcPr>
                </a:tc>
                <a:tc>
                  <a:txBody>
                    <a:bodyPr/>
                    <a:lstStyle/>
                    <a:p>
                      <a:r>
                        <a:rPr kumimoji="0" lang="en-US" sz="2000" kern="1200" baseline="0" dirty="0" err="1" smtClean="0">
                          <a:solidFill>
                            <a:schemeClr val="dk1"/>
                          </a:solidFill>
                          <a:latin typeface="+mn-lt"/>
                          <a:ea typeface="+mn-ea"/>
                          <a:cs typeface="+mn-cs"/>
                        </a:rPr>
                        <a:t>Daund</a:t>
                      </a:r>
                      <a:r>
                        <a:rPr kumimoji="0" lang="en-US" sz="2000" kern="1200" baseline="0" dirty="0" smtClean="0">
                          <a:solidFill>
                            <a:schemeClr val="dk1"/>
                          </a:solidFill>
                          <a:latin typeface="+mn-lt"/>
                          <a:ea typeface="+mn-ea"/>
                          <a:cs typeface="+mn-cs"/>
                        </a:rPr>
                        <a:t> @ </a:t>
                      </a:r>
                    </a:p>
                    <a:p>
                      <a:r>
                        <a:rPr kumimoji="0" lang="en-US" sz="2000" kern="1200" baseline="0" dirty="0" err="1" smtClean="0">
                          <a:solidFill>
                            <a:schemeClr val="dk1"/>
                          </a:solidFill>
                          <a:latin typeface="+mn-lt"/>
                          <a:ea typeface="+mn-ea"/>
                          <a:cs typeface="+mn-cs"/>
                        </a:rPr>
                        <a:t>Shirur</a:t>
                      </a:r>
                      <a:r>
                        <a:rPr kumimoji="0" lang="en-US" sz="2000" kern="1200" baseline="0" dirty="0" smtClean="0">
                          <a:solidFill>
                            <a:schemeClr val="dk1"/>
                          </a:solidFill>
                          <a:latin typeface="+mn-lt"/>
                          <a:ea typeface="+mn-ea"/>
                          <a:cs typeface="+mn-cs"/>
                        </a:rPr>
                        <a:t> @ </a:t>
                      </a:r>
                    </a:p>
                    <a:p>
                      <a:r>
                        <a:rPr kumimoji="0" lang="en-US" sz="2000" kern="1200" baseline="0" dirty="0" err="1" smtClean="0">
                          <a:solidFill>
                            <a:schemeClr val="dk1"/>
                          </a:solidFill>
                          <a:latin typeface="+mn-lt"/>
                          <a:ea typeface="+mn-ea"/>
                          <a:cs typeface="+mn-cs"/>
                        </a:rPr>
                        <a:t>Khed</a:t>
                      </a:r>
                      <a:r>
                        <a:rPr kumimoji="0" lang="en-US" sz="2000" kern="1200" baseline="0" dirty="0" smtClean="0">
                          <a:solidFill>
                            <a:schemeClr val="dk1"/>
                          </a:solidFill>
                          <a:latin typeface="+mn-lt"/>
                          <a:ea typeface="+mn-ea"/>
                          <a:cs typeface="+mn-cs"/>
                        </a:rPr>
                        <a:t> @ </a:t>
                      </a:r>
                    </a:p>
                    <a:p>
                      <a:r>
                        <a:rPr kumimoji="0" lang="en-US" sz="2000" kern="1200" baseline="0" dirty="0" err="1" smtClean="0">
                          <a:solidFill>
                            <a:schemeClr val="dk1"/>
                          </a:solidFill>
                          <a:latin typeface="+mn-lt"/>
                          <a:ea typeface="+mn-ea"/>
                          <a:cs typeface="+mn-cs"/>
                        </a:rPr>
                        <a:t>Mulshi</a:t>
                      </a:r>
                      <a:r>
                        <a:rPr kumimoji="0" lang="en-US" sz="2000" kern="1200" baseline="0" dirty="0" smtClean="0">
                          <a:solidFill>
                            <a:schemeClr val="dk1"/>
                          </a:solidFill>
                          <a:latin typeface="+mn-lt"/>
                          <a:ea typeface="+mn-ea"/>
                          <a:cs typeface="+mn-cs"/>
                        </a:rPr>
                        <a:t> @ 	</a:t>
                      </a:r>
                    </a:p>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baseline="0" dirty="0" smtClean="0">
                          <a:solidFill>
                            <a:schemeClr val="dk1"/>
                          </a:solidFill>
                          <a:latin typeface="+mn-lt"/>
                          <a:ea typeface="+mn-ea"/>
                          <a:cs typeface="+mn-cs"/>
                        </a:rPr>
                        <a:t>	</a:t>
                      </a:r>
                    </a:p>
                    <a:p>
                      <a:endParaRPr lang="en-US" sz="2000" dirty="0"/>
                    </a:p>
                  </a:txBody>
                  <a:tcPr>
                    <a:solidFill>
                      <a:srgbClr val="00B050"/>
                    </a:solidFill>
                  </a:tcPr>
                </a:tc>
                <a:tc>
                  <a:txBody>
                    <a:bodyPr/>
                    <a:lstStyle/>
                    <a:p>
                      <a:endParaRPr lang="en-US" sz="2000" dirty="0"/>
                    </a:p>
                  </a:txBody>
                  <a:tcPr>
                    <a:solidFill>
                      <a:schemeClr val="accent5">
                        <a:lumMod val="75000"/>
                      </a:schemeClr>
                    </a:solidFill>
                  </a:tcPr>
                </a:tc>
                <a:tc>
                  <a:txBody>
                    <a:bodyPr/>
                    <a:lstStyle/>
                    <a:p>
                      <a:r>
                        <a:rPr kumimoji="0" lang="en-US" sz="2000" kern="1200" baseline="0" dirty="0" err="1" smtClean="0">
                          <a:solidFill>
                            <a:schemeClr val="dk1"/>
                          </a:solidFill>
                          <a:latin typeface="+mn-lt"/>
                          <a:ea typeface="+mn-ea"/>
                          <a:cs typeface="+mn-cs"/>
                        </a:rPr>
                        <a:t>Indapur</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Baramati</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Purandar</a:t>
                      </a:r>
                      <a:r>
                        <a:rPr kumimoji="0" lang="en-US" sz="2000" kern="1200" baseline="0" dirty="0" smtClean="0">
                          <a:solidFill>
                            <a:schemeClr val="dk1"/>
                          </a:solidFill>
                          <a:latin typeface="+mn-lt"/>
                          <a:ea typeface="+mn-ea"/>
                          <a:cs typeface="+mn-cs"/>
                        </a:rPr>
                        <a:t> 	</a:t>
                      </a:r>
                    </a:p>
                    <a:p>
                      <a:r>
                        <a:rPr kumimoji="0" lang="en-US" sz="2000" kern="1200" baseline="0" dirty="0" smtClean="0">
                          <a:solidFill>
                            <a:schemeClr val="dk1"/>
                          </a:solidFill>
                          <a:latin typeface="+mn-lt"/>
                          <a:ea typeface="+mn-ea"/>
                          <a:cs typeface="+mn-cs"/>
                        </a:rPr>
                        <a:t>	</a:t>
                      </a:r>
                    </a:p>
                    <a:p>
                      <a:endParaRPr lang="en-US" sz="2000" dirty="0"/>
                    </a:p>
                  </a:txBody>
                  <a:tcPr>
                    <a:solidFill>
                      <a:schemeClr val="bg2">
                        <a:lumMod val="2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baseline="0" dirty="0" smtClean="0">
                          <a:solidFill>
                            <a:schemeClr val="dk1"/>
                          </a:solidFill>
                          <a:latin typeface="+mn-lt"/>
                          <a:ea typeface="+mn-ea"/>
                          <a:cs typeface="+mn-cs"/>
                        </a:rPr>
                        <a:t>	</a:t>
                      </a:r>
                    </a:p>
                    <a:p>
                      <a:endParaRPr lang="en-US" sz="2000" dirty="0"/>
                    </a:p>
                  </a:txBody>
                  <a:tcPr>
                    <a:solidFill>
                      <a:schemeClr val="tx2">
                        <a:lumMod val="60000"/>
                        <a:lumOff val="40000"/>
                      </a:schemeClr>
                    </a:solidFill>
                  </a:tcPr>
                </a:tc>
                <a:tc>
                  <a:txBody>
                    <a:bodyPr/>
                    <a:lstStyle/>
                    <a:p>
                      <a:r>
                        <a:rPr kumimoji="0" lang="en-US" sz="2000" kern="1200" baseline="0" dirty="0" smtClean="0">
                          <a:solidFill>
                            <a:schemeClr val="dk1"/>
                          </a:solidFill>
                          <a:latin typeface="+mn-lt"/>
                          <a:ea typeface="+mn-ea"/>
                          <a:cs typeface="+mn-cs"/>
                        </a:rPr>
                        <a:t>	</a:t>
                      </a:r>
                    </a:p>
                    <a:p>
                      <a:r>
                        <a:rPr kumimoji="0" lang="en-US" sz="2000" kern="1200" baseline="0" dirty="0" smtClean="0">
                          <a:solidFill>
                            <a:schemeClr val="dk1"/>
                          </a:solidFill>
                          <a:latin typeface="+mn-lt"/>
                          <a:ea typeface="+mn-ea"/>
                          <a:cs typeface="+mn-cs"/>
                        </a:rPr>
                        <a:t>	</a:t>
                      </a:r>
                    </a:p>
                    <a:p>
                      <a:endParaRPr lang="en-US" sz="2000" dirty="0"/>
                    </a:p>
                  </a:txBody>
                  <a:tcPr>
                    <a:solidFill>
                      <a:srgbClr val="FF7C80"/>
                    </a:solidFill>
                  </a:tcPr>
                </a:tc>
              </a:tr>
            </a:tbl>
          </a:graphicData>
        </a:graphic>
      </p:graphicFrame>
      <p:sp>
        <p:nvSpPr>
          <p:cNvPr id="4" name="Footer Placeholder 3"/>
          <p:cNvSpPr>
            <a:spLocks noGrp="1"/>
          </p:cNvSpPr>
          <p:nvPr>
            <p:ph type="ftr" sz="quarter" idx="11"/>
          </p:nvPr>
        </p:nvSpPr>
        <p:spPr/>
        <p:txBody>
          <a:bodyPr/>
          <a:lstStyle/>
          <a:p>
            <a:r>
              <a:rPr lang="en-US" smtClean="0"/>
              <a:t>      </a:t>
            </a:r>
            <a:endParaRPr lang="en-US"/>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838200" y="-1"/>
          <a:ext cx="12191998" cy="6837635"/>
        </p:xfrm>
        <a:graphic>
          <a:graphicData uri="http://schemas.openxmlformats.org/drawingml/2006/table">
            <a:tbl>
              <a:tblPr firstRow="1" bandRow="1">
                <a:tableStyleId>{5C22544A-7EE6-4342-B048-85BDC9FD1C3A}</a:tableStyleId>
              </a:tblPr>
              <a:tblGrid>
                <a:gridCol w="2259459"/>
                <a:gridCol w="1702941"/>
                <a:gridCol w="2057400"/>
                <a:gridCol w="2362200"/>
                <a:gridCol w="2057400"/>
                <a:gridCol w="1752598"/>
              </a:tblGrid>
              <a:tr h="98185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District 	</a:t>
                      </a:r>
                    </a:p>
                    <a:p>
                      <a:endParaRPr lang="en-US" sz="2000" dirty="0"/>
                    </a:p>
                  </a:txBody>
                  <a:tcPr>
                    <a:solidFill>
                      <a:srgbClr val="FFC00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A 	</a:t>
                      </a:r>
                    </a:p>
                    <a:p>
                      <a:endParaRPr lang="en-US" sz="2000" dirty="0"/>
                    </a:p>
                  </a:txBody>
                  <a:tcPr>
                    <a:solidFill>
                      <a:srgbClr val="00B05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B 	</a:t>
                      </a:r>
                    </a:p>
                    <a:p>
                      <a:endParaRPr lang="en-US" sz="2000" dirty="0"/>
                    </a:p>
                  </a:txBody>
                  <a:tcPr>
                    <a:solidFill>
                      <a:schemeClr val="accent5">
                        <a:lumMod val="7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C 	</a:t>
                      </a:r>
                    </a:p>
                    <a:p>
                      <a:endParaRPr lang="en-US" sz="2000" dirty="0"/>
                    </a:p>
                  </a:txBody>
                  <a:tcPr>
                    <a:solidFill>
                      <a:schemeClr val="bg2">
                        <a:lumMod val="2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D 	</a:t>
                      </a:r>
                    </a:p>
                    <a:p>
                      <a:endParaRPr lang="en-US" sz="2000" dirty="0"/>
                    </a:p>
                  </a:txBody>
                  <a:tcPr>
                    <a:solidFill>
                      <a:schemeClr val="tx2">
                        <a:lumMod val="60000"/>
                        <a:lumOff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D 	</a:t>
                      </a:r>
                    </a:p>
                    <a:p>
                      <a:endParaRPr lang="en-US" sz="2000" dirty="0"/>
                    </a:p>
                  </a:txBody>
                  <a:tcPr>
                    <a:solidFill>
                      <a:srgbClr val="FF7C80"/>
                    </a:solidFill>
                  </a:tcPr>
                </a:tc>
              </a:tr>
              <a:tr h="656159">
                <a:tc gridSpan="6">
                  <a:txBody>
                    <a:bodyPr/>
                    <a:lstStyle/>
                    <a:p>
                      <a:r>
                        <a:rPr kumimoji="0" lang="en-US" sz="2000" b="1" kern="1200" baseline="0" dirty="0" smtClean="0">
                          <a:solidFill>
                            <a:schemeClr val="dk1"/>
                          </a:solidFill>
                          <a:latin typeface="+mn-lt"/>
                          <a:ea typeface="+mn-ea"/>
                          <a:cs typeface="+mn-cs"/>
                        </a:rPr>
                        <a:t> PUNE DIVISION</a:t>
                      </a:r>
                    </a:p>
                  </a:txBody>
                  <a:tcPr>
                    <a:solidFill>
                      <a:srgbClr val="0070C0"/>
                    </a:solidFill>
                  </a:tcPr>
                </a:tc>
                <a:tc hMerge="1">
                  <a:txBody>
                    <a:bodyPr/>
                    <a:lstStyle/>
                    <a:p>
                      <a:endParaRPr lang="en-US" dirty="0"/>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07180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err="1" smtClean="0">
                          <a:solidFill>
                            <a:schemeClr val="dk1"/>
                          </a:solidFill>
                          <a:latin typeface="+mn-lt"/>
                          <a:ea typeface="+mn-ea"/>
                          <a:cs typeface="+mn-cs"/>
                        </a:rPr>
                        <a:t>Solapur</a:t>
                      </a:r>
                      <a:r>
                        <a:rPr kumimoji="0" lang="en-US" sz="1800" kern="1200" baseline="0" dirty="0" smtClean="0">
                          <a:solidFill>
                            <a:schemeClr val="dk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2000" kern="1200" baseline="0" dirty="0" smtClean="0">
                        <a:solidFill>
                          <a:schemeClr val="dk1"/>
                        </a:solidFill>
                        <a:latin typeface="+mn-lt"/>
                        <a:ea typeface="+mn-ea"/>
                        <a:cs typeface="+mn-cs"/>
                      </a:endParaRPr>
                    </a:p>
                  </a:txBody>
                  <a:tcPr>
                    <a:solidFill>
                      <a:srgbClr val="FFC000"/>
                    </a:solidFill>
                  </a:tcPr>
                </a:tc>
                <a:tc>
                  <a:txBody>
                    <a:bodyPr/>
                    <a:lstStyle/>
                    <a:p>
                      <a:endParaRPr kumimoji="0" lang="en-US" sz="2000" kern="1200" baseline="0" dirty="0" smtClean="0">
                        <a:solidFill>
                          <a:schemeClr val="dk1"/>
                        </a:solidFill>
                        <a:latin typeface="+mn-lt"/>
                        <a:ea typeface="+mn-ea"/>
                        <a:cs typeface="+mn-cs"/>
                      </a:endParaRPr>
                    </a:p>
                  </a:txBody>
                  <a:tcPr>
                    <a:solidFill>
                      <a:srgbClr val="00B050"/>
                    </a:solidFill>
                  </a:tcPr>
                </a:tc>
                <a:tc>
                  <a:txBody>
                    <a:bodyPr/>
                    <a:lstStyle/>
                    <a:p>
                      <a:r>
                        <a:rPr kumimoji="0" lang="en-US" sz="2000" kern="1200" baseline="0" dirty="0" smtClean="0">
                          <a:solidFill>
                            <a:schemeClr val="dk1"/>
                          </a:solidFill>
                          <a:latin typeface="+mn-lt"/>
                          <a:ea typeface="+mn-ea"/>
                          <a:cs typeface="+mn-cs"/>
                        </a:rPr>
                        <a:t>	</a:t>
                      </a:r>
                    </a:p>
                    <a:p>
                      <a:endParaRPr lang="en-US" sz="2000" dirty="0"/>
                    </a:p>
                  </a:txBody>
                  <a:tcPr>
                    <a:solidFill>
                      <a:schemeClr val="accent5">
                        <a:lumMod val="7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baseline="0" dirty="0" smtClean="0">
                          <a:solidFill>
                            <a:schemeClr val="dk1"/>
                          </a:solidFill>
                          <a:latin typeface="+mn-lt"/>
                          <a:ea typeface="+mn-ea"/>
                          <a:cs typeface="+mn-cs"/>
                        </a:rPr>
                        <a:t>	</a:t>
                      </a:r>
                    </a:p>
                    <a:p>
                      <a:endParaRPr lang="en-US" sz="2000" dirty="0"/>
                    </a:p>
                  </a:txBody>
                  <a:tcPr>
                    <a:solidFill>
                      <a:schemeClr val="bg2">
                        <a:lumMod val="25000"/>
                      </a:schemeClr>
                    </a:solidFill>
                  </a:tcPr>
                </a:tc>
                <a:tc>
                  <a:txBody>
                    <a:bodyPr/>
                    <a:lstStyle/>
                    <a:p>
                      <a:r>
                        <a:rPr kumimoji="0" lang="en-US" sz="1800" kern="1200" baseline="0" dirty="0" err="1" smtClean="0">
                          <a:solidFill>
                            <a:schemeClr val="dk1"/>
                          </a:solidFill>
                          <a:latin typeface="+mn-lt"/>
                          <a:ea typeface="+mn-ea"/>
                          <a:cs typeface="+mn-cs"/>
                        </a:rPr>
                        <a:t>Solapur</a:t>
                      </a:r>
                      <a:r>
                        <a:rPr kumimoji="0" lang="en-US" sz="1800" kern="1200" baseline="0" dirty="0" smtClean="0">
                          <a:solidFill>
                            <a:schemeClr val="dk1"/>
                          </a:solidFill>
                          <a:latin typeface="+mn-lt"/>
                          <a:ea typeface="+mn-ea"/>
                          <a:cs typeface="+mn-cs"/>
                        </a:rPr>
                        <a:t> </a:t>
                      </a:r>
                    </a:p>
                    <a:p>
                      <a:r>
                        <a:rPr kumimoji="0" lang="en-US" sz="1800" kern="1200" baseline="0" dirty="0" smtClean="0">
                          <a:solidFill>
                            <a:schemeClr val="dk1"/>
                          </a:solidFill>
                          <a:latin typeface="+mn-lt"/>
                          <a:ea typeface="+mn-ea"/>
                          <a:cs typeface="+mn-cs"/>
                        </a:rPr>
                        <a:t>( North ) </a:t>
                      </a:r>
                    </a:p>
                    <a:p>
                      <a:r>
                        <a:rPr kumimoji="0" lang="en-US" sz="1800" kern="1200" baseline="0" dirty="0" err="1" smtClean="0">
                          <a:solidFill>
                            <a:schemeClr val="dk1"/>
                          </a:solidFill>
                          <a:latin typeface="+mn-lt"/>
                          <a:ea typeface="+mn-ea"/>
                          <a:cs typeface="+mn-cs"/>
                        </a:rPr>
                        <a:t>Pandharpur</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Malshiras</a:t>
                      </a:r>
                      <a:r>
                        <a:rPr kumimoji="0" lang="en-US" sz="1800" kern="1200" baseline="0" dirty="0" smtClean="0">
                          <a:solidFill>
                            <a:schemeClr val="dk1"/>
                          </a:solidFill>
                          <a:latin typeface="+mn-lt"/>
                          <a:ea typeface="+mn-ea"/>
                          <a:cs typeface="+mn-cs"/>
                        </a:rPr>
                        <a:t> 	</a:t>
                      </a:r>
                    </a:p>
                    <a:p>
                      <a:endParaRPr lang="en-US" sz="2000" dirty="0">
                        <a:solidFill>
                          <a:srgbClr val="FF0000"/>
                        </a:solidFill>
                      </a:endParaRPr>
                    </a:p>
                  </a:txBody>
                  <a:tcPr>
                    <a:solidFill>
                      <a:schemeClr val="tx2">
                        <a:lumMod val="60000"/>
                        <a:lumOff val="40000"/>
                      </a:schemeClr>
                    </a:solidFill>
                  </a:tcPr>
                </a:tc>
                <a:tc>
                  <a:txBody>
                    <a:bodyPr/>
                    <a:lstStyle/>
                    <a:p>
                      <a:r>
                        <a:rPr kumimoji="0" lang="en-US" sz="1800" kern="1200" baseline="0" dirty="0" err="1" smtClean="0">
                          <a:solidFill>
                            <a:schemeClr val="dk1"/>
                          </a:solidFill>
                          <a:latin typeface="+mn-lt"/>
                          <a:ea typeface="+mn-ea"/>
                          <a:cs typeface="+mn-cs"/>
                        </a:rPr>
                        <a:t>Barshi</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Akkalkot</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Solapur</a:t>
                      </a:r>
                      <a:r>
                        <a:rPr kumimoji="0" lang="en-US" sz="1800" kern="1200" baseline="0" dirty="0" smtClean="0">
                          <a:solidFill>
                            <a:schemeClr val="dk1"/>
                          </a:solidFill>
                          <a:latin typeface="+mn-lt"/>
                          <a:ea typeface="+mn-ea"/>
                          <a:cs typeface="+mn-cs"/>
                        </a:rPr>
                        <a:t> (South) </a:t>
                      </a:r>
                    </a:p>
                    <a:p>
                      <a:r>
                        <a:rPr kumimoji="0" lang="en-US" sz="1800" kern="1200" baseline="0" dirty="0" err="1" smtClean="0">
                          <a:solidFill>
                            <a:schemeClr val="dk1"/>
                          </a:solidFill>
                          <a:latin typeface="+mn-lt"/>
                          <a:ea typeface="+mn-ea"/>
                          <a:cs typeface="+mn-cs"/>
                        </a:rPr>
                        <a:t>Mohol</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Mangalwedhe</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Sangole</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Karmala</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Madha</a:t>
                      </a:r>
                      <a:r>
                        <a:rPr kumimoji="0" lang="en-US" sz="1800" kern="1200" baseline="0" dirty="0" smtClean="0">
                          <a:solidFill>
                            <a:schemeClr val="dk1"/>
                          </a:solidFill>
                          <a:latin typeface="+mn-lt"/>
                          <a:ea typeface="+mn-ea"/>
                          <a:cs typeface="+mn-cs"/>
                        </a:rPr>
                        <a:t> 	</a:t>
                      </a:r>
                    </a:p>
                  </a:txBody>
                  <a:tcPr>
                    <a:solidFill>
                      <a:srgbClr val="FF7C80"/>
                    </a:solidFill>
                  </a:tcPr>
                </a:tc>
              </a:tr>
              <a:tr h="28896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baseline="0" dirty="0" smtClean="0">
                          <a:solidFill>
                            <a:schemeClr val="dk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baseline="0" dirty="0" err="1" smtClean="0">
                          <a:solidFill>
                            <a:schemeClr val="dk1"/>
                          </a:solidFill>
                          <a:latin typeface="+mn-lt"/>
                          <a:ea typeface="+mn-ea"/>
                          <a:cs typeface="+mn-cs"/>
                        </a:rPr>
                        <a:t>Satara</a:t>
                      </a:r>
                      <a:r>
                        <a:rPr kumimoji="0" lang="en-US" sz="2000" kern="1200" baseline="0" dirty="0" smtClean="0">
                          <a:solidFill>
                            <a:schemeClr val="dk1"/>
                          </a:solidFill>
                          <a:latin typeface="+mn-lt"/>
                          <a:ea typeface="+mn-ea"/>
                          <a:cs typeface="+mn-cs"/>
                        </a:rPr>
                        <a:t> 	</a:t>
                      </a:r>
                    </a:p>
                    <a:p>
                      <a:endParaRPr lang="en-US" sz="2000" dirty="0"/>
                    </a:p>
                  </a:txBody>
                  <a:tcPr>
                    <a:solidFill>
                      <a:srgbClr val="FFC000"/>
                    </a:solidFill>
                  </a:tcPr>
                </a:tc>
                <a:tc>
                  <a:txBody>
                    <a:bodyPr/>
                    <a:lstStyle/>
                    <a:p>
                      <a:r>
                        <a:rPr kumimoji="0" lang="en-US" sz="2000" kern="1200" baseline="0" dirty="0" smtClean="0">
                          <a:solidFill>
                            <a:schemeClr val="dk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baseline="0" dirty="0" smtClean="0">
                          <a:solidFill>
                            <a:schemeClr val="dk1"/>
                          </a:solidFill>
                          <a:latin typeface="+mn-lt"/>
                          <a:ea typeface="+mn-ea"/>
                          <a:cs typeface="+mn-cs"/>
                        </a:rPr>
                        <a:t>	</a:t>
                      </a:r>
                    </a:p>
                    <a:p>
                      <a:endParaRPr lang="en-US" sz="2000" dirty="0"/>
                    </a:p>
                  </a:txBody>
                  <a:tcPr>
                    <a:solidFill>
                      <a:srgbClr val="00B050"/>
                    </a:solidFill>
                  </a:tcPr>
                </a:tc>
                <a:tc>
                  <a:txBody>
                    <a:bodyPr/>
                    <a:lstStyle/>
                    <a:p>
                      <a:endParaRPr lang="en-US" sz="2000" dirty="0"/>
                    </a:p>
                  </a:txBody>
                  <a:tcPr>
                    <a:solidFill>
                      <a:schemeClr val="accent5">
                        <a:lumMod val="75000"/>
                      </a:schemeClr>
                    </a:solidFill>
                  </a:tcPr>
                </a:tc>
                <a:tc>
                  <a:txBody>
                    <a:bodyPr/>
                    <a:lstStyle/>
                    <a:p>
                      <a:r>
                        <a:rPr kumimoji="0" lang="en-US" sz="2000" kern="1200" baseline="0" dirty="0" smtClean="0">
                          <a:solidFill>
                            <a:schemeClr val="dk1"/>
                          </a:solidFill>
                          <a:latin typeface="+mn-lt"/>
                          <a:ea typeface="+mn-ea"/>
                          <a:cs typeface="+mn-cs"/>
                        </a:rPr>
                        <a:t>	</a:t>
                      </a:r>
                    </a:p>
                    <a:p>
                      <a:r>
                        <a:rPr kumimoji="0" lang="en-US" sz="2000" kern="1200" baseline="0" dirty="0" smtClean="0">
                          <a:solidFill>
                            <a:schemeClr val="dk1"/>
                          </a:solidFill>
                          <a:latin typeface="+mn-lt"/>
                          <a:ea typeface="+mn-ea"/>
                          <a:cs typeface="+mn-cs"/>
                        </a:rPr>
                        <a:t>	</a:t>
                      </a:r>
                    </a:p>
                    <a:p>
                      <a:endParaRPr lang="en-US" sz="2000" dirty="0"/>
                    </a:p>
                  </a:txBody>
                  <a:tcPr>
                    <a:solidFill>
                      <a:schemeClr val="bg2">
                        <a:lumMod val="25000"/>
                      </a:schemeClr>
                    </a:solidFill>
                  </a:tcPr>
                </a:tc>
                <a:tc>
                  <a:txBody>
                    <a:bodyPr/>
                    <a:lstStyle/>
                    <a:p>
                      <a:r>
                        <a:rPr kumimoji="0" lang="en-US" sz="1800" kern="1200" baseline="0" dirty="0" err="1" smtClean="0">
                          <a:solidFill>
                            <a:schemeClr val="dk1"/>
                          </a:solidFill>
                          <a:latin typeface="+mn-lt"/>
                          <a:ea typeface="+mn-ea"/>
                          <a:cs typeface="+mn-cs"/>
                        </a:rPr>
                        <a:t>Satara</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Khandala</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Koregaon</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Phaltan</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Khatav</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Karad</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Mahabaleshwar</a:t>
                      </a:r>
                      <a:r>
                        <a:rPr kumimoji="0" lang="en-US" sz="1800" kern="1200" baseline="0" dirty="0" smtClean="0">
                          <a:solidFill>
                            <a:schemeClr val="dk1"/>
                          </a:solidFill>
                          <a:latin typeface="+mn-lt"/>
                          <a:ea typeface="+mn-ea"/>
                          <a:cs typeface="+mn-cs"/>
                        </a:rPr>
                        <a:t> </a:t>
                      </a:r>
                    </a:p>
                  </a:txBody>
                  <a:tcPr>
                    <a:solidFill>
                      <a:schemeClr val="tx2">
                        <a:lumMod val="60000"/>
                        <a:lumOff val="40000"/>
                      </a:schemeClr>
                    </a:solidFill>
                  </a:tcPr>
                </a:tc>
                <a:tc>
                  <a:txBody>
                    <a:bodyPr/>
                    <a:lstStyle/>
                    <a:p>
                      <a:r>
                        <a:rPr kumimoji="0" lang="en-US" sz="1800" kern="1200" baseline="0" dirty="0" err="1" smtClean="0">
                          <a:solidFill>
                            <a:schemeClr val="dk1"/>
                          </a:solidFill>
                          <a:latin typeface="+mn-lt"/>
                          <a:ea typeface="+mn-ea"/>
                          <a:cs typeface="+mn-cs"/>
                        </a:rPr>
                        <a:t>Wai</a:t>
                      </a:r>
                      <a:r>
                        <a:rPr kumimoji="0" lang="en-US" sz="1800" kern="1200" baseline="0" dirty="0" smtClean="0">
                          <a:solidFill>
                            <a:schemeClr val="dk1"/>
                          </a:solidFill>
                          <a:latin typeface="+mn-lt"/>
                          <a:ea typeface="+mn-ea"/>
                          <a:cs typeface="+mn-cs"/>
                        </a:rPr>
                        <a:t> </a:t>
                      </a:r>
                    </a:p>
                    <a:p>
                      <a:r>
                        <a:rPr kumimoji="0" lang="en-US" sz="1800" kern="1200" baseline="0" dirty="0" smtClean="0">
                          <a:solidFill>
                            <a:schemeClr val="dk1"/>
                          </a:solidFill>
                          <a:latin typeface="+mn-lt"/>
                          <a:ea typeface="+mn-ea"/>
                          <a:cs typeface="+mn-cs"/>
                        </a:rPr>
                        <a:t>Man </a:t>
                      </a:r>
                    </a:p>
                    <a:p>
                      <a:r>
                        <a:rPr kumimoji="0" lang="en-US" sz="1800" kern="1200" baseline="0" dirty="0" err="1" smtClean="0">
                          <a:solidFill>
                            <a:schemeClr val="dk1"/>
                          </a:solidFill>
                          <a:latin typeface="+mn-lt"/>
                          <a:ea typeface="+mn-ea"/>
                          <a:cs typeface="+mn-cs"/>
                        </a:rPr>
                        <a:t>Patan</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Jaoli</a:t>
                      </a:r>
                      <a:endParaRPr kumimoji="0" lang="en-US" sz="1800" kern="1200" baseline="0" dirty="0" smtClean="0">
                        <a:solidFill>
                          <a:schemeClr val="dk1"/>
                        </a:solidFill>
                        <a:latin typeface="+mn-lt"/>
                        <a:ea typeface="+mn-ea"/>
                        <a:cs typeface="+mn-cs"/>
                      </a:endParaRPr>
                    </a:p>
                  </a:txBody>
                  <a:tcPr>
                    <a:solidFill>
                      <a:srgbClr val="FF7C80"/>
                    </a:solidFill>
                  </a:tcPr>
                </a:tc>
              </a:tr>
            </a:tbl>
          </a:graphicData>
        </a:graphic>
      </p:graphicFrame>
      <p:sp>
        <p:nvSpPr>
          <p:cNvPr id="4" name="Footer Placeholder 3"/>
          <p:cNvSpPr>
            <a:spLocks noGrp="1"/>
          </p:cNvSpPr>
          <p:nvPr>
            <p:ph type="ftr" sz="quarter" idx="11"/>
          </p:nvPr>
        </p:nvSpPr>
        <p:spPr/>
        <p:txBody>
          <a:bodyPr/>
          <a:lstStyle/>
          <a:p>
            <a:r>
              <a:rPr lang="en-US" smtClean="0"/>
              <a:t>      </a:t>
            </a:r>
            <a:endParaRPr lang="en-US"/>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1143000" y="0"/>
          <a:ext cx="12191998" cy="6951826"/>
        </p:xfrm>
        <a:graphic>
          <a:graphicData uri="http://schemas.openxmlformats.org/drawingml/2006/table">
            <a:tbl>
              <a:tblPr firstRow="1" bandRow="1">
                <a:tableStyleId>{5C22544A-7EE6-4342-B048-85BDC9FD1C3A}</a:tableStyleId>
              </a:tblPr>
              <a:tblGrid>
                <a:gridCol w="2259459"/>
                <a:gridCol w="1702941"/>
                <a:gridCol w="2057400"/>
                <a:gridCol w="2362200"/>
                <a:gridCol w="2057400"/>
                <a:gridCol w="1752598"/>
              </a:tblGrid>
              <a:tr h="9812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District 	</a:t>
                      </a:r>
                    </a:p>
                    <a:p>
                      <a:endParaRPr lang="en-US" sz="2000" dirty="0"/>
                    </a:p>
                  </a:txBody>
                  <a:tcPr>
                    <a:solidFill>
                      <a:srgbClr val="FFC00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A 	</a:t>
                      </a:r>
                    </a:p>
                    <a:p>
                      <a:endParaRPr lang="en-US" sz="2000" dirty="0"/>
                    </a:p>
                  </a:txBody>
                  <a:tcPr>
                    <a:solidFill>
                      <a:srgbClr val="00B05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B 	</a:t>
                      </a:r>
                    </a:p>
                    <a:p>
                      <a:endParaRPr lang="en-US" sz="2000" dirty="0"/>
                    </a:p>
                  </a:txBody>
                  <a:tcPr>
                    <a:solidFill>
                      <a:schemeClr val="accent5">
                        <a:lumMod val="7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C 	</a:t>
                      </a:r>
                    </a:p>
                    <a:p>
                      <a:endParaRPr lang="en-US" sz="2000" dirty="0"/>
                    </a:p>
                  </a:txBody>
                  <a:tcPr>
                    <a:solidFill>
                      <a:schemeClr val="bg2">
                        <a:lumMod val="2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D 	</a:t>
                      </a:r>
                    </a:p>
                    <a:p>
                      <a:endParaRPr lang="en-US" sz="2000" dirty="0"/>
                    </a:p>
                  </a:txBody>
                  <a:tcPr>
                    <a:solidFill>
                      <a:schemeClr val="tx2">
                        <a:lumMod val="60000"/>
                        <a:lumOff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D 	</a:t>
                      </a:r>
                    </a:p>
                    <a:p>
                      <a:endParaRPr lang="en-US" sz="2000" dirty="0"/>
                    </a:p>
                  </a:txBody>
                  <a:tcPr>
                    <a:solidFill>
                      <a:srgbClr val="FF7C80"/>
                    </a:solidFill>
                  </a:tcPr>
                </a:tc>
              </a:tr>
              <a:tr h="575763">
                <a:tc gridSpan="6">
                  <a:txBody>
                    <a:bodyPr/>
                    <a:lstStyle/>
                    <a:p>
                      <a:r>
                        <a:rPr kumimoji="0" lang="en-US" sz="2000" b="1" kern="1200" baseline="0" dirty="0" smtClean="0">
                          <a:solidFill>
                            <a:schemeClr val="dk1"/>
                          </a:solidFill>
                          <a:latin typeface="+mn-lt"/>
                          <a:ea typeface="+mn-ea"/>
                          <a:cs typeface="+mn-cs"/>
                        </a:rPr>
                        <a:t> PUNE DIVISION</a:t>
                      </a:r>
                    </a:p>
                  </a:txBody>
                  <a:tcPr>
                    <a:solidFill>
                      <a:srgbClr val="0070C0"/>
                    </a:solidFill>
                  </a:tcPr>
                </a:tc>
                <a:tc hMerge="1">
                  <a:txBody>
                    <a:bodyPr/>
                    <a:lstStyle/>
                    <a:p>
                      <a:endParaRPr lang="en-US" dirty="0"/>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76538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err="1" smtClean="0">
                          <a:solidFill>
                            <a:schemeClr val="dk1"/>
                          </a:solidFill>
                          <a:latin typeface="+mn-lt"/>
                          <a:ea typeface="+mn-ea"/>
                          <a:cs typeface="+mn-cs"/>
                        </a:rPr>
                        <a:t>Sangli</a:t>
                      </a:r>
                      <a:r>
                        <a:rPr kumimoji="0" lang="en-US" sz="1800" kern="1200" baseline="0" dirty="0" smtClean="0">
                          <a:solidFill>
                            <a:schemeClr val="dk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2000" kern="1200" baseline="0" dirty="0" smtClean="0">
                        <a:solidFill>
                          <a:schemeClr val="dk1"/>
                        </a:solidFill>
                        <a:latin typeface="+mn-lt"/>
                        <a:ea typeface="+mn-ea"/>
                        <a:cs typeface="+mn-cs"/>
                      </a:endParaRPr>
                    </a:p>
                  </a:txBody>
                  <a:tcPr>
                    <a:solidFill>
                      <a:srgbClr val="FFC000"/>
                    </a:solidFill>
                  </a:tcPr>
                </a:tc>
                <a:tc>
                  <a:txBody>
                    <a:bodyPr/>
                    <a:lstStyle/>
                    <a:p>
                      <a:endParaRPr kumimoji="0" lang="en-US" sz="2000" kern="1200" baseline="0" dirty="0" smtClean="0">
                        <a:solidFill>
                          <a:schemeClr val="dk1"/>
                        </a:solidFill>
                        <a:latin typeface="+mn-lt"/>
                        <a:ea typeface="+mn-ea"/>
                        <a:cs typeface="+mn-cs"/>
                      </a:endParaRPr>
                    </a:p>
                  </a:txBody>
                  <a:tcPr>
                    <a:solidFill>
                      <a:srgbClr val="00B050"/>
                    </a:solidFill>
                  </a:tcPr>
                </a:tc>
                <a:tc>
                  <a:txBody>
                    <a:bodyPr/>
                    <a:lstStyle/>
                    <a:p>
                      <a:r>
                        <a:rPr kumimoji="0" lang="en-US" sz="2000" kern="1200" baseline="0" dirty="0" smtClean="0">
                          <a:solidFill>
                            <a:schemeClr val="dk1"/>
                          </a:solidFill>
                          <a:latin typeface="+mn-lt"/>
                          <a:ea typeface="+mn-ea"/>
                          <a:cs typeface="+mn-cs"/>
                        </a:rPr>
                        <a:t>	</a:t>
                      </a:r>
                    </a:p>
                    <a:p>
                      <a:endParaRPr lang="en-US" sz="2000" dirty="0"/>
                    </a:p>
                  </a:txBody>
                  <a:tcPr>
                    <a:solidFill>
                      <a:schemeClr val="accent5">
                        <a:lumMod val="7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baseline="0" dirty="0" smtClean="0">
                          <a:solidFill>
                            <a:schemeClr val="dk1"/>
                          </a:solidFill>
                          <a:latin typeface="+mn-lt"/>
                          <a:ea typeface="+mn-ea"/>
                          <a:cs typeface="+mn-cs"/>
                        </a:rPr>
                        <a:t>	</a:t>
                      </a:r>
                    </a:p>
                    <a:p>
                      <a:endParaRPr lang="en-US" sz="2000" dirty="0"/>
                    </a:p>
                  </a:txBody>
                  <a:tcPr>
                    <a:solidFill>
                      <a:schemeClr val="bg2">
                        <a:lumMod val="25000"/>
                      </a:schemeClr>
                    </a:solidFill>
                  </a:tcPr>
                </a:tc>
                <a:tc>
                  <a:txBody>
                    <a:bodyPr/>
                    <a:lstStyle/>
                    <a:p>
                      <a:r>
                        <a:rPr kumimoji="0" lang="en-US" sz="1800" kern="1200" baseline="0" dirty="0" smtClean="0">
                          <a:solidFill>
                            <a:schemeClr val="dk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err="1" smtClean="0">
                          <a:solidFill>
                            <a:schemeClr val="dk1"/>
                          </a:solidFill>
                          <a:latin typeface="+mn-lt"/>
                          <a:ea typeface="+mn-ea"/>
                          <a:cs typeface="+mn-cs"/>
                        </a:rPr>
                        <a:t>Miraj</a:t>
                      </a:r>
                      <a:r>
                        <a:rPr kumimoji="0" lang="en-US" sz="1800" kern="1200" baseline="0" dirty="0" smtClean="0">
                          <a:solidFill>
                            <a:schemeClr val="dk1"/>
                          </a:solidFill>
                          <a:latin typeface="+mn-lt"/>
                          <a:ea typeface="+mn-ea"/>
                          <a:cs typeface="+mn-cs"/>
                        </a:rPr>
                        <a:t> 	</a:t>
                      </a:r>
                    </a:p>
                    <a:p>
                      <a:endParaRPr lang="en-US" sz="2000" dirty="0">
                        <a:solidFill>
                          <a:srgbClr val="FF0000"/>
                        </a:solidFill>
                      </a:endParaRPr>
                    </a:p>
                  </a:txBody>
                  <a:tcPr>
                    <a:solidFill>
                      <a:schemeClr val="tx2">
                        <a:lumMod val="60000"/>
                        <a:lumOff val="40000"/>
                      </a:schemeClr>
                    </a:solidFill>
                  </a:tcPr>
                </a:tc>
                <a:tc>
                  <a:txBody>
                    <a:bodyPr/>
                    <a:lstStyle/>
                    <a:p>
                      <a:r>
                        <a:rPr kumimoji="0" lang="en-US" sz="1800" kern="1200" baseline="0" dirty="0" err="1" smtClean="0">
                          <a:solidFill>
                            <a:schemeClr val="dk1"/>
                          </a:solidFill>
                          <a:latin typeface="+mn-lt"/>
                          <a:ea typeface="+mn-ea"/>
                          <a:cs typeface="+mn-cs"/>
                        </a:rPr>
                        <a:t>Tasgaon</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Khanapur</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Atapadi</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Jat</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KavatheMahaankal</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Walwa</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Shirala</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Kadegaon</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Palus</a:t>
                      </a:r>
                      <a:r>
                        <a:rPr kumimoji="0" lang="en-US" sz="1800" kern="1200" baseline="0" dirty="0" smtClean="0">
                          <a:solidFill>
                            <a:schemeClr val="dk1"/>
                          </a:solidFill>
                          <a:latin typeface="+mn-lt"/>
                          <a:ea typeface="+mn-ea"/>
                          <a:cs typeface="+mn-cs"/>
                        </a:rPr>
                        <a:t> 	</a:t>
                      </a:r>
                    </a:p>
                  </a:txBody>
                  <a:tcPr>
                    <a:solidFill>
                      <a:srgbClr val="FF7C80"/>
                    </a:solidFill>
                  </a:tcPr>
                </a:tc>
              </a:tr>
              <a:tr h="253558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Kolhapur 	</a:t>
                      </a:r>
                    </a:p>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baseline="0" dirty="0" smtClean="0">
                          <a:solidFill>
                            <a:schemeClr val="dk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baseline="0" dirty="0" smtClean="0">
                          <a:solidFill>
                            <a:schemeClr val="dk1"/>
                          </a:solidFill>
                          <a:latin typeface="+mn-lt"/>
                          <a:ea typeface="+mn-ea"/>
                          <a:cs typeface="+mn-cs"/>
                        </a:rPr>
                        <a:t>	</a:t>
                      </a:r>
                    </a:p>
                    <a:p>
                      <a:endParaRPr lang="en-US" sz="2000" dirty="0"/>
                    </a:p>
                  </a:txBody>
                  <a:tcPr>
                    <a:solidFill>
                      <a:srgbClr val="FFC000"/>
                    </a:solidFill>
                  </a:tcPr>
                </a:tc>
                <a:tc>
                  <a:txBody>
                    <a:bodyPr/>
                    <a:lstStyle/>
                    <a:p>
                      <a:r>
                        <a:rPr kumimoji="0" lang="en-US" sz="2000" kern="1200" baseline="0" dirty="0" smtClean="0">
                          <a:solidFill>
                            <a:schemeClr val="dk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baseline="0" dirty="0" smtClean="0">
                          <a:solidFill>
                            <a:schemeClr val="dk1"/>
                          </a:solidFill>
                          <a:latin typeface="+mn-lt"/>
                          <a:ea typeface="+mn-ea"/>
                          <a:cs typeface="+mn-cs"/>
                        </a:rPr>
                        <a:t>	</a:t>
                      </a:r>
                    </a:p>
                    <a:p>
                      <a:endParaRPr lang="en-US" sz="2000" dirty="0"/>
                    </a:p>
                  </a:txBody>
                  <a:tcPr>
                    <a:solidFill>
                      <a:srgbClr val="00B050"/>
                    </a:solidFill>
                  </a:tcPr>
                </a:tc>
                <a:tc>
                  <a:txBody>
                    <a:bodyPr/>
                    <a:lstStyle/>
                    <a:p>
                      <a:endParaRPr lang="en-US" sz="2000" dirty="0"/>
                    </a:p>
                  </a:txBody>
                  <a:tcPr>
                    <a:solidFill>
                      <a:schemeClr val="accent5">
                        <a:lumMod val="75000"/>
                      </a:schemeClr>
                    </a:solidFill>
                  </a:tcPr>
                </a:tc>
                <a:tc>
                  <a:txBody>
                    <a:bodyPr/>
                    <a:lstStyle/>
                    <a:p>
                      <a:r>
                        <a:rPr kumimoji="0" lang="en-US" sz="2000" kern="1200" baseline="0" dirty="0" smtClean="0">
                          <a:solidFill>
                            <a:schemeClr val="dk1"/>
                          </a:solidFill>
                          <a:latin typeface="+mn-lt"/>
                          <a:ea typeface="+mn-ea"/>
                          <a:cs typeface="+mn-cs"/>
                        </a:rPr>
                        <a:t>	</a:t>
                      </a:r>
                    </a:p>
                    <a:p>
                      <a:r>
                        <a:rPr kumimoji="0" lang="en-US" sz="2000" kern="1200" baseline="0" dirty="0" smtClean="0">
                          <a:solidFill>
                            <a:schemeClr val="dk1"/>
                          </a:solidFill>
                          <a:latin typeface="+mn-lt"/>
                          <a:ea typeface="+mn-ea"/>
                          <a:cs typeface="+mn-cs"/>
                        </a:rPr>
                        <a:t>	</a:t>
                      </a:r>
                    </a:p>
                    <a:p>
                      <a:endParaRPr lang="en-US" sz="2000" dirty="0"/>
                    </a:p>
                  </a:txBody>
                  <a:tcPr>
                    <a:solidFill>
                      <a:schemeClr val="bg2">
                        <a:lumMod val="25000"/>
                      </a:schemeClr>
                    </a:solidFill>
                  </a:tcPr>
                </a:tc>
                <a:tc>
                  <a:txBody>
                    <a:bodyPr/>
                    <a:lstStyle/>
                    <a:p>
                      <a:r>
                        <a:rPr kumimoji="0" lang="en-US" sz="1800" kern="1200" baseline="0" dirty="0" err="1" smtClean="0">
                          <a:solidFill>
                            <a:schemeClr val="dk1"/>
                          </a:solidFill>
                          <a:latin typeface="+mn-lt"/>
                          <a:ea typeface="+mn-ea"/>
                          <a:cs typeface="+mn-cs"/>
                        </a:rPr>
                        <a:t>Karveer</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Panhala</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Hatkanangale</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Shirol</a:t>
                      </a:r>
                      <a:r>
                        <a:rPr kumimoji="0" lang="en-US" sz="1800" kern="1200" baseline="0" dirty="0" smtClean="0">
                          <a:solidFill>
                            <a:schemeClr val="dk1"/>
                          </a:solidFill>
                          <a:latin typeface="+mn-lt"/>
                          <a:ea typeface="+mn-ea"/>
                          <a:cs typeface="+mn-cs"/>
                        </a:rPr>
                        <a:t> 	</a:t>
                      </a:r>
                    </a:p>
                    <a:p>
                      <a:endParaRPr kumimoji="0" lang="en-US" sz="1800" kern="1200" baseline="0" dirty="0" smtClean="0">
                        <a:solidFill>
                          <a:schemeClr val="dk1"/>
                        </a:solidFill>
                        <a:latin typeface="+mn-lt"/>
                        <a:ea typeface="+mn-ea"/>
                        <a:cs typeface="+mn-cs"/>
                      </a:endParaRPr>
                    </a:p>
                  </a:txBody>
                  <a:tcPr>
                    <a:solidFill>
                      <a:schemeClr val="tx2">
                        <a:lumMod val="60000"/>
                        <a:lumOff val="40000"/>
                      </a:schemeClr>
                    </a:solidFill>
                  </a:tcPr>
                </a:tc>
                <a:tc>
                  <a:txBody>
                    <a:bodyPr/>
                    <a:lstStyle/>
                    <a:p>
                      <a:r>
                        <a:rPr kumimoji="0" lang="en-US" sz="1800" kern="1200" baseline="0" dirty="0" err="1" smtClean="0">
                          <a:solidFill>
                            <a:schemeClr val="dk1"/>
                          </a:solidFill>
                          <a:latin typeface="+mn-lt"/>
                          <a:ea typeface="+mn-ea"/>
                          <a:cs typeface="+mn-cs"/>
                        </a:rPr>
                        <a:t>Kagal</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Gadhinglaj</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Chandgad</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Ajra</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Bhudargad</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Radhanagari</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Bavada</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Shahuwadi</a:t>
                      </a:r>
                      <a:endParaRPr kumimoji="0" lang="en-US" sz="1800" kern="1200" baseline="0" dirty="0" smtClean="0">
                        <a:solidFill>
                          <a:schemeClr val="dk1"/>
                        </a:solidFill>
                        <a:latin typeface="+mn-lt"/>
                        <a:ea typeface="+mn-ea"/>
                        <a:cs typeface="+mn-cs"/>
                      </a:endParaRPr>
                    </a:p>
                  </a:txBody>
                  <a:tcPr>
                    <a:solidFill>
                      <a:srgbClr val="FF7C80"/>
                    </a:solidFill>
                  </a:tcPr>
                </a:tc>
              </a:tr>
            </a:tbl>
          </a:graphicData>
        </a:graphic>
      </p:graphicFrame>
      <p:sp>
        <p:nvSpPr>
          <p:cNvPr id="4" name="Footer Placeholder 3"/>
          <p:cNvSpPr>
            <a:spLocks noGrp="1"/>
          </p:cNvSpPr>
          <p:nvPr>
            <p:ph type="ftr" sz="quarter" idx="11"/>
          </p:nvPr>
        </p:nvSpPr>
        <p:spPr/>
        <p:txBody>
          <a:bodyPr/>
          <a:lstStyle/>
          <a:p>
            <a:r>
              <a:rPr lang="en-US" smtClean="0"/>
              <a:t>      </a:t>
            </a:r>
            <a:endParaRPr lang="en-US"/>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1143000" y="0"/>
          <a:ext cx="12191998" cy="6882572"/>
        </p:xfrm>
        <a:graphic>
          <a:graphicData uri="http://schemas.openxmlformats.org/drawingml/2006/table">
            <a:tbl>
              <a:tblPr firstRow="1" bandRow="1">
                <a:tableStyleId>{5C22544A-7EE6-4342-B048-85BDC9FD1C3A}</a:tableStyleId>
              </a:tblPr>
              <a:tblGrid>
                <a:gridCol w="2259459"/>
                <a:gridCol w="1702941"/>
                <a:gridCol w="2057400"/>
                <a:gridCol w="2362200"/>
                <a:gridCol w="2057400"/>
                <a:gridCol w="1752598"/>
              </a:tblGrid>
              <a:tr h="9812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District 	</a:t>
                      </a:r>
                    </a:p>
                    <a:p>
                      <a:endParaRPr lang="en-US" sz="2000" dirty="0"/>
                    </a:p>
                  </a:txBody>
                  <a:tcPr>
                    <a:solidFill>
                      <a:srgbClr val="FFC00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A 	</a:t>
                      </a:r>
                    </a:p>
                    <a:p>
                      <a:endParaRPr lang="en-US" sz="2000" dirty="0"/>
                    </a:p>
                  </a:txBody>
                  <a:tcPr>
                    <a:solidFill>
                      <a:srgbClr val="00B05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B 	</a:t>
                      </a:r>
                    </a:p>
                    <a:p>
                      <a:endParaRPr lang="en-US" sz="2000" dirty="0"/>
                    </a:p>
                  </a:txBody>
                  <a:tcPr>
                    <a:solidFill>
                      <a:schemeClr val="accent5">
                        <a:lumMod val="7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C 	</a:t>
                      </a:r>
                    </a:p>
                    <a:p>
                      <a:endParaRPr lang="en-US" sz="2000" dirty="0"/>
                    </a:p>
                  </a:txBody>
                  <a:tcPr>
                    <a:solidFill>
                      <a:schemeClr val="bg2">
                        <a:lumMod val="2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D 	</a:t>
                      </a:r>
                    </a:p>
                    <a:p>
                      <a:endParaRPr lang="en-US" sz="2000" dirty="0"/>
                    </a:p>
                  </a:txBody>
                  <a:tcPr>
                    <a:solidFill>
                      <a:schemeClr val="tx2">
                        <a:lumMod val="60000"/>
                        <a:lumOff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D 	</a:t>
                      </a:r>
                    </a:p>
                    <a:p>
                      <a:endParaRPr lang="en-US" sz="2000" dirty="0"/>
                    </a:p>
                  </a:txBody>
                  <a:tcPr>
                    <a:solidFill>
                      <a:srgbClr val="FF7C80"/>
                    </a:solidFill>
                  </a:tcPr>
                </a:tc>
              </a:tr>
              <a:tr h="575763">
                <a:tc gridSpan="6">
                  <a:txBody>
                    <a:bodyPr/>
                    <a:lstStyle/>
                    <a:p>
                      <a:r>
                        <a:rPr kumimoji="0" lang="en-US" sz="2000" b="1" kern="1200" baseline="0" dirty="0" smtClean="0">
                          <a:solidFill>
                            <a:schemeClr val="dk1"/>
                          </a:solidFill>
                          <a:latin typeface="+mn-lt"/>
                          <a:ea typeface="+mn-ea"/>
                          <a:cs typeface="+mn-cs"/>
                        </a:rPr>
                        <a:t>NASIK DIVISION </a:t>
                      </a:r>
                    </a:p>
                  </a:txBody>
                  <a:tcPr>
                    <a:solidFill>
                      <a:srgbClr val="0070C0"/>
                    </a:solidFill>
                  </a:tcPr>
                </a:tc>
                <a:tc hMerge="1">
                  <a:txBody>
                    <a:bodyPr/>
                    <a:lstStyle/>
                    <a:p>
                      <a:endParaRPr lang="en-US" dirty="0"/>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76538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baseline="0" dirty="0" smtClean="0">
                          <a:solidFill>
                            <a:schemeClr val="dk1"/>
                          </a:solidFill>
                          <a:latin typeface="+mn-lt"/>
                          <a:ea typeface="+mn-ea"/>
                          <a:cs typeface="+mn-cs"/>
                        </a:rPr>
                        <a:t>Nasik 	</a:t>
                      </a:r>
                    </a:p>
                  </a:txBody>
                  <a:tcPr>
                    <a:solidFill>
                      <a:srgbClr val="FFC000"/>
                    </a:solidFill>
                  </a:tcPr>
                </a:tc>
                <a:tc>
                  <a:txBody>
                    <a:bodyPr/>
                    <a:lstStyle/>
                    <a:p>
                      <a:endParaRPr kumimoji="0" lang="en-US" sz="2000" kern="1200" baseline="0" dirty="0" smtClean="0">
                        <a:solidFill>
                          <a:schemeClr val="dk1"/>
                        </a:solidFill>
                        <a:latin typeface="+mn-lt"/>
                        <a:ea typeface="+mn-ea"/>
                        <a:cs typeface="+mn-cs"/>
                      </a:endParaRPr>
                    </a:p>
                  </a:txBody>
                  <a:tcPr>
                    <a:solidFill>
                      <a:srgbClr val="00B05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baseline="0" dirty="0" smtClean="0">
                          <a:solidFill>
                            <a:schemeClr val="dk1"/>
                          </a:solidFill>
                          <a:latin typeface="+mn-lt"/>
                          <a:ea typeface="+mn-ea"/>
                          <a:cs typeface="+mn-cs"/>
                        </a:rPr>
                        <a:t>Nasik 	</a:t>
                      </a:r>
                    </a:p>
                    <a:p>
                      <a:r>
                        <a:rPr kumimoji="0" lang="en-US" sz="2000" kern="1200" baseline="0" dirty="0" smtClean="0">
                          <a:solidFill>
                            <a:schemeClr val="dk1"/>
                          </a:solidFill>
                          <a:latin typeface="+mn-lt"/>
                          <a:ea typeface="+mn-ea"/>
                          <a:cs typeface="+mn-cs"/>
                        </a:rPr>
                        <a:t>	</a:t>
                      </a:r>
                    </a:p>
                    <a:p>
                      <a:endParaRPr lang="en-US" sz="2000" dirty="0"/>
                    </a:p>
                  </a:txBody>
                  <a:tcPr>
                    <a:solidFill>
                      <a:schemeClr val="accent5">
                        <a:lumMod val="75000"/>
                      </a:schemeClr>
                    </a:solidFill>
                  </a:tcPr>
                </a:tc>
                <a:tc>
                  <a:txBody>
                    <a:bodyPr/>
                    <a:lstStyle/>
                    <a:p>
                      <a:r>
                        <a:rPr kumimoji="0" lang="en-US" sz="2000" kern="1200" baseline="0" dirty="0" err="1" smtClean="0">
                          <a:solidFill>
                            <a:schemeClr val="dk1"/>
                          </a:solidFill>
                          <a:latin typeface="+mn-lt"/>
                          <a:ea typeface="+mn-ea"/>
                          <a:cs typeface="+mn-cs"/>
                        </a:rPr>
                        <a:t>Niphad</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Sinnar</a:t>
                      </a:r>
                      <a:r>
                        <a:rPr kumimoji="0" lang="en-US" sz="2000" kern="1200" baseline="0" dirty="0" smtClean="0">
                          <a:solidFill>
                            <a:schemeClr val="dk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baseline="0" dirty="0" smtClean="0">
                          <a:solidFill>
                            <a:schemeClr val="dk1"/>
                          </a:solidFill>
                          <a:latin typeface="+mn-lt"/>
                          <a:ea typeface="+mn-ea"/>
                          <a:cs typeface="+mn-cs"/>
                        </a:rPr>
                        <a:t>	</a:t>
                      </a:r>
                    </a:p>
                    <a:p>
                      <a:endParaRPr lang="en-US" sz="2000" dirty="0"/>
                    </a:p>
                  </a:txBody>
                  <a:tcPr>
                    <a:solidFill>
                      <a:schemeClr val="bg2">
                        <a:lumMod val="25000"/>
                      </a:schemeClr>
                    </a:solidFill>
                  </a:tcPr>
                </a:tc>
                <a:tc>
                  <a:txBody>
                    <a:bodyPr/>
                    <a:lstStyle/>
                    <a:p>
                      <a:r>
                        <a:rPr kumimoji="0" lang="en-US" sz="2000" kern="1200" baseline="0" dirty="0" err="1" smtClean="0">
                          <a:solidFill>
                            <a:schemeClr val="dk1"/>
                          </a:solidFill>
                          <a:latin typeface="+mn-lt"/>
                          <a:ea typeface="+mn-ea"/>
                          <a:cs typeface="+mn-cs"/>
                        </a:rPr>
                        <a:t>Dindori</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Yeola</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Igatpuri</a:t>
                      </a:r>
                      <a:r>
                        <a:rPr kumimoji="0" lang="en-US" sz="2000" kern="1200" baseline="0" dirty="0" smtClean="0">
                          <a:solidFill>
                            <a:schemeClr val="dk1"/>
                          </a:solidFill>
                          <a:latin typeface="+mn-lt"/>
                          <a:ea typeface="+mn-ea"/>
                          <a:cs typeface="+mn-cs"/>
                        </a:rPr>
                        <a:t> 	</a:t>
                      </a:r>
                    </a:p>
                    <a:p>
                      <a:r>
                        <a:rPr kumimoji="0" lang="en-US" sz="2000" kern="1200" baseline="0" dirty="0" smtClean="0">
                          <a:solidFill>
                            <a:schemeClr val="dk1"/>
                          </a:solidFill>
                          <a:latin typeface="+mn-lt"/>
                          <a:ea typeface="+mn-ea"/>
                          <a:cs typeface="+mn-cs"/>
                        </a:rPr>
                        <a:t>	</a:t>
                      </a:r>
                    </a:p>
                    <a:p>
                      <a:endParaRPr lang="en-US" sz="2000" dirty="0">
                        <a:solidFill>
                          <a:srgbClr val="FF0000"/>
                        </a:solidFill>
                      </a:endParaRPr>
                    </a:p>
                  </a:txBody>
                  <a:tcPr>
                    <a:solidFill>
                      <a:schemeClr val="tx2">
                        <a:lumMod val="60000"/>
                        <a:lumOff val="40000"/>
                      </a:schemeClr>
                    </a:solidFill>
                  </a:tcPr>
                </a:tc>
                <a:tc>
                  <a:txBody>
                    <a:bodyPr/>
                    <a:lstStyle/>
                    <a:p>
                      <a:r>
                        <a:rPr kumimoji="0" lang="en-US" sz="2000" kern="1200" baseline="0" dirty="0" err="1" smtClean="0">
                          <a:solidFill>
                            <a:schemeClr val="dk1"/>
                          </a:solidFill>
                          <a:latin typeface="+mn-lt"/>
                          <a:ea typeface="+mn-ea"/>
                          <a:cs typeface="+mn-cs"/>
                        </a:rPr>
                        <a:t>Peth</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Surgana</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Kalwan</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Baglan</a:t>
                      </a:r>
                      <a:r>
                        <a:rPr kumimoji="0" lang="en-US" sz="2000" kern="1200" baseline="0" dirty="0" smtClean="0">
                          <a:solidFill>
                            <a:schemeClr val="dk1"/>
                          </a:solidFill>
                          <a:latin typeface="+mn-lt"/>
                          <a:ea typeface="+mn-ea"/>
                          <a:cs typeface="+mn-cs"/>
                        </a:rPr>
                        <a:t> </a:t>
                      </a:r>
                    </a:p>
                  </a:txBody>
                  <a:tcPr>
                    <a:solidFill>
                      <a:srgbClr val="FF7C80"/>
                    </a:solidFill>
                  </a:tcPr>
                </a:tc>
              </a:tr>
              <a:tr h="253558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baseline="0" dirty="0" smtClean="0">
                          <a:solidFill>
                            <a:schemeClr val="dk1"/>
                          </a:solidFill>
                          <a:latin typeface="+mn-lt"/>
                          <a:ea typeface="+mn-ea"/>
                          <a:cs typeface="+mn-cs"/>
                        </a:rPr>
                        <a:t>	</a:t>
                      </a:r>
                    </a:p>
                    <a:p>
                      <a:endParaRPr lang="en-US" sz="2000" dirty="0"/>
                    </a:p>
                  </a:txBody>
                  <a:tcPr>
                    <a:solidFill>
                      <a:srgbClr val="FFC000"/>
                    </a:solidFill>
                  </a:tcPr>
                </a:tc>
                <a:tc>
                  <a:txBody>
                    <a:bodyPr/>
                    <a:lstStyle/>
                    <a:p>
                      <a:r>
                        <a:rPr kumimoji="0" lang="en-US" sz="2000" kern="1200" baseline="0" dirty="0" smtClean="0">
                          <a:solidFill>
                            <a:schemeClr val="dk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baseline="0" dirty="0" smtClean="0">
                          <a:solidFill>
                            <a:schemeClr val="dk1"/>
                          </a:solidFill>
                          <a:latin typeface="+mn-lt"/>
                          <a:ea typeface="+mn-ea"/>
                          <a:cs typeface="+mn-cs"/>
                        </a:rPr>
                        <a:t>	</a:t>
                      </a:r>
                    </a:p>
                    <a:p>
                      <a:endParaRPr lang="en-US" sz="2000" dirty="0"/>
                    </a:p>
                  </a:txBody>
                  <a:tcPr>
                    <a:solidFill>
                      <a:srgbClr val="00B050"/>
                    </a:solidFill>
                  </a:tcPr>
                </a:tc>
                <a:tc>
                  <a:txBody>
                    <a:bodyPr/>
                    <a:lstStyle/>
                    <a:p>
                      <a:endParaRPr lang="en-US" sz="2000" dirty="0"/>
                    </a:p>
                  </a:txBody>
                  <a:tcPr>
                    <a:solidFill>
                      <a:schemeClr val="accent5">
                        <a:lumMod val="75000"/>
                      </a:schemeClr>
                    </a:solidFill>
                  </a:tcPr>
                </a:tc>
                <a:tc>
                  <a:txBody>
                    <a:bodyPr/>
                    <a:lstStyle/>
                    <a:p>
                      <a:r>
                        <a:rPr kumimoji="0" lang="en-US" sz="2000" kern="1200" baseline="0" dirty="0" smtClean="0">
                          <a:solidFill>
                            <a:schemeClr val="dk1"/>
                          </a:solidFill>
                          <a:latin typeface="+mn-lt"/>
                          <a:ea typeface="+mn-ea"/>
                          <a:cs typeface="+mn-cs"/>
                        </a:rPr>
                        <a:t>	</a:t>
                      </a:r>
                    </a:p>
                    <a:p>
                      <a:r>
                        <a:rPr kumimoji="0" lang="en-US" sz="2000" kern="1200" baseline="0" dirty="0" smtClean="0">
                          <a:solidFill>
                            <a:schemeClr val="dk1"/>
                          </a:solidFill>
                          <a:latin typeface="+mn-lt"/>
                          <a:ea typeface="+mn-ea"/>
                          <a:cs typeface="+mn-cs"/>
                        </a:rPr>
                        <a:t>	</a:t>
                      </a:r>
                    </a:p>
                    <a:p>
                      <a:endParaRPr lang="en-US" sz="2000" dirty="0"/>
                    </a:p>
                  </a:txBody>
                  <a:tcPr>
                    <a:solidFill>
                      <a:schemeClr val="bg2">
                        <a:lumMod val="25000"/>
                      </a:schemeClr>
                    </a:solidFill>
                  </a:tcPr>
                </a:tc>
                <a:tc>
                  <a:txBody>
                    <a:bodyPr/>
                    <a:lstStyle/>
                    <a:p>
                      <a:endParaRPr kumimoji="0" lang="en-US" sz="2000" kern="1200" baseline="0" dirty="0" smtClean="0">
                        <a:solidFill>
                          <a:schemeClr val="dk1"/>
                        </a:solidFill>
                        <a:latin typeface="+mn-lt"/>
                        <a:ea typeface="+mn-ea"/>
                        <a:cs typeface="+mn-cs"/>
                      </a:endParaRPr>
                    </a:p>
                  </a:txBody>
                  <a:tcPr>
                    <a:solidFill>
                      <a:schemeClr val="tx2">
                        <a:lumMod val="60000"/>
                        <a:lumOff val="40000"/>
                      </a:schemeClr>
                    </a:solidFill>
                  </a:tcPr>
                </a:tc>
                <a:tc>
                  <a:txBody>
                    <a:bodyPr/>
                    <a:lstStyle/>
                    <a:p>
                      <a:r>
                        <a:rPr kumimoji="0" lang="en-US" sz="2000" kern="1200" baseline="0" dirty="0" err="1" smtClean="0">
                          <a:solidFill>
                            <a:schemeClr val="dk1"/>
                          </a:solidFill>
                          <a:latin typeface="+mn-lt"/>
                          <a:ea typeface="+mn-ea"/>
                          <a:cs typeface="+mn-cs"/>
                        </a:rPr>
                        <a:t>Chandwad</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Nandgaon</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Trimbakeshwar</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Deola</a:t>
                      </a:r>
                      <a:r>
                        <a:rPr kumimoji="0" lang="en-US" sz="2000" kern="1200" baseline="0" dirty="0" smtClean="0">
                          <a:solidFill>
                            <a:schemeClr val="dk1"/>
                          </a:solidFill>
                          <a:latin typeface="+mn-lt"/>
                          <a:ea typeface="+mn-ea"/>
                          <a:cs typeface="+mn-cs"/>
                        </a:rPr>
                        <a:t> Malegaon 	</a:t>
                      </a:r>
                    </a:p>
                    <a:p>
                      <a:endParaRPr kumimoji="0" lang="en-US" sz="2000" kern="1200" baseline="0" dirty="0" smtClean="0">
                        <a:solidFill>
                          <a:schemeClr val="dk1"/>
                        </a:solidFill>
                        <a:latin typeface="+mn-lt"/>
                        <a:ea typeface="+mn-ea"/>
                        <a:cs typeface="+mn-cs"/>
                      </a:endParaRPr>
                    </a:p>
                  </a:txBody>
                  <a:tcPr>
                    <a:solidFill>
                      <a:srgbClr val="FF7C80"/>
                    </a:solidFill>
                  </a:tcPr>
                </a:tc>
              </a:tr>
            </a:tbl>
          </a:graphicData>
        </a:graphic>
      </p:graphicFrame>
      <p:sp>
        <p:nvSpPr>
          <p:cNvPr id="4" name="Footer Placeholder 3"/>
          <p:cNvSpPr>
            <a:spLocks noGrp="1"/>
          </p:cNvSpPr>
          <p:nvPr>
            <p:ph type="ftr" sz="quarter" idx="11"/>
          </p:nvPr>
        </p:nvSpPr>
        <p:spPr/>
        <p:txBody>
          <a:bodyPr/>
          <a:lstStyle/>
          <a:p>
            <a:r>
              <a:rPr lang="en-US" smtClean="0"/>
              <a:t>      </a:t>
            </a:r>
            <a:endParaRPr lang="en-US"/>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1143000" y="0"/>
          <a:ext cx="12191998" cy="6858000"/>
        </p:xfrm>
        <a:graphic>
          <a:graphicData uri="http://schemas.openxmlformats.org/drawingml/2006/table">
            <a:tbl>
              <a:tblPr firstRow="1" bandRow="1">
                <a:tableStyleId>{5C22544A-7EE6-4342-B048-85BDC9FD1C3A}</a:tableStyleId>
              </a:tblPr>
              <a:tblGrid>
                <a:gridCol w="2259459"/>
                <a:gridCol w="1702941"/>
                <a:gridCol w="2057400"/>
                <a:gridCol w="2362200"/>
                <a:gridCol w="2057400"/>
                <a:gridCol w="1752598"/>
              </a:tblGrid>
              <a:tr h="9812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District 	</a:t>
                      </a:r>
                    </a:p>
                    <a:p>
                      <a:endParaRPr lang="en-US" sz="2000" dirty="0"/>
                    </a:p>
                  </a:txBody>
                  <a:tcPr>
                    <a:solidFill>
                      <a:srgbClr val="FFC00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A 	</a:t>
                      </a:r>
                    </a:p>
                    <a:p>
                      <a:endParaRPr lang="en-US" sz="2000" dirty="0"/>
                    </a:p>
                  </a:txBody>
                  <a:tcPr>
                    <a:solidFill>
                      <a:srgbClr val="00B05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B 	</a:t>
                      </a:r>
                    </a:p>
                    <a:p>
                      <a:endParaRPr lang="en-US" sz="2000" dirty="0"/>
                    </a:p>
                  </a:txBody>
                  <a:tcPr>
                    <a:solidFill>
                      <a:schemeClr val="accent5">
                        <a:lumMod val="7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C 	</a:t>
                      </a:r>
                    </a:p>
                    <a:p>
                      <a:endParaRPr lang="en-US" sz="2000" dirty="0"/>
                    </a:p>
                  </a:txBody>
                  <a:tcPr>
                    <a:solidFill>
                      <a:schemeClr val="bg2">
                        <a:lumMod val="2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D 	</a:t>
                      </a:r>
                    </a:p>
                    <a:p>
                      <a:endParaRPr lang="en-US" sz="2000" dirty="0"/>
                    </a:p>
                  </a:txBody>
                  <a:tcPr>
                    <a:solidFill>
                      <a:schemeClr val="tx2">
                        <a:lumMod val="60000"/>
                        <a:lumOff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D 	</a:t>
                      </a:r>
                    </a:p>
                    <a:p>
                      <a:endParaRPr lang="en-US" sz="2000" dirty="0"/>
                    </a:p>
                  </a:txBody>
                  <a:tcPr>
                    <a:solidFill>
                      <a:srgbClr val="FF7C80"/>
                    </a:solidFill>
                  </a:tcPr>
                </a:tc>
              </a:tr>
              <a:tr h="575763">
                <a:tc gridSpan="6">
                  <a:txBody>
                    <a:bodyPr/>
                    <a:lstStyle/>
                    <a:p>
                      <a:r>
                        <a:rPr kumimoji="0" lang="en-US" sz="2000" b="1" kern="1200" baseline="0" dirty="0" smtClean="0">
                          <a:solidFill>
                            <a:schemeClr val="dk1"/>
                          </a:solidFill>
                          <a:latin typeface="+mn-lt"/>
                          <a:ea typeface="+mn-ea"/>
                          <a:cs typeface="+mn-cs"/>
                        </a:rPr>
                        <a:t>NASIK DIVISION </a:t>
                      </a:r>
                    </a:p>
                  </a:txBody>
                  <a:tcPr>
                    <a:solidFill>
                      <a:srgbClr val="0070C0"/>
                    </a:solidFill>
                  </a:tcPr>
                </a:tc>
                <a:tc hMerge="1">
                  <a:txBody>
                    <a:bodyPr/>
                    <a:lstStyle/>
                    <a:p>
                      <a:endParaRPr lang="en-US" dirty="0"/>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527639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baseline="0" dirty="0" err="1" smtClean="0">
                          <a:solidFill>
                            <a:schemeClr val="dk1"/>
                          </a:solidFill>
                          <a:latin typeface="+mn-lt"/>
                          <a:ea typeface="+mn-ea"/>
                          <a:cs typeface="+mn-cs"/>
                        </a:rPr>
                        <a:t>Ahmednagar</a:t>
                      </a:r>
                      <a:r>
                        <a:rPr kumimoji="0" lang="en-US" sz="2000" kern="1200" baseline="0" dirty="0" smtClean="0">
                          <a:solidFill>
                            <a:schemeClr val="dk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2000" kern="1200" baseline="0" dirty="0" smtClean="0">
                        <a:solidFill>
                          <a:schemeClr val="dk1"/>
                        </a:solidFill>
                        <a:latin typeface="+mn-lt"/>
                        <a:ea typeface="+mn-ea"/>
                        <a:cs typeface="+mn-cs"/>
                      </a:endParaRPr>
                    </a:p>
                  </a:txBody>
                  <a:tcPr>
                    <a:solidFill>
                      <a:srgbClr val="FFC000"/>
                    </a:solidFill>
                  </a:tcPr>
                </a:tc>
                <a:tc>
                  <a:txBody>
                    <a:bodyPr/>
                    <a:lstStyle/>
                    <a:p>
                      <a:endParaRPr kumimoji="0" lang="en-US" sz="2000" kern="1200" baseline="0" dirty="0" smtClean="0">
                        <a:solidFill>
                          <a:schemeClr val="dk1"/>
                        </a:solidFill>
                        <a:latin typeface="+mn-lt"/>
                        <a:ea typeface="+mn-ea"/>
                        <a:cs typeface="+mn-cs"/>
                      </a:endParaRPr>
                    </a:p>
                  </a:txBody>
                  <a:tcPr>
                    <a:solidFill>
                      <a:srgbClr val="00B05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baseline="0" dirty="0" smtClean="0">
                          <a:solidFill>
                            <a:schemeClr val="dk1"/>
                          </a:solidFill>
                          <a:latin typeface="+mn-lt"/>
                          <a:ea typeface="+mn-ea"/>
                          <a:cs typeface="+mn-cs"/>
                        </a:rPr>
                        <a:t>	</a:t>
                      </a:r>
                    </a:p>
                    <a:p>
                      <a:r>
                        <a:rPr kumimoji="0" lang="en-US" sz="2000" kern="1200" baseline="0" dirty="0" smtClean="0">
                          <a:solidFill>
                            <a:schemeClr val="dk1"/>
                          </a:solidFill>
                          <a:latin typeface="+mn-lt"/>
                          <a:ea typeface="+mn-ea"/>
                          <a:cs typeface="+mn-cs"/>
                        </a:rPr>
                        <a:t>	</a:t>
                      </a:r>
                    </a:p>
                    <a:p>
                      <a:endParaRPr lang="en-US" sz="2000" dirty="0"/>
                    </a:p>
                  </a:txBody>
                  <a:tcPr>
                    <a:solidFill>
                      <a:schemeClr val="accent5">
                        <a:lumMod val="75000"/>
                      </a:schemeClr>
                    </a:solidFill>
                  </a:tcPr>
                </a:tc>
                <a:tc>
                  <a:txBody>
                    <a:bodyPr/>
                    <a:lstStyle/>
                    <a:p>
                      <a:r>
                        <a:rPr kumimoji="0" lang="en-US" sz="2000" kern="1200" baseline="0" dirty="0" smtClean="0">
                          <a:solidFill>
                            <a:schemeClr val="dk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baseline="0" dirty="0" smtClean="0">
                          <a:solidFill>
                            <a:schemeClr val="dk1"/>
                          </a:solidFill>
                          <a:latin typeface="+mn-lt"/>
                          <a:ea typeface="+mn-ea"/>
                          <a:cs typeface="+mn-cs"/>
                        </a:rPr>
                        <a:t>	</a:t>
                      </a:r>
                    </a:p>
                    <a:p>
                      <a:endParaRPr lang="en-US" sz="2000" dirty="0"/>
                    </a:p>
                  </a:txBody>
                  <a:tcPr>
                    <a:solidFill>
                      <a:schemeClr val="bg2">
                        <a:lumMod val="25000"/>
                      </a:schemeClr>
                    </a:solidFill>
                  </a:tcPr>
                </a:tc>
                <a:tc>
                  <a:txBody>
                    <a:bodyPr/>
                    <a:lstStyle/>
                    <a:p>
                      <a:r>
                        <a:rPr kumimoji="0" lang="en-US" sz="2000" kern="1200" baseline="0" dirty="0" smtClean="0">
                          <a:solidFill>
                            <a:schemeClr val="dk1"/>
                          </a:solidFill>
                          <a:latin typeface="+mn-lt"/>
                          <a:ea typeface="+mn-ea"/>
                          <a:cs typeface="+mn-cs"/>
                        </a:rPr>
                        <a:t>Nagar </a:t>
                      </a:r>
                    </a:p>
                    <a:p>
                      <a:r>
                        <a:rPr kumimoji="0" lang="en-US" sz="2000" kern="1200" baseline="0" dirty="0" err="1" smtClean="0">
                          <a:solidFill>
                            <a:schemeClr val="dk1"/>
                          </a:solidFill>
                          <a:latin typeface="+mn-lt"/>
                          <a:ea typeface="+mn-ea"/>
                          <a:cs typeface="+mn-cs"/>
                        </a:rPr>
                        <a:t>Rahuri</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Shrirampur</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Newasa</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Karjat</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Shrigonda</a:t>
                      </a:r>
                      <a:r>
                        <a:rPr kumimoji="0" lang="en-US" sz="2000" kern="1200" baseline="0" dirty="0" smtClean="0">
                          <a:solidFill>
                            <a:schemeClr val="dk1"/>
                          </a:solidFill>
                          <a:latin typeface="+mn-lt"/>
                          <a:ea typeface="+mn-ea"/>
                          <a:cs typeface="+mn-cs"/>
                        </a:rPr>
                        <a:t> </a:t>
                      </a:r>
                    </a:p>
                    <a:p>
                      <a:r>
                        <a:rPr kumimoji="0" lang="en-US" sz="2000" kern="1200" baseline="0" dirty="0" smtClean="0">
                          <a:solidFill>
                            <a:schemeClr val="dk1"/>
                          </a:solidFill>
                          <a:latin typeface="+mn-lt"/>
                          <a:ea typeface="+mn-ea"/>
                          <a:cs typeface="+mn-cs"/>
                        </a:rPr>
                        <a:t>Akola </a:t>
                      </a:r>
                    </a:p>
                    <a:p>
                      <a:r>
                        <a:rPr kumimoji="0" lang="en-US" sz="2000" kern="1200" baseline="0" dirty="0" err="1" smtClean="0">
                          <a:solidFill>
                            <a:schemeClr val="dk1"/>
                          </a:solidFill>
                          <a:latin typeface="+mn-lt"/>
                          <a:ea typeface="+mn-ea"/>
                          <a:cs typeface="+mn-cs"/>
                        </a:rPr>
                        <a:t>Sangamner</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Kopergaon</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Rahata</a:t>
                      </a:r>
                      <a:r>
                        <a:rPr kumimoji="0" lang="en-US" sz="2000" kern="1200" baseline="0" dirty="0" smtClean="0">
                          <a:solidFill>
                            <a:schemeClr val="dk1"/>
                          </a:solidFill>
                          <a:latin typeface="+mn-lt"/>
                          <a:ea typeface="+mn-ea"/>
                          <a:cs typeface="+mn-cs"/>
                        </a:rPr>
                        <a:t> 	</a:t>
                      </a:r>
                    </a:p>
                  </a:txBody>
                  <a:tcPr>
                    <a:solidFill>
                      <a:schemeClr val="tx2">
                        <a:lumMod val="60000"/>
                        <a:lumOff val="40000"/>
                      </a:schemeClr>
                    </a:solidFill>
                  </a:tcPr>
                </a:tc>
                <a:tc>
                  <a:txBody>
                    <a:bodyPr/>
                    <a:lstStyle/>
                    <a:p>
                      <a:r>
                        <a:rPr kumimoji="0" lang="en-US" sz="2000" kern="1200" baseline="0" dirty="0" err="1" smtClean="0">
                          <a:solidFill>
                            <a:schemeClr val="dk1"/>
                          </a:solidFill>
                          <a:latin typeface="+mn-lt"/>
                          <a:ea typeface="+mn-ea"/>
                          <a:cs typeface="+mn-cs"/>
                        </a:rPr>
                        <a:t>Shevgaon</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Pathardi</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Jamkhed</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Parner</a:t>
                      </a:r>
                      <a:r>
                        <a:rPr kumimoji="0" lang="en-US" sz="2000" kern="1200" baseline="0" dirty="0" smtClean="0">
                          <a:solidFill>
                            <a:schemeClr val="dk1"/>
                          </a:solidFill>
                          <a:latin typeface="+mn-lt"/>
                          <a:ea typeface="+mn-ea"/>
                          <a:cs typeface="+mn-cs"/>
                        </a:rPr>
                        <a:t> 	</a:t>
                      </a:r>
                    </a:p>
                    <a:p>
                      <a:endParaRPr kumimoji="0" lang="en-US" sz="2000" kern="1200" baseline="0" dirty="0" smtClean="0">
                        <a:solidFill>
                          <a:schemeClr val="dk1"/>
                        </a:solidFill>
                        <a:latin typeface="+mn-lt"/>
                        <a:ea typeface="+mn-ea"/>
                        <a:cs typeface="+mn-cs"/>
                      </a:endParaRPr>
                    </a:p>
                  </a:txBody>
                  <a:tcPr>
                    <a:solidFill>
                      <a:srgbClr val="FF7C80"/>
                    </a:solidFill>
                  </a:tcPr>
                </a:tc>
              </a:tr>
            </a:tbl>
          </a:graphicData>
        </a:graphic>
      </p:graphicFrame>
      <p:sp>
        <p:nvSpPr>
          <p:cNvPr id="4" name="Footer Placeholder 3"/>
          <p:cNvSpPr>
            <a:spLocks noGrp="1"/>
          </p:cNvSpPr>
          <p:nvPr>
            <p:ph type="ftr" sz="quarter" idx="11"/>
          </p:nvPr>
        </p:nvSpPr>
        <p:spPr/>
        <p:txBody>
          <a:bodyPr/>
          <a:lstStyle/>
          <a:p>
            <a:r>
              <a:rPr lang="en-US" smtClean="0"/>
              <a:t>      </a:t>
            </a:r>
            <a:endParaRPr lang="en-US"/>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1143000" y="-243840"/>
          <a:ext cx="12191998" cy="7101840"/>
        </p:xfrm>
        <a:graphic>
          <a:graphicData uri="http://schemas.openxmlformats.org/drawingml/2006/table">
            <a:tbl>
              <a:tblPr firstRow="1" bandRow="1">
                <a:tableStyleId>{5C22544A-7EE6-4342-B048-85BDC9FD1C3A}</a:tableStyleId>
              </a:tblPr>
              <a:tblGrid>
                <a:gridCol w="2259459"/>
                <a:gridCol w="1702941"/>
                <a:gridCol w="2057400"/>
                <a:gridCol w="2362200"/>
                <a:gridCol w="2057400"/>
                <a:gridCol w="1752598"/>
              </a:tblGrid>
              <a:tr h="49174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District 	</a:t>
                      </a:r>
                    </a:p>
                    <a:p>
                      <a:endParaRPr lang="en-US" sz="2000" dirty="0"/>
                    </a:p>
                  </a:txBody>
                  <a:tcPr>
                    <a:solidFill>
                      <a:srgbClr val="FFC00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A 	</a:t>
                      </a:r>
                    </a:p>
                    <a:p>
                      <a:endParaRPr lang="en-US" sz="2000" dirty="0"/>
                    </a:p>
                  </a:txBody>
                  <a:tcPr>
                    <a:solidFill>
                      <a:srgbClr val="00B05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B 	</a:t>
                      </a:r>
                    </a:p>
                    <a:p>
                      <a:endParaRPr lang="en-US" sz="2000" dirty="0"/>
                    </a:p>
                  </a:txBody>
                  <a:tcPr>
                    <a:solidFill>
                      <a:schemeClr val="accent5">
                        <a:lumMod val="7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C 	</a:t>
                      </a:r>
                    </a:p>
                    <a:p>
                      <a:endParaRPr lang="en-US" sz="2000" dirty="0"/>
                    </a:p>
                  </a:txBody>
                  <a:tcPr>
                    <a:solidFill>
                      <a:schemeClr val="bg2">
                        <a:lumMod val="2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D 	</a:t>
                      </a:r>
                    </a:p>
                    <a:p>
                      <a:endParaRPr lang="en-US" sz="2000" dirty="0"/>
                    </a:p>
                  </a:txBody>
                  <a:tcPr>
                    <a:solidFill>
                      <a:schemeClr val="tx2">
                        <a:lumMod val="60000"/>
                        <a:lumOff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D 	</a:t>
                      </a:r>
                    </a:p>
                    <a:p>
                      <a:endParaRPr lang="en-US" sz="2000" dirty="0"/>
                    </a:p>
                  </a:txBody>
                  <a:tcPr>
                    <a:solidFill>
                      <a:srgbClr val="FF7C80"/>
                    </a:solidFill>
                  </a:tcPr>
                </a:tc>
              </a:tr>
              <a:tr h="281484">
                <a:tc gridSpan="6">
                  <a:txBody>
                    <a:bodyPr/>
                    <a:lstStyle/>
                    <a:p>
                      <a:r>
                        <a:rPr kumimoji="0" lang="en-US" sz="2000" b="1" kern="1200" baseline="0" dirty="0" smtClean="0">
                          <a:solidFill>
                            <a:schemeClr val="dk1"/>
                          </a:solidFill>
                          <a:latin typeface="+mn-lt"/>
                          <a:ea typeface="+mn-ea"/>
                          <a:cs typeface="+mn-cs"/>
                        </a:rPr>
                        <a:t>NASIK DIVISION </a:t>
                      </a:r>
                    </a:p>
                  </a:txBody>
                  <a:tcPr>
                    <a:solidFill>
                      <a:srgbClr val="0070C0"/>
                    </a:solidFill>
                  </a:tcPr>
                </a:tc>
                <a:tc hMerge="1">
                  <a:txBody>
                    <a:bodyPr/>
                    <a:lstStyle/>
                    <a:p>
                      <a:endParaRPr lang="en-US" dirty="0"/>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8839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err="1" smtClean="0">
                          <a:solidFill>
                            <a:schemeClr val="dk1"/>
                          </a:solidFill>
                          <a:latin typeface="+mn-lt"/>
                          <a:ea typeface="+mn-ea"/>
                          <a:cs typeface="+mn-cs"/>
                        </a:rPr>
                        <a:t>Dhule</a:t>
                      </a:r>
                      <a:r>
                        <a:rPr kumimoji="0" lang="en-US" sz="1800" kern="1200" baseline="0" dirty="0" smtClean="0">
                          <a:solidFill>
                            <a:schemeClr val="dk1"/>
                          </a:solidFill>
                          <a:latin typeface="+mn-lt"/>
                          <a:ea typeface="+mn-ea"/>
                          <a:cs typeface="+mn-cs"/>
                        </a:rPr>
                        <a:t> </a:t>
                      </a:r>
                    </a:p>
                  </a:txBody>
                  <a:tcPr>
                    <a:solidFill>
                      <a:srgbClr val="FFC000"/>
                    </a:solidFill>
                  </a:tcPr>
                </a:tc>
                <a:tc>
                  <a:txBody>
                    <a:bodyPr/>
                    <a:lstStyle/>
                    <a:p>
                      <a:endParaRPr kumimoji="0" lang="en-US" sz="2000" kern="1200" baseline="0" dirty="0" smtClean="0">
                        <a:solidFill>
                          <a:schemeClr val="dk1"/>
                        </a:solidFill>
                        <a:latin typeface="+mn-lt"/>
                        <a:ea typeface="+mn-ea"/>
                        <a:cs typeface="+mn-cs"/>
                      </a:endParaRPr>
                    </a:p>
                  </a:txBody>
                  <a:tcPr>
                    <a:solidFill>
                      <a:srgbClr val="00B05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baseline="0" dirty="0" smtClean="0">
                          <a:solidFill>
                            <a:schemeClr val="dk1"/>
                          </a:solidFill>
                          <a:latin typeface="+mn-lt"/>
                          <a:ea typeface="+mn-ea"/>
                          <a:cs typeface="+mn-cs"/>
                        </a:rPr>
                        <a:t>	</a:t>
                      </a:r>
                    </a:p>
                    <a:p>
                      <a:r>
                        <a:rPr kumimoji="0" lang="en-US" sz="2000" kern="1200" baseline="0" dirty="0" smtClean="0">
                          <a:solidFill>
                            <a:schemeClr val="dk1"/>
                          </a:solidFill>
                          <a:latin typeface="+mn-lt"/>
                          <a:ea typeface="+mn-ea"/>
                          <a:cs typeface="+mn-cs"/>
                        </a:rPr>
                        <a:t>	</a:t>
                      </a:r>
                    </a:p>
                    <a:p>
                      <a:endParaRPr lang="en-US" sz="2000" dirty="0"/>
                    </a:p>
                  </a:txBody>
                  <a:tcPr>
                    <a:solidFill>
                      <a:schemeClr val="accent5">
                        <a:lumMod val="75000"/>
                      </a:schemeClr>
                    </a:solidFill>
                  </a:tcPr>
                </a:tc>
                <a:tc>
                  <a:txBody>
                    <a:bodyPr/>
                    <a:lstStyle/>
                    <a:p>
                      <a:r>
                        <a:rPr kumimoji="0" lang="en-US" sz="2000" kern="1200" baseline="0" dirty="0" smtClean="0">
                          <a:solidFill>
                            <a:schemeClr val="dk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baseline="0" dirty="0" smtClean="0">
                          <a:solidFill>
                            <a:schemeClr val="dk1"/>
                          </a:solidFill>
                          <a:latin typeface="+mn-lt"/>
                          <a:ea typeface="+mn-ea"/>
                          <a:cs typeface="+mn-cs"/>
                        </a:rPr>
                        <a:t>	</a:t>
                      </a:r>
                    </a:p>
                    <a:p>
                      <a:endParaRPr lang="en-US" sz="2000" dirty="0"/>
                    </a:p>
                  </a:txBody>
                  <a:tcPr>
                    <a:solidFill>
                      <a:schemeClr val="bg2">
                        <a:lumMod val="2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err="1" smtClean="0">
                          <a:solidFill>
                            <a:schemeClr val="dk1"/>
                          </a:solidFill>
                          <a:latin typeface="+mn-lt"/>
                          <a:ea typeface="+mn-ea"/>
                          <a:cs typeface="+mn-cs"/>
                        </a:rPr>
                        <a:t>Dhule</a:t>
                      </a:r>
                      <a:r>
                        <a:rPr kumimoji="0" lang="en-US" sz="1800" kern="1200" baseline="0" dirty="0" smtClean="0">
                          <a:solidFill>
                            <a:schemeClr val="dk1"/>
                          </a:solidFill>
                          <a:latin typeface="+mn-lt"/>
                          <a:ea typeface="+mn-ea"/>
                          <a:cs typeface="+mn-cs"/>
                        </a:rPr>
                        <a:t> 	</a:t>
                      </a:r>
                    </a:p>
                    <a:p>
                      <a:r>
                        <a:rPr kumimoji="0" lang="en-US" sz="2000" kern="1200" baseline="0" dirty="0" smtClean="0">
                          <a:solidFill>
                            <a:schemeClr val="dk1"/>
                          </a:solidFill>
                          <a:latin typeface="+mn-lt"/>
                          <a:ea typeface="+mn-ea"/>
                          <a:cs typeface="+mn-cs"/>
                        </a:rPr>
                        <a:t>	</a:t>
                      </a:r>
                    </a:p>
                  </a:txBody>
                  <a:tcPr>
                    <a:solidFill>
                      <a:schemeClr val="tx2">
                        <a:lumMod val="60000"/>
                        <a:lumOff val="40000"/>
                      </a:schemeClr>
                    </a:solidFill>
                  </a:tcPr>
                </a:tc>
                <a:tc>
                  <a:txBody>
                    <a:bodyPr/>
                    <a:lstStyle/>
                    <a:p>
                      <a:r>
                        <a:rPr kumimoji="0" lang="en-US" sz="1800" kern="1200" baseline="0" dirty="0" err="1" smtClean="0">
                          <a:solidFill>
                            <a:schemeClr val="dk1"/>
                          </a:solidFill>
                          <a:latin typeface="+mn-lt"/>
                          <a:ea typeface="+mn-ea"/>
                          <a:cs typeface="+mn-cs"/>
                        </a:rPr>
                        <a:t>Sakri</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Shirpur</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Shindkheda</a:t>
                      </a:r>
                      <a:endParaRPr kumimoji="0" lang="en-US" sz="1800" kern="1200" baseline="0" dirty="0" smtClean="0">
                        <a:solidFill>
                          <a:schemeClr val="dk1"/>
                        </a:solidFill>
                        <a:latin typeface="+mn-lt"/>
                        <a:ea typeface="+mn-ea"/>
                        <a:cs typeface="+mn-cs"/>
                      </a:endParaRPr>
                    </a:p>
                  </a:txBody>
                  <a:tcPr>
                    <a:solidFill>
                      <a:srgbClr val="FF7C80"/>
                    </a:solidFill>
                  </a:tcPr>
                </a:tc>
              </a:tr>
              <a:tr h="18592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err="1" smtClean="0">
                          <a:solidFill>
                            <a:schemeClr val="dk1"/>
                          </a:solidFill>
                          <a:latin typeface="+mn-lt"/>
                          <a:ea typeface="+mn-ea"/>
                          <a:cs typeface="+mn-cs"/>
                        </a:rPr>
                        <a:t>Nandurbar</a:t>
                      </a:r>
                      <a:r>
                        <a:rPr kumimoji="0" lang="en-US" sz="1800" kern="1200" baseline="0" dirty="0" smtClean="0">
                          <a:solidFill>
                            <a:schemeClr val="dk1"/>
                          </a:solidFill>
                          <a:latin typeface="+mn-lt"/>
                          <a:ea typeface="+mn-ea"/>
                          <a:cs typeface="+mn-cs"/>
                        </a:rPr>
                        <a:t> </a:t>
                      </a:r>
                    </a:p>
                  </a:txBody>
                  <a:tcPr>
                    <a:solidFill>
                      <a:srgbClr val="FFC000"/>
                    </a:solidFill>
                  </a:tcPr>
                </a:tc>
                <a:tc>
                  <a:txBody>
                    <a:bodyPr/>
                    <a:lstStyle/>
                    <a:p>
                      <a:endParaRPr kumimoji="0" lang="en-US" sz="2000" kern="1200" baseline="0" dirty="0" smtClean="0">
                        <a:solidFill>
                          <a:schemeClr val="dk1"/>
                        </a:solidFill>
                        <a:latin typeface="+mn-lt"/>
                        <a:ea typeface="+mn-ea"/>
                        <a:cs typeface="+mn-cs"/>
                      </a:endParaRPr>
                    </a:p>
                  </a:txBody>
                  <a:tcPr>
                    <a:solidFill>
                      <a:srgbClr val="00B050"/>
                    </a:solidFill>
                  </a:tcPr>
                </a:tc>
                <a:tc>
                  <a:txBody>
                    <a:bodyPr/>
                    <a:lstStyle/>
                    <a:p>
                      <a:endParaRPr lang="en-US" sz="2000" dirty="0"/>
                    </a:p>
                  </a:txBody>
                  <a:tcPr>
                    <a:solidFill>
                      <a:schemeClr val="accent5">
                        <a:lumMod val="75000"/>
                      </a:schemeClr>
                    </a:solidFill>
                  </a:tcPr>
                </a:tc>
                <a:tc>
                  <a:txBody>
                    <a:bodyPr/>
                    <a:lstStyle/>
                    <a:p>
                      <a:endParaRPr lang="en-US" sz="2000" dirty="0"/>
                    </a:p>
                  </a:txBody>
                  <a:tcPr>
                    <a:solidFill>
                      <a:schemeClr val="bg2">
                        <a:lumMod val="25000"/>
                      </a:schemeClr>
                    </a:solidFill>
                  </a:tcPr>
                </a:tc>
                <a:tc>
                  <a:txBody>
                    <a:bodyPr/>
                    <a:lstStyle/>
                    <a:p>
                      <a:endParaRPr kumimoji="0" lang="en-US" sz="2000" kern="1200" baseline="0" dirty="0" smtClean="0">
                        <a:solidFill>
                          <a:schemeClr val="dk1"/>
                        </a:solidFill>
                        <a:latin typeface="+mn-lt"/>
                        <a:ea typeface="+mn-ea"/>
                        <a:cs typeface="+mn-cs"/>
                      </a:endParaRPr>
                    </a:p>
                  </a:txBody>
                  <a:tcPr>
                    <a:solidFill>
                      <a:schemeClr val="tx2">
                        <a:lumMod val="60000"/>
                        <a:lumOff val="40000"/>
                      </a:schemeClr>
                    </a:solidFill>
                  </a:tcPr>
                </a:tc>
                <a:tc>
                  <a:txBody>
                    <a:bodyPr/>
                    <a:lstStyle/>
                    <a:p>
                      <a:r>
                        <a:rPr kumimoji="0" lang="en-US" sz="1800" kern="1200" baseline="0" dirty="0" err="1" smtClean="0">
                          <a:solidFill>
                            <a:schemeClr val="dk1"/>
                          </a:solidFill>
                          <a:latin typeface="+mn-lt"/>
                          <a:ea typeface="+mn-ea"/>
                          <a:cs typeface="+mn-cs"/>
                        </a:rPr>
                        <a:t>Nandurbar</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Nawapur</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Shahade</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Talode</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Akrani</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Akkalkuva</a:t>
                      </a:r>
                      <a:r>
                        <a:rPr kumimoji="0" lang="en-US" sz="1800" kern="1200" baseline="0" dirty="0" smtClean="0">
                          <a:solidFill>
                            <a:schemeClr val="dk1"/>
                          </a:solidFill>
                          <a:latin typeface="+mn-lt"/>
                          <a:ea typeface="+mn-ea"/>
                          <a:cs typeface="+mn-cs"/>
                        </a:rPr>
                        <a:t> </a:t>
                      </a:r>
                    </a:p>
                  </a:txBody>
                  <a:tcPr>
                    <a:solidFill>
                      <a:srgbClr val="FF7C80"/>
                    </a:solidFill>
                  </a:tcPr>
                </a:tc>
              </a:tr>
              <a:tr h="2590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err="1" smtClean="0">
                          <a:solidFill>
                            <a:schemeClr val="dk1"/>
                          </a:solidFill>
                          <a:latin typeface="+mn-lt"/>
                          <a:ea typeface="+mn-ea"/>
                          <a:cs typeface="+mn-cs"/>
                        </a:rPr>
                        <a:t>Jalgaon</a:t>
                      </a:r>
                      <a:r>
                        <a:rPr kumimoji="0" lang="en-US" sz="1800" kern="1200" baseline="0" dirty="0" smtClean="0">
                          <a:solidFill>
                            <a:schemeClr val="dk1"/>
                          </a:solidFill>
                          <a:latin typeface="+mn-lt"/>
                          <a:ea typeface="+mn-ea"/>
                          <a:cs typeface="+mn-cs"/>
                        </a:rPr>
                        <a:t> </a:t>
                      </a:r>
                    </a:p>
                  </a:txBody>
                  <a:tcPr>
                    <a:solidFill>
                      <a:srgbClr val="FFC000"/>
                    </a:solidFill>
                  </a:tcPr>
                </a:tc>
                <a:tc>
                  <a:txBody>
                    <a:bodyPr/>
                    <a:lstStyle/>
                    <a:p>
                      <a:endParaRPr kumimoji="0" lang="en-US" sz="2000" kern="1200" baseline="0" dirty="0" smtClean="0">
                        <a:solidFill>
                          <a:schemeClr val="dk1"/>
                        </a:solidFill>
                        <a:latin typeface="+mn-lt"/>
                        <a:ea typeface="+mn-ea"/>
                        <a:cs typeface="+mn-cs"/>
                      </a:endParaRPr>
                    </a:p>
                  </a:txBody>
                  <a:tcPr>
                    <a:solidFill>
                      <a:srgbClr val="00B050"/>
                    </a:solidFill>
                  </a:tcPr>
                </a:tc>
                <a:tc>
                  <a:txBody>
                    <a:bodyPr/>
                    <a:lstStyle/>
                    <a:p>
                      <a:endParaRPr lang="en-US" sz="2000" dirty="0"/>
                    </a:p>
                  </a:txBody>
                  <a:tcPr>
                    <a:solidFill>
                      <a:schemeClr val="accent5">
                        <a:lumMod val="75000"/>
                      </a:schemeClr>
                    </a:solidFill>
                  </a:tcPr>
                </a:tc>
                <a:tc>
                  <a:txBody>
                    <a:bodyPr/>
                    <a:lstStyle/>
                    <a:p>
                      <a:endParaRPr lang="en-US" sz="2000" dirty="0"/>
                    </a:p>
                  </a:txBody>
                  <a:tcPr>
                    <a:solidFill>
                      <a:schemeClr val="bg2">
                        <a:lumMod val="25000"/>
                      </a:schemeClr>
                    </a:solidFill>
                  </a:tcPr>
                </a:tc>
                <a:tc>
                  <a:txBody>
                    <a:bodyPr/>
                    <a:lstStyle/>
                    <a:p>
                      <a:r>
                        <a:rPr kumimoji="0" lang="en-US" sz="1800" kern="1200" baseline="0" dirty="0" err="1" smtClean="0">
                          <a:solidFill>
                            <a:schemeClr val="dk1"/>
                          </a:solidFill>
                          <a:latin typeface="+mn-lt"/>
                          <a:ea typeface="+mn-ea"/>
                          <a:cs typeface="+mn-cs"/>
                        </a:rPr>
                        <a:t>Jalgaon</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Yawal</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Chalisgaon</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Amalner</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Dharangaon</a:t>
                      </a:r>
                      <a:r>
                        <a:rPr kumimoji="0" lang="en-US" sz="1800" kern="1200" baseline="0" dirty="0" smtClean="0">
                          <a:solidFill>
                            <a:schemeClr val="dk1"/>
                          </a:solidFill>
                          <a:latin typeface="+mn-lt"/>
                          <a:ea typeface="+mn-ea"/>
                          <a:cs typeface="+mn-cs"/>
                        </a:rPr>
                        <a:t> 	</a:t>
                      </a:r>
                    </a:p>
                    <a:p>
                      <a:endParaRPr kumimoji="0" lang="en-US" sz="2000" kern="1200" baseline="0" dirty="0" smtClean="0">
                        <a:solidFill>
                          <a:schemeClr val="dk1"/>
                        </a:solidFill>
                        <a:latin typeface="+mn-lt"/>
                        <a:ea typeface="+mn-ea"/>
                        <a:cs typeface="+mn-cs"/>
                      </a:endParaRPr>
                    </a:p>
                  </a:txBody>
                  <a:tcPr>
                    <a:solidFill>
                      <a:schemeClr val="tx2">
                        <a:lumMod val="60000"/>
                        <a:lumOff val="40000"/>
                      </a:schemeClr>
                    </a:solidFill>
                  </a:tcPr>
                </a:tc>
                <a:tc>
                  <a:txBody>
                    <a:bodyPr/>
                    <a:lstStyle/>
                    <a:p>
                      <a:r>
                        <a:rPr kumimoji="0" lang="en-US" sz="1800" kern="1200" baseline="0" dirty="0" err="1" smtClean="0">
                          <a:solidFill>
                            <a:schemeClr val="dk1"/>
                          </a:solidFill>
                          <a:latin typeface="+mn-lt"/>
                          <a:ea typeface="+mn-ea"/>
                          <a:cs typeface="+mn-cs"/>
                        </a:rPr>
                        <a:t>Chopada</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Raver</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Edalabad</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Bhusawal</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Jamner</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Pachora</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Bhadgaon</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Parola</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Erandol</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Bodwad</a:t>
                      </a:r>
                      <a:r>
                        <a:rPr kumimoji="0" lang="en-US" sz="1800" kern="1200" baseline="0" dirty="0" smtClean="0">
                          <a:solidFill>
                            <a:schemeClr val="dk1"/>
                          </a:solidFill>
                          <a:latin typeface="+mn-lt"/>
                          <a:ea typeface="+mn-ea"/>
                          <a:cs typeface="+mn-cs"/>
                        </a:rPr>
                        <a:t> 	</a:t>
                      </a:r>
                    </a:p>
                  </a:txBody>
                  <a:tcPr>
                    <a:solidFill>
                      <a:srgbClr val="FF7C80"/>
                    </a:solidFill>
                  </a:tcPr>
                </a:tc>
              </a:tr>
            </a:tbl>
          </a:graphicData>
        </a:graphic>
      </p:graphicFrame>
      <p:sp>
        <p:nvSpPr>
          <p:cNvPr id="4" name="Footer Placeholder 3"/>
          <p:cNvSpPr>
            <a:spLocks noGrp="1"/>
          </p:cNvSpPr>
          <p:nvPr>
            <p:ph type="ftr" sz="quarter" idx="11"/>
          </p:nvPr>
        </p:nvSpPr>
        <p:spPr/>
        <p:txBody>
          <a:bodyPr/>
          <a:lstStyle/>
          <a:p>
            <a:r>
              <a:rPr lang="en-US" smtClean="0"/>
              <a:t>      </a:t>
            </a:r>
            <a:endParaRPr lang="en-US"/>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1143000" y="0"/>
          <a:ext cx="12191998" cy="6858000"/>
        </p:xfrm>
        <a:graphic>
          <a:graphicData uri="http://schemas.openxmlformats.org/drawingml/2006/table">
            <a:tbl>
              <a:tblPr firstRow="1" bandRow="1">
                <a:tableStyleId>{5C22544A-7EE6-4342-B048-85BDC9FD1C3A}</a:tableStyleId>
              </a:tblPr>
              <a:tblGrid>
                <a:gridCol w="2259459"/>
                <a:gridCol w="1702941"/>
                <a:gridCol w="2057400"/>
                <a:gridCol w="2362200"/>
                <a:gridCol w="2057400"/>
                <a:gridCol w="1752598"/>
              </a:tblGrid>
              <a:tr h="49174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District 	</a:t>
                      </a:r>
                    </a:p>
                    <a:p>
                      <a:endParaRPr lang="en-US" sz="2000" dirty="0"/>
                    </a:p>
                  </a:txBody>
                  <a:tcPr>
                    <a:solidFill>
                      <a:srgbClr val="FFC00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A 	</a:t>
                      </a:r>
                    </a:p>
                    <a:p>
                      <a:endParaRPr lang="en-US" sz="2000" dirty="0"/>
                    </a:p>
                  </a:txBody>
                  <a:tcPr>
                    <a:solidFill>
                      <a:srgbClr val="00B05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B 	</a:t>
                      </a:r>
                    </a:p>
                    <a:p>
                      <a:endParaRPr lang="en-US" sz="2000" dirty="0"/>
                    </a:p>
                  </a:txBody>
                  <a:tcPr>
                    <a:solidFill>
                      <a:schemeClr val="accent5">
                        <a:lumMod val="7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C 	</a:t>
                      </a:r>
                    </a:p>
                    <a:p>
                      <a:endParaRPr lang="en-US" sz="2000" dirty="0"/>
                    </a:p>
                  </a:txBody>
                  <a:tcPr>
                    <a:solidFill>
                      <a:schemeClr val="bg2">
                        <a:lumMod val="2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D 	</a:t>
                      </a:r>
                    </a:p>
                    <a:p>
                      <a:endParaRPr lang="en-US" sz="2000" dirty="0"/>
                    </a:p>
                  </a:txBody>
                  <a:tcPr>
                    <a:solidFill>
                      <a:schemeClr val="tx2">
                        <a:lumMod val="60000"/>
                        <a:lumOff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D 	</a:t>
                      </a:r>
                    </a:p>
                    <a:p>
                      <a:endParaRPr lang="en-US" sz="2000" dirty="0"/>
                    </a:p>
                  </a:txBody>
                  <a:tcPr>
                    <a:solidFill>
                      <a:srgbClr val="FF7C80"/>
                    </a:solidFill>
                  </a:tcPr>
                </a:tc>
              </a:tr>
              <a:tr h="899160">
                <a:tc gridSpan="6">
                  <a:txBody>
                    <a:bodyPr/>
                    <a:lstStyle/>
                    <a:p>
                      <a:endParaRPr kumimoji="0" lang="en-US" sz="1800" kern="1200" baseline="0" dirty="0" smtClean="0">
                        <a:solidFill>
                          <a:schemeClr val="dk1"/>
                        </a:solidFill>
                        <a:latin typeface="+mn-lt"/>
                        <a:ea typeface="+mn-ea"/>
                        <a:cs typeface="+mn-cs"/>
                      </a:endParaRPr>
                    </a:p>
                    <a:p>
                      <a:r>
                        <a:rPr kumimoji="0" lang="en-US" sz="2000" b="1" kern="1200" baseline="0" dirty="0" smtClean="0">
                          <a:solidFill>
                            <a:schemeClr val="dk1"/>
                          </a:solidFill>
                          <a:latin typeface="+mn-lt"/>
                          <a:ea typeface="+mn-ea"/>
                          <a:cs typeface="+mn-cs"/>
                        </a:rPr>
                        <a:t>AURANGABAD DIVISION</a:t>
                      </a:r>
                    </a:p>
                  </a:txBody>
                  <a:tcPr>
                    <a:solidFill>
                      <a:srgbClr val="0070C0"/>
                    </a:solidFill>
                  </a:tcPr>
                </a:tc>
                <a:tc hMerge="1">
                  <a:txBody>
                    <a:bodyPr/>
                    <a:lstStyle/>
                    <a:p>
                      <a:endParaRPr lang="en-US" dirty="0"/>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8839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Aurangabad 	</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1800" kern="1200" baseline="0" dirty="0" smtClean="0">
                        <a:solidFill>
                          <a:schemeClr val="dk1"/>
                        </a:solidFill>
                        <a:latin typeface="+mn-lt"/>
                        <a:ea typeface="+mn-ea"/>
                        <a:cs typeface="+mn-cs"/>
                      </a:endParaRPr>
                    </a:p>
                  </a:txBody>
                  <a:tcPr>
                    <a:solidFill>
                      <a:srgbClr val="FFC000"/>
                    </a:solidFill>
                  </a:tcPr>
                </a:tc>
                <a:tc>
                  <a:txBody>
                    <a:bodyPr/>
                    <a:lstStyle/>
                    <a:p>
                      <a:endParaRPr kumimoji="0" lang="en-US" sz="2000" kern="1200" baseline="0" dirty="0" smtClean="0">
                        <a:solidFill>
                          <a:schemeClr val="dk1"/>
                        </a:solidFill>
                        <a:latin typeface="+mn-lt"/>
                        <a:ea typeface="+mn-ea"/>
                        <a:cs typeface="+mn-cs"/>
                      </a:endParaRPr>
                    </a:p>
                  </a:txBody>
                  <a:tcPr>
                    <a:solidFill>
                      <a:srgbClr val="00B050"/>
                    </a:solidFill>
                  </a:tcPr>
                </a:tc>
                <a:tc>
                  <a:txBody>
                    <a:bodyPr/>
                    <a:lstStyle/>
                    <a:p>
                      <a:endParaRPr lang="en-US" sz="2000" dirty="0"/>
                    </a:p>
                  </a:txBody>
                  <a:tcPr>
                    <a:solidFill>
                      <a:schemeClr val="accent5">
                        <a:lumMod val="75000"/>
                      </a:schemeClr>
                    </a:solidFill>
                  </a:tcPr>
                </a:tc>
                <a:tc>
                  <a:txBody>
                    <a:bodyPr/>
                    <a:lstStyle/>
                    <a:p>
                      <a:endParaRPr lang="en-US" sz="2000" dirty="0"/>
                    </a:p>
                  </a:txBody>
                  <a:tcPr>
                    <a:solidFill>
                      <a:schemeClr val="bg2">
                        <a:lumMod val="2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Aurangabad 	</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2000" kern="1200" baseline="0" dirty="0" smtClean="0">
                        <a:solidFill>
                          <a:schemeClr val="dk1"/>
                        </a:solidFill>
                        <a:latin typeface="+mn-lt"/>
                        <a:ea typeface="+mn-ea"/>
                        <a:cs typeface="+mn-cs"/>
                      </a:endParaRPr>
                    </a:p>
                  </a:txBody>
                  <a:tcPr>
                    <a:solidFill>
                      <a:schemeClr val="tx2">
                        <a:lumMod val="60000"/>
                        <a:lumOff val="40000"/>
                      </a:schemeClr>
                    </a:solidFill>
                  </a:tcPr>
                </a:tc>
                <a:tc>
                  <a:txBody>
                    <a:bodyPr/>
                    <a:lstStyle/>
                    <a:p>
                      <a:r>
                        <a:rPr kumimoji="0" lang="en-US" sz="1800" kern="1200" baseline="0" dirty="0" err="1" smtClean="0">
                          <a:solidFill>
                            <a:schemeClr val="dk1"/>
                          </a:solidFill>
                          <a:latin typeface="+mn-lt"/>
                          <a:ea typeface="+mn-ea"/>
                          <a:cs typeface="+mn-cs"/>
                        </a:rPr>
                        <a:t>Khuldabad</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Kannad</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Soegaon</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Sillod</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Paithan</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Gangapur</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Vaijapur</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Phulambri</a:t>
                      </a:r>
                      <a:r>
                        <a:rPr kumimoji="0" lang="en-US" sz="1800" kern="1200" baseline="0" dirty="0" smtClean="0">
                          <a:solidFill>
                            <a:schemeClr val="dk1"/>
                          </a:solidFill>
                          <a:latin typeface="+mn-lt"/>
                          <a:ea typeface="+mn-ea"/>
                          <a:cs typeface="+mn-cs"/>
                        </a:rPr>
                        <a:t> </a:t>
                      </a:r>
                    </a:p>
                  </a:txBody>
                  <a:tcPr>
                    <a:solidFill>
                      <a:srgbClr val="FF7C80"/>
                    </a:solidFill>
                  </a:tcPr>
                </a:tc>
              </a:tr>
              <a:tr h="2667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err="1" smtClean="0">
                          <a:solidFill>
                            <a:schemeClr val="dk1"/>
                          </a:solidFill>
                          <a:latin typeface="+mn-lt"/>
                          <a:ea typeface="+mn-ea"/>
                          <a:cs typeface="+mn-cs"/>
                        </a:rPr>
                        <a:t>Jalna</a:t>
                      </a:r>
                      <a:r>
                        <a:rPr kumimoji="0" lang="en-US" sz="1800" kern="1200" baseline="0" dirty="0" smtClean="0">
                          <a:solidFill>
                            <a:schemeClr val="dk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1800" kern="1200" baseline="0" dirty="0" smtClean="0">
                        <a:solidFill>
                          <a:schemeClr val="dk1"/>
                        </a:solidFill>
                        <a:latin typeface="+mn-lt"/>
                        <a:ea typeface="+mn-ea"/>
                        <a:cs typeface="+mn-cs"/>
                      </a:endParaRPr>
                    </a:p>
                  </a:txBody>
                  <a:tcPr>
                    <a:solidFill>
                      <a:srgbClr val="FFC000"/>
                    </a:solidFill>
                  </a:tcPr>
                </a:tc>
                <a:tc>
                  <a:txBody>
                    <a:bodyPr/>
                    <a:lstStyle/>
                    <a:p>
                      <a:endParaRPr kumimoji="0" lang="en-US" sz="2000" kern="1200" baseline="0" dirty="0" smtClean="0">
                        <a:solidFill>
                          <a:schemeClr val="dk1"/>
                        </a:solidFill>
                        <a:latin typeface="+mn-lt"/>
                        <a:ea typeface="+mn-ea"/>
                        <a:cs typeface="+mn-cs"/>
                      </a:endParaRPr>
                    </a:p>
                  </a:txBody>
                  <a:tcPr>
                    <a:solidFill>
                      <a:srgbClr val="00B050"/>
                    </a:solidFill>
                  </a:tcPr>
                </a:tc>
                <a:tc>
                  <a:txBody>
                    <a:bodyPr/>
                    <a:lstStyle/>
                    <a:p>
                      <a:endParaRPr lang="en-US" sz="2000" dirty="0"/>
                    </a:p>
                  </a:txBody>
                  <a:tcPr>
                    <a:solidFill>
                      <a:schemeClr val="accent5">
                        <a:lumMod val="75000"/>
                      </a:schemeClr>
                    </a:solidFill>
                  </a:tcPr>
                </a:tc>
                <a:tc>
                  <a:txBody>
                    <a:bodyPr/>
                    <a:lstStyle/>
                    <a:p>
                      <a:endParaRPr lang="en-US" sz="2000" dirty="0"/>
                    </a:p>
                  </a:txBody>
                  <a:tcPr>
                    <a:solidFill>
                      <a:schemeClr val="bg2">
                        <a:lumMod val="25000"/>
                      </a:schemeClr>
                    </a:solidFill>
                  </a:tcPr>
                </a:tc>
                <a:tc>
                  <a:txBody>
                    <a:bodyPr/>
                    <a:lstStyle/>
                    <a:p>
                      <a:endParaRPr kumimoji="0" lang="en-US" sz="2000" kern="1200" baseline="0" dirty="0" smtClean="0">
                        <a:solidFill>
                          <a:schemeClr val="dk1"/>
                        </a:solidFill>
                        <a:latin typeface="+mn-lt"/>
                        <a:ea typeface="+mn-ea"/>
                        <a:cs typeface="+mn-cs"/>
                      </a:endParaRPr>
                    </a:p>
                  </a:txBody>
                  <a:tcPr>
                    <a:solidFill>
                      <a:schemeClr val="tx2">
                        <a:lumMod val="60000"/>
                        <a:lumOff val="40000"/>
                      </a:schemeClr>
                    </a:solidFill>
                  </a:tcPr>
                </a:tc>
                <a:tc>
                  <a:txBody>
                    <a:bodyPr/>
                    <a:lstStyle/>
                    <a:p>
                      <a:r>
                        <a:rPr kumimoji="0" lang="en-US" sz="1800" kern="1200" baseline="0" dirty="0" err="1" smtClean="0">
                          <a:solidFill>
                            <a:schemeClr val="dk1"/>
                          </a:solidFill>
                          <a:latin typeface="+mn-lt"/>
                          <a:ea typeface="+mn-ea"/>
                          <a:cs typeface="+mn-cs"/>
                        </a:rPr>
                        <a:t>Jalna</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Ambad</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Jafferabad</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Partur</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Bhokardan</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Badnapur</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Ghangsavangi</a:t>
                      </a:r>
                      <a:r>
                        <a:rPr kumimoji="0" lang="en-US" sz="1800" kern="1200" baseline="0" dirty="0" smtClean="0">
                          <a:solidFill>
                            <a:schemeClr val="dk1"/>
                          </a:solidFill>
                          <a:latin typeface="+mn-lt"/>
                          <a:ea typeface="+mn-ea"/>
                          <a:cs typeface="+mn-cs"/>
                        </a:rPr>
                        <a:t> </a:t>
                      </a:r>
                    </a:p>
                    <a:p>
                      <a:r>
                        <a:rPr kumimoji="0" lang="en-US" sz="1800" kern="1200" baseline="0" dirty="0" err="1" smtClean="0">
                          <a:solidFill>
                            <a:schemeClr val="dk1"/>
                          </a:solidFill>
                          <a:latin typeface="+mn-lt"/>
                          <a:ea typeface="+mn-ea"/>
                          <a:cs typeface="+mn-cs"/>
                        </a:rPr>
                        <a:t>Mantha</a:t>
                      </a:r>
                      <a:r>
                        <a:rPr kumimoji="0" lang="en-US" sz="1800" kern="1200" baseline="0" dirty="0" smtClean="0">
                          <a:solidFill>
                            <a:schemeClr val="dk1"/>
                          </a:solidFill>
                          <a:latin typeface="+mn-lt"/>
                          <a:ea typeface="+mn-ea"/>
                          <a:cs typeface="+mn-cs"/>
                        </a:rPr>
                        <a:t> 	</a:t>
                      </a:r>
                    </a:p>
                    <a:p>
                      <a:endParaRPr kumimoji="0" lang="en-US" sz="1800" kern="1200" baseline="0" dirty="0" smtClean="0">
                        <a:solidFill>
                          <a:schemeClr val="dk1"/>
                        </a:solidFill>
                        <a:latin typeface="+mn-lt"/>
                        <a:ea typeface="+mn-ea"/>
                        <a:cs typeface="+mn-cs"/>
                      </a:endParaRPr>
                    </a:p>
                  </a:txBody>
                  <a:tcPr>
                    <a:solidFill>
                      <a:srgbClr val="FF7C80"/>
                    </a:solidFill>
                  </a:tcPr>
                </a:tc>
              </a:tr>
            </a:tbl>
          </a:graphicData>
        </a:graphic>
      </p:graphicFrame>
      <p:sp>
        <p:nvSpPr>
          <p:cNvPr id="4" name="Footer Placeholder 3"/>
          <p:cNvSpPr>
            <a:spLocks noGrp="1"/>
          </p:cNvSpPr>
          <p:nvPr>
            <p:ph type="ftr" sz="quarter" idx="11"/>
          </p:nvPr>
        </p:nvSpPr>
        <p:spPr/>
        <p:txBody>
          <a:bodyPr/>
          <a:lstStyle/>
          <a:p>
            <a:r>
              <a:rPr lang="en-US" smtClean="0"/>
              <a:t>      </a:t>
            </a:r>
            <a:endParaRPr lang="en-US"/>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1143000" y="0"/>
          <a:ext cx="12191998" cy="6857999"/>
        </p:xfrm>
        <a:graphic>
          <a:graphicData uri="http://schemas.openxmlformats.org/drawingml/2006/table">
            <a:tbl>
              <a:tblPr firstRow="1" bandRow="1">
                <a:tableStyleId>{5C22544A-7EE6-4342-B048-85BDC9FD1C3A}</a:tableStyleId>
              </a:tblPr>
              <a:tblGrid>
                <a:gridCol w="2259459"/>
                <a:gridCol w="1702941"/>
                <a:gridCol w="2057400"/>
                <a:gridCol w="2362200"/>
                <a:gridCol w="2057400"/>
                <a:gridCol w="1752598"/>
              </a:tblGrid>
              <a:tr h="128953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District 	</a:t>
                      </a:r>
                    </a:p>
                    <a:p>
                      <a:endParaRPr lang="en-US" sz="2000" dirty="0"/>
                    </a:p>
                  </a:txBody>
                  <a:tcPr>
                    <a:solidFill>
                      <a:srgbClr val="FFC00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A 	</a:t>
                      </a:r>
                    </a:p>
                    <a:p>
                      <a:endParaRPr lang="en-US" sz="2000" dirty="0"/>
                    </a:p>
                  </a:txBody>
                  <a:tcPr>
                    <a:solidFill>
                      <a:srgbClr val="00B05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B 	</a:t>
                      </a:r>
                    </a:p>
                    <a:p>
                      <a:endParaRPr lang="en-US" sz="2000" dirty="0"/>
                    </a:p>
                  </a:txBody>
                  <a:tcPr>
                    <a:solidFill>
                      <a:schemeClr val="accent5">
                        <a:lumMod val="7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C 	</a:t>
                      </a:r>
                    </a:p>
                    <a:p>
                      <a:endParaRPr lang="en-US" sz="2000" dirty="0"/>
                    </a:p>
                  </a:txBody>
                  <a:tcPr>
                    <a:solidFill>
                      <a:schemeClr val="bg2">
                        <a:lumMod val="2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D 	</a:t>
                      </a:r>
                    </a:p>
                    <a:p>
                      <a:endParaRPr lang="en-US" sz="2000" dirty="0"/>
                    </a:p>
                  </a:txBody>
                  <a:tcPr>
                    <a:solidFill>
                      <a:schemeClr val="tx2">
                        <a:lumMod val="60000"/>
                        <a:lumOff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1" kern="1200" baseline="0" dirty="0" smtClean="0">
                          <a:solidFill>
                            <a:schemeClr val="lt1"/>
                          </a:solidFill>
                          <a:latin typeface="+mn-lt"/>
                          <a:ea typeface="+mn-ea"/>
                          <a:cs typeface="+mn-cs"/>
                        </a:rPr>
                        <a:t>Group D 	</a:t>
                      </a:r>
                    </a:p>
                    <a:p>
                      <a:endParaRPr lang="en-US" sz="2000" dirty="0"/>
                    </a:p>
                  </a:txBody>
                  <a:tcPr>
                    <a:solidFill>
                      <a:srgbClr val="FF7C80"/>
                    </a:solidFill>
                  </a:tcPr>
                </a:tc>
              </a:tr>
              <a:tr h="1152769">
                <a:tc gridSpan="6">
                  <a:txBody>
                    <a:bodyPr/>
                    <a:lstStyle/>
                    <a:p>
                      <a:endParaRPr kumimoji="0" lang="en-US" sz="2000" kern="1200" baseline="0" dirty="0" smtClean="0">
                        <a:solidFill>
                          <a:schemeClr val="dk1"/>
                        </a:solidFill>
                        <a:latin typeface="+mn-lt"/>
                        <a:ea typeface="+mn-ea"/>
                        <a:cs typeface="+mn-cs"/>
                      </a:endParaRPr>
                    </a:p>
                    <a:p>
                      <a:r>
                        <a:rPr kumimoji="0" lang="en-US" sz="2000" b="1" kern="1200" baseline="0" dirty="0" smtClean="0">
                          <a:solidFill>
                            <a:schemeClr val="dk1"/>
                          </a:solidFill>
                          <a:latin typeface="+mn-lt"/>
                          <a:ea typeface="+mn-ea"/>
                          <a:cs typeface="+mn-cs"/>
                        </a:rPr>
                        <a:t>AURANGABAD DIVISION</a:t>
                      </a:r>
                    </a:p>
                  </a:txBody>
                  <a:tcPr>
                    <a:solidFill>
                      <a:srgbClr val="0070C0"/>
                    </a:solidFill>
                  </a:tcPr>
                </a:tc>
                <a:tc hMerge="1">
                  <a:txBody>
                    <a:bodyPr/>
                    <a:lstStyle/>
                    <a:p>
                      <a:endParaRPr lang="en-US" dirty="0"/>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441569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kern="1200" baseline="0" dirty="0" err="1" smtClean="0">
                          <a:solidFill>
                            <a:schemeClr val="dk1"/>
                          </a:solidFill>
                          <a:latin typeface="+mn-lt"/>
                          <a:ea typeface="+mn-ea"/>
                          <a:cs typeface="+mn-cs"/>
                        </a:rPr>
                        <a:t>Beed</a:t>
                      </a:r>
                      <a:r>
                        <a:rPr kumimoji="0" lang="en-US" sz="2000" kern="1200" baseline="0" dirty="0" smtClean="0">
                          <a:solidFill>
                            <a:schemeClr val="dk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2000" kern="1200" baseline="0" dirty="0" smtClean="0">
                        <a:solidFill>
                          <a:schemeClr val="dk1"/>
                        </a:solidFill>
                        <a:latin typeface="+mn-lt"/>
                        <a:ea typeface="+mn-ea"/>
                        <a:cs typeface="+mn-cs"/>
                      </a:endParaRPr>
                    </a:p>
                  </a:txBody>
                  <a:tcPr>
                    <a:solidFill>
                      <a:srgbClr val="FFC000"/>
                    </a:solidFill>
                  </a:tcPr>
                </a:tc>
                <a:tc>
                  <a:txBody>
                    <a:bodyPr/>
                    <a:lstStyle/>
                    <a:p>
                      <a:endParaRPr kumimoji="0" lang="en-US" sz="2000" kern="1200" baseline="0" dirty="0" smtClean="0">
                        <a:solidFill>
                          <a:schemeClr val="dk1"/>
                        </a:solidFill>
                        <a:latin typeface="+mn-lt"/>
                        <a:ea typeface="+mn-ea"/>
                        <a:cs typeface="+mn-cs"/>
                      </a:endParaRPr>
                    </a:p>
                  </a:txBody>
                  <a:tcPr>
                    <a:solidFill>
                      <a:srgbClr val="00B050"/>
                    </a:solidFill>
                  </a:tcPr>
                </a:tc>
                <a:tc>
                  <a:txBody>
                    <a:bodyPr/>
                    <a:lstStyle/>
                    <a:p>
                      <a:endParaRPr lang="en-US" sz="2000" dirty="0"/>
                    </a:p>
                  </a:txBody>
                  <a:tcPr>
                    <a:solidFill>
                      <a:schemeClr val="accent5">
                        <a:lumMod val="75000"/>
                      </a:schemeClr>
                    </a:solidFill>
                  </a:tcPr>
                </a:tc>
                <a:tc>
                  <a:txBody>
                    <a:bodyPr/>
                    <a:lstStyle/>
                    <a:p>
                      <a:endParaRPr lang="en-US" sz="2000" dirty="0"/>
                    </a:p>
                  </a:txBody>
                  <a:tcPr>
                    <a:solidFill>
                      <a:schemeClr val="bg2">
                        <a:lumMod val="2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2000" kern="1200" baseline="0" dirty="0" smtClean="0">
                        <a:solidFill>
                          <a:schemeClr val="dk1"/>
                        </a:solidFill>
                        <a:latin typeface="+mn-lt"/>
                        <a:ea typeface="+mn-ea"/>
                        <a:cs typeface="+mn-cs"/>
                      </a:endParaRPr>
                    </a:p>
                  </a:txBody>
                  <a:tcPr>
                    <a:solidFill>
                      <a:schemeClr val="tx2">
                        <a:lumMod val="60000"/>
                        <a:lumOff val="40000"/>
                      </a:schemeClr>
                    </a:solidFill>
                  </a:tcPr>
                </a:tc>
                <a:tc>
                  <a:txBody>
                    <a:bodyPr/>
                    <a:lstStyle/>
                    <a:p>
                      <a:r>
                        <a:rPr kumimoji="0" lang="en-US" sz="2000" kern="1200" baseline="0" dirty="0" err="1" smtClean="0">
                          <a:solidFill>
                            <a:schemeClr val="dk1"/>
                          </a:solidFill>
                          <a:latin typeface="+mn-lt"/>
                          <a:ea typeface="+mn-ea"/>
                          <a:cs typeface="+mn-cs"/>
                        </a:rPr>
                        <a:t>Beed</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Georai</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Majalgaon</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Ambejogai</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Kaij</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Patoda</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Ashti</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Dharur</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Parli</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Wadavani</a:t>
                      </a:r>
                      <a:r>
                        <a:rPr kumimoji="0" lang="en-US" sz="2000" kern="1200" baseline="0" dirty="0" smtClean="0">
                          <a:solidFill>
                            <a:schemeClr val="dk1"/>
                          </a:solidFill>
                          <a:latin typeface="+mn-lt"/>
                          <a:ea typeface="+mn-ea"/>
                          <a:cs typeface="+mn-cs"/>
                        </a:rPr>
                        <a:t> </a:t>
                      </a:r>
                    </a:p>
                    <a:p>
                      <a:r>
                        <a:rPr kumimoji="0" lang="en-US" sz="2000" kern="1200" baseline="0" dirty="0" err="1" smtClean="0">
                          <a:solidFill>
                            <a:schemeClr val="dk1"/>
                          </a:solidFill>
                          <a:latin typeface="+mn-lt"/>
                          <a:ea typeface="+mn-ea"/>
                          <a:cs typeface="+mn-cs"/>
                        </a:rPr>
                        <a:t>Shirur</a:t>
                      </a:r>
                      <a:r>
                        <a:rPr kumimoji="0" lang="en-US" sz="2000" kern="1200" baseline="0" dirty="0" smtClean="0">
                          <a:solidFill>
                            <a:schemeClr val="dk1"/>
                          </a:solidFill>
                          <a:latin typeface="+mn-lt"/>
                          <a:ea typeface="+mn-ea"/>
                          <a:cs typeface="+mn-cs"/>
                        </a:rPr>
                        <a:t> </a:t>
                      </a:r>
                      <a:r>
                        <a:rPr kumimoji="0" lang="en-US" sz="2000" kern="1200" baseline="0" dirty="0" err="1" smtClean="0">
                          <a:solidFill>
                            <a:schemeClr val="dk1"/>
                          </a:solidFill>
                          <a:latin typeface="+mn-lt"/>
                          <a:ea typeface="+mn-ea"/>
                          <a:cs typeface="+mn-cs"/>
                        </a:rPr>
                        <a:t>Kasar</a:t>
                      </a:r>
                      <a:r>
                        <a:rPr kumimoji="0" lang="en-US" sz="2000" kern="1200" baseline="0" dirty="0" smtClean="0">
                          <a:solidFill>
                            <a:schemeClr val="dk1"/>
                          </a:solidFill>
                          <a:latin typeface="+mn-lt"/>
                          <a:ea typeface="+mn-ea"/>
                          <a:cs typeface="+mn-cs"/>
                        </a:rPr>
                        <a:t> </a:t>
                      </a:r>
                    </a:p>
                  </a:txBody>
                  <a:tcPr>
                    <a:solidFill>
                      <a:srgbClr val="FF7C80"/>
                    </a:solidFill>
                  </a:tcPr>
                </a:tc>
              </a:tr>
            </a:tbl>
          </a:graphicData>
        </a:graphic>
      </p:graphicFrame>
      <p:sp>
        <p:nvSpPr>
          <p:cNvPr id="4" name="Footer Placeholder 3"/>
          <p:cNvSpPr>
            <a:spLocks noGrp="1"/>
          </p:cNvSpPr>
          <p:nvPr>
            <p:ph type="ftr" sz="quarter" idx="11"/>
          </p:nvPr>
        </p:nvSpPr>
        <p:spPr/>
        <p:txBody>
          <a:bodyPr/>
          <a:lstStyle/>
          <a:p>
            <a:r>
              <a:rPr lang="en-US" smtClean="0"/>
              <a:t>      </a:t>
            </a:r>
            <a:endParaRPr lang="en-US"/>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2534</TotalTime>
  <Words>12036</Words>
  <Application>Microsoft Office PowerPoint</Application>
  <PresentationFormat>On-screen Show (4:3)</PresentationFormat>
  <Paragraphs>3969</Paragraphs>
  <Slides>145</Slides>
  <Notes>4</Notes>
  <HiddenSlides>0</HiddenSlides>
  <MMClips>0</MMClips>
  <ScaleCrop>false</ScaleCrop>
  <HeadingPairs>
    <vt:vector size="4" baseType="variant">
      <vt:variant>
        <vt:lpstr>Theme</vt:lpstr>
      </vt:variant>
      <vt:variant>
        <vt:i4>1</vt:i4>
      </vt:variant>
      <vt:variant>
        <vt:lpstr>Slide Titles</vt:lpstr>
      </vt:variant>
      <vt:variant>
        <vt:i4>145</vt:i4>
      </vt:variant>
    </vt:vector>
  </HeadingPairs>
  <TitlesOfParts>
    <vt:vector size="146" baseType="lpstr">
      <vt:lpstr>Flow</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lpstr>Slide 91</vt:lpstr>
      <vt:lpstr>Slide 92</vt:lpstr>
      <vt:lpstr>Slide 93</vt:lpstr>
      <vt:lpstr>Slide 94</vt:lpstr>
      <vt:lpstr>Slide 95</vt:lpstr>
      <vt:lpstr>Slide 96</vt:lpstr>
      <vt:lpstr>Slide 97</vt:lpstr>
      <vt:lpstr>Slide 98</vt:lpstr>
      <vt:lpstr>Slide 99</vt:lpstr>
      <vt:lpstr>Slide 100</vt:lpstr>
      <vt:lpstr>Slide 101</vt:lpstr>
      <vt:lpstr>Slide 102</vt:lpstr>
      <vt:lpstr>Slide 103</vt:lpstr>
      <vt:lpstr>Slide 104</vt:lpstr>
      <vt:lpstr>Slide 105</vt:lpstr>
      <vt:lpstr>Slide 106</vt:lpstr>
      <vt:lpstr>Slide 107</vt:lpstr>
      <vt:lpstr>Slide 108</vt:lpstr>
      <vt:lpstr>Slide 109</vt:lpstr>
      <vt:lpstr>Slide 110</vt:lpstr>
      <vt:lpstr>Slide 111</vt:lpstr>
      <vt:lpstr>Slide 112</vt:lpstr>
      <vt:lpstr>Slide 113</vt:lpstr>
      <vt:lpstr>Slide 114</vt:lpstr>
      <vt:lpstr>Slide 115</vt:lpstr>
      <vt:lpstr>Slide 116</vt:lpstr>
      <vt:lpstr>Slide 117</vt:lpstr>
      <vt:lpstr>Slide 118</vt:lpstr>
      <vt:lpstr>Slide 119</vt:lpstr>
      <vt:lpstr>Slide 120</vt:lpstr>
      <vt:lpstr>Slide 121</vt:lpstr>
      <vt:lpstr>Slide 122</vt:lpstr>
      <vt:lpstr>Slide 123</vt:lpstr>
      <vt:lpstr>Slide 124</vt:lpstr>
      <vt:lpstr>Slide 125</vt:lpstr>
      <vt:lpstr>Slide 126</vt:lpstr>
      <vt:lpstr>Slide 127</vt:lpstr>
      <vt:lpstr>Slide 128</vt:lpstr>
      <vt:lpstr>Slide 129</vt:lpstr>
      <vt:lpstr>Slide 130</vt:lpstr>
      <vt:lpstr>Slide 131</vt:lpstr>
      <vt:lpstr>Slide 132</vt:lpstr>
      <vt:lpstr>COMPARISION BETWEEN  PSI 2007 TO 2013</vt:lpstr>
      <vt:lpstr>Slide 134</vt:lpstr>
      <vt:lpstr>Slide 135</vt:lpstr>
      <vt:lpstr>Slide 136</vt:lpstr>
      <vt:lpstr>Slide 137</vt:lpstr>
      <vt:lpstr>INTEREST SUBSIDY</vt:lpstr>
      <vt:lpstr>Slide 139</vt:lpstr>
      <vt:lpstr>Slide 140</vt:lpstr>
      <vt:lpstr>Slide 141</vt:lpstr>
      <vt:lpstr>Slide 142</vt:lpstr>
      <vt:lpstr>Slide 143</vt:lpstr>
      <vt:lpstr>Slide 144</vt:lpstr>
      <vt:lpstr>Slide 145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dc:creator>
  <cp:lastModifiedBy>Windows User</cp:lastModifiedBy>
  <cp:revision>503</cp:revision>
  <dcterms:created xsi:type="dcterms:W3CDTF">2013-04-16T10:46:51Z</dcterms:created>
  <dcterms:modified xsi:type="dcterms:W3CDTF">2015-06-18T09:48:29Z</dcterms:modified>
</cp:coreProperties>
</file>