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106"/>
  </p:notesMasterIdLst>
  <p:handoutMasterIdLst>
    <p:handoutMasterId r:id="rId107"/>
  </p:handoutMasterIdLst>
  <p:sldIdLst>
    <p:sldId id="283" r:id="rId2"/>
    <p:sldId id="424" r:id="rId3"/>
    <p:sldId id="433" r:id="rId4"/>
    <p:sldId id="425" r:id="rId5"/>
    <p:sldId id="432" r:id="rId6"/>
    <p:sldId id="423" r:id="rId7"/>
    <p:sldId id="426" r:id="rId8"/>
    <p:sldId id="427" r:id="rId9"/>
    <p:sldId id="429" r:id="rId10"/>
    <p:sldId id="430" r:id="rId11"/>
    <p:sldId id="431" r:id="rId12"/>
    <p:sldId id="441" r:id="rId13"/>
    <p:sldId id="434" r:id="rId14"/>
    <p:sldId id="442" r:id="rId15"/>
    <p:sldId id="444" r:id="rId16"/>
    <p:sldId id="445" r:id="rId17"/>
    <p:sldId id="446" r:id="rId18"/>
    <p:sldId id="447" r:id="rId19"/>
    <p:sldId id="258" r:id="rId20"/>
    <p:sldId id="396" r:id="rId21"/>
    <p:sldId id="375" r:id="rId22"/>
    <p:sldId id="435" r:id="rId23"/>
    <p:sldId id="437" r:id="rId24"/>
    <p:sldId id="438" r:id="rId25"/>
    <p:sldId id="439" r:id="rId26"/>
    <p:sldId id="436" r:id="rId27"/>
    <p:sldId id="314" r:id="rId28"/>
    <p:sldId id="315" r:id="rId29"/>
    <p:sldId id="401" r:id="rId30"/>
    <p:sldId id="294" r:id="rId31"/>
    <p:sldId id="416" r:id="rId32"/>
    <p:sldId id="325" r:id="rId33"/>
    <p:sldId id="376" r:id="rId34"/>
    <p:sldId id="322" r:id="rId35"/>
    <p:sldId id="403" r:id="rId36"/>
    <p:sldId id="324" r:id="rId37"/>
    <p:sldId id="404" r:id="rId38"/>
    <p:sldId id="362" r:id="rId39"/>
    <p:sldId id="405" r:id="rId40"/>
    <p:sldId id="329" r:id="rId41"/>
    <p:sldId id="406" r:id="rId42"/>
    <p:sldId id="378" r:id="rId43"/>
    <p:sldId id="407" r:id="rId44"/>
    <p:sldId id="337" r:id="rId45"/>
    <p:sldId id="408" r:id="rId46"/>
    <p:sldId id="380" r:id="rId47"/>
    <p:sldId id="371" r:id="rId48"/>
    <p:sldId id="316" r:id="rId49"/>
    <p:sldId id="321" r:id="rId50"/>
    <p:sldId id="328" r:id="rId51"/>
    <p:sldId id="372" r:id="rId52"/>
    <p:sldId id="317" r:id="rId53"/>
    <p:sldId id="344" r:id="rId54"/>
    <p:sldId id="409" r:id="rId55"/>
    <p:sldId id="367" r:id="rId56"/>
    <p:sldId id="345" r:id="rId57"/>
    <p:sldId id="326" r:id="rId58"/>
    <p:sldId id="327" r:id="rId59"/>
    <p:sldId id="368" r:id="rId60"/>
    <p:sldId id="318" r:id="rId61"/>
    <p:sldId id="346" r:id="rId62"/>
    <p:sldId id="410" r:id="rId63"/>
    <p:sldId id="347" r:id="rId64"/>
    <p:sldId id="411" r:id="rId65"/>
    <p:sldId id="381" r:id="rId66"/>
    <p:sldId id="359" r:id="rId67"/>
    <p:sldId id="412" r:id="rId68"/>
    <p:sldId id="360" r:id="rId69"/>
    <p:sldId id="413" r:id="rId70"/>
    <p:sldId id="348" r:id="rId71"/>
    <p:sldId id="379" r:id="rId72"/>
    <p:sldId id="414" r:id="rId73"/>
    <p:sldId id="382" r:id="rId74"/>
    <p:sldId id="363" r:id="rId75"/>
    <p:sldId id="417" r:id="rId76"/>
    <p:sldId id="415" r:id="rId77"/>
    <p:sldId id="364" r:id="rId78"/>
    <p:sldId id="319" r:id="rId79"/>
    <p:sldId id="332" r:id="rId80"/>
    <p:sldId id="418" r:id="rId81"/>
    <p:sldId id="330" r:id="rId82"/>
    <p:sldId id="419" r:id="rId83"/>
    <p:sldId id="365" r:id="rId84"/>
    <p:sldId id="420" r:id="rId85"/>
    <p:sldId id="331" r:id="rId86"/>
    <p:sldId id="421" r:id="rId87"/>
    <p:sldId id="366" r:id="rId88"/>
    <p:sldId id="320" r:id="rId89"/>
    <p:sldId id="369" r:id="rId90"/>
    <p:sldId id="370" r:id="rId91"/>
    <p:sldId id="356" r:id="rId92"/>
    <p:sldId id="357" r:id="rId93"/>
    <p:sldId id="385" r:id="rId94"/>
    <p:sldId id="386" r:id="rId95"/>
    <p:sldId id="387" r:id="rId96"/>
    <p:sldId id="388" r:id="rId97"/>
    <p:sldId id="389" r:id="rId98"/>
    <p:sldId id="390" r:id="rId99"/>
    <p:sldId id="391" r:id="rId100"/>
    <p:sldId id="393" r:id="rId101"/>
    <p:sldId id="394" r:id="rId102"/>
    <p:sldId id="440" r:id="rId103"/>
    <p:sldId id="383" r:id="rId104"/>
    <p:sldId id="349" r:id="rId105"/>
  </p:sldIdLst>
  <p:sldSz cx="9144000" cy="5143500" type="screen16x9"/>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184" autoAdjust="0"/>
  </p:normalViewPr>
  <p:slideViewPr>
    <p:cSldViewPr>
      <p:cViewPr>
        <p:scale>
          <a:sx n="80" d="100"/>
          <a:sy n="80" d="100"/>
        </p:scale>
        <p:origin x="1522" y="53"/>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handoutMaster" Target="handoutMasters/handout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75CA9F-0D07-4259-85D1-2EC8DD7D5C3F}" type="doc">
      <dgm:prSet loTypeId="urn:microsoft.com/office/officeart/2005/8/layout/cycle6" loCatId="relationship" qsTypeId="urn:microsoft.com/office/officeart/2005/8/quickstyle/simple1" qsCatId="simple" csTypeId="urn:microsoft.com/office/officeart/2005/8/colors/colorful3" csCatId="colorful" phldr="1"/>
      <dgm:spPr/>
      <dgm:t>
        <a:bodyPr/>
        <a:lstStyle/>
        <a:p>
          <a:endParaRPr lang="en-IN"/>
        </a:p>
      </dgm:t>
    </dgm:pt>
    <dgm:pt modelId="{FAC4D5DA-87FF-4740-A35C-C271033B87F5}">
      <dgm:prSet custT="1"/>
      <dgm:spPr/>
      <dgm:t>
        <a:bodyPr/>
        <a:lstStyle/>
        <a:p>
          <a:pPr rtl="0"/>
          <a:r>
            <a:rPr lang="en-IN" sz="1600" dirty="0">
              <a:latin typeface="Calibri" pitchFamily="34" charset="0"/>
              <a:cs typeface="Calibri" pitchFamily="34" charset="0"/>
            </a:rPr>
            <a:t>Improving Transparency and useful in Financial Analysis</a:t>
          </a:r>
        </a:p>
      </dgm:t>
    </dgm:pt>
    <dgm:pt modelId="{17AB4709-E795-461E-8137-51BAAC32CE38}" type="parTrans" cxnId="{ADB85A2A-5AAB-4419-8A74-5082AC0C4424}">
      <dgm:prSet/>
      <dgm:spPr/>
      <dgm:t>
        <a:bodyPr/>
        <a:lstStyle/>
        <a:p>
          <a:endParaRPr lang="en-IN" sz="2000">
            <a:latin typeface="Calibri" pitchFamily="34" charset="0"/>
            <a:cs typeface="Calibri" pitchFamily="34" charset="0"/>
          </a:endParaRPr>
        </a:p>
      </dgm:t>
    </dgm:pt>
    <dgm:pt modelId="{FDD797A4-B1A9-44A9-A284-6A9BF035BEC5}" type="sibTrans" cxnId="{ADB85A2A-5AAB-4419-8A74-5082AC0C4424}">
      <dgm:prSet/>
      <dgm:spPr/>
      <dgm:t>
        <a:bodyPr/>
        <a:lstStyle/>
        <a:p>
          <a:endParaRPr lang="en-IN" sz="2000">
            <a:latin typeface="Calibri" pitchFamily="34" charset="0"/>
            <a:cs typeface="Calibri" pitchFamily="34" charset="0"/>
          </a:endParaRPr>
        </a:p>
      </dgm:t>
    </dgm:pt>
    <dgm:pt modelId="{087CAA6F-9B55-4886-A3EE-C60BB54285EA}">
      <dgm:prSet custT="1"/>
      <dgm:spPr/>
      <dgm:t>
        <a:bodyPr/>
        <a:lstStyle/>
        <a:p>
          <a:pPr rtl="0"/>
          <a:r>
            <a:rPr lang="en-IN" sz="1800" dirty="0">
              <a:latin typeface="Calibri" pitchFamily="34" charset="0"/>
              <a:cs typeface="Calibri" pitchFamily="34" charset="0"/>
            </a:rPr>
            <a:t>Close Group related</a:t>
          </a:r>
        </a:p>
      </dgm:t>
    </dgm:pt>
    <dgm:pt modelId="{E920952D-0BA3-4E41-A2BF-236A3E25A6C0}" type="parTrans" cxnId="{8A8A59FC-7951-4BCD-B7A7-B803F2CB6AC4}">
      <dgm:prSet/>
      <dgm:spPr/>
      <dgm:t>
        <a:bodyPr/>
        <a:lstStyle/>
        <a:p>
          <a:endParaRPr lang="en-IN" sz="2000">
            <a:latin typeface="Calibri" pitchFamily="34" charset="0"/>
            <a:cs typeface="Calibri" pitchFamily="34" charset="0"/>
          </a:endParaRPr>
        </a:p>
      </dgm:t>
    </dgm:pt>
    <dgm:pt modelId="{47CFD50F-393A-436C-9951-F2E02F288997}" type="sibTrans" cxnId="{8A8A59FC-7951-4BCD-B7A7-B803F2CB6AC4}">
      <dgm:prSet/>
      <dgm:spPr/>
      <dgm:t>
        <a:bodyPr/>
        <a:lstStyle/>
        <a:p>
          <a:endParaRPr lang="en-IN" sz="2000">
            <a:latin typeface="Calibri" pitchFamily="34" charset="0"/>
            <a:cs typeface="Calibri" pitchFamily="34" charset="0"/>
          </a:endParaRPr>
        </a:p>
      </dgm:t>
    </dgm:pt>
    <dgm:pt modelId="{8297DB00-9EEF-4F6C-9DD7-76DB176488B3}">
      <dgm:prSet custT="1"/>
      <dgm:spPr/>
      <dgm:t>
        <a:bodyPr/>
        <a:lstStyle/>
        <a:p>
          <a:pPr rtl="0"/>
          <a:r>
            <a:rPr lang="en-IN" sz="1800" dirty="0">
              <a:latin typeface="Calibri" pitchFamily="34" charset="0"/>
              <a:cs typeface="Calibri" pitchFamily="34" charset="0"/>
            </a:rPr>
            <a:t>Control over Property</a:t>
          </a:r>
        </a:p>
      </dgm:t>
    </dgm:pt>
    <dgm:pt modelId="{022B5037-B7F8-4DF4-9088-26A4FB88E122}" type="parTrans" cxnId="{B051FAA9-0183-4C0B-B2CC-A0D2D1BC1CFF}">
      <dgm:prSet/>
      <dgm:spPr/>
      <dgm:t>
        <a:bodyPr/>
        <a:lstStyle/>
        <a:p>
          <a:endParaRPr lang="en-IN" sz="2000">
            <a:latin typeface="Calibri" pitchFamily="34" charset="0"/>
            <a:cs typeface="Calibri" pitchFamily="34" charset="0"/>
          </a:endParaRPr>
        </a:p>
      </dgm:t>
    </dgm:pt>
    <dgm:pt modelId="{6CC31D0B-96D5-43D0-A5B7-2EF1E3E2A85E}" type="sibTrans" cxnId="{B051FAA9-0183-4C0B-B2CC-A0D2D1BC1CFF}">
      <dgm:prSet/>
      <dgm:spPr/>
      <dgm:t>
        <a:bodyPr/>
        <a:lstStyle/>
        <a:p>
          <a:endParaRPr lang="en-IN" sz="2000">
            <a:latin typeface="Calibri" pitchFamily="34" charset="0"/>
            <a:cs typeface="Calibri" pitchFamily="34" charset="0"/>
          </a:endParaRPr>
        </a:p>
      </dgm:t>
    </dgm:pt>
    <dgm:pt modelId="{840CC115-4FE3-4276-9784-C21DAB2BF98C}">
      <dgm:prSet custT="1"/>
      <dgm:spPr/>
      <dgm:t>
        <a:bodyPr/>
        <a:lstStyle/>
        <a:p>
          <a:pPr rtl="0"/>
          <a:r>
            <a:rPr lang="en-IN" sz="1800" dirty="0">
              <a:latin typeface="Calibri" pitchFamily="34" charset="0"/>
              <a:cs typeface="Calibri" pitchFamily="34" charset="0"/>
            </a:rPr>
            <a:t>Control on Fund Movement</a:t>
          </a:r>
        </a:p>
      </dgm:t>
    </dgm:pt>
    <dgm:pt modelId="{9BD316E3-279B-4165-86B9-56533E83ADF4}" type="parTrans" cxnId="{A77D555F-B7A7-44E8-8D16-05574ADDB8E7}">
      <dgm:prSet/>
      <dgm:spPr/>
      <dgm:t>
        <a:bodyPr/>
        <a:lstStyle/>
        <a:p>
          <a:endParaRPr lang="en-IN" sz="2000">
            <a:latin typeface="Calibri" pitchFamily="34" charset="0"/>
            <a:cs typeface="Calibri" pitchFamily="34" charset="0"/>
          </a:endParaRPr>
        </a:p>
      </dgm:t>
    </dgm:pt>
    <dgm:pt modelId="{6EB30672-FA1D-4BF4-ADED-D4355F52A2DD}" type="sibTrans" cxnId="{A77D555F-B7A7-44E8-8D16-05574ADDB8E7}">
      <dgm:prSet/>
      <dgm:spPr/>
      <dgm:t>
        <a:bodyPr/>
        <a:lstStyle/>
        <a:p>
          <a:endParaRPr lang="en-IN" sz="2000">
            <a:latin typeface="Calibri" pitchFamily="34" charset="0"/>
            <a:cs typeface="Calibri" pitchFamily="34" charset="0"/>
          </a:endParaRPr>
        </a:p>
      </dgm:t>
    </dgm:pt>
    <dgm:pt modelId="{57A83CD2-3A37-4B23-BE19-83BDF4A97A27}">
      <dgm:prSet custT="1"/>
      <dgm:spPr/>
      <dgm:t>
        <a:bodyPr/>
        <a:lstStyle/>
        <a:p>
          <a:pPr rtl="0"/>
          <a:r>
            <a:rPr lang="en-IN" sz="1800" dirty="0">
              <a:latin typeface="Calibri" pitchFamily="34" charset="0"/>
              <a:cs typeface="Calibri" pitchFamily="34" charset="0"/>
            </a:rPr>
            <a:t>Compliance with Laws and Disclosures thereof</a:t>
          </a:r>
        </a:p>
      </dgm:t>
    </dgm:pt>
    <dgm:pt modelId="{FE92B94D-796F-4AA4-8908-7EA9FBABA3A8}" type="parTrans" cxnId="{76C7FA90-4542-4AA0-B028-8D92FB066B4C}">
      <dgm:prSet/>
      <dgm:spPr/>
      <dgm:t>
        <a:bodyPr/>
        <a:lstStyle/>
        <a:p>
          <a:endParaRPr lang="en-IN" sz="2000">
            <a:latin typeface="Calibri" pitchFamily="34" charset="0"/>
            <a:cs typeface="Calibri" pitchFamily="34" charset="0"/>
          </a:endParaRPr>
        </a:p>
      </dgm:t>
    </dgm:pt>
    <dgm:pt modelId="{82FAC282-297A-4773-A931-B5D1F48423B1}" type="sibTrans" cxnId="{76C7FA90-4542-4AA0-B028-8D92FB066B4C}">
      <dgm:prSet/>
      <dgm:spPr/>
      <dgm:t>
        <a:bodyPr/>
        <a:lstStyle/>
        <a:p>
          <a:endParaRPr lang="en-IN" sz="2000">
            <a:latin typeface="Calibri" pitchFamily="34" charset="0"/>
            <a:cs typeface="Calibri" pitchFamily="34" charset="0"/>
          </a:endParaRPr>
        </a:p>
      </dgm:t>
    </dgm:pt>
    <dgm:pt modelId="{909AD081-E0BB-4D2A-8759-1F7EA2CD3CB2}">
      <dgm:prSet custT="1"/>
      <dgm:spPr/>
      <dgm:t>
        <a:bodyPr/>
        <a:lstStyle/>
        <a:p>
          <a:pPr rtl="0"/>
          <a:r>
            <a:rPr lang="en-IN" sz="1800" dirty="0">
              <a:latin typeface="Calibri" pitchFamily="34" charset="0"/>
              <a:cs typeface="Calibri" pitchFamily="34" charset="0"/>
            </a:rPr>
            <a:t>Presentation related changes</a:t>
          </a:r>
        </a:p>
      </dgm:t>
    </dgm:pt>
    <dgm:pt modelId="{22954B18-D600-4493-87E8-CC5DD306EADF}" type="parTrans" cxnId="{13A09350-776A-403E-8D35-F981590EDBFE}">
      <dgm:prSet/>
      <dgm:spPr/>
      <dgm:t>
        <a:bodyPr/>
        <a:lstStyle/>
        <a:p>
          <a:endParaRPr lang="en-IN" sz="2000">
            <a:latin typeface="Calibri" pitchFamily="34" charset="0"/>
            <a:cs typeface="Calibri" pitchFamily="34" charset="0"/>
          </a:endParaRPr>
        </a:p>
      </dgm:t>
    </dgm:pt>
    <dgm:pt modelId="{E6B18EB2-CF73-4E8F-A1FC-2CB36F174F6E}" type="sibTrans" cxnId="{13A09350-776A-403E-8D35-F981590EDBFE}">
      <dgm:prSet/>
      <dgm:spPr/>
      <dgm:t>
        <a:bodyPr/>
        <a:lstStyle/>
        <a:p>
          <a:endParaRPr lang="en-IN" sz="2000">
            <a:latin typeface="Calibri" pitchFamily="34" charset="0"/>
            <a:cs typeface="Calibri" pitchFamily="34" charset="0"/>
          </a:endParaRPr>
        </a:p>
      </dgm:t>
    </dgm:pt>
    <dgm:pt modelId="{0F584F71-D539-429F-B240-071342AD9857}" type="pres">
      <dgm:prSet presAssocID="{9975CA9F-0D07-4259-85D1-2EC8DD7D5C3F}" presName="cycle" presStyleCnt="0">
        <dgm:presLayoutVars>
          <dgm:dir/>
          <dgm:resizeHandles val="exact"/>
        </dgm:presLayoutVars>
      </dgm:prSet>
      <dgm:spPr/>
    </dgm:pt>
    <dgm:pt modelId="{476CE42B-DA59-4FC4-A67F-6CF76F2EB295}" type="pres">
      <dgm:prSet presAssocID="{FAC4D5DA-87FF-4740-A35C-C271033B87F5}" presName="node" presStyleLbl="node1" presStyleIdx="0" presStyleCnt="6" custScaleX="181216" custScaleY="121338" custRadScaleRad="102997">
        <dgm:presLayoutVars>
          <dgm:bulletEnabled val="1"/>
        </dgm:presLayoutVars>
      </dgm:prSet>
      <dgm:spPr/>
    </dgm:pt>
    <dgm:pt modelId="{012B56E4-D3F6-4ADB-AE35-E7DD9AA09C47}" type="pres">
      <dgm:prSet presAssocID="{FAC4D5DA-87FF-4740-A35C-C271033B87F5}" presName="spNode" presStyleCnt="0"/>
      <dgm:spPr/>
    </dgm:pt>
    <dgm:pt modelId="{0C07AF7C-9915-4398-AB32-8B2CF2F479D8}" type="pres">
      <dgm:prSet presAssocID="{FDD797A4-B1A9-44A9-A284-6A9BF035BEC5}" presName="sibTrans" presStyleLbl="sibTrans1D1" presStyleIdx="0" presStyleCnt="6"/>
      <dgm:spPr/>
    </dgm:pt>
    <dgm:pt modelId="{E55DB798-D23B-4BE4-931E-535EC53614B0}" type="pres">
      <dgm:prSet presAssocID="{087CAA6F-9B55-4886-A3EE-C60BB54285EA}" presName="node" presStyleLbl="node1" presStyleIdx="1" presStyleCnt="6" custScaleX="144254" custScaleY="121338" custRadScaleRad="119758" custRadScaleInc="45975">
        <dgm:presLayoutVars>
          <dgm:bulletEnabled val="1"/>
        </dgm:presLayoutVars>
      </dgm:prSet>
      <dgm:spPr/>
    </dgm:pt>
    <dgm:pt modelId="{6A40F72D-37D3-4418-92E9-CDC1DC3A5C5B}" type="pres">
      <dgm:prSet presAssocID="{087CAA6F-9B55-4886-A3EE-C60BB54285EA}" presName="spNode" presStyleCnt="0"/>
      <dgm:spPr/>
    </dgm:pt>
    <dgm:pt modelId="{ADAD4465-19DF-424E-B666-84D8AE50DFD5}" type="pres">
      <dgm:prSet presAssocID="{47CFD50F-393A-436C-9951-F2E02F288997}" presName="sibTrans" presStyleLbl="sibTrans1D1" presStyleIdx="1" presStyleCnt="6"/>
      <dgm:spPr/>
    </dgm:pt>
    <dgm:pt modelId="{8FAD33C0-9367-431E-9C66-F8A3B0F36A4C}" type="pres">
      <dgm:prSet presAssocID="{8297DB00-9EEF-4F6C-9DD7-76DB176488B3}" presName="node" presStyleLbl="node1" presStyleIdx="2" presStyleCnt="6" custScaleX="144254" custScaleY="121338" custRadScaleRad="112842" custRadScaleInc="-51496">
        <dgm:presLayoutVars>
          <dgm:bulletEnabled val="1"/>
        </dgm:presLayoutVars>
      </dgm:prSet>
      <dgm:spPr/>
    </dgm:pt>
    <dgm:pt modelId="{4D85A60F-CB47-48A2-B26F-B578BCFD688F}" type="pres">
      <dgm:prSet presAssocID="{8297DB00-9EEF-4F6C-9DD7-76DB176488B3}" presName="spNode" presStyleCnt="0"/>
      <dgm:spPr/>
    </dgm:pt>
    <dgm:pt modelId="{A20F722B-488F-4055-AF67-859816C3C49A}" type="pres">
      <dgm:prSet presAssocID="{6CC31D0B-96D5-43D0-A5B7-2EF1E3E2A85E}" presName="sibTrans" presStyleLbl="sibTrans1D1" presStyleIdx="2" presStyleCnt="6"/>
      <dgm:spPr/>
    </dgm:pt>
    <dgm:pt modelId="{C50DFEED-8D9D-406A-AC9A-48DE322F29E6}" type="pres">
      <dgm:prSet presAssocID="{840CC115-4FE3-4276-9784-C21DAB2BF98C}" presName="node" presStyleLbl="node1" presStyleIdx="3" presStyleCnt="6" custScaleX="144254" custScaleY="121338">
        <dgm:presLayoutVars>
          <dgm:bulletEnabled val="1"/>
        </dgm:presLayoutVars>
      </dgm:prSet>
      <dgm:spPr/>
    </dgm:pt>
    <dgm:pt modelId="{FA20E893-E5AB-4008-92D2-4A0455C9891C}" type="pres">
      <dgm:prSet presAssocID="{840CC115-4FE3-4276-9784-C21DAB2BF98C}" presName="spNode" presStyleCnt="0"/>
      <dgm:spPr/>
    </dgm:pt>
    <dgm:pt modelId="{A303C7CF-49CC-4F7C-A782-DFC1ABA8513D}" type="pres">
      <dgm:prSet presAssocID="{6EB30672-FA1D-4BF4-ADED-D4355F52A2DD}" presName="sibTrans" presStyleLbl="sibTrans1D1" presStyleIdx="3" presStyleCnt="6"/>
      <dgm:spPr/>
    </dgm:pt>
    <dgm:pt modelId="{70569FAA-2379-4B12-98C8-B8CFC4188DD6}" type="pres">
      <dgm:prSet presAssocID="{57A83CD2-3A37-4B23-BE19-83BDF4A97A27}" presName="node" presStyleLbl="node1" presStyleIdx="4" presStyleCnt="6" custScaleX="182117" custScaleY="121338" custRadScaleRad="125609" custRadScaleInc="60024">
        <dgm:presLayoutVars>
          <dgm:bulletEnabled val="1"/>
        </dgm:presLayoutVars>
      </dgm:prSet>
      <dgm:spPr/>
    </dgm:pt>
    <dgm:pt modelId="{E9A170B3-B7AA-43F4-B51C-EA29002C8842}" type="pres">
      <dgm:prSet presAssocID="{57A83CD2-3A37-4B23-BE19-83BDF4A97A27}" presName="spNode" presStyleCnt="0"/>
      <dgm:spPr/>
    </dgm:pt>
    <dgm:pt modelId="{829237FC-1250-4BBD-AC4A-EE075F6251F4}" type="pres">
      <dgm:prSet presAssocID="{82FAC282-297A-4773-A931-B5D1F48423B1}" presName="sibTrans" presStyleLbl="sibTrans1D1" presStyleIdx="4" presStyleCnt="6"/>
      <dgm:spPr/>
    </dgm:pt>
    <dgm:pt modelId="{12CF5DF7-8C83-4BF1-B772-64963EB39F12}" type="pres">
      <dgm:prSet presAssocID="{909AD081-E0BB-4D2A-8759-1F7EA2CD3CB2}" presName="node" presStyleLbl="node1" presStyleIdx="5" presStyleCnt="6" custScaleX="144254" custScaleY="121338" custRadScaleRad="131834" custRadScaleInc="-64407">
        <dgm:presLayoutVars>
          <dgm:bulletEnabled val="1"/>
        </dgm:presLayoutVars>
      </dgm:prSet>
      <dgm:spPr/>
    </dgm:pt>
    <dgm:pt modelId="{25CF3865-3848-48D4-8ED1-D033D2B0AEAA}" type="pres">
      <dgm:prSet presAssocID="{909AD081-E0BB-4D2A-8759-1F7EA2CD3CB2}" presName="spNode" presStyleCnt="0"/>
      <dgm:spPr/>
    </dgm:pt>
    <dgm:pt modelId="{E76DF891-6749-403D-B5E3-1690B2E05F4F}" type="pres">
      <dgm:prSet presAssocID="{E6B18EB2-CF73-4E8F-A1FC-2CB36F174F6E}" presName="sibTrans" presStyleLbl="sibTrans1D1" presStyleIdx="5" presStyleCnt="6"/>
      <dgm:spPr/>
    </dgm:pt>
  </dgm:ptLst>
  <dgm:cxnLst>
    <dgm:cxn modelId="{3D540E02-55E5-4470-BF3F-7DB4134F702C}" type="presOf" srcId="{8297DB00-9EEF-4F6C-9DD7-76DB176488B3}" destId="{8FAD33C0-9367-431E-9C66-F8A3B0F36A4C}" srcOrd="0" destOrd="0" presId="urn:microsoft.com/office/officeart/2005/8/layout/cycle6"/>
    <dgm:cxn modelId="{63108F0A-B6F6-424E-85E1-D6B3B9066502}" type="presOf" srcId="{E6B18EB2-CF73-4E8F-A1FC-2CB36F174F6E}" destId="{E76DF891-6749-403D-B5E3-1690B2E05F4F}" srcOrd="0" destOrd="0" presId="urn:microsoft.com/office/officeart/2005/8/layout/cycle6"/>
    <dgm:cxn modelId="{B9D53818-77E5-46BA-8CE4-D0F0CF3F2900}" type="presOf" srcId="{FDD797A4-B1A9-44A9-A284-6A9BF035BEC5}" destId="{0C07AF7C-9915-4398-AB32-8B2CF2F479D8}" srcOrd="0" destOrd="0" presId="urn:microsoft.com/office/officeart/2005/8/layout/cycle6"/>
    <dgm:cxn modelId="{ADB85A2A-5AAB-4419-8A74-5082AC0C4424}" srcId="{9975CA9F-0D07-4259-85D1-2EC8DD7D5C3F}" destId="{FAC4D5DA-87FF-4740-A35C-C271033B87F5}" srcOrd="0" destOrd="0" parTransId="{17AB4709-E795-461E-8137-51BAAC32CE38}" sibTransId="{FDD797A4-B1A9-44A9-A284-6A9BF035BEC5}"/>
    <dgm:cxn modelId="{E85DAE2E-D495-415B-90E1-D3D41DF91582}" type="presOf" srcId="{6EB30672-FA1D-4BF4-ADED-D4355F52A2DD}" destId="{A303C7CF-49CC-4F7C-A782-DFC1ABA8513D}" srcOrd="0" destOrd="0" presId="urn:microsoft.com/office/officeart/2005/8/layout/cycle6"/>
    <dgm:cxn modelId="{A77D555F-B7A7-44E8-8D16-05574ADDB8E7}" srcId="{9975CA9F-0D07-4259-85D1-2EC8DD7D5C3F}" destId="{840CC115-4FE3-4276-9784-C21DAB2BF98C}" srcOrd="3" destOrd="0" parTransId="{9BD316E3-279B-4165-86B9-56533E83ADF4}" sibTransId="{6EB30672-FA1D-4BF4-ADED-D4355F52A2DD}"/>
    <dgm:cxn modelId="{2B840F64-EF67-47B1-96FA-ADA098A208E5}" type="presOf" srcId="{6CC31D0B-96D5-43D0-A5B7-2EF1E3E2A85E}" destId="{A20F722B-488F-4055-AF67-859816C3C49A}" srcOrd="0" destOrd="0" presId="urn:microsoft.com/office/officeart/2005/8/layout/cycle6"/>
    <dgm:cxn modelId="{13A09350-776A-403E-8D35-F981590EDBFE}" srcId="{9975CA9F-0D07-4259-85D1-2EC8DD7D5C3F}" destId="{909AD081-E0BB-4D2A-8759-1F7EA2CD3CB2}" srcOrd="5" destOrd="0" parTransId="{22954B18-D600-4493-87E8-CC5DD306EADF}" sibTransId="{E6B18EB2-CF73-4E8F-A1FC-2CB36F174F6E}"/>
    <dgm:cxn modelId="{044BCE70-0C43-4831-85A2-4BEA9F052738}" type="presOf" srcId="{57A83CD2-3A37-4B23-BE19-83BDF4A97A27}" destId="{70569FAA-2379-4B12-98C8-B8CFC4188DD6}" srcOrd="0" destOrd="0" presId="urn:microsoft.com/office/officeart/2005/8/layout/cycle6"/>
    <dgm:cxn modelId="{76C7FA90-4542-4AA0-B028-8D92FB066B4C}" srcId="{9975CA9F-0D07-4259-85D1-2EC8DD7D5C3F}" destId="{57A83CD2-3A37-4B23-BE19-83BDF4A97A27}" srcOrd="4" destOrd="0" parTransId="{FE92B94D-796F-4AA4-8908-7EA9FBABA3A8}" sibTransId="{82FAC282-297A-4773-A931-B5D1F48423B1}"/>
    <dgm:cxn modelId="{D9F41692-539B-4EB5-98B5-C1FF8BAD18ED}" type="presOf" srcId="{087CAA6F-9B55-4886-A3EE-C60BB54285EA}" destId="{E55DB798-D23B-4BE4-931E-535EC53614B0}" srcOrd="0" destOrd="0" presId="urn:microsoft.com/office/officeart/2005/8/layout/cycle6"/>
    <dgm:cxn modelId="{7066D4A2-9D1C-4607-874B-5D97CF404BD5}" type="presOf" srcId="{82FAC282-297A-4773-A931-B5D1F48423B1}" destId="{829237FC-1250-4BBD-AC4A-EE075F6251F4}" srcOrd="0" destOrd="0" presId="urn:microsoft.com/office/officeart/2005/8/layout/cycle6"/>
    <dgm:cxn modelId="{B051FAA9-0183-4C0B-B2CC-A0D2D1BC1CFF}" srcId="{9975CA9F-0D07-4259-85D1-2EC8DD7D5C3F}" destId="{8297DB00-9EEF-4F6C-9DD7-76DB176488B3}" srcOrd="2" destOrd="0" parTransId="{022B5037-B7F8-4DF4-9088-26A4FB88E122}" sibTransId="{6CC31D0B-96D5-43D0-A5B7-2EF1E3E2A85E}"/>
    <dgm:cxn modelId="{701AECB7-E6D5-402C-B9C1-C030F2406C21}" type="presOf" srcId="{909AD081-E0BB-4D2A-8759-1F7EA2CD3CB2}" destId="{12CF5DF7-8C83-4BF1-B772-64963EB39F12}" srcOrd="0" destOrd="0" presId="urn:microsoft.com/office/officeart/2005/8/layout/cycle6"/>
    <dgm:cxn modelId="{7F5FE5C4-97E0-4F0F-81DC-C98C031E66C4}" type="presOf" srcId="{9975CA9F-0D07-4259-85D1-2EC8DD7D5C3F}" destId="{0F584F71-D539-429F-B240-071342AD9857}" srcOrd="0" destOrd="0" presId="urn:microsoft.com/office/officeart/2005/8/layout/cycle6"/>
    <dgm:cxn modelId="{3193AFC6-3D53-4F30-933A-367F5A1C6A4F}" type="presOf" srcId="{FAC4D5DA-87FF-4740-A35C-C271033B87F5}" destId="{476CE42B-DA59-4FC4-A67F-6CF76F2EB295}" srcOrd="0" destOrd="0" presId="urn:microsoft.com/office/officeart/2005/8/layout/cycle6"/>
    <dgm:cxn modelId="{19EEAEEC-9B95-40AF-8D1E-3A11B36BAA28}" type="presOf" srcId="{840CC115-4FE3-4276-9784-C21DAB2BF98C}" destId="{C50DFEED-8D9D-406A-AC9A-48DE322F29E6}" srcOrd="0" destOrd="0" presId="urn:microsoft.com/office/officeart/2005/8/layout/cycle6"/>
    <dgm:cxn modelId="{995644F0-FC3A-421A-AF22-76F6B17458F4}" type="presOf" srcId="{47CFD50F-393A-436C-9951-F2E02F288997}" destId="{ADAD4465-19DF-424E-B666-84D8AE50DFD5}" srcOrd="0" destOrd="0" presId="urn:microsoft.com/office/officeart/2005/8/layout/cycle6"/>
    <dgm:cxn modelId="{8A8A59FC-7951-4BCD-B7A7-B803F2CB6AC4}" srcId="{9975CA9F-0D07-4259-85D1-2EC8DD7D5C3F}" destId="{087CAA6F-9B55-4886-A3EE-C60BB54285EA}" srcOrd="1" destOrd="0" parTransId="{E920952D-0BA3-4E41-A2BF-236A3E25A6C0}" sibTransId="{47CFD50F-393A-436C-9951-F2E02F288997}"/>
    <dgm:cxn modelId="{44D60815-2E0F-473C-BB43-0339FEADD101}" type="presParOf" srcId="{0F584F71-D539-429F-B240-071342AD9857}" destId="{476CE42B-DA59-4FC4-A67F-6CF76F2EB295}" srcOrd="0" destOrd="0" presId="urn:microsoft.com/office/officeart/2005/8/layout/cycle6"/>
    <dgm:cxn modelId="{C7B02103-4A57-4C43-8EDF-62E6FA1022B6}" type="presParOf" srcId="{0F584F71-D539-429F-B240-071342AD9857}" destId="{012B56E4-D3F6-4ADB-AE35-E7DD9AA09C47}" srcOrd="1" destOrd="0" presId="urn:microsoft.com/office/officeart/2005/8/layout/cycle6"/>
    <dgm:cxn modelId="{5D2DA403-BD18-4329-ABE5-0CAD883A1906}" type="presParOf" srcId="{0F584F71-D539-429F-B240-071342AD9857}" destId="{0C07AF7C-9915-4398-AB32-8B2CF2F479D8}" srcOrd="2" destOrd="0" presId="urn:microsoft.com/office/officeart/2005/8/layout/cycle6"/>
    <dgm:cxn modelId="{1C264ABC-6A7D-40E2-9BED-CD51220363C0}" type="presParOf" srcId="{0F584F71-D539-429F-B240-071342AD9857}" destId="{E55DB798-D23B-4BE4-931E-535EC53614B0}" srcOrd="3" destOrd="0" presId="urn:microsoft.com/office/officeart/2005/8/layout/cycle6"/>
    <dgm:cxn modelId="{571B81BA-D994-4FE4-98D1-6143362B9555}" type="presParOf" srcId="{0F584F71-D539-429F-B240-071342AD9857}" destId="{6A40F72D-37D3-4418-92E9-CDC1DC3A5C5B}" srcOrd="4" destOrd="0" presId="urn:microsoft.com/office/officeart/2005/8/layout/cycle6"/>
    <dgm:cxn modelId="{4B63ADA6-F701-4DC8-9763-3D8A500FEA25}" type="presParOf" srcId="{0F584F71-D539-429F-B240-071342AD9857}" destId="{ADAD4465-19DF-424E-B666-84D8AE50DFD5}" srcOrd="5" destOrd="0" presId="urn:microsoft.com/office/officeart/2005/8/layout/cycle6"/>
    <dgm:cxn modelId="{C4098131-F948-42CC-80C2-6E61202350B5}" type="presParOf" srcId="{0F584F71-D539-429F-B240-071342AD9857}" destId="{8FAD33C0-9367-431E-9C66-F8A3B0F36A4C}" srcOrd="6" destOrd="0" presId="urn:microsoft.com/office/officeart/2005/8/layout/cycle6"/>
    <dgm:cxn modelId="{C1C7B4C3-FD42-4D89-AD8A-97423C56F205}" type="presParOf" srcId="{0F584F71-D539-429F-B240-071342AD9857}" destId="{4D85A60F-CB47-48A2-B26F-B578BCFD688F}" srcOrd="7" destOrd="0" presId="urn:microsoft.com/office/officeart/2005/8/layout/cycle6"/>
    <dgm:cxn modelId="{21A102FC-D9EC-4B39-82B0-7552C6D7DAE0}" type="presParOf" srcId="{0F584F71-D539-429F-B240-071342AD9857}" destId="{A20F722B-488F-4055-AF67-859816C3C49A}" srcOrd="8" destOrd="0" presId="urn:microsoft.com/office/officeart/2005/8/layout/cycle6"/>
    <dgm:cxn modelId="{8EB297C0-87C2-44E0-A653-D231F3702AEE}" type="presParOf" srcId="{0F584F71-D539-429F-B240-071342AD9857}" destId="{C50DFEED-8D9D-406A-AC9A-48DE322F29E6}" srcOrd="9" destOrd="0" presId="urn:microsoft.com/office/officeart/2005/8/layout/cycle6"/>
    <dgm:cxn modelId="{63E53F82-9B26-4387-A323-9FECFBDFF236}" type="presParOf" srcId="{0F584F71-D539-429F-B240-071342AD9857}" destId="{FA20E893-E5AB-4008-92D2-4A0455C9891C}" srcOrd="10" destOrd="0" presId="urn:microsoft.com/office/officeart/2005/8/layout/cycle6"/>
    <dgm:cxn modelId="{507F80A4-289C-4D22-89B2-A6C6BABC0511}" type="presParOf" srcId="{0F584F71-D539-429F-B240-071342AD9857}" destId="{A303C7CF-49CC-4F7C-A782-DFC1ABA8513D}" srcOrd="11" destOrd="0" presId="urn:microsoft.com/office/officeart/2005/8/layout/cycle6"/>
    <dgm:cxn modelId="{9E571AA5-DF28-48B2-B011-7FBF14568872}" type="presParOf" srcId="{0F584F71-D539-429F-B240-071342AD9857}" destId="{70569FAA-2379-4B12-98C8-B8CFC4188DD6}" srcOrd="12" destOrd="0" presId="urn:microsoft.com/office/officeart/2005/8/layout/cycle6"/>
    <dgm:cxn modelId="{969C7D44-A847-4351-B305-A7DF6AB2BFC2}" type="presParOf" srcId="{0F584F71-D539-429F-B240-071342AD9857}" destId="{E9A170B3-B7AA-43F4-B51C-EA29002C8842}" srcOrd="13" destOrd="0" presId="urn:microsoft.com/office/officeart/2005/8/layout/cycle6"/>
    <dgm:cxn modelId="{E4699F6A-2DAC-4308-8590-A7AE2AEF1DC5}" type="presParOf" srcId="{0F584F71-D539-429F-B240-071342AD9857}" destId="{829237FC-1250-4BBD-AC4A-EE075F6251F4}" srcOrd="14" destOrd="0" presId="urn:microsoft.com/office/officeart/2005/8/layout/cycle6"/>
    <dgm:cxn modelId="{5AD2D982-8C21-4DDB-8734-08C41746D2A5}" type="presParOf" srcId="{0F584F71-D539-429F-B240-071342AD9857}" destId="{12CF5DF7-8C83-4BF1-B772-64963EB39F12}" srcOrd="15" destOrd="0" presId="urn:microsoft.com/office/officeart/2005/8/layout/cycle6"/>
    <dgm:cxn modelId="{C2BDA6E5-B440-4494-96E0-DEAE4EEDA9AC}" type="presParOf" srcId="{0F584F71-D539-429F-B240-071342AD9857}" destId="{25CF3865-3848-48D4-8ED1-D033D2B0AEAA}" srcOrd="16" destOrd="0" presId="urn:microsoft.com/office/officeart/2005/8/layout/cycle6"/>
    <dgm:cxn modelId="{D3CB0A38-3E69-4575-8880-B9483D92531A}" type="presParOf" srcId="{0F584F71-D539-429F-B240-071342AD9857}" destId="{E76DF891-6749-403D-B5E3-1690B2E05F4F}" srcOrd="17"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7E00B68-891F-45AE-8CA3-5705EBE1EED8}"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IN"/>
        </a:p>
      </dgm:t>
    </dgm:pt>
    <dgm:pt modelId="{79912E3E-567E-4971-8F97-934770E62BCB}">
      <dgm:prSet custT="1"/>
      <dgm:spPr/>
      <dgm:t>
        <a:bodyPr/>
        <a:lstStyle/>
        <a:p>
          <a:pPr algn="l" rtl="0"/>
          <a:r>
            <a:rPr lang="en-US" sz="2400" b="1" dirty="0">
              <a:latin typeface="Calibri" pitchFamily="34" charset="0"/>
              <a:cs typeface="Calibri" pitchFamily="34" charset="0"/>
            </a:rPr>
            <a:t>3(xvii) Cash losses: </a:t>
          </a:r>
          <a:r>
            <a:rPr lang="en-US" sz="2400" dirty="0">
              <a:latin typeface="Calibri" pitchFamily="34" charset="0"/>
              <a:cs typeface="Calibri" pitchFamily="34" charset="0"/>
            </a:rPr>
            <a:t>Whether the company has incurred cash losses in the financial year and in the immediately preceding financial year, if so, state the amount of cash losses;</a:t>
          </a:r>
          <a:endParaRPr lang="en-IN" sz="2400" dirty="0">
            <a:latin typeface="Calibri" pitchFamily="34" charset="0"/>
            <a:cs typeface="Calibri" pitchFamily="34" charset="0"/>
          </a:endParaRPr>
        </a:p>
      </dgm:t>
    </dgm:pt>
    <dgm:pt modelId="{4F583DBA-C021-4329-89B5-40D1EA29B579}" type="parTrans" cxnId="{086CFE08-69CA-419E-AE32-B54E323A2A24}">
      <dgm:prSet/>
      <dgm:spPr/>
      <dgm:t>
        <a:bodyPr/>
        <a:lstStyle/>
        <a:p>
          <a:endParaRPr lang="en-IN" sz="2000"/>
        </a:p>
      </dgm:t>
    </dgm:pt>
    <dgm:pt modelId="{6DA70E79-094F-404C-8DF3-3CE598215578}" type="sibTrans" cxnId="{086CFE08-69CA-419E-AE32-B54E323A2A24}">
      <dgm:prSet/>
      <dgm:spPr/>
      <dgm:t>
        <a:bodyPr/>
        <a:lstStyle/>
        <a:p>
          <a:endParaRPr lang="en-IN" sz="2000"/>
        </a:p>
      </dgm:t>
    </dgm:pt>
    <dgm:pt modelId="{D83D6F6A-82AF-499F-9613-269D8DD18C57}">
      <dgm:prSet custT="1"/>
      <dgm:spPr/>
      <dgm:t>
        <a:bodyPr/>
        <a:lstStyle/>
        <a:p>
          <a:pPr rtl="0"/>
          <a:endParaRPr lang="en-IN" sz="2000" dirty="0"/>
        </a:p>
      </dgm:t>
    </dgm:pt>
    <dgm:pt modelId="{760B535B-D3A2-4397-B5F9-B68754B98430}" type="parTrans" cxnId="{E3DD2649-B9C9-4201-92CD-3709447748C4}">
      <dgm:prSet/>
      <dgm:spPr/>
      <dgm:t>
        <a:bodyPr/>
        <a:lstStyle/>
        <a:p>
          <a:endParaRPr lang="en-IN" sz="2000"/>
        </a:p>
      </dgm:t>
    </dgm:pt>
    <dgm:pt modelId="{D7E85BB3-9CB0-4528-A053-BCF30D477EEF}" type="sibTrans" cxnId="{E3DD2649-B9C9-4201-92CD-3709447748C4}">
      <dgm:prSet/>
      <dgm:spPr/>
      <dgm:t>
        <a:bodyPr/>
        <a:lstStyle/>
        <a:p>
          <a:endParaRPr lang="en-IN" sz="2000"/>
        </a:p>
      </dgm:t>
    </dgm:pt>
    <dgm:pt modelId="{53F5C760-6B9F-43F3-949A-6AA3EED2E93C}" type="pres">
      <dgm:prSet presAssocID="{57E00B68-891F-45AE-8CA3-5705EBE1EED8}" presName="linear" presStyleCnt="0">
        <dgm:presLayoutVars>
          <dgm:animLvl val="lvl"/>
          <dgm:resizeHandles val="exact"/>
        </dgm:presLayoutVars>
      </dgm:prSet>
      <dgm:spPr/>
    </dgm:pt>
    <dgm:pt modelId="{F3DCB789-6C9A-48DA-B58F-675FEB868814}" type="pres">
      <dgm:prSet presAssocID="{79912E3E-567E-4971-8F97-934770E62BCB}" presName="parentText" presStyleLbl="node1" presStyleIdx="0" presStyleCnt="1" custScaleY="491530">
        <dgm:presLayoutVars>
          <dgm:chMax val="0"/>
          <dgm:bulletEnabled val="1"/>
        </dgm:presLayoutVars>
      </dgm:prSet>
      <dgm:spPr/>
    </dgm:pt>
    <dgm:pt modelId="{16AE5B27-B796-41AE-B0DB-3B4647A865EA}" type="pres">
      <dgm:prSet presAssocID="{79912E3E-567E-4971-8F97-934770E62BCB}" presName="childText" presStyleLbl="revTx" presStyleIdx="0" presStyleCnt="1">
        <dgm:presLayoutVars>
          <dgm:bulletEnabled val="1"/>
        </dgm:presLayoutVars>
      </dgm:prSet>
      <dgm:spPr/>
    </dgm:pt>
  </dgm:ptLst>
  <dgm:cxnLst>
    <dgm:cxn modelId="{086CFE08-69CA-419E-AE32-B54E323A2A24}" srcId="{57E00B68-891F-45AE-8CA3-5705EBE1EED8}" destId="{79912E3E-567E-4971-8F97-934770E62BCB}" srcOrd="0" destOrd="0" parTransId="{4F583DBA-C021-4329-89B5-40D1EA29B579}" sibTransId="{6DA70E79-094F-404C-8DF3-3CE598215578}"/>
    <dgm:cxn modelId="{20081941-7D60-40BD-8E82-77DDB4852B28}" type="presOf" srcId="{57E00B68-891F-45AE-8CA3-5705EBE1EED8}" destId="{53F5C760-6B9F-43F3-949A-6AA3EED2E93C}" srcOrd="0" destOrd="0" presId="urn:microsoft.com/office/officeart/2005/8/layout/vList2"/>
    <dgm:cxn modelId="{E3DD2649-B9C9-4201-92CD-3709447748C4}" srcId="{79912E3E-567E-4971-8F97-934770E62BCB}" destId="{D83D6F6A-82AF-499F-9613-269D8DD18C57}" srcOrd="0" destOrd="0" parTransId="{760B535B-D3A2-4397-B5F9-B68754B98430}" sibTransId="{D7E85BB3-9CB0-4528-A053-BCF30D477EEF}"/>
    <dgm:cxn modelId="{0A5F5F56-16D3-49EF-B0EA-D6A66C812B5F}" type="presOf" srcId="{79912E3E-567E-4971-8F97-934770E62BCB}" destId="{F3DCB789-6C9A-48DA-B58F-675FEB868814}" srcOrd="0" destOrd="0" presId="urn:microsoft.com/office/officeart/2005/8/layout/vList2"/>
    <dgm:cxn modelId="{7F079498-0859-49C7-AFC0-8AD244B6318F}" type="presOf" srcId="{D83D6F6A-82AF-499F-9613-269D8DD18C57}" destId="{16AE5B27-B796-41AE-B0DB-3B4647A865EA}" srcOrd="0" destOrd="0" presId="urn:microsoft.com/office/officeart/2005/8/layout/vList2"/>
    <dgm:cxn modelId="{835428A8-1125-42C1-B3ED-A106A044A91E}" type="presParOf" srcId="{53F5C760-6B9F-43F3-949A-6AA3EED2E93C}" destId="{F3DCB789-6C9A-48DA-B58F-675FEB868814}" srcOrd="0" destOrd="0" presId="urn:microsoft.com/office/officeart/2005/8/layout/vList2"/>
    <dgm:cxn modelId="{312BDA55-77A5-41DF-AC75-57E4A2CD410E}" type="presParOf" srcId="{53F5C760-6B9F-43F3-949A-6AA3EED2E93C}" destId="{16AE5B27-B796-41AE-B0DB-3B4647A865EA}"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00C704A-8D0F-42C3-BD5E-2803035641E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IN"/>
        </a:p>
      </dgm:t>
    </dgm:pt>
    <dgm:pt modelId="{09ABE186-18AD-44CE-B323-68A50D49A733}">
      <dgm:prSet/>
      <dgm:spPr/>
      <dgm:t>
        <a:bodyPr/>
        <a:lstStyle/>
        <a:p>
          <a:pPr rtl="0"/>
          <a:r>
            <a:rPr lang="en-IN"/>
            <a:t>Ageing</a:t>
          </a:r>
        </a:p>
      </dgm:t>
    </dgm:pt>
    <dgm:pt modelId="{7BF5AAA2-9775-48F6-8C2C-75E53496AD17}" type="parTrans" cxnId="{CD8DBE40-1E76-49AE-8BA3-41A18131DD50}">
      <dgm:prSet/>
      <dgm:spPr/>
      <dgm:t>
        <a:bodyPr/>
        <a:lstStyle/>
        <a:p>
          <a:endParaRPr lang="en-IN"/>
        </a:p>
      </dgm:t>
    </dgm:pt>
    <dgm:pt modelId="{9C1D3342-F910-480D-B677-DB3FBA757F6D}" type="sibTrans" cxnId="{CD8DBE40-1E76-49AE-8BA3-41A18131DD50}">
      <dgm:prSet/>
      <dgm:spPr/>
      <dgm:t>
        <a:bodyPr/>
        <a:lstStyle/>
        <a:p>
          <a:endParaRPr lang="en-IN"/>
        </a:p>
      </dgm:t>
    </dgm:pt>
    <dgm:pt modelId="{3F1C2E6F-C9F8-41DE-AD96-860EF43C95AA}">
      <dgm:prSet/>
      <dgm:spPr/>
      <dgm:t>
        <a:bodyPr/>
        <a:lstStyle/>
        <a:p>
          <a:pPr rtl="0"/>
          <a:r>
            <a:rPr lang="en-IN"/>
            <a:t>Trade Receivables</a:t>
          </a:r>
        </a:p>
      </dgm:t>
    </dgm:pt>
    <dgm:pt modelId="{B89292F4-43B4-4DDF-90ED-A9CB72E0AFAE}" type="parTrans" cxnId="{8E3A59C3-105A-4809-A540-131947E5A304}">
      <dgm:prSet/>
      <dgm:spPr/>
      <dgm:t>
        <a:bodyPr/>
        <a:lstStyle/>
        <a:p>
          <a:endParaRPr lang="en-IN"/>
        </a:p>
      </dgm:t>
    </dgm:pt>
    <dgm:pt modelId="{C32704FF-BCD0-458A-98EB-235398E3A524}" type="sibTrans" cxnId="{8E3A59C3-105A-4809-A540-131947E5A304}">
      <dgm:prSet/>
      <dgm:spPr/>
      <dgm:t>
        <a:bodyPr/>
        <a:lstStyle/>
        <a:p>
          <a:endParaRPr lang="en-IN"/>
        </a:p>
      </dgm:t>
    </dgm:pt>
    <dgm:pt modelId="{9B538DC6-C9C9-444E-B861-D30C467624FC}">
      <dgm:prSet/>
      <dgm:spPr/>
      <dgm:t>
        <a:bodyPr/>
        <a:lstStyle/>
        <a:p>
          <a:pPr rtl="0"/>
          <a:r>
            <a:rPr lang="en-IN"/>
            <a:t>Trade Payables</a:t>
          </a:r>
        </a:p>
      </dgm:t>
    </dgm:pt>
    <dgm:pt modelId="{1A1711BB-FD19-481E-BE4B-826CDDA4D3A8}" type="parTrans" cxnId="{6792F261-7A1B-4CB9-B761-28BAB97EF4B0}">
      <dgm:prSet/>
      <dgm:spPr/>
      <dgm:t>
        <a:bodyPr/>
        <a:lstStyle/>
        <a:p>
          <a:endParaRPr lang="en-IN"/>
        </a:p>
      </dgm:t>
    </dgm:pt>
    <dgm:pt modelId="{7012F90C-F81A-411D-BCE3-98FB19DD46E0}" type="sibTrans" cxnId="{6792F261-7A1B-4CB9-B761-28BAB97EF4B0}">
      <dgm:prSet/>
      <dgm:spPr/>
      <dgm:t>
        <a:bodyPr/>
        <a:lstStyle/>
        <a:p>
          <a:endParaRPr lang="en-IN"/>
        </a:p>
      </dgm:t>
    </dgm:pt>
    <dgm:pt modelId="{193FB4A3-AFB5-445C-A5B0-7CBC005DD185}">
      <dgm:prSet/>
      <dgm:spPr/>
      <dgm:t>
        <a:bodyPr/>
        <a:lstStyle/>
        <a:p>
          <a:pPr rtl="0"/>
          <a:r>
            <a:rPr lang="en-IN"/>
            <a:t>CWIP/IAUD</a:t>
          </a:r>
        </a:p>
      </dgm:t>
    </dgm:pt>
    <dgm:pt modelId="{63005077-DCE4-40A7-8F6B-C53A756113E3}" type="parTrans" cxnId="{7B02239D-2EE9-42F7-93FD-D3996CADA56D}">
      <dgm:prSet/>
      <dgm:spPr/>
      <dgm:t>
        <a:bodyPr/>
        <a:lstStyle/>
        <a:p>
          <a:endParaRPr lang="en-IN"/>
        </a:p>
      </dgm:t>
    </dgm:pt>
    <dgm:pt modelId="{C63E7717-238F-4578-9167-64BA1F187898}" type="sibTrans" cxnId="{7B02239D-2EE9-42F7-93FD-D3996CADA56D}">
      <dgm:prSet/>
      <dgm:spPr/>
      <dgm:t>
        <a:bodyPr/>
        <a:lstStyle/>
        <a:p>
          <a:endParaRPr lang="en-IN"/>
        </a:p>
      </dgm:t>
    </dgm:pt>
    <dgm:pt modelId="{4C571CEC-F225-4B4E-AC69-BCD50E04AC1F}">
      <dgm:prSet/>
      <dgm:spPr/>
      <dgm:t>
        <a:bodyPr/>
        <a:lstStyle/>
        <a:p>
          <a:pPr rtl="0"/>
          <a:r>
            <a:rPr lang="en-IN"/>
            <a:t>Borrowing based on current assets</a:t>
          </a:r>
        </a:p>
      </dgm:t>
    </dgm:pt>
    <dgm:pt modelId="{AA920296-821D-495B-BADD-F56A862872A7}" type="parTrans" cxnId="{CD027BCB-0932-4F66-A3EE-32A020DE4118}">
      <dgm:prSet/>
      <dgm:spPr/>
      <dgm:t>
        <a:bodyPr/>
        <a:lstStyle/>
        <a:p>
          <a:endParaRPr lang="en-IN"/>
        </a:p>
      </dgm:t>
    </dgm:pt>
    <dgm:pt modelId="{A50DE5C3-89AF-4A29-9A77-E8C98E156B64}" type="sibTrans" cxnId="{CD027BCB-0932-4F66-A3EE-32A020DE4118}">
      <dgm:prSet/>
      <dgm:spPr/>
      <dgm:t>
        <a:bodyPr/>
        <a:lstStyle/>
        <a:p>
          <a:endParaRPr lang="en-IN"/>
        </a:p>
      </dgm:t>
    </dgm:pt>
    <dgm:pt modelId="{BB023EB3-B25E-4F8E-BDE2-2F9D8071F6E3}">
      <dgm:prSet/>
      <dgm:spPr/>
      <dgm:t>
        <a:bodyPr/>
        <a:lstStyle/>
        <a:p>
          <a:pPr rtl="0"/>
          <a:r>
            <a:rPr lang="en-IN"/>
            <a:t>Ratio Analysis</a:t>
          </a:r>
        </a:p>
      </dgm:t>
    </dgm:pt>
    <dgm:pt modelId="{4A6C7710-FED2-42B8-BD21-A4657D777998}" type="parTrans" cxnId="{AE0E8204-00AA-4C63-BF0D-4F3E7F4C62A1}">
      <dgm:prSet/>
      <dgm:spPr/>
      <dgm:t>
        <a:bodyPr/>
        <a:lstStyle/>
        <a:p>
          <a:endParaRPr lang="en-IN"/>
        </a:p>
      </dgm:t>
    </dgm:pt>
    <dgm:pt modelId="{A63A59A0-95F2-4046-8460-776569B72BF3}" type="sibTrans" cxnId="{AE0E8204-00AA-4C63-BF0D-4F3E7F4C62A1}">
      <dgm:prSet/>
      <dgm:spPr/>
      <dgm:t>
        <a:bodyPr/>
        <a:lstStyle/>
        <a:p>
          <a:endParaRPr lang="en-IN"/>
        </a:p>
      </dgm:t>
    </dgm:pt>
    <dgm:pt modelId="{1B9AD301-6683-42B8-B27C-6971120948D9}">
      <dgm:prSet/>
      <dgm:spPr/>
      <dgm:t>
        <a:bodyPr/>
        <a:lstStyle/>
        <a:p>
          <a:pPr rtl="0"/>
          <a:r>
            <a:rPr lang="en-IN"/>
            <a:t>Rounding off</a:t>
          </a:r>
        </a:p>
      </dgm:t>
    </dgm:pt>
    <dgm:pt modelId="{17218F75-5D78-43CD-9AA4-6279B42F6D07}" type="parTrans" cxnId="{5E059266-DF9C-485E-9FE8-A479404569AD}">
      <dgm:prSet/>
      <dgm:spPr/>
      <dgm:t>
        <a:bodyPr/>
        <a:lstStyle/>
        <a:p>
          <a:endParaRPr lang="en-IN"/>
        </a:p>
      </dgm:t>
    </dgm:pt>
    <dgm:pt modelId="{CEACE9AF-DF4B-42AD-9A4F-A3B4BF707B4E}" type="sibTrans" cxnId="{5E059266-DF9C-485E-9FE8-A479404569AD}">
      <dgm:prSet/>
      <dgm:spPr/>
      <dgm:t>
        <a:bodyPr/>
        <a:lstStyle/>
        <a:p>
          <a:endParaRPr lang="en-IN"/>
        </a:p>
      </dgm:t>
    </dgm:pt>
    <dgm:pt modelId="{29DD1F95-5ACD-4925-AB4B-904ADCCF14FF}">
      <dgm:prSet/>
      <dgm:spPr/>
      <dgm:t>
        <a:bodyPr/>
        <a:lstStyle/>
        <a:p>
          <a:pPr rtl="0"/>
          <a:r>
            <a:rPr lang="en-IN" dirty="0"/>
            <a:t>Classification of current maturities of long term borrowings</a:t>
          </a:r>
        </a:p>
      </dgm:t>
    </dgm:pt>
    <dgm:pt modelId="{BAAFF2A5-72E6-47AC-9ABB-67F06813CAB3}" type="parTrans" cxnId="{94959392-CCD2-41CC-88A0-AEE8E435C9ED}">
      <dgm:prSet/>
      <dgm:spPr/>
      <dgm:t>
        <a:bodyPr/>
        <a:lstStyle/>
        <a:p>
          <a:endParaRPr lang="en-IN"/>
        </a:p>
      </dgm:t>
    </dgm:pt>
    <dgm:pt modelId="{7B86FFCB-52B3-4644-839C-68C02F94F88E}" type="sibTrans" cxnId="{94959392-CCD2-41CC-88A0-AEE8E435C9ED}">
      <dgm:prSet/>
      <dgm:spPr/>
      <dgm:t>
        <a:bodyPr/>
        <a:lstStyle/>
        <a:p>
          <a:endParaRPr lang="en-IN"/>
        </a:p>
      </dgm:t>
    </dgm:pt>
    <dgm:pt modelId="{662C3B71-0F33-4C9F-814B-0F8D018FFE57}">
      <dgm:prSet/>
      <dgm:spPr/>
      <dgm:t>
        <a:bodyPr/>
        <a:lstStyle/>
        <a:p>
          <a:pPr rtl="0"/>
          <a:r>
            <a:rPr lang="en-IN" dirty="0"/>
            <a:t>CARO Report changes</a:t>
          </a:r>
        </a:p>
      </dgm:t>
    </dgm:pt>
    <dgm:pt modelId="{6854258F-52F8-4A41-A791-2A9FF785C81B}" type="parTrans" cxnId="{A90F4A6B-227D-4204-9065-B3BDB685F634}">
      <dgm:prSet/>
      <dgm:spPr/>
    </dgm:pt>
    <dgm:pt modelId="{96DB0727-A88F-46C1-9086-1888F6DF4D94}" type="sibTrans" cxnId="{A90F4A6B-227D-4204-9065-B3BDB685F634}">
      <dgm:prSet/>
      <dgm:spPr/>
    </dgm:pt>
    <dgm:pt modelId="{49D584B9-D5F6-4B3E-ADE4-F1C5D7BF05DC}" type="pres">
      <dgm:prSet presAssocID="{B00C704A-8D0F-42C3-BD5E-2803035641E2}" presName="diagram" presStyleCnt="0">
        <dgm:presLayoutVars>
          <dgm:dir/>
          <dgm:resizeHandles val="exact"/>
        </dgm:presLayoutVars>
      </dgm:prSet>
      <dgm:spPr/>
    </dgm:pt>
    <dgm:pt modelId="{7667764C-9060-4B61-957D-6D1CFE3551FA}" type="pres">
      <dgm:prSet presAssocID="{09ABE186-18AD-44CE-B323-68A50D49A733}" presName="node" presStyleLbl="node1" presStyleIdx="0" presStyleCnt="6">
        <dgm:presLayoutVars>
          <dgm:bulletEnabled val="1"/>
        </dgm:presLayoutVars>
      </dgm:prSet>
      <dgm:spPr/>
    </dgm:pt>
    <dgm:pt modelId="{31A4467A-72FF-4ABB-A99D-8201CED2007B}" type="pres">
      <dgm:prSet presAssocID="{9C1D3342-F910-480D-B677-DB3FBA757F6D}" presName="sibTrans" presStyleCnt="0"/>
      <dgm:spPr/>
    </dgm:pt>
    <dgm:pt modelId="{C4FE78E2-8C8D-4BA4-A2E5-DB8AE7A8124A}" type="pres">
      <dgm:prSet presAssocID="{4C571CEC-F225-4B4E-AC69-BCD50E04AC1F}" presName="node" presStyleLbl="node1" presStyleIdx="1" presStyleCnt="6">
        <dgm:presLayoutVars>
          <dgm:bulletEnabled val="1"/>
        </dgm:presLayoutVars>
      </dgm:prSet>
      <dgm:spPr/>
    </dgm:pt>
    <dgm:pt modelId="{5FB18A54-0588-43BB-B8EA-59C315CBD476}" type="pres">
      <dgm:prSet presAssocID="{A50DE5C3-89AF-4A29-9A77-E8C98E156B64}" presName="sibTrans" presStyleCnt="0"/>
      <dgm:spPr/>
    </dgm:pt>
    <dgm:pt modelId="{6C21E32D-90B0-405A-8025-B5C328A63BC0}" type="pres">
      <dgm:prSet presAssocID="{BB023EB3-B25E-4F8E-BDE2-2F9D8071F6E3}" presName="node" presStyleLbl="node1" presStyleIdx="2" presStyleCnt="6">
        <dgm:presLayoutVars>
          <dgm:bulletEnabled val="1"/>
        </dgm:presLayoutVars>
      </dgm:prSet>
      <dgm:spPr/>
    </dgm:pt>
    <dgm:pt modelId="{FADF1EC0-796A-4679-AB5D-CF837B991004}" type="pres">
      <dgm:prSet presAssocID="{A63A59A0-95F2-4046-8460-776569B72BF3}" presName="sibTrans" presStyleCnt="0"/>
      <dgm:spPr/>
    </dgm:pt>
    <dgm:pt modelId="{87BB6BDA-99EC-44F6-8A39-E04839763A9A}" type="pres">
      <dgm:prSet presAssocID="{1B9AD301-6683-42B8-B27C-6971120948D9}" presName="node" presStyleLbl="node1" presStyleIdx="3" presStyleCnt="6">
        <dgm:presLayoutVars>
          <dgm:bulletEnabled val="1"/>
        </dgm:presLayoutVars>
      </dgm:prSet>
      <dgm:spPr/>
    </dgm:pt>
    <dgm:pt modelId="{E935B684-B643-4D4E-8B6D-C2807F1142D6}" type="pres">
      <dgm:prSet presAssocID="{CEACE9AF-DF4B-42AD-9A4F-A3B4BF707B4E}" presName="sibTrans" presStyleCnt="0"/>
      <dgm:spPr/>
    </dgm:pt>
    <dgm:pt modelId="{866ED0AD-9FB5-43AF-93E2-31797E4EAFB3}" type="pres">
      <dgm:prSet presAssocID="{29DD1F95-5ACD-4925-AB4B-904ADCCF14FF}" presName="node" presStyleLbl="node1" presStyleIdx="4" presStyleCnt="6">
        <dgm:presLayoutVars>
          <dgm:bulletEnabled val="1"/>
        </dgm:presLayoutVars>
      </dgm:prSet>
      <dgm:spPr/>
    </dgm:pt>
    <dgm:pt modelId="{C5BE6F4C-F903-423F-9E57-EC6546D6AD9B}" type="pres">
      <dgm:prSet presAssocID="{7B86FFCB-52B3-4644-839C-68C02F94F88E}" presName="sibTrans" presStyleCnt="0"/>
      <dgm:spPr/>
    </dgm:pt>
    <dgm:pt modelId="{8F7B4018-D951-40F0-B6C6-543FBCE68DB1}" type="pres">
      <dgm:prSet presAssocID="{662C3B71-0F33-4C9F-814B-0F8D018FFE57}" presName="node" presStyleLbl="node1" presStyleIdx="5" presStyleCnt="6">
        <dgm:presLayoutVars>
          <dgm:bulletEnabled val="1"/>
        </dgm:presLayoutVars>
      </dgm:prSet>
      <dgm:spPr/>
    </dgm:pt>
  </dgm:ptLst>
  <dgm:cxnLst>
    <dgm:cxn modelId="{AE0E8204-00AA-4C63-BF0D-4F3E7F4C62A1}" srcId="{B00C704A-8D0F-42C3-BD5E-2803035641E2}" destId="{BB023EB3-B25E-4F8E-BDE2-2F9D8071F6E3}" srcOrd="2" destOrd="0" parTransId="{4A6C7710-FED2-42B8-BD21-A4657D777998}" sibTransId="{A63A59A0-95F2-4046-8460-776569B72BF3}"/>
    <dgm:cxn modelId="{368C3F05-4884-4441-ADBA-A855850635C6}" type="presOf" srcId="{662C3B71-0F33-4C9F-814B-0F8D018FFE57}" destId="{8F7B4018-D951-40F0-B6C6-543FBCE68DB1}" srcOrd="0" destOrd="0" presId="urn:microsoft.com/office/officeart/2005/8/layout/default"/>
    <dgm:cxn modelId="{114A7208-7895-4763-91C8-997933E2FA78}" type="presOf" srcId="{9B538DC6-C9C9-444E-B861-D30C467624FC}" destId="{7667764C-9060-4B61-957D-6D1CFE3551FA}" srcOrd="0" destOrd="2" presId="urn:microsoft.com/office/officeart/2005/8/layout/default"/>
    <dgm:cxn modelId="{174B6515-BB0D-4A3E-80FD-9735DC31699A}" type="presOf" srcId="{29DD1F95-5ACD-4925-AB4B-904ADCCF14FF}" destId="{866ED0AD-9FB5-43AF-93E2-31797E4EAFB3}" srcOrd="0" destOrd="0" presId="urn:microsoft.com/office/officeart/2005/8/layout/default"/>
    <dgm:cxn modelId="{4F67E11A-8032-404D-A83C-3AEE6679BBDA}" type="presOf" srcId="{1B9AD301-6683-42B8-B27C-6971120948D9}" destId="{87BB6BDA-99EC-44F6-8A39-E04839763A9A}" srcOrd="0" destOrd="0" presId="urn:microsoft.com/office/officeart/2005/8/layout/default"/>
    <dgm:cxn modelId="{EF1E0C1C-D944-497E-AD67-3CEEB4D7A901}" type="presOf" srcId="{B00C704A-8D0F-42C3-BD5E-2803035641E2}" destId="{49D584B9-D5F6-4B3E-ADE4-F1C5D7BF05DC}" srcOrd="0" destOrd="0" presId="urn:microsoft.com/office/officeart/2005/8/layout/default"/>
    <dgm:cxn modelId="{1FDF2834-78BB-4D2A-8C70-99B5E218C9A7}" type="presOf" srcId="{193FB4A3-AFB5-445C-A5B0-7CBC005DD185}" destId="{7667764C-9060-4B61-957D-6D1CFE3551FA}" srcOrd="0" destOrd="3" presId="urn:microsoft.com/office/officeart/2005/8/layout/default"/>
    <dgm:cxn modelId="{CD8DBE40-1E76-49AE-8BA3-41A18131DD50}" srcId="{B00C704A-8D0F-42C3-BD5E-2803035641E2}" destId="{09ABE186-18AD-44CE-B323-68A50D49A733}" srcOrd="0" destOrd="0" parTransId="{7BF5AAA2-9775-48F6-8C2C-75E53496AD17}" sibTransId="{9C1D3342-F910-480D-B677-DB3FBA757F6D}"/>
    <dgm:cxn modelId="{6792F261-7A1B-4CB9-B761-28BAB97EF4B0}" srcId="{09ABE186-18AD-44CE-B323-68A50D49A733}" destId="{9B538DC6-C9C9-444E-B861-D30C467624FC}" srcOrd="1" destOrd="0" parTransId="{1A1711BB-FD19-481E-BE4B-826CDDA4D3A8}" sibTransId="{7012F90C-F81A-411D-BCE3-98FB19DD46E0}"/>
    <dgm:cxn modelId="{5E059266-DF9C-485E-9FE8-A479404569AD}" srcId="{B00C704A-8D0F-42C3-BD5E-2803035641E2}" destId="{1B9AD301-6683-42B8-B27C-6971120948D9}" srcOrd="3" destOrd="0" parTransId="{17218F75-5D78-43CD-9AA4-6279B42F6D07}" sibTransId="{CEACE9AF-DF4B-42AD-9A4F-A3B4BF707B4E}"/>
    <dgm:cxn modelId="{A90F4A6B-227D-4204-9065-B3BDB685F634}" srcId="{B00C704A-8D0F-42C3-BD5E-2803035641E2}" destId="{662C3B71-0F33-4C9F-814B-0F8D018FFE57}" srcOrd="5" destOrd="0" parTransId="{6854258F-52F8-4A41-A791-2A9FF785C81B}" sibTransId="{96DB0727-A88F-46C1-9086-1888F6DF4D94}"/>
    <dgm:cxn modelId="{3313ED7E-2B59-42DC-88AD-375DD5392720}" type="presOf" srcId="{BB023EB3-B25E-4F8E-BDE2-2F9D8071F6E3}" destId="{6C21E32D-90B0-405A-8025-B5C328A63BC0}" srcOrd="0" destOrd="0" presId="urn:microsoft.com/office/officeart/2005/8/layout/default"/>
    <dgm:cxn modelId="{94959392-CCD2-41CC-88A0-AEE8E435C9ED}" srcId="{B00C704A-8D0F-42C3-BD5E-2803035641E2}" destId="{29DD1F95-5ACD-4925-AB4B-904ADCCF14FF}" srcOrd="4" destOrd="0" parTransId="{BAAFF2A5-72E6-47AC-9ABB-67F06813CAB3}" sibTransId="{7B86FFCB-52B3-4644-839C-68C02F94F88E}"/>
    <dgm:cxn modelId="{7B02239D-2EE9-42F7-93FD-D3996CADA56D}" srcId="{09ABE186-18AD-44CE-B323-68A50D49A733}" destId="{193FB4A3-AFB5-445C-A5B0-7CBC005DD185}" srcOrd="2" destOrd="0" parTransId="{63005077-DCE4-40A7-8F6B-C53A756113E3}" sibTransId="{C63E7717-238F-4578-9167-64BA1F187898}"/>
    <dgm:cxn modelId="{8E3A59C3-105A-4809-A540-131947E5A304}" srcId="{09ABE186-18AD-44CE-B323-68A50D49A733}" destId="{3F1C2E6F-C9F8-41DE-AD96-860EF43C95AA}" srcOrd="0" destOrd="0" parTransId="{B89292F4-43B4-4DDF-90ED-A9CB72E0AFAE}" sibTransId="{C32704FF-BCD0-458A-98EB-235398E3A524}"/>
    <dgm:cxn modelId="{CD027BCB-0932-4F66-A3EE-32A020DE4118}" srcId="{B00C704A-8D0F-42C3-BD5E-2803035641E2}" destId="{4C571CEC-F225-4B4E-AC69-BCD50E04AC1F}" srcOrd="1" destOrd="0" parTransId="{AA920296-821D-495B-BADD-F56A862872A7}" sibTransId="{A50DE5C3-89AF-4A29-9A77-E8C98E156B64}"/>
    <dgm:cxn modelId="{C11E1AE0-8C5E-49CA-A9C8-79C09D133FCD}" type="presOf" srcId="{4C571CEC-F225-4B4E-AC69-BCD50E04AC1F}" destId="{C4FE78E2-8C8D-4BA4-A2E5-DB8AE7A8124A}" srcOrd="0" destOrd="0" presId="urn:microsoft.com/office/officeart/2005/8/layout/default"/>
    <dgm:cxn modelId="{283F80F4-9943-4CFD-83CA-D15D83C7CF71}" type="presOf" srcId="{3F1C2E6F-C9F8-41DE-AD96-860EF43C95AA}" destId="{7667764C-9060-4B61-957D-6D1CFE3551FA}" srcOrd="0" destOrd="1" presId="urn:microsoft.com/office/officeart/2005/8/layout/default"/>
    <dgm:cxn modelId="{60C48FFA-095C-4477-910A-866A3E4B6806}" type="presOf" srcId="{09ABE186-18AD-44CE-B323-68A50D49A733}" destId="{7667764C-9060-4B61-957D-6D1CFE3551FA}" srcOrd="0" destOrd="0" presId="urn:microsoft.com/office/officeart/2005/8/layout/default"/>
    <dgm:cxn modelId="{F0BF4B25-4FEC-4517-8EED-61B56A0D1B6B}" type="presParOf" srcId="{49D584B9-D5F6-4B3E-ADE4-F1C5D7BF05DC}" destId="{7667764C-9060-4B61-957D-6D1CFE3551FA}" srcOrd="0" destOrd="0" presId="urn:microsoft.com/office/officeart/2005/8/layout/default"/>
    <dgm:cxn modelId="{266D997F-162B-4DEA-AA66-E0D679845C32}" type="presParOf" srcId="{49D584B9-D5F6-4B3E-ADE4-F1C5D7BF05DC}" destId="{31A4467A-72FF-4ABB-A99D-8201CED2007B}" srcOrd="1" destOrd="0" presId="urn:microsoft.com/office/officeart/2005/8/layout/default"/>
    <dgm:cxn modelId="{A4395394-20F5-4608-ACC2-B15AECB126D6}" type="presParOf" srcId="{49D584B9-D5F6-4B3E-ADE4-F1C5D7BF05DC}" destId="{C4FE78E2-8C8D-4BA4-A2E5-DB8AE7A8124A}" srcOrd="2" destOrd="0" presId="urn:microsoft.com/office/officeart/2005/8/layout/default"/>
    <dgm:cxn modelId="{2F70C133-196D-4EAE-B4D8-21F24B1C127C}" type="presParOf" srcId="{49D584B9-D5F6-4B3E-ADE4-F1C5D7BF05DC}" destId="{5FB18A54-0588-43BB-B8EA-59C315CBD476}" srcOrd="3" destOrd="0" presId="urn:microsoft.com/office/officeart/2005/8/layout/default"/>
    <dgm:cxn modelId="{9A567C5F-7918-4DBC-B2FD-7F15D522A053}" type="presParOf" srcId="{49D584B9-D5F6-4B3E-ADE4-F1C5D7BF05DC}" destId="{6C21E32D-90B0-405A-8025-B5C328A63BC0}" srcOrd="4" destOrd="0" presId="urn:microsoft.com/office/officeart/2005/8/layout/default"/>
    <dgm:cxn modelId="{1AD685D9-535E-4CB3-BA26-444892D68C37}" type="presParOf" srcId="{49D584B9-D5F6-4B3E-ADE4-F1C5D7BF05DC}" destId="{FADF1EC0-796A-4679-AB5D-CF837B991004}" srcOrd="5" destOrd="0" presId="urn:microsoft.com/office/officeart/2005/8/layout/default"/>
    <dgm:cxn modelId="{0D8F354D-BB37-43F1-818F-CFE2306641AF}" type="presParOf" srcId="{49D584B9-D5F6-4B3E-ADE4-F1C5D7BF05DC}" destId="{87BB6BDA-99EC-44F6-8A39-E04839763A9A}" srcOrd="6" destOrd="0" presId="urn:microsoft.com/office/officeart/2005/8/layout/default"/>
    <dgm:cxn modelId="{368B9507-4DF7-41D5-8C2D-41F086F1F8C1}" type="presParOf" srcId="{49D584B9-D5F6-4B3E-ADE4-F1C5D7BF05DC}" destId="{E935B684-B643-4D4E-8B6D-C2807F1142D6}" srcOrd="7" destOrd="0" presId="urn:microsoft.com/office/officeart/2005/8/layout/default"/>
    <dgm:cxn modelId="{2DFD4950-FF64-4093-A351-6A3AEB544405}" type="presParOf" srcId="{49D584B9-D5F6-4B3E-ADE4-F1C5D7BF05DC}" destId="{866ED0AD-9FB5-43AF-93E2-31797E4EAFB3}" srcOrd="8" destOrd="0" presId="urn:microsoft.com/office/officeart/2005/8/layout/default"/>
    <dgm:cxn modelId="{9CB52CF3-9DD1-4865-BE75-0FE5FA125CA5}" type="presParOf" srcId="{49D584B9-D5F6-4B3E-ADE4-F1C5D7BF05DC}" destId="{C5BE6F4C-F903-423F-9E57-EC6546D6AD9B}" srcOrd="9" destOrd="0" presId="urn:microsoft.com/office/officeart/2005/8/layout/default"/>
    <dgm:cxn modelId="{81EF2B7A-03BF-4976-AEF8-7ECB5621079A}" type="presParOf" srcId="{49D584B9-D5F6-4B3E-ADE4-F1C5D7BF05DC}" destId="{8F7B4018-D951-40F0-B6C6-543FBCE68DB1}"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CA6E8D-DB48-4494-A61A-8289734CC6B8}"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en-IN"/>
        </a:p>
      </dgm:t>
    </dgm:pt>
    <dgm:pt modelId="{3A867E64-55BC-4AE1-AED4-28BC00732AD5}">
      <dgm:prSet custT="1"/>
      <dgm:spPr/>
      <dgm:t>
        <a:bodyPr/>
        <a:lstStyle/>
        <a:p>
          <a:pPr rtl="0"/>
          <a:r>
            <a:rPr lang="en-IN" sz="2000" dirty="0">
              <a:latin typeface="Calibri" pitchFamily="34" charset="0"/>
              <a:cs typeface="Calibri" pitchFamily="34" charset="0"/>
            </a:rPr>
            <a:t>Improving Transparency and useful in Financial Analysis</a:t>
          </a:r>
        </a:p>
      </dgm:t>
    </dgm:pt>
    <dgm:pt modelId="{EE41D127-E668-4565-A71F-F38A72369846}" type="parTrans" cxnId="{AC015B33-AB30-4113-BEBE-7E15C0823796}">
      <dgm:prSet/>
      <dgm:spPr/>
      <dgm:t>
        <a:bodyPr/>
        <a:lstStyle/>
        <a:p>
          <a:endParaRPr lang="en-IN" sz="1800">
            <a:latin typeface="Calibri" pitchFamily="34" charset="0"/>
            <a:cs typeface="Calibri" pitchFamily="34" charset="0"/>
          </a:endParaRPr>
        </a:p>
      </dgm:t>
    </dgm:pt>
    <dgm:pt modelId="{FAF9B20C-67A4-4DDA-8819-C3050D439666}" type="sibTrans" cxnId="{AC015B33-AB30-4113-BEBE-7E15C0823796}">
      <dgm:prSet/>
      <dgm:spPr/>
      <dgm:t>
        <a:bodyPr/>
        <a:lstStyle/>
        <a:p>
          <a:endParaRPr lang="en-IN" sz="1800">
            <a:latin typeface="Calibri" pitchFamily="34" charset="0"/>
            <a:cs typeface="Calibri" pitchFamily="34" charset="0"/>
          </a:endParaRPr>
        </a:p>
      </dgm:t>
    </dgm:pt>
    <dgm:pt modelId="{CDF3EB55-1DAA-4177-9D1A-6F6D7FB2DB0F}">
      <dgm:prSet custT="1"/>
      <dgm:spPr/>
      <dgm:t>
        <a:bodyPr/>
        <a:lstStyle/>
        <a:p>
          <a:pPr rtl="0"/>
          <a:r>
            <a:rPr lang="en-IN" sz="1800" dirty="0">
              <a:latin typeface="Calibri" pitchFamily="34" charset="0"/>
              <a:cs typeface="Calibri" pitchFamily="34" charset="0"/>
            </a:rPr>
            <a:t>Trade Receivables ageing</a:t>
          </a:r>
        </a:p>
      </dgm:t>
    </dgm:pt>
    <dgm:pt modelId="{87483BF1-7257-4495-A556-3C423B35757E}" type="parTrans" cxnId="{5E984285-1193-44CC-ABB9-44A3B1636DED}">
      <dgm:prSet custT="1"/>
      <dgm:spPr/>
      <dgm:t>
        <a:bodyPr/>
        <a:lstStyle/>
        <a:p>
          <a:endParaRPr lang="en-IN" sz="1800">
            <a:latin typeface="Calibri" pitchFamily="34" charset="0"/>
            <a:cs typeface="Calibri" pitchFamily="34" charset="0"/>
          </a:endParaRPr>
        </a:p>
      </dgm:t>
    </dgm:pt>
    <dgm:pt modelId="{CDB45278-BEC4-4DC4-866E-FE5C04BA01B1}" type="sibTrans" cxnId="{5E984285-1193-44CC-ABB9-44A3B1636DED}">
      <dgm:prSet/>
      <dgm:spPr/>
      <dgm:t>
        <a:bodyPr/>
        <a:lstStyle/>
        <a:p>
          <a:endParaRPr lang="en-IN" sz="1800">
            <a:latin typeface="Calibri" pitchFamily="34" charset="0"/>
            <a:cs typeface="Calibri" pitchFamily="34" charset="0"/>
          </a:endParaRPr>
        </a:p>
      </dgm:t>
    </dgm:pt>
    <dgm:pt modelId="{68755AE8-8BD4-476D-AA5F-D157605AA251}">
      <dgm:prSet custT="1"/>
      <dgm:spPr/>
      <dgm:t>
        <a:bodyPr/>
        <a:lstStyle/>
        <a:p>
          <a:pPr rtl="0"/>
          <a:r>
            <a:rPr lang="en-IN" sz="1800" dirty="0">
              <a:latin typeface="Calibri" pitchFamily="34" charset="0"/>
              <a:cs typeface="Calibri" pitchFamily="34" charset="0"/>
            </a:rPr>
            <a:t>Disclosure regarding revaluation</a:t>
          </a:r>
        </a:p>
      </dgm:t>
    </dgm:pt>
    <dgm:pt modelId="{756D702F-3869-46D1-A359-865CC7626A26}" type="parTrans" cxnId="{C65A09EE-4DE8-4A30-BCA9-148C7872A5BA}">
      <dgm:prSet custT="1"/>
      <dgm:spPr/>
      <dgm:t>
        <a:bodyPr/>
        <a:lstStyle/>
        <a:p>
          <a:endParaRPr lang="en-IN" sz="1800">
            <a:latin typeface="Calibri" pitchFamily="34" charset="0"/>
            <a:cs typeface="Calibri" pitchFamily="34" charset="0"/>
          </a:endParaRPr>
        </a:p>
      </dgm:t>
    </dgm:pt>
    <dgm:pt modelId="{FB876EBD-D9AC-4E0C-B0EB-F78FFFCFD6FC}" type="sibTrans" cxnId="{C65A09EE-4DE8-4A30-BCA9-148C7872A5BA}">
      <dgm:prSet/>
      <dgm:spPr/>
      <dgm:t>
        <a:bodyPr/>
        <a:lstStyle/>
        <a:p>
          <a:endParaRPr lang="en-IN" sz="1800">
            <a:latin typeface="Calibri" pitchFamily="34" charset="0"/>
            <a:cs typeface="Calibri" pitchFamily="34" charset="0"/>
          </a:endParaRPr>
        </a:p>
      </dgm:t>
    </dgm:pt>
    <dgm:pt modelId="{653BF6EA-478C-429C-99F4-FAB1B89CF510}">
      <dgm:prSet custT="1"/>
      <dgm:spPr/>
      <dgm:t>
        <a:bodyPr/>
        <a:lstStyle/>
        <a:p>
          <a:pPr rtl="0"/>
          <a:r>
            <a:rPr lang="en-IN" sz="1800" dirty="0">
              <a:latin typeface="Calibri" pitchFamily="34" charset="0"/>
              <a:cs typeface="Calibri" pitchFamily="34" charset="0"/>
            </a:rPr>
            <a:t>CWIP and Intangible Assets under development Ageing</a:t>
          </a:r>
        </a:p>
      </dgm:t>
    </dgm:pt>
    <dgm:pt modelId="{6F6E9560-A515-4469-9D88-1AB17F04D941}" type="parTrans" cxnId="{4F139CD4-318D-4556-B91C-3BA2D90BB8B2}">
      <dgm:prSet custT="1"/>
      <dgm:spPr/>
      <dgm:t>
        <a:bodyPr/>
        <a:lstStyle/>
        <a:p>
          <a:endParaRPr lang="en-IN" sz="1800">
            <a:latin typeface="Calibri" pitchFamily="34" charset="0"/>
            <a:cs typeface="Calibri" pitchFamily="34" charset="0"/>
          </a:endParaRPr>
        </a:p>
      </dgm:t>
    </dgm:pt>
    <dgm:pt modelId="{8C55305E-668E-4BF6-936C-EFDFBA987079}" type="sibTrans" cxnId="{4F139CD4-318D-4556-B91C-3BA2D90BB8B2}">
      <dgm:prSet/>
      <dgm:spPr/>
      <dgm:t>
        <a:bodyPr/>
        <a:lstStyle/>
        <a:p>
          <a:endParaRPr lang="en-IN" sz="1800">
            <a:latin typeface="Calibri" pitchFamily="34" charset="0"/>
            <a:cs typeface="Calibri" pitchFamily="34" charset="0"/>
          </a:endParaRPr>
        </a:p>
      </dgm:t>
    </dgm:pt>
    <dgm:pt modelId="{7B1F1B3F-14DD-4224-9C17-89C0E3071A6B}">
      <dgm:prSet custT="1"/>
      <dgm:spPr/>
      <dgm:t>
        <a:bodyPr/>
        <a:lstStyle/>
        <a:p>
          <a:pPr rtl="0"/>
          <a:r>
            <a:rPr lang="en-IN" sz="1800">
              <a:latin typeface="Calibri" pitchFamily="34" charset="0"/>
              <a:cs typeface="Calibri" pitchFamily="34" charset="0"/>
            </a:rPr>
            <a:t>Disclosure of 11 Ratios</a:t>
          </a:r>
        </a:p>
      </dgm:t>
    </dgm:pt>
    <dgm:pt modelId="{D6E11905-D815-4517-AA58-4FA704BAE466}" type="parTrans" cxnId="{1F099436-7DA6-4157-AF06-88AD412550DB}">
      <dgm:prSet custT="1"/>
      <dgm:spPr/>
      <dgm:t>
        <a:bodyPr/>
        <a:lstStyle/>
        <a:p>
          <a:endParaRPr lang="en-IN" sz="1800">
            <a:latin typeface="Calibri" pitchFamily="34" charset="0"/>
            <a:cs typeface="Calibri" pitchFamily="34" charset="0"/>
          </a:endParaRPr>
        </a:p>
      </dgm:t>
    </dgm:pt>
    <dgm:pt modelId="{4BCFFBD5-55DB-4428-9E85-841B66C5A5B9}" type="sibTrans" cxnId="{1F099436-7DA6-4157-AF06-88AD412550DB}">
      <dgm:prSet/>
      <dgm:spPr/>
      <dgm:t>
        <a:bodyPr/>
        <a:lstStyle/>
        <a:p>
          <a:endParaRPr lang="en-IN" sz="1800">
            <a:latin typeface="Calibri" pitchFamily="34" charset="0"/>
            <a:cs typeface="Calibri" pitchFamily="34" charset="0"/>
          </a:endParaRPr>
        </a:p>
      </dgm:t>
    </dgm:pt>
    <dgm:pt modelId="{4F6646A6-7E97-4D61-9BA9-64BD673EF911}">
      <dgm:prSet custT="1"/>
      <dgm:spPr/>
      <dgm:t>
        <a:bodyPr/>
        <a:lstStyle/>
        <a:p>
          <a:pPr rtl="0"/>
          <a:r>
            <a:rPr lang="en-IN" sz="1800" dirty="0">
              <a:latin typeface="Calibri" pitchFamily="34" charset="0"/>
              <a:cs typeface="Calibri" pitchFamily="34" charset="0"/>
            </a:rPr>
            <a:t>Trade Payables ageing</a:t>
          </a:r>
        </a:p>
      </dgm:t>
    </dgm:pt>
    <dgm:pt modelId="{E300120E-2AED-49C2-BF46-8C4BFC48B0BC}" type="parTrans" cxnId="{521A08E8-1CCB-4AFC-B916-C583B8C3872C}">
      <dgm:prSet/>
      <dgm:spPr/>
      <dgm:t>
        <a:bodyPr/>
        <a:lstStyle/>
        <a:p>
          <a:endParaRPr lang="en-IN"/>
        </a:p>
      </dgm:t>
    </dgm:pt>
    <dgm:pt modelId="{1542CAB0-9FDE-42A6-98BB-3D4C649C1771}" type="sibTrans" cxnId="{521A08E8-1CCB-4AFC-B916-C583B8C3872C}">
      <dgm:prSet/>
      <dgm:spPr/>
      <dgm:t>
        <a:bodyPr/>
        <a:lstStyle/>
        <a:p>
          <a:endParaRPr lang="en-IN"/>
        </a:p>
      </dgm:t>
    </dgm:pt>
    <dgm:pt modelId="{A978B71C-1831-48E0-AA63-4BDDC834AB4B}" type="pres">
      <dgm:prSet presAssocID="{1DCA6E8D-DB48-4494-A61A-8289734CC6B8}" presName="diagram" presStyleCnt="0">
        <dgm:presLayoutVars>
          <dgm:chPref val="1"/>
          <dgm:dir/>
          <dgm:animOne val="branch"/>
          <dgm:animLvl val="lvl"/>
          <dgm:resizeHandles val="exact"/>
        </dgm:presLayoutVars>
      </dgm:prSet>
      <dgm:spPr/>
    </dgm:pt>
    <dgm:pt modelId="{BFE1A251-A311-4B17-AAC0-D342896E0F4B}" type="pres">
      <dgm:prSet presAssocID="{3A867E64-55BC-4AE1-AED4-28BC00732AD5}" presName="root1" presStyleCnt="0"/>
      <dgm:spPr/>
    </dgm:pt>
    <dgm:pt modelId="{37248A3C-0401-4D0C-8DF4-9CF2C97A379A}" type="pres">
      <dgm:prSet presAssocID="{3A867E64-55BC-4AE1-AED4-28BC00732AD5}" presName="LevelOneTextNode" presStyleLbl="node0" presStyleIdx="0" presStyleCnt="1" custScaleX="156385" custScaleY="205571">
        <dgm:presLayoutVars>
          <dgm:chPref val="3"/>
        </dgm:presLayoutVars>
      </dgm:prSet>
      <dgm:spPr/>
    </dgm:pt>
    <dgm:pt modelId="{6B9F7F77-3FD6-4EF3-8DAC-0ACD786C247C}" type="pres">
      <dgm:prSet presAssocID="{3A867E64-55BC-4AE1-AED4-28BC00732AD5}" presName="level2hierChild" presStyleCnt="0"/>
      <dgm:spPr/>
    </dgm:pt>
    <dgm:pt modelId="{44985930-2A03-4C3D-85F2-3B5DE0B9921C}" type="pres">
      <dgm:prSet presAssocID="{87483BF1-7257-4495-A556-3C423B35757E}" presName="conn2-1" presStyleLbl="parChTrans1D2" presStyleIdx="0" presStyleCnt="5"/>
      <dgm:spPr/>
    </dgm:pt>
    <dgm:pt modelId="{B93B40F7-ED54-4445-A0ED-6F8A17B62951}" type="pres">
      <dgm:prSet presAssocID="{87483BF1-7257-4495-A556-3C423B35757E}" presName="connTx" presStyleLbl="parChTrans1D2" presStyleIdx="0" presStyleCnt="5"/>
      <dgm:spPr/>
    </dgm:pt>
    <dgm:pt modelId="{01943B55-4B2E-4A8B-8733-C62778A391E7}" type="pres">
      <dgm:prSet presAssocID="{CDF3EB55-1DAA-4177-9D1A-6F6D7FB2DB0F}" presName="root2" presStyleCnt="0"/>
      <dgm:spPr/>
    </dgm:pt>
    <dgm:pt modelId="{0558C85D-0FE1-40E1-949E-61BDA098D4A3}" type="pres">
      <dgm:prSet presAssocID="{CDF3EB55-1DAA-4177-9D1A-6F6D7FB2DB0F}" presName="LevelTwoTextNode" presStyleLbl="node2" presStyleIdx="0" presStyleCnt="5" custScaleX="201715" custLinFactNeighborX="1885" custLinFactNeighborY="-164">
        <dgm:presLayoutVars>
          <dgm:chPref val="3"/>
        </dgm:presLayoutVars>
      </dgm:prSet>
      <dgm:spPr/>
    </dgm:pt>
    <dgm:pt modelId="{34127630-1713-47D9-B04A-1812007341B2}" type="pres">
      <dgm:prSet presAssocID="{CDF3EB55-1DAA-4177-9D1A-6F6D7FB2DB0F}" presName="level3hierChild" presStyleCnt="0"/>
      <dgm:spPr/>
    </dgm:pt>
    <dgm:pt modelId="{13CBE79F-527C-4E2F-A608-96502DB57FD3}" type="pres">
      <dgm:prSet presAssocID="{E300120E-2AED-49C2-BF46-8C4BFC48B0BC}" presName="conn2-1" presStyleLbl="parChTrans1D2" presStyleIdx="1" presStyleCnt="5"/>
      <dgm:spPr/>
    </dgm:pt>
    <dgm:pt modelId="{64CCCE76-D3E8-4788-B5C3-08C120DDEF20}" type="pres">
      <dgm:prSet presAssocID="{E300120E-2AED-49C2-BF46-8C4BFC48B0BC}" presName="connTx" presStyleLbl="parChTrans1D2" presStyleIdx="1" presStyleCnt="5"/>
      <dgm:spPr/>
    </dgm:pt>
    <dgm:pt modelId="{EC3875CA-63D1-43CF-9AA2-6C677D0B85CD}" type="pres">
      <dgm:prSet presAssocID="{4F6646A6-7E97-4D61-9BA9-64BD673EF911}" presName="root2" presStyleCnt="0"/>
      <dgm:spPr/>
    </dgm:pt>
    <dgm:pt modelId="{3853492C-6AB5-49CD-9308-967E16D79EA9}" type="pres">
      <dgm:prSet presAssocID="{4F6646A6-7E97-4D61-9BA9-64BD673EF911}" presName="LevelTwoTextNode" presStyleLbl="node2" presStyleIdx="1" presStyleCnt="5" custScaleX="201715" custLinFactNeighborX="1885" custLinFactNeighborY="-164">
        <dgm:presLayoutVars>
          <dgm:chPref val="3"/>
        </dgm:presLayoutVars>
      </dgm:prSet>
      <dgm:spPr/>
    </dgm:pt>
    <dgm:pt modelId="{9CF043C9-EB6D-4B10-BFF6-7B640BC7E1F2}" type="pres">
      <dgm:prSet presAssocID="{4F6646A6-7E97-4D61-9BA9-64BD673EF911}" presName="level3hierChild" presStyleCnt="0"/>
      <dgm:spPr/>
    </dgm:pt>
    <dgm:pt modelId="{39E13FB4-AAFE-4C5C-A3B4-E742409EAFF5}" type="pres">
      <dgm:prSet presAssocID="{756D702F-3869-46D1-A359-865CC7626A26}" presName="conn2-1" presStyleLbl="parChTrans1D2" presStyleIdx="2" presStyleCnt="5"/>
      <dgm:spPr/>
    </dgm:pt>
    <dgm:pt modelId="{0CAC4E98-065C-4898-ABD7-0B122B1C7392}" type="pres">
      <dgm:prSet presAssocID="{756D702F-3869-46D1-A359-865CC7626A26}" presName="connTx" presStyleLbl="parChTrans1D2" presStyleIdx="2" presStyleCnt="5"/>
      <dgm:spPr/>
    </dgm:pt>
    <dgm:pt modelId="{2748EE47-F192-4477-A5E5-958D6DB176CD}" type="pres">
      <dgm:prSet presAssocID="{68755AE8-8BD4-476D-AA5F-D157605AA251}" presName="root2" presStyleCnt="0"/>
      <dgm:spPr/>
    </dgm:pt>
    <dgm:pt modelId="{BDBB09CA-62C6-43A8-9979-84DFE698915B}" type="pres">
      <dgm:prSet presAssocID="{68755AE8-8BD4-476D-AA5F-D157605AA251}" presName="LevelTwoTextNode" presStyleLbl="node2" presStyleIdx="2" presStyleCnt="5" custScaleX="201715" custLinFactNeighborX="1885" custLinFactNeighborY="-164">
        <dgm:presLayoutVars>
          <dgm:chPref val="3"/>
        </dgm:presLayoutVars>
      </dgm:prSet>
      <dgm:spPr/>
    </dgm:pt>
    <dgm:pt modelId="{DF6C44B2-6D55-4EA9-9862-FE427BCBA858}" type="pres">
      <dgm:prSet presAssocID="{68755AE8-8BD4-476D-AA5F-D157605AA251}" presName="level3hierChild" presStyleCnt="0"/>
      <dgm:spPr/>
    </dgm:pt>
    <dgm:pt modelId="{51279F5F-9956-4E09-A8CB-1764CE85FD3F}" type="pres">
      <dgm:prSet presAssocID="{6F6E9560-A515-4469-9D88-1AB17F04D941}" presName="conn2-1" presStyleLbl="parChTrans1D2" presStyleIdx="3" presStyleCnt="5"/>
      <dgm:spPr/>
    </dgm:pt>
    <dgm:pt modelId="{009087DC-1D69-4F19-9764-A415A6EA61A8}" type="pres">
      <dgm:prSet presAssocID="{6F6E9560-A515-4469-9D88-1AB17F04D941}" presName="connTx" presStyleLbl="parChTrans1D2" presStyleIdx="3" presStyleCnt="5"/>
      <dgm:spPr/>
    </dgm:pt>
    <dgm:pt modelId="{EBFA1E2B-0865-4E2F-9064-75C471A42625}" type="pres">
      <dgm:prSet presAssocID="{653BF6EA-478C-429C-99F4-FAB1B89CF510}" presName="root2" presStyleCnt="0"/>
      <dgm:spPr/>
    </dgm:pt>
    <dgm:pt modelId="{8C28FB95-DE37-4EBE-B2BC-24B3E1049A0A}" type="pres">
      <dgm:prSet presAssocID="{653BF6EA-478C-429C-99F4-FAB1B89CF510}" presName="LevelTwoTextNode" presStyleLbl="node2" presStyleIdx="3" presStyleCnt="5" custScaleX="201715" custLinFactNeighborX="1885" custLinFactNeighborY="-164">
        <dgm:presLayoutVars>
          <dgm:chPref val="3"/>
        </dgm:presLayoutVars>
      </dgm:prSet>
      <dgm:spPr/>
    </dgm:pt>
    <dgm:pt modelId="{91D99B90-D619-44E1-B4B4-42B12D8F5E65}" type="pres">
      <dgm:prSet presAssocID="{653BF6EA-478C-429C-99F4-FAB1B89CF510}" presName="level3hierChild" presStyleCnt="0"/>
      <dgm:spPr/>
    </dgm:pt>
    <dgm:pt modelId="{E85C9D5C-D146-448F-880C-28E2E82E6742}" type="pres">
      <dgm:prSet presAssocID="{D6E11905-D815-4517-AA58-4FA704BAE466}" presName="conn2-1" presStyleLbl="parChTrans1D2" presStyleIdx="4" presStyleCnt="5"/>
      <dgm:spPr/>
    </dgm:pt>
    <dgm:pt modelId="{7D8FEC5E-4B50-407F-B65A-93878F268F58}" type="pres">
      <dgm:prSet presAssocID="{D6E11905-D815-4517-AA58-4FA704BAE466}" presName="connTx" presStyleLbl="parChTrans1D2" presStyleIdx="4" presStyleCnt="5"/>
      <dgm:spPr/>
    </dgm:pt>
    <dgm:pt modelId="{F17D9C3B-072D-4AB4-A752-18EC37CAD3D1}" type="pres">
      <dgm:prSet presAssocID="{7B1F1B3F-14DD-4224-9C17-89C0E3071A6B}" presName="root2" presStyleCnt="0"/>
      <dgm:spPr/>
    </dgm:pt>
    <dgm:pt modelId="{415F209A-68D0-4F52-AB1E-739C2CD57E41}" type="pres">
      <dgm:prSet presAssocID="{7B1F1B3F-14DD-4224-9C17-89C0E3071A6B}" presName="LevelTwoTextNode" presStyleLbl="node2" presStyleIdx="4" presStyleCnt="5" custScaleX="201715" custLinFactNeighborX="1885" custLinFactNeighborY="-164">
        <dgm:presLayoutVars>
          <dgm:chPref val="3"/>
        </dgm:presLayoutVars>
      </dgm:prSet>
      <dgm:spPr/>
    </dgm:pt>
    <dgm:pt modelId="{29991033-F072-4F19-A364-397C7ADF0713}" type="pres">
      <dgm:prSet presAssocID="{7B1F1B3F-14DD-4224-9C17-89C0E3071A6B}" presName="level3hierChild" presStyleCnt="0"/>
      <dgm:spPr/>
    </dgm:pt>
  </dgm:ptLst>
  <dgm:cxnLst>
    <dgm:cxn modelId="{7D48BF11-1974-4E6E-949B-16AADFF83A99}" type="presOf" srcId="{756D702F-3869-46D1-A359-865CC7626A26}" destId="{39E13FB4-AAFE-4C5C-A3B4-E742409EAFF5}" srcOrd="0" destOrd="0" presId="urn:microsoft.com/office/officeart/2005/8/layout/hierarchy2"/>
    <dgm:cxn modelId="{D083862D-70CD-46A5-9D25-ABF2C644120C}" type="presOf" srcId="{E300120E-2AED-49C2-BF46-8C4BFC48B0BC}" destId="{64CCCE76-D3E8-4788-B5C3-08C120DDEF20}" srcOrd="1" destOrd="0" presId="urn:microsoft.com/office/officeart/2005/8/layout/hierarchy2"/>
    <dgm:cxn modelId="{4117E631-DBDC-4671-A756-25BBFFC0436D}" type="presOf" srcId="{6F6E9560-A515-4469-9D88-1AB17F04D941}" destId="{009087DC-1D69-4F19-9764-A415A6EA61A8}" srcOrd="1" destOrd="0" presId="urn:microsoft.com/office/officeart/2005/8/layout/hierarchy2"/>
    <dgm:cxn modelId="{AC015B33-AB30-4113-BEBE-7E15C0823796}" srcId="{1DCA6E8D-DB48-4494-A61A-8289734CC6B8}" destId="{3A867E64-55BC-4AE1-AED4-28BC00732AD5}" srcOrd="0" destOrd="0" parTransId="{EE41D127-E668-4565-A71F-F38A72369846}" sibTransId="{FAF9B20C-67A4-4DDA-8819-C3050D439666}"/>
    <dgm:cxn modelId="{1F099436-7DA6-4157-AF06-88AD412550DB}" srcId="{3A867E64-55BC-4AE1-AED4-28BC00732AD5}" destId="{7B1F1B3F-14DD-4224-9C17-89C0E3071A6B}" srcOrd="4" destOrd="0" parTransId="{D6E11905-D815-4517-AA58-4FA704BAE466}" sibTransId="{4BCFFBD5-55DB-4428-9E85-841B66C5A5B9}"/>
    <dgm:cxn modelId="{CEE6A938-C79E-416D-9068-CAF76A53F2EA}" type="presOf" srcId="{68755AE8-8BD4-476D-AA5F-D157605AA251}" destId="{BDBB09CA-62C6-43A8-9979-84DFE698915B}" srcOrd="0" destOrd="0" presId="urn:microsoft.com/office/officeart/2005/8/layout/hierarchy2"/>
    <dgm:cxn modelId="{64AD043D-5CC0-413E-A3AB-8EB9178A4FAF}" type="presOf" srcId="{D6E11905-D815-4517-AA58-4FA704BAE466}" destId="{7D8FEC5E-4B50-407F-B65A-93878F268F58}" srcOrd="1" destOrd="0" presId="urn:microsoft.com/office/officeart/2005/8/layout/hierarchy2"/>
    <dgm:cxn modelId="{BB1F7143-5F79-49FB-9842-829FA8E6E6B9}" type="presOf" srcId="{CDF3EB55-1DAA-4177-9D1A-6F6D7FB2DB0F}" destId="{0558C85D-0FE1-40E1-949E-61BDA098D4A3}" srcOrd="0" destOrd="0" presId="urn:microsoft.com/office/officeart/2005/8/layout/hierarchy2"/>
    <dgm:cxn modelId="{816BF466-3112-4FE4-B937-6628AD152143}" type="presOf" srcId="{3A867E64-55BC-4AE1-AED4-28BC00732AD5}" destId="{37248A3C-0401-4D0C-8DF4-9CF2C97A379A}" srcOrd="0" destOrd="0" presId="urn:microsoft.com/office/officeart/2005/8/layout/hierarchy2"/>
    <dgm:cxn modelId="{A7743667-325E-4D2F-ADD6-A18505468F76}" type="presOf" srcId="{756D702F-3869-46D1-A359-865CC7626A26}" destId="{0CAC4E98-065C-4898-ABD7-0B122B1C7392}" srcOrd="1" destOrd="0" presId="urn:microsoft.com/office/officeart/2005/8/layout/hierarchy2"/>
    <dgm:cxn modelId="{20B16659-CE86-4F94-9DE9-0DF45C74458E}" type="presOf" srcId="{7B1F1B3F-14DD-4224-9C17-89C0E3071A6B}" destId="{415F209A-68D0-4F52-AB1E-739C2CD57E41}" srcOrd="0" destOrd="0" presId="urn:microsoft.com/office/officeart/2005/8/layout/hierarchy2"/>
    <dgm:cxn modelId="{5E984285-1193-44CC-ABB9-44A3B1636DED}" srcId="{3A867E64-55BC-4AE1-AED4-28BC00732AD5}" destId="{CDF3EB55-1DAA-4177-9D1A-6F6D7FB2DB0F}" srcOrd="0" destOrd="0" parTransId="{87483BF1-7257-4495-A556-3C423B35757E}" sibTransId="{CDB45278-BEC4-4DC4-866E-FE5C04BA01B1}"/>
    <dgm:cxn modelId="{3A504E86-5241-41FC-AF1F-961718966590}" type="presOf" srcId="{87483BF1-7257-4495-A556-3C423B35757E}" destId="{B93B40F7-ED54-4445-A0ED-6F8A17B62951}" srcOrd="1" destOrd="0" presId="urn:microsoft.com/office/officeart/2005/8/layout/hierarchy2"/>
    <dgm:cxn modelId="{E9DA84AD-AB6E-4BD0-8D03-33FE7FC8B66E}" type="presOf" srcId="{87483BF1-7257-4495-A556-3C423B35757E}" destId="{44985930-2A03-4C3D-85F2-3B5DE0B9921C}" srcOrd="0" destOrd="0" presId="urn:microsoft.com/office/officeart/2005/8/layout/hierarchy2"/>
    <dgm:cxn modelId="{05274CAF-09C5-4037-B974-21D51CDA9647}" type="presOf" srcId="{D6E11905-D815-4517-AA58-4FA704BAE466}" destId="{E85C9D5C-D146-448F-880C-28E2E82E6742}" srcOrd="0" destOrd="0" presId="urn:microsoft.com/office/officeart/2005/8/layout/hierarchy2"/>
    <dgm:cxn modelId="{3ABDE0B2-EC3A-4CCE-837A-753F38583AD9}" type="presOf" srcId="{653BF6EA-478C-429C-99F4-FAB1B89CF510}" destId="{8C28FB95-DE37-4EBE-B2BC-24B3E1049A0A}" srcOrd="0" destOrd="0" presId="urn:microsoft.com/office/officeart/2005/8/layout/hierarchy2"/>
    <dgm:cxn modelId="{4F139CD4-318D-4556-B91C-3BA2D90BB8B2}" srcId="{3A867E64-55BC-4AE1-AED4-28BC00732AD5}" destId="{653BF6EA-478C-429C-99F4-FAB1B89CF510}" srcOrd="3" destOrd="0" parTransId="{6F6E9560-A515-4469-9D88-1AB17F04D941}" sibTransId="{8C55305E-668E-4BF6-936C-EFDFBA987079}"/>
    <dgm:cxn modelId="{521A08E8-1CCB-4AFC-B916-C583B8C3872C}" srcId="{3A867E64-55BC-4AE1-AED4-28BC00732AD5}" destId="{4F6646A6-7E97-4D61-9BA9-64BD673EF911}" srcOrd="1" destOrd="0" parTransId="{E300120E-2AED-49C2-BF46-8C4BFC48B0BC}" sibTransId="{1542CAB0-9FDE-42A6-98BB-3D4C649C1771}"/>
    <dgm:cxn modelId="{A4D51FED-F0B0-4D03-A1DE-970B0742D3AC}" type="presOf" srcId="{1DCA6E8D-DB48-4494-A61A-8289734CC6B8}" destId="{A978B71C-1831-48E0-AA63-4BDDC834AB4B}" srcOrd="0" destOrd="0" presId="urn:microsoft.com/office/officeart/2005/8/layout/hierarchy2"/>
    <dgm:cxn modelId="{D69331ED-8735-461A-816D-F61A00ACF73C}" type="presOf" srcId="{4F6646A6-7E97-4D61-9BA9-64BD673EF911}" destId="{3853492C-6AB5-49CD-9308-967E16D79EA9}" srcOrd="0" destOrd="0" presId="urn:microsoft.com/office/officeart/2005/8/layout/hierarchy2"/>
    <dgm:cxn modelId="{C65A09EE-4DE8-4A30-BCA9-148C7872A5BA}" srcId="{3A867E64-55BC-4AE1-AED4-28BC00732AD5}" destId="{68755AE8-8BD4-476D-AA5F-D157605AA251}" srcOrd="2" destOrd="0" parTransId="{756D702F-3869-46D1-A359-865CC7626A26}" sibTransId="{FB876EBD-D9AC-4E0C-B0EB-F78FFFCFD6FC}"/>
    <dgm:cxn modelId="{C10C5BF6-7188-417A-9FCD-B8C389A75866}" type="presOf" srcId="{E300120E-2AED-49C2-BF46-8C4BFC48B0BC}" destId="{13CBE79F-527C-4E2F-A608-96502DB57FD3}" srcOrd="0" destOrd="0" presId="urn:microsoft.com/office/officeart/2005/8/layout/hierarchy2"/>
    <dgm:cxn modelId="{2672C9F9-91A0-43A6-82C8-DA4C17E98AB6}" type="presOf" srcId="{6F6E9560-A515-4469-9D88-1AB17F04D941}" destId="{51279F5F-9956-4E09-A8CB-1764CE85FD3F}" srcOrd="0" destOrd="0" presId="urn:microsoft.com/office/officeart/2005/8/layout/hierarchy2"/>
    <dgm:cxn modelId="{AA112B70-A09F-443B-9719-95457C04EC67}" type="presParOf" srcId="{A978B71C-1831-48E0-AA63-4BDDC834AB4B}" destId="{BFE1A251-A311-4B17-AAC0-D342896E0F4B}" srcOrd="0" destOrd="0" presId="urn:microsoft.com/office/officeart/2005/8/layout/hierarchy2"/>
    <dgm:cxn modelId="{EE504CC0-F9D9-446E-9D8E-6070FF940579}" type="presParOf" srcId="{BFE1A251-A311-4B17-AAC0-D342896E0F4B}" destId="{37248A3C-0401-4D0C-8DF4-9CF2C97A379A}" srcOrd="0" destOrd="0" presId="urn:microsoft.com/office/officeart/2005/8/layout/hierarchy2"/>
    <dgm:cxn modelId="{13E9928C-B727-467F-AEA3-DB62FDA1D54F}" type="presParOf" srcId="{BFE1A251-A311-4B17-AAC0-D342896E0F4B}" destId="{6B9F7F77-3FD6-4EF3-8DAC-0ACD786C247C}" srcOrd="1" destOrd="0" presId="urn:microsoft.com/office/officeart/2005/8/layout/hierarchy2"/>
    <dgm:cxn modelId="{DDA24A38-BCEC-41A9-80F0-DC474727178C}" type="presParOf" srcId="{6B9F7F77-3FD6-4EF3-8DAC-0ACD786C247C}" destId="{44985930-2A03-4C3D-85F2-3B5DE0B9921C}" srcOrd="0" destOrd="0" presId="urn:microsoft.com/office/officeart/2005/8/layout/hierarchy2"/>
    <dgm:cxn modelId="{7904F372-8779-4F83-95FE-84FEDB9975F9}" type="presParOf" srcId="{44985930-2A03-4C3D-85F2-3B5DE0B9921C}" destId="{B93B40F7-ED54-4445-A0ED-6F8A17B62951}" srcOrd="0" destOrd="0" presId="urn:microsoft.com/office/officeart/2005/8/layout/hierarchy2"/>
    <dgm:cxn modelId="{C7350C60-A4B8-43A2-BEA0-59C7020B8D8C}" type="presParOf" srcId="{6B9F7F77-3FD6-4EF3-8DAC-0ACD786C247C}" destId="{01943B55-4B2E-4A8B-8733-C62778A391E7}" srcOrd="1" destOrd="0" presId="urn:microsoft.com/office/officeart/2005/8/layout/hierarchy2"/>
    <dgm:cxn modelId="{EC47CA57-9F03-4792-9318-8A5CEA73929A}" type="presParOf" srcId="{01943B55-4B2E-4A8B-8733-C62778A391E7}" destId="{0558C85D-0FE1-40E1-949E-61BDA098D4A3}" srcOrd="0" destOrd="0" presId="urn:microsoft.com/office/officeart/2005/8/layout/hierarchy2"/>
    <dgm:cxn modelId="{04BDC5BA-C098-415A-9213-CF496DD6D5B0}" type="presParOf" srcId="{01943B55-4B2E-4A8B-8733-C62778A391E7}" destId="{34127630-1713-47D9-B04A-1812007341B2}" srcOrd="1" destOrd="0" presId="urn:microsoft.com/office/officeart/2005/8/layout/hierarchy2"/>
    <dgm:cxn modelId="{AA7EF984-561A-46BE-B023-49AB1F88E8B6}" type="presParOf" srcId="{6B9F7F77-3FD6-4EF3-8DAC-0ACD786C247C}" destId="{13CBE79F-527C-4E2F-A608-96502DB57FD3}" srcOrd="2" destOrd="0" presId="urn:microsoft.com/office/officeart/2005/8/layout/hierarchy2"/>
    <dgm:cxn modelId="{1E8E7F94-2B87-4172-8994-5D1D71EA9899}" type="presParOf" srcId="{13CBE79F-527C-4E2F-A608-96502DB57FD3}" destId="{64CCCE76-D3E8-4788-B5C3-08C120DDEF20}" srcOrd="0" destOrd="0" presId="urn:microsoft.com/office/officeart/2005/8/layout/hierarchy2"/>
    <dgm:cxn modelId="{0EBBCCE5-D3C8-42C5-8EAF-9413CF3E617B}" type="presParOf" srcId="{6B9F7F77-3FD6-4EF3-8DAC-0ACD786C247C}" destId="{EC3875CA-63D1-43CF-9AA2-6C677D0B85CD}" srcOrd="3" destOrd="0" presId="urn:microsoft.com/office/officeart/2005/8/layout/hierarchy2"/>
    <dgm:cxn modelId="{12833206-B2F8-4E26-9B3A-08C44AFE04B4}" type="presParOf" srcId="{EC3875CA-63D1-43CF-9AA2-6C677D0B85CD}" destId="{3853492C-6AB5-49CD-9308-967E16D79EA9}" srcOrd="0" destOrd="0" presId="urn:microsoft.com/office/officeart/2005/8/layout/hierarchy2"/>
    <dgm:cxn modelId="{203607AF-53AD-4F87-86DA-656A0791FEDA}" type="presParOf" srcId="{EC3875CA-63D1-43CF-9AA2-6C677D0B85CD}" destId="{9CF043C9-EB6D-4B10-BFF6-7B640BC7E1F2}" srcOrd="1" destOrd="0" presId="urn:microsoft.com/office/officeart/2005/8/layout/hierarchy2"/>
    <dgm:cxn modelId="{B66F6C05-F1AB-48AF-860B-FA5B7D4635D9}" type="presParOf" srcId="{6B9F7F77-3FD6-4EF3-8DAC-0ACD786C247C}" destId="{39E13FB4-AAFE-4C5C-A3B4-E742409EAFF5}" srcOrd="4" destOrd="0" presId="urn:microsoft.com/office/officeart/2005/8/layout/hierarchy2"/>
    <dgm:cxn modelId="{13D19F17-3F4B-4B8D-8E03-3D42FE54EE00}" type="presParOf" srcId="{39E13FB4-AAFE-4C5C-A3B4-E742409EAFF5}" destId="{0CAC4E98-065C-4898-ABD7-0B122B1C7392}" srcOrd="0" destOrd="0" presId="urn:microsoft.com/office/officeart/2005/8/layout/hierarchy2"/>
    <dgm:cxn modelId="{83FC64E3-2061-4F32-BBFC-A8F358659F1B}" type="presParOf" srcId="{6B9F7F77-3FD6-4EF3-8DAC-0ACD786C247C}" destId="{2748EE47-F192-4477-A5E5-958D6DB176CD}" srcOrd="5" destOrd="0" presId="urn:microsoft.com/office/officeart/2005/8/layout/hierarchy2"/>
    <dgm:cxn modelId="{33AFC73B-E7B7-4F16-B978-FAFA80C578C6}" type="presParOf" srcId="{2748EE47-F192-4477-A5E5-958D6DB176CD}" destId="{BDBB09CA-62C6-43A8-9979-84DFE698915B}" srcOrd="0" destOrd="0" presId="urn:microsoft.com/office/officeart/2005/8/layout/hierarchy2"/>
    <dgm:cxn modelId="{A7EF1BB8-E7E7-4728-A33D-129E0E9B370F}" type="presParOf" srcId="{2748EE47-F192-4477-A5E5-958D6DB176CD}" destId="{DF6C44B2-6D55-4EA9-9862-FE427BCBA858}" srcOrd="1" destOrd="0" presId="urn:microsoft.com/office/officeart/2005/8/layout/hierarchy2"/>
    <dgm:cxn modelId="{13D72E55-71FA-419A-BB6F-8B6DCEB5458B}" type="presParOf" srcId="{6B9F7F77-3FD6-4EF3-8DAC-0ACD786C247C}" destId="{51279F5F-9956-4E09-A8CB-1764CE85FD3F}" srcOrd="6" destOrd="0" presId="urn:microsoft.com/office/officeart/2005/8/layout/hierarchy2"/>
    <dgm:cxn modelId="{E540109C-21E7-4BEB-B821-3796D8100E1C}" type="presParOf" srcId="{51279F5F-9956-4E09-A8CB-1764CE85FD3F}" destId="{009087DC-1D69-4F19-9764-A415A6EA61A8}" srcOrd="0" destOrd="0" presId="urn:microsoft.com/office/officeart/2005/8/layout/hierarchy2"/>
    <dgm:cxn modelId="{3F8D6EDD-72DC-444C-B344-84AF2179FB82}" type="presParOf" srcId="{6B9F7F77-3FD6-4EF3-8DAC-0ACD786C247C}" destId="{EBFA1E2B-0865-4E2F-9064-75C471A42625}" srcOrd="7" destOrd="0" presId="urn:microsoft.com/office/officeart/2005/8/layout/hierarchy2"/>
    <dgm:cxn modelId="{1E2CEBD5-DFC9-4259-971C-3AF739CBCDEA}" type="presParOf" srcId="{EBFA1E2B-0865-4E2F-9064-75C471A42625}" destId="{8C28FB95-DE37-4EBE-B2BC-24B3E1049A0A}" srcOrd="0" destOrd="0" presId="urn:microsoft.com/office/officeart/2005/8/layout/hierarchy2"/>
    <dgm:cxn modelId="{736133B9-7379-405F-BF44-F6A4DC1F9F6B}" type="presParOf" srcId="{EBFA1E2B-0865-4E2F-9064-75C471A42625}" destId="{91D99B90-D619-44E1-B4B4-42B12D8F5E65}" srcOrd="1" destOrd="0" presId="urn:microsoft.com/office/officeart/2005/8/layout/hierarchy2"/>
    <dgm:cxn modelId="{F4169AC4-5C2B-424D-9EFE-C0F956B6F633}" type="presParOf" srcId="{6B9F7F77-3FD6-4EF3-8DAC-0ACD786C247C}" destId="{E85C9D5C-D146-448F-880C-28E2E82E6742}" srcOrd="8" destOrd="0" presId="urn:microsoft.com/office/officeart/2005/8/layout/hierarchy2"/>
    <dgm:cxn modelId="{2251C7E6-6A95-47CB-9CD7-F5E8AD9C8226}" type="presParOf" srcId="{E85C9D5C-D146-448F-880C-28E2E82E6742}" destId="{7D8FEC5E-4B50-407F-B65A-93878F268F58}" srcOrd="0" destOrd="0" presId="urn:microsoft.com/office/officeart/2005/8/layout/hierarchy2"/>
    <dgm:cxn modelId="{11858B52-0AE9-41FB-A383-22ECD9E78168}" type="presParOf" srcId="{6B9F7F77-3FD6-4EF3-8DAC-0ACD786C247C}" destId="{F17D9C3B-072D-4AB4-A752-18EC37CAD3D1}" srcOrd="9" destOrd="0" presId="urn:microsoft.com/office/officeart/2005/8/layout/hierarchy2"/>
    <dgm:cxn modelId="{47EE718B-D319-49FA-969D-102B1EE3A79D}" type="presParOf" srcId="{F17D9C3B-072D-4AB4-A752-18EC37CAD3D1}" destId="{415F209A-68D0-4F52-AB1E-739C2CD57E41}" srcOrd="0" destOrd="0" presId="urn:microsoft.com/office/officeart/2005/8/layout/hierarchy2"/>
    <dgm:cxn modelId="{4845CD0D-1816-4080-B23A-84512C9A3CD4}" type="presParOf" srcId="{F17D9C3B-072D-4AB4-A752-18EC37CAD3D1}" destId="{29991033-F072-4F19-A364-397C7ADF0713}"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CA6E8D-DB48-4494-A61A-8289734CC6B8}"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en-IN"/>
        </a:p>
      </dgm:t>
    </dgm:pt>
    <dgm:pt modelId="{3A867E64-55BC-4AE1-AED4-28BC00732AD5}">
      <dgm:prSet custT="1"/>
      <dgm:spPr/>
      <dgm:t>
        <a:bodyPr/>
        <a:lstStyle/>
        <a:p>
          <a:pPr rtl="0"/>
          <a:r>
            <a:rPr lang="en-IN" sz="2400" dirty="0">
              <a:latin typeface="Calibri" pitchFamily="34" charset="0"/>
              <a:cs typeface="Calibri" pitchFamily="34" charset="0"/>
            </a:rPr>
            <a:t>Close Group </a:t>
          </a:r>
        </a:p>
        <a:p>
          <a:pPr rtl="0"/>
          <a:r>
            <a:rPr lang="en-IN" sz="2400" dirty="0">
              <a:latin typeface="Calibri" pitchFamily="34" charset="0"/>
              <a:cs typeface="Calibri" pitchFamily="34" charset="0"/>
            </a:rPr>
            <a:t>Related</a:t>
          </a:r>
        </a:p>
      </dgm:t>
    </dgm:pt>
    <dgm:pt modelId="{EE41D127-E668-4565-A71F-F38A72369846}" type="parTrans" cxnId="{AC015B33-AB30-4113-BEBE-7E15C0823796}">
      <dgm:prSet/>
      <dgm:spPr/>
      <dgm:t>
        <a:bodyPr/>
        <a:lstStyle/>
        <a:p>
          <a:endParaRPr lang="en-IN" sz="1800">
            <a:latin typeface="Calibri" pitchFamily="34" charset="0"/>
            <a:cs typeface="Calibri" pitchFamily="34" charset="0"/>
          </a:endParaRPr>
        </a:p>
      </dgm:t>
    </dgm:pt>
    <dgm:pt modelId="{FAF9B20C-67A4-4DDA-8819-C3050D439666}" type="sibTrans" cxnId="{AC015B33-AB30-4113-BEBE-7E15C0823796}">
      <dgm:prSet/>
      <dgm:spPr/>
      <dgm:t>
        <a:bodyPr/>
        <a:lstStyle/>
        <a:p>
          <a:endParaRPr lang="en-IN" sz="1800">
            <a:latin typeface="Calibri" pitchFamily="34" charset="0"/>
            <a:cs typeface="Calibri" pitchFamily="34" charset="0"/>
          </a:endParaRPr>
        </a:p>
      </dgm:t>
    </dgm:pt>
    <dgm:pt modelId="{49756912-7315-49DC-82B0-F2527BE3E268}">
      <dgm:prSet custT="1"/>
      <dgm:spPr/>
      <dgm:t>
        <a:bodyPr/>
        <a:lstStyle/>
        <a:p>
          <a:pPr rtl="0"/>
          <a:r>
            <a:rPr lang="en-IN" sz="1800" dirty="0">
              <a:latin typeface="Calibri" pitchFamily="34" charset="0"/>
              <a:cs typeface="Calibri" pitchFamily="34" charset="0"/>
            </a:rPr>
            <a:t>Disclosure of Promoter’s Shareholding</a:t>
          </a:r>
        </a:p>
      </dgm:t>
    </dgm:pt>
    <dgm:pt modelId="{E202AE13-6493-4139-B0E7-2EA9C93CF6BB}" type="parTrans" cxnId="{1B98CDF9-B1FE-4C11-BDCF-69918ABD4AFE}">
      <dgm:prSet custT="1"/>
      <dgm:spPr/>
      <dgm:t>
        <a:bodyPr/>
        <a:lstStyle/>
        <a:p>
          <a:endParaRPr lang="en-IN" sz="1800">
            <a:latin typeface="Calibri" pitchFamily="34" charset="0"/>
            <a:cs typeface="Calibri" pitchFamily="34" charset="0"/>
          </a:endParaRPr>
        </a:p>
      </dgm:t>
    </dgm:pt>
    <dgm:pt modelId="{2CAAD89A-655C-47AA-9C88-8BC65C6417B5}" type="sibTrans" cxnId="{1B98CDF9-B1FE-4C11-BDCF-69918ABD4AFE}">
      <dgm:prSet/>
      <dgm:spPr/>
      <dgm:t>
        <a:bodyPr/>
        <a:lstStyle/>
        <a:p>
          <a:endParaRPr lang="en-IN" sz="1800">
            <a:latin typeface="Calibri" pitchFamily="34" charset="0"/>
            <a:cs typeface="Calibri" pitchFamily="34" charset="0"/>
          </a:endParaRPr>
        </a:p>
      </dgm:t>
    </dgm:pt>
    <dgm:pt modelId="{CDF3EB55-1DAA-4177-9D1A-6F6D7FB2DB0F}">
      <dgm:prSet custT="1"/>
      <dgm:spPr/>
      <dgm:t>
        <a:bodyPr/>
        <a:lstStyle/>
        <a:p>
          <a:pPr rtl="0"/>
          <a:r>
            <a:rPr lang="en-IN" sz="1800">
              <a:latin typeface="Calibri" pitchFamily="34" charset="0"/>
              <a:cs typeface="Calibri" pitchFamily="34" charset="0"/>
            </a:rPr>
            <a:t>Loans or Advances granted to promoters, directors, KMPs and the related parties</a:t>
          </a:r>
          <a:endParaRPr lang="en-IN" sz="1800" dirty="0">
            <a:latin typeface="Calibri" pitchFamily="34" charset="0"/>
            <a:cs typeface="Calibri" pitchFamily="34" charset="0"/>
          </a:endParaRPr>
        </a:p>
      </dgm:t>
    </dgm:pt>
    <dgm:pt modelId="{87483BF1-7257-4495-A556-3C423B35757E}" type="parTrans" cxnId="{5E984285-1193-44CC-ABB9-44A3B1636DED}">
      <dgm:prSet custT="1"/>
      <dgm:spPr/>
      <dgm:t>
        <a:bodyPr/>
        <a:lstStyle/>
        <a:p>
          <a:endParaRPr lang="en-IN" sz="1800">
            <a:latin typeface="Calibri" pitchFamily="34" charset="0"/>
            <a:cs typeface="Calibri" pitchFamily="34" charset="0"/>
          </a:endParaRPr>
        </a:p>
      </dgm:t>
    </dgm:pt>
    <dgm:pt modelId="{CDB45278-BEC4-4DC4-866E-FE5C04BA01B1}" type="sibTrans" cxnId="{5E984285-1193-44CC-ABB9-44A3B1636DED}">
      <dgm:prSet/>
      <dgm:spPr/>
      <dgm:t>
        <a:bodyPr/>
        <a:lstStyle/>
        <a:p>
          <a:endParaRPr lang="en-IN" sz="1800">
            <a:latin typeface="Calibri" pitchFamily="34" charset="0"/>
            <a:cs typeface="Calibri" pitchFamily="34" charset="0"/>
          </a:endParaRPr>
        </a:p>
      </dgm:t>
    </dgm:pt>
    <dgm:pt modelId="{A978B71C-1831-48E0-AA63-4BDDC834AB4B}" type="pres">
      <dgm:prSet presAssocID="{1DCA6E8D-DB48-4494-A61A-8289734CC6B8}" presName="diagram" presStyleCnt="0">
        <dgm:presLayoutVars>
          <dgm:chPref val="1"/>
          <dgm:dir/>
          <dgm:animOne val="branch"/>
          <dgm:animLvl val="lvl"/>
          <dgm:resizeHandles val="exact"/>
        </dgm:presLayoutVars>
      </dgm:prSet>
      <dgm:spPr/>
    </dgm:pt>
    <dgm:pt modelId="{BFE1A251-A311-4B17-AAC0-D342896E0F4B}" type="pres">
      <dgm:prSet presAssocID="{3A867E64-55BC-4AE1-AED4-28BC00732AD5}" presName="root1" presStyleCnt="0"/>
      <dgm:spPr/>
    </dgm:pt>
    <dgm:pt modelId="{37248A3C-0401-4D0C-8DF4-9CF2C97A379A}" type="pres">
      <dgm:prSet presAssocID="{3A867E64-55BC-4AE1-AED4-28BC00732AD5}" presName="LevelOneTextNode" presStyleLbl="node0" presStyleIdx="0" presStyleCnt="1" custScaleX="91580" custScaleY="205571">
        <dgm:presLayoutVars>
          <dgm:chPref val="3"/>
        </dgm:presLayoutVars>
      </dgm:prSet>
      <dgm:spPr/>
    </dgm:pt>
    <dgm:pt modelId="{6B9F7F77-3FD6-4EF3-8DAC-0ACD786C247C}" type="pres">
      <dgm:prSet presAssocID="{3A867E64-55BC-4AE1-AED4-28BC00732AD5}" presName="level2hierChild" presStyleCnt="0"/>
      <dgm:spPr/>
    </dgm:pt>
    <dgm:pt modelId="{E3C91664-CE50-4EF8-B7FC-8C7EFD47861C}" type="pres">
      <dgm:prSet presAssocID="{E202AE13-6493-4139-B0E7-2EA9C93CF6BB}" presName="conn2-1" presStyleLbl="parChTrans1D2" presStyleIdx="0" presStyleCnt="2"/>
      <dgm:spPr/>
    </dgm:pt>
    <dgm:pt modelId="{B82DE2EC-8973-4C8B-9F80-2A52D505506D}" type="pres">
      <dgm:prSet presAssocID="{E202AE13-6493-4139-B0E7-2EA9C93CF6BB}" presName="connTx" presStyleLbl="parChTrans1D2" presStyleIdx="0" presStyleCnt="2"/>
      <dgm:spPr/>
    </dgm:pt>
    <dgm:pt modelId="{323F7490-A7D7-4AAD-8858-E523F8564DD3}" type="pres">
      <dgm:prSet presAssocID="{49756912-7315-49DC-82B0-F2527BE3E268}" presName="root2" presStyleCnt="0"/>
      <dgm:spPr/>
    </dgm:pt>
    <dgm:pt modelId="{07CC2662-29BB-4A63-A0C3-460835F5CC85}" type="pres">
      <dgm:prSet presAssocID="{49756912-7315-49DC-82B0-F2527BE3E268}" presName="LevelTwoTextNode" presStyleLbl="node2" presStyleIdx="0" presStyleCnt="2" custScaleX="201715" custLinFactNeighborX="1885" custLinFactNeighborY="-164">
        <dgm:presLayoutVars>
          <dgm:chPref val="3"/>
        </dgm:presLayoutVars>
      </dgm:prSet>
      <dgm:spPr/>
    </dgm:pt>
    <dgm:pt modelId="{93559E08-BFC5-4C2F-9A41-3E03F4EB4A25}" type="pres">
      <dgm:prSet presAssocID="{49756912-7315-49DC-82B0-F2527BE3E268}" presName="level3hierChild" presStyleCnt="0"/>
      <dgm:spPr/>
    </dgm:pt>
    <dgm:pt modelId="{44985930-2A03-4C3D-85F2-3B5DE0B9921C}" type="pres">
      <dgm:prSet presAssocID="{87483BF1-7257-4495-A556-3C423B35757E}" presName="conn2-1" presStyleLbl="parChTrans1D2" presStyleIdx="1" presStyleCnt="2"/>
      <dgm:spPr/>
    </dgm:pt>
    <dgm:pt modelId="{B93B40F7-ED54-4445-A0ED-6F8A17B62951}" type="pres">
      <dgm:prSet presAssocID="{87483BF1-7257-4495-A556-3C423B35757E}" presName="connTx" presStyleLbl="parChTrans1D2" presStyleIdx="1" presStyleCnt="2"/>
      <dgm:spPr/>
    </dgm:pt>
    <dgm:pt modelId="{01943B55-4B2E-4A8B-8733-C62778A391E7}" type="pres">
      <dgm:prSet presAssocID="{CDF3EB55-1DAA-4177-9D1A-6F6D7FB2DB0F}" presName="root2" presStyleCnt="0"/>
      <dgm:spPr/>
    </dgm:pt>
    <dgm:pt modelId="{0558C85D-0FE1-40E1-949E-61BDA098D4A3}" type="pres">
      <dgm:prSet presAssocID="{CDF3EB55-1DAA-4177-9D1A-6F6D7FB2DB0F}" presName="LevelTwoTextNode" presStyleLbl="node2" presStyleIdx="1" presStyleCnt="2" custScaleX="201715" custLinFactNeighborX="1885" custLinFactNeighborY="-164">
        <dgm:presLayoutVars>
          <dgm:chPref val="3"/>
        </dgm:presLayoutVars>
      </dgm:prSet>
      <dgm:spPr/>
    </dgm:pt>
    <dgm:pt modelId="{34127630-1713-47D9-B04A-1812007341B2}" type="pres">
      <dgm:prSet presAssocID="{CDF3EB55-1DAA-4177-9D1A-6F6D7FB2DB0F}" presName="level3hierChild" presStyleCnt="0"/>
      <dgm:spPr/>
    </dgm:pt>
  </dgm:ptLst>
  <dgm:cxnLst>
    <dgm:cxn modelId="{93CFEE0A-745A-4100-9D24-2C34D804ADF7}" type="presOf" srcId="{CDF3EB55-1DAA-4177-9D1A-6F6D7FB2DB0F}" destId="{0558C85D-0FE1-40E1-949E-61BDA098D4A3}" srcOrd="0" destOrd="0" presId="urn:microsoft.com/office/officeart/2005/8/layout/hierarchy2"/>
    <dgm:cxn modelId="{AC015B33-AB30-4113-BEBE-7E15C0823796}" srcId="{1DCA6E8D-DB48-4494-A61A-8289734CC6B8}" destId="{3A867E64-55BC-4AE1-AED4-28BC00732AD5}" srcOrd="0" destOrd="0" parTransId="{EE41D127-E668-4565-A71F-F38A72369846}" sibTransId="{FAF9B20C-67A4-4DDA-8819-C3050D439666}"/>
    <dgm:cxn modelId="{03BBA343-8071-49A9-8CA5-1F949F681F79}" type="presOf" srcId="{87483BF1-7257-4495-A556-3C423B35757E}" destId="{B93B40F7-ED54-4445-A0ED-6F8A17B62951}" srcOrd="1" destOrd="0" presId="urn:microsoft.com/office/officeart/2005/8/layout/hierarchy2"/>
    <dgm:cxn modelId="{E4D88D4A-9DA6-425E-A54F-C29F9589DB33}" type="presOf" srcId="{E202AE13-6493-4139-B0E7-2EA9C93CF6BB}" destId="{E3C91664-CE50-4EF8-B7FC-8C7EFD47861C}" srcOrd="0" destOrd="0" presId="urn:microsoft.com/office/officeart/2005/8/layout/hierarchy2"/>
    <dgm:cxn modelId="{D41B5356-5090-4329-AA33-0A24AA983C30}" type="presOf" srcId="{1DCA6E8D-DB48-4494-A61A-8289734CC6B8}" destId="{A978B71C-1831-48E0-AA63-4BDDC834AB4B}" srcOrd="0" destOrd="0" presId="urn:microsoft.com/office/officeart/2005/8/layout/hierarchy2"/>
    <dgm:cxn modelId="{C5221A85-DEEF-438F-B447-C88405EC2CC4}" type="presOf" srcId="{3A867E64-55BC-4AE1-AED4-28BC00732AD5}" destId="{37248A3C-0401-4D0C-8DF4-9CF2C97A379A}" srcOrd="0" destOrd="0" presId="urn:microsoft.com/office/officeart/2005/8/layout/hierarchy2"/>
    <dgm:cxn modelId="{5E984285-1193-44CC-ABB9-44A3B1636DED}" srcId="{3A867E64-55BC-4AE1-AED4-28BC00732AD5}" destId="{CDF3EB55-1DAA-4177-9D1A-6F6D7FB2DB0F}" srcOrd="1" destOrd="0" parTransId="{87483BF1-7257-4495-A556-3C423B35757E}" sibTransId="{CDB45278-BEC4-4DC4-866E-FE5C04BA01B1}"/>
    <dgm:cxn modelId="{F7872FA4-9952-445B-A823-F2A23F84A163}" type="presOf" srcId="{E202AE13-6493-4139-B0E7-2EA9C93CF6BB}" destId="{B82DE2EC-8973-4C8B-9F80-2A52D505506D}" srcOrd="1" destOrd="0" presId="urn:microsoft.com/office/officeart/2005/8/layout/hierarchy2"/>
    <dgm:cxn modelId="{D8F9FCC1-8453-4B01-B0B4-29B4FD2F6754}" type="presOf" srcId="{49756912-7315-49DC-82B0-F2527BE3E268}" destId="{07CC2662-29BB-4A63-A0C3-460835F5CC85}" srcOrd="0" destOrd="0" presId="urn:microsoft.com/office/officeart/2005/8/layout/hierarchy2"/>
    <dgm:cxn modelId="{D309D6D3-636D-4837-BEEE-2BA7BE8C1432}" type="presOf" srcId="{87483BF1-7257-4495-A556-3C423B35757E}" destId="{44985930-2A03-4C3D-85F2-3B5DE0B9921C}" srcOrd="0" destOrd="0" presId="urn:microsoft.com/office/officeart/2005/8/layout/hierarchy2"/>
    <dgm:cxn modelId="{1B98CDF9-B1FE-4C11-BDCF-69918ABD4AFE}" srcId="{3A867E64-55BC-4AE1-AED4-28BC00732AD5}" destId="{49756912-7315-49DC-82B0-F2527BE3E268}" srcOrd="0" destOrd="0" parTransId="{E202AE13-6493-4139-B0E7-2EA9C93CF6BB}" sibTransId="{2CAAD89A-655C-47AA-9C88-8BC65C6417B5}"/>
    <dgm:cxn modelId="{5447C684-EC0C-41AC-8CCC-D632003D1E74}" type="presParOf" srcId="{A978B71C-1831-48E0-AA63-4BDDC834AB4B}" destId="{BFE1A251-A311-4B17-AAC0-D342896E0F4B}" srcOrd="0" destOrd="0" presId="urn:microsoft.com/office/officeart/2005/8/layout/hierarchy2"/>
    <dgm:cxn modelId="{3DD62B9F-66D4-4E64-AF48-CA3249297F9D}" type="presParOf" srcId="{BFE1A251-A311-4B17-AAC0-D342896E0F4B}" destId="{37248A3C-0401-4D0C-8DF4-9CF2C97A379A}" srcOrd="0" destOrd="0" presId="urn:microsoft.com/office/officeart/2005/8/layout/hierarchy2"/>
    <dgm:cxn modelId="{6D531660-8ED5-460E-AEFF-756D85109902}" type="presParOf" srcId="{BFE1A251-A311-4B17-AAC0-D342896E0F4B}" destId="{6B9F7F77-3FD6-4EF3-8DAC-0ACD786C247C}" srcOrd="1" destOrd="0" presId="urn:microsoft.com/office/officeart/2005/8/layout/hierarchy2"/>
    <dgm:cxn modelId="{45D68097-8EFB-4498-9F0E-3E3BC458455D}" type="presParOf" srcId="{6B9F7F77-3FD6-4EF3-8DAC-0ACD786C247C}" destId="{E3C91664-CE50-4EF8-B7FC-8C7EFD47861C}" srcOrd="0" destOrd="0" presId="urn:microsoft.com/office/officeart/2005/8/layout/hierarchy2"/>
    <dgm:cxn modelId="{0D676F65-CAD5-4890-A802-0F70DB234168}" type="presParOf" srcId="{E3C91664-CE50-4EF8-B7FC-8C7EFD47861C}" destId="{B82DE2EC-8973-4C8B-9F80-2A52D505506D}" srcOrd="0" destOrd="0" presId="urn:microsoft.com/office/officeart/2005/8/layout/hierarchy2"/>
    <dgm:cxn modelId="{15270950-436C-4E52-B175-5562A8AAB63A}" type="presParOf" srcId="{6B9F7F77-3FD6-4EF3-8DAC-0ACD786C247C}" destId="{323F7490-A7D7-4AAD-8858-E523F8564DD3}" srcOrd="1" destOrd="0" presId="urn:microsoft.com/office/officeart/2005/8/layout/hierarchy2"/>
    <dgm:cxn modelId="{3F12AC14-E4D5-4A81-B9A3-E081D126811F}" type="presParOf" srcId="{323F7490-A7D7-4AAD-8858-E523F8564DD3}" destId="{07CC2662-29BB-4A63-A0C3-460835F5CC85}" srcOrd="0" destOrd="0" presId="urn:microsoft.com/office/officeart/2005/8/layout/hierarchy2"/>
    <dgm:cxn modelId="{BA48D9D3-5D9B-4CD4-AFDC-66B1B30FF599}" type="presParOf" srcId="{323F7490-A7D7-4AAD-8858-E523F8564DD3}" destId="{93559E08-BFC5-4C2F-9A41-3E03F4EB4A25}" srcOrd="1" destOrd="0" presId="urn:microsoft.com/office/officeart/2005/8/layout/hierarchy2"/>
    <dgm:cxn modelId="{A75B4E88-DE70-4B07-95A3-6E5D4167766E}" type="presParOf" srcId="{6B9F7F77-3FD6-4EF3-8DAC-0ACD786C247C}" destId="{44985930-2A03-4C3D-85F2-3B5DE0B9921C}" srcOrd="2" destOrd="0" presId="urn:microsoft.com/office/officeart/2005/8/layout/hierarchy2"/>
    <dgm:cxn modelId="{15F7E26E-4F53-4D8B-A126-8CFEF5107EBA}" type="presParOf" srcId="{44985930-2A03-4C3D-85F2-3B5DE0B9921C}" destId="{B93B40F7-ED54-4445-A0ED-6F8A17B62951}" srcOrd="0" destOrd="0" presId="urn:microsoft.com/office/officeart/2005/8/layout/hierarchy2"/>
    <dgm:cxn modelId="{2F4BFB5D-8A31-4081-A434-CA880D96440E}" type="presParOf" srcId="{6B9F7F77-3FD6-4EF3-8DAC-0ACD786C247C}" destId="{01943B55-4B2E-4A8B-8733-C62778A391E7}" srcOrd="3" destOrd="0" presId="urn:microsoft.com/office/officeart/2005/8/layout/hierarchy2"/>
    <dgm:cxn modelId="{393AF0A1-F9CE-48CD-A6A4-7AC8E8794C61}" type="presParOf" srcId="{01943B55-4B2E-4A8B-8733-C62778A391E7}" destId="{0558C85D-0FE1-40E1-949E-61BDA098D4A3}" srcOrd="0" destOrd="0" presId="urn:microsoft.com/office/officeart/2005/8/layout/hierarchy2"/>
    <dgm:cxn modelId="{BD017744-BA70-43A3-9FB8-AE8383E8A35E}" type="presParOf" srcId="{01943B55-4B2E-4A8B-8733-C62778A391E7}" destId="{34127630-1713-47D9-B04A-1812007341B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CA6E8D-DB48-4494-A61A-8289734CC6B8}"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en-IN"/>
        </a:p>
      </dgm:t>
    </dgm:pt>
    <dgm:pt modelId="{3A867E64-55BC-4AE1-AED4-28BC00732AD5}">
      <dgm:prSet custT="1"/>
      <dgm:spPr/>
      <dgm:t>
        <a:bodyPr/>
        <a:lstStyle/>
        <a:p>
          <a:pPr rtl="0"/>
          <a:r>
            <a:rPr lang="en-IN" sz="2400" dirty="0">
              <a:latin typeface="Calibri" pitchFamily="34" charset="0"/>
              <a:cs typeface="Calibri" pitchFamily="34" charset="0"/>
            </a:rPr>
            <a:t>Control over </a:t>
          </a:r>
        </a:p>
        <a:p>
          <a:pPr rtl="0"/>
          <a:r>
            <a:rPr lang="en-IN" sz="2400" dirty="0">
              <a:latin typeface="Calibri" pitchFamily="34" charset="0"/>
              <a:cs typeface="Calibri" pitchFamily="34" charset="0"/>
            </a:rPr>
            <a:t>Property</a:t>
          </a:r>
        </a:p>
      </dgm:t>
    </dgm:pt>
    <dgm:pt modelId="{EE41D127-E668-4565-A71F-F38A72369846}" type="parTrans" cxnId="{AC015B33-AB30-4113-BEBE-7E15C0823796}">
      <dgm:prSet/>
      <dgm:spPr/>
      <dgm:t>
        <a:bodyPr/>
        <a:lstStyle/>
        <a:p>
          <a:endParaRPr lang="en-IN" sz="1800">
            <a:latin typeface="Calibri" pitchFamily="34" charset="0"/>
            <a:cs typeface="Calibri" pitchFamily="34" charset="0"/>
          </a:endParaRPr>
        </a:p>
      </dgm:t>
    </dgm:pt>
    <dgm:pt modelId="{FAF9B20C-67A4-4DDA-8819-C3050D439666}" type="sibTrans" cxnId="{AC015B33-AB30-4113-BEBE-7E15C0823796}">
      <dgm:prSet/>
      <dgm:spPr/>
      <dgm:t>
        <a:bodyPr/>
        <a:lstStyle/>
        <a:p>
          <a:endParaRPr lang="en-IN" sz="1800">
            <a:latin typeface="Calibri" pitchFamily="34" charset="0"/>
            <a:cs typeface="Calibri" pitchFamily="34" charset="0"/>
          </a:endParaRPr>
        </a:p>
      </dgm:t>
    </dgm:pt>
    <dgm:pt modelId="{49756912-7315-49DC-82B0-F2527BE3E268}">
      <dgm:prSet custT="1"/>
      <dgm:spPr/>
      <dgm:t>
        <a:bodyPr/>
        <a:lstStyle/>
        <a:p>
          <a:pPr rtl="0"/>
          <a:r>
            <a:rPr lang="en-IN" sz="2000" dirty="0">
              <a:latin typeface="Calibri" pitchFamily="34" charset="0"/>
              <a:cs typeface="Calibri" pitchFamily="34" charset="0"/>
            </a:rPr>
            <a:t>Details of </a:t>
          </a:r>
          <a:r>
            <a:rPr lang="en-IN" sz="2000" dirty="0" err="1">
              <a:latin typeface="Calibri" pitchFamily="34" charset="0"/>
              <a:cs typeface="Calibri" pitchFamily="34" charset="0"/>
            </a:rPr>
            <a:t>Benami</a:t>
          </a:r>
          <a:r>
            <a:rPr lang="en-IN" sz="2000" dirty="0">
              <a:latin typeface="Calibri" pitchFamily="34" charset="0"/>
              <a:cs typeface="Calibri" pitchFamily="34" charset="0"/>
            </a:rPr>
            <a:t> Property held</a:t>
          </a:r>
        </a:p>
      </dgm:t>
    </dgm:pt>
    <dgm:pt modelId="{E202AE13-6493-4139-B0E7-2EA9C93CF6BB}" type="parTrans" cxnId="{1B98CDF9-B1FE-4C11-BDCF-69918ABD4AFE}">
      <dgm:prSet custT="1"/>
      <dgm:spPr/>
      <dgm:t>
        <a:bodyPr/>
        <a:lstStyle/>
        <a:p>
          <a:endParaRPr lang="en-IN" sz="1800">
            <a:latin typeface="Calibri" pitchFamily="34" charset="0"/>
            <a:cs typeface="Calibri" pitchFamily="34" charset="0"/>
          </a:endParaRPr>
        </a:p>
      </dgm:t>
    </dgm:pt>
    <dgm:pt modelId="{2CAAD89A-655C-47AA-9C88-8BC65C6417B5}" type="sibTrans" cxnId="{1B98CDF9-B1FE-4C11-BDCF-69918ABD4AFE}">
      <dgm:prSet/>
      <dgm:spPr/>
      <dgm:t>
        <a:bodyPr/>
        <a:lstStyle/>
        <a:p>
          <a:endParaRPr lang="en-IN" sz="1800">
            <a:latin typeface="Calibri" pitchFamily="34" charset="0"/>
            <a:cs typeface="Calibri" pitchFamily="34" charset="0"/>
          </a:endParaRPr>
        </a:p>
      </dgm:t>
    </dgm:pt>
    <dgm:pt modelId="{0DA8DC09-BB8D-44E0-ABC7-8694AD43DB59}">
      <dgm:prSet custT="1"/>
      <dgm:spPr/>
      <dgm:t>
        <a:bodyPr/>
        <a:lstStyle/>
        <a:p>
          <a:r>
            <a:rPr lang="en-IN" sz="2000" dirty="0">
              <a:latin typeface="Calibri" pitchFamily="34" charset="0"/>
              <a:cs typeface="Calibri" pitchFamily="34" charset="0"/>
            </a:rPr>
            <a:t>Relationship with Struck off Companies</a:t>
          </a:r>
        </a:p>
      </dgm:t>
    </dgm:pt>
    <dgm:pt modelId="{07AEB6ED-8DB9-4C79-9552-B86721F40F47}" type="parTrans" cxnId="{E32D3F0A-94C4-45CF-9C26-645773338F6A}">
      <dgm:prSet/>
      <dgm:spPr/>
      <dgm:t>
        <a:bodyPr/>
        <a:lstStyle/>
        <a:p>
          <a:endParaRPr lang="en-IN">
            <a:latin typeface="Calibri" pitchFamily="34" charset="0"/>
            <a:cs typeface="Calibri" pitchFamily="34" charset="0"/>
          </a:endParaRPr>
        </a:p>
      </dgm:t>
    </dgm:pt>
    <dgm:pt modelId="{DAA668B7-99BF-4545-8B43-22286FAAC343}" type="sibTrans" cxnId="{E32D3F0A-94C4-45CF-9C26-645773338F6A}">
      <dgm:prSet/>
      <dgm:spPr/>
      <dgm:t>
        <a:bodyPr/>
        <a:lstStyle/>
        <a:p>
          <a:endParaRPr lang="en-IN">
            <a:latin typeface="Calibri" pitchFamily="34" charset="0"/>
            <a:cs typeface="Calibri" pitchFamily="34" charset="0"/>
          </a:endParaRPr>
        </a:p>
      </dgm:t>
    </dgm:pt>
    <dgm:pt modelId="{0A617BDC-3A0C-4BF0-BC13-F8958852E249}">
      <dgm:prSet custT="1"/>
      <dgm:spPr/>
      <dgm:t>
        <a:bodyPr/>
        <a:lstStyle/>
        <a:p>
          <a:r>
            <a:rPr lang="en-IN" sz="2000" dirty="0">
              <a:latin typeface="Calibri" pitchFamily="34" charset="0"/>
              <a:cs typeface="Calibri" pitchFamily="34" charset="0"/>
            </a:rPr>
            <a:t>Detailed disclosure regarding title deeds of Immovable Property not held in name of the Company.</a:t>
          </a:r>
        </a:p>
      </dgm:t>
    </dgm:pt>
    <dgm:pt modelId="{DD59D97E-7190-4504-8BDB-2692B40A2F61}" type="parTrans" cxnId="{EC315D74-BBB0-4EF5-86D2-6057A1F77AEA}">
      <dgm:prSet/>
      <dgm:spPr/>
      <dgm:t>
        <a:bodyPr/>
        <a:lstStyle/>
        <a:p>
          <a:endParaRPr lang="en-IN">
            <a:latin typeface="Calibri" pitchFamily="34" charset="0"/>
            <a:cs typeface="Calibri" pitchFamily="34" charset="0"/>
          </a:endParaRPr>
        </a:p>
      </dgm:t>
    </dgm:pt>
    <dgm:pt modelId="{7B9F6BB4-493F-45A9-B846-D664D4F05FE5}" type="sibTrans" cxnId="{EC315D74-BBB0-4EF5-86D2-6057A1F77AEA}">
      <dgm:prSet/>
      <dgm:spPr/>
      <dgm:t>
        <a:bodyPr/>
        <a:lstStyle/>
        <a:p>
          <a:endParaRPr lang="en-IN">
            <a:latin typeface="Calibri" pitchFamily="34" charset="0"/>
            <a:cs typeface="Calibri" pitchFamily="34" charset="0"/>
          </a:endParaRPr>
        </a:p>
      </dgm:t>
    </dgm:pt>
    <dgm:pt modelId="{A978B71C-1831-48E0-AA63-4BDDC834AB4B}" type="pres">
      <dgm:prSet presAssocID="{1DCA6E8D-DB48-4494-A61A-8289734CC6B8}" presName="diagram" presStyleCnt="0">
        <dgm:presLayoutVars>
          <dgm:chPref val="1"/>
          <dgm:dir/>
          <dgm:animOne val="branch"/>
          <dgm:animLvl val="lvl"/>
          <dgm:resizeHandles val="exact"/>
        </dgm:presLayoutVars>
      </dgm:prSet>
      <dgm:spPr/>
    </dgm:pt>
    <dgm:pt modelId="{BFE1A251-A311-4B17-AAC0-D342896E0F4B}" type="pres">
      <dgm:prSet presAssocID="{3A867E64-55BC-4AE1-AED4-28BC00732AD5}" presName="root1" presStyleCnt="0"/>
      <dgm:spPr/>
    </dgm:pt>
    <dgm:pt modelId="{37248A3C-0401-4D0C-8DF4-9CF2C97A379A}" type="pres">
      <dgm:prSet presAssocID="{3A867E64-55BC-4AE1-AED4-28BC00732AD5}" presName="LevelOneTextNode" presStyleLbl="node0" presStyleIdx="0" presStyleCnt="1" custScaleX="156385" custScaleY="205571">
        <dgm:presLayoutVars>
          <dgm:chPref val="3"/>
        </dgm:presLayoutVars>
      </dgm:prSet>
      <dgm:spPr/>
    </dgm:pt>
    <dgm:pt modelId="{6B9F7F77-3FD6-4EF3-8DAC-0ACD786C247C}" type="pres">
      <dgm:prSet presAssocID="{3A867E64-55BC-4AE1-AED4-28BC00732AD5}" presName="level2hierChild" presStyleCnt="0"/>
      <dgm:spPr/>
    </dgm:pt>
    <dgm:pt modelId="{E3C91664-CE50-4EF8-B7FC-8C7EFD47861C}" type="pres">
      <dgm:prSet presAssocID="{E202AE13-6493-4139-B0E7-2EA9C93CF6BB}" presName="conn2-1" presStyleLbl="parChTrans1D2" presStyleIdx="0" presStyleCnt="3"/>
      <dgm:spPr/>
    </dgm:pt>
    <dgm:pt modelId="{B82DE2EC-8973-4C8B-9F80-2A52D505506D}" type="pres">
      <dgm:prSet presAssocID="{E202AE13-6493-4139-B0E7-2EA9C93CF6BB}" presName="connTx" presStyleLbl="parChTrans1D2" presStyleIdx="0" presStyleCnt="3"/>
      <dgm:spPr/>
    </dgm:pt>
    <dgm:pt modelId="{323F7490-A7D7-4AAD-8858-E523F8564DD3}" type="pres">
      <dgm:prSet presAssocID="{49756912-7315-49DC-82B0-F2527BE3E268}" presName="root2" presStyleCnt="0"/>
      <dgm:spPr/>
    </dgm:pt>
    <dgm:pt modelId="{07CC2662-29BB-4A63-A0C3-460835F5CC85}" type="pres">
      <dgm:prSet presAssocID="{49756912-7315-49DC-82B0-F2527BE3E268}" presName="LevelTwoTextNode" presStyleLbl="node2" presStyleIdx="0" presStyleCnt="3" custScaleX="201715" custLinFactNeighborX="1885" custLinFactNeighborY="-164">
        <dgm:presLayoutVars>
          <dgm:chPref val="3"/>
        </dgm:presLayoutVars>
      </dgm:prSet>
      <dgm:spPr/>
    </dgm:pt>
    <dgm:pt modelId="{93559E08-BFC5-4C2F-9A41-3E03F4EB4A25}" type="pres">
      <dgm:prSet presAssocID="{49756912-7315-49DC-82B0-F2527BE3E268}" presName="level3hierChild" presStyleCnt="0"/>
      <dgm:spPr/>
    </dgm:pt>
    <dgm:pt modelId="{715040FC-2760-4B19-BDF4-3A0D117BFB1B}" type="pres">
      <dgm:prSet presAssocID="{07AEB6ED-8DB9-4C79-9552-B86721F40F47}" presName="conn2-1" presStyleLbl="parChTrans1D2" presStyleIdx="1" presStyleCnt="3"/>
      <dgm:spPr/>
    </dgm:pt>
    <dgm:pt modelId="{2E591674-0ECA-4E94-93AC-97E1A43A2C20}" type="pres">
      <dgm:prSet presAssocID="{07AEB6ED-8DB9-4C79-9552-B86721F40F47}" presName="connTx" presStyleLbl="parChTrans1D2" presStyleIdx="1" presStyleCnt="3"/>
      <dgm:spPr/>
    </dgm:pt>
    <dgm:pt modelId="{D9084254-367A-4125-BD25-D94F74262C36}" type="pres">
      <dgm:prSet presAssocID="{0DA8DC09-BB8D-44E0-ABC7-8694AD43DB59}" presName="root2" presStyleCnt="0"/>
      <dgm:spPr/>
    </dgm:pt>
    <dgm:pt modelId="{D6B1CA60-5887-4AF8-B69C-7338F5FCC3D4}" type="pres">
      <dgm:prSet presAssocID="{0DA8DC09-BB8D-44E0-ABC7-8694AD43DB59}" presName="LevelTwoTextNode" presStyleLbl="node2" presStyleIdx="1" presStyleCnt="3" custScaleX="198882">
        <dgm:presLayoutVars>
          <dgm:chPref val="3"/>
        </dgm:presLayoutVars>
      </dgm:prSet>
      <dgm:spPr/>
    </dgm:pt>
    <dgm:pt modelId="{AEAA434E-E361-44FD-9A7A-22F6DDFBCF95}" type="pres">
      <dgm:prSet presAssocID="{0DA8DC09-BB8D-44E0-ABC7-8694AD43DB59}" presName="level3hierChild" presStyleCnt="0"/>
      <dgm:spPr/>
    </dgm:pt>
    <dgm:pt modelId="{B21280A5-2296-4A17-8A7F-7090C2E586B9}" type="pres">
      <dgm:prSet presAssocID="{DD59D97E-7190-4504-8BDB-2692B40A2F61}" presName="conn2-1" presStyleLbl="parChTrans1D2" presStyleIdx="2" presStyleCnt="3"/>
      <dgm:spPr/>
    </dgm:pt>
    <dgm:pt modelId="{7406F8C0-79BE-4316-9778-7175F2CBF597}" type="pres">
      <dgm:prSet presAssocID="{DD59D97E-7190-4504-8BDB-2692B40A2F61}" presName="connTx" presStyleLbl="parChTrans1D2" presStyleIdx="2" presStyleCnt="3"/>
      <dgm:spPr/>
    </dgm:pt>
    <dgm:pt modelId="{372B217D-F1F5-4A35-B7D2-2254393768A0}" type="pres">
      <dgm:prSet presAssocID="{0A617BDC-3A0C-4BF0-BC13-F8958852E249}" presName="root2" presStyleCnt="0"/>
      <dgm:spPr/>
    </dgm:pt>
    <dgm:pt modelId="{DBB2E18C-46C9-4906-9404-B0AB76F267F7}" type="pres">
      <dgm:prSet presAssocID="{0A617BDC-3A0C-4BF0-BC13-F8958852E249}" presName="LevelTwoTextNode" presStyleLbl="node2" presStyleIdx="2" presStyleCnt="3" custScaleX="198882" custScaleY="128014">
        <dgm:presLayoutVars>
          <dgm:chPref val="3"/>
        </dgm:presLayoutVars>
      </dgm:prSet>
      <dgm:spPr/>
    </dgm:pt>
    <dgm:pt modelId="{921BF845-72CF-44DB-8B60-FFCBA5BB81C1}" type="pres">
      <dgm:prSet presAssocID="{0A617BDC-3A0C-4BF0-BC13-F8958852E249}" presName="level3hierChild" presStyleCnt="0"/>
      <dgm:spPr/>
    </dgm:pt>
  </dgm:ptLst>
  <dgm:cxnLst>
    <dgm:cxn modelId="{3EB0B303-17C1-461D-BE86-9DE124848542}" type="presOf" srcId="{DD59D97E-7190-4504-8BDB-2692B40A2F61}" destId="{7406F8C0-79BE-4316-9778-7175F2CBF597}" srcOrd="1" destOrd="0" presId="urn:microsoft.com/office/officeart/2005/8/layout/hierarchy2"/>
    <dgm:cxn modelId="{E32D3F0A-94C4-45CF-9C26-645773338F6A}" srcId="{3A867E64-55BC-4AE1-AED4-28BC00732AD5}" destId="{0DA8DC09-BB8D-44E0-ABC7-8694AD43DB59}" srcOrd="1" destOrd="0" parTransId="{07AEB6ED-8DB9-4C79-9552-B86721F40F47}" sibTransId="{DAA668B7-99BF-4545-8B43-22286FAAC343}"/>
    <dgm:cxn modelId="{50C8ED0A-E531-4D18-9F4D-5AEC16FB0A16}" type="presOf" srcId="{0DA8DC09-BB8D-44E0-ABC7-8694AD43DB59}" destId="{D6B1CA60-5887-4AF8-B69C-7338F5FCC3D4}" srcOrd="0" destOrd="0" presId="urn:microsoft.com/office/officeart/2005/8/layout/hierarchy2"/>
    <dgm:cxn modelId="{9E32350B-1443-4BC5-AA10-F7121F0A066B}" type="presOf" srcId="{3A867E64-55BC-4AE1-AED4-28BC00732AD5}" destId="{37248A3C-0401-4D0C-8DF4-9CF2C97A379A}" srcOrd="0" destOrd="0" presId="urn:microsoft.com/office/officeart/2005/8/layout/hierarchy2"/>
    <dgm:cxn modelId="{AC015B33-AB30-4113-BEBE-7E15C0823796}" srcId="{1DCA6E8D-DB48-4494-A61A-8289734CC6B8}" destId="{3A867E64-55BC-4AE1-AED4-28BC00732AD5}" srcOrd="0" destOrd="0" parTransId="{EE41D127-E668-4565-A71F-F38A72369846}" sibTransId="{FAF9B20C-67A4-4DDA-8819-C3050D439666}"/>
    <dgm:cxn modelId="{1AFD5E4C-A6F1-4383-9784-A13425214D8D}" type="presOf" srcId="{E202AE13-6493-4139-B0E7-2EA9C93CF6BB}" destId="{E3C91664-CE50-4EF8-B7FC-8C7EFD47861C}" srcOrd="0" destOrd="0" presId="urn:microsoft.com/office/officeart/2005/8/layout/hierarchy2"/>
    <dgm:cxn modelId="{EC315D74-BBB0-4EF5-86D2-6057A1F77AEA}" srcId="{3A867E64-55BC-4AE1-AED4-28BC00732AD5}" destId="{0A617BDC-3A0C-4BF0-BC13-F8958852E249}" srcOrd="2" destOrd="0" parTransId="{DD59D97E-7190-4504-8BDB-2692B40A2F61}" sibTransId="{7B9F6BB4-493F-45A9-B846-D664D4F05FE5}"/>
    <dgm:cxn modelId="{30DEDE78-F633-47F6-92EF-9294D7567173}" type="presOf" srcId="{1DCA6E8D-DB48-4494-A61A-8289734CC6B8}" destId="{A978B71C-1831-48E0-AA63-4BDDC834AB4B}" srcOrd="0" destOrd="0" presId="urn:microsoft.com/office/officeart/2005/8/layout/hierarchy2"/>
    <dgm:cxn modelId="{C0A4217B-F4B5-4BFE-87A2-C20814ECF8C9}" type="presOf" srcId="{07AEB6ED-8DB9-4C79-9552-B86721F40F47}" destId="{715040FC-2760-4B19-BDF4-3A0D117BFB1B}" srcOrd="0" destOrd="0" presId="urn:microsoft.com/office/officeart/2005/8/layout/hierarchy2"/>
    <dgm:cxn modelId="{C1090E9F-004B-4C48-8A15-A618FAAE2CC5}" type="presOf" srcId="{E202AE13-6493-4139-B0E7-2EA9C93CF6BB}" destId="{B82DE2EC-8973-4C8B-9F80-2A52D505506D}" srcOrd="1" destOrd="0" presId="urn:microsoft.com/office/officeart/2005/8/layout/hierarchy2"/>
    <dgm:cxn modelId="{45937AC7-4133-48AE-A80E-9C64AA4F3FD1}" type="presOf" srcId="{07AEB6ED-8DB9-4C79-9552-B86721F40F47}" destId="{2E591674-0ECA-4E94-93AC-97E1A43A2C20}" srcOrd="1" destOrd="0" presId="urn:microsoft.com/office/officeart/2005/8/layout/hierarchy2"/>
    <dgm:cxn modelId="{9764D3C8-81E8-4F56-934E-AF552B5EAB7A}" type="presOf" srcId="{0A617BDC-3A0C-4BF0-BC13-F8958852E249}" destId="{DBB2E18C-46C9-4906-9404-B0AB76F267F7}" srcOrd="0" destOrd="0" presId="urn:microsoft.com/office/officeart/2005/8/layout/hierarchy2"/>
    <dgm:cxn modelId="{2EBA57DA-C2AE-49D1-B978-6C5A463A570D}" type="presOf" srcId="{DD59D97E-7190-4504-8BDB-2692B40A2F61}" destId="{B21280A5-2296-4A17-8A7F-7090C2E586B9}" srcOrd="0" destOrd="0" presId="urn:microsoft.com/office/officeart/2005/8/layout/hierarchy2"/>
    <dgm:cxn modelId="{917A51E2-F9EC-4537-A840-4006C9F82775}" type="presOf" srcId="{49756912-7315-49DC-82B0-F2527BE3E268}" destId="{07CC2662-29BB-4A63-A0C3-460835F5CC85}" srcOrd="0" destOrd="0" presId="urn:microsoft.com/office/officeart/2005/8/layout/hierarchy2"/>
    <dgm:cxn modelId="{1B98CDF9-B1FE-4C11-BDCF-69918ABD4AFE}" srcId="{3A867E64-55BC-4AE1-AED4-28BC00732AD5}" destId="{49756912-7315-49DC-82B0-F2527BE3E268}" srcOrd="0" destOrd="0" parTransId="{E202AE13-6493-4139-B0E7-2EA9C93CF6BB}" sibTransId="{2CAAD89A-655C-47AA-9C88-8BC65C6417B5}"/>
    <dgm:cxn modelId="{629941AC-8846-42C6-8056-E8369C3B015B}" type="presParOf" srcId="{A978B71C-1831-48E0-AA63-4BDDC834AB4B}" destId="{BFE1A251-A311-4B17-AAC0-D342896E0F4B}" srcOrd="0" destOrd="0" presId="urn:microsoft.com/office/officeart/2005/8/layout/hierarchy2"/>
    <dgm:cxn modelId="{6DFB7D4B-8A55-4C84-9E79-A1387088E12F}" type="presParOf" srcId="{BFE1A251-A311-4B17-AAC0-D342896E0F4B}" destId="{37248A3C-0401-4D0C-8DF4-9CF2C97A379A}" srcOrd="0" destOrd="0" presId="urn:microsoft.com/office/officeart/2005/8/layout/hierarchy2"/>
    <dgm:cxn modelId="{46B42CC2-B50F-4B32-82D9-226BA892ADF1}" type="presParOf" srcId="{BFE1A251-A311-4B17-AAC0-D342896E0F4B}" destId="{6B9F7F77-3FD6-4EF3-8DAC-0ACD786C247C}" srcOrd="1" destOrd="0" presId="urn:microsoft.com/office/officeart/2005/8/layout/hierarchy2"/>
    <dgm:cxn modelId="{A00550AB-C7BC-4BED-AB14-1389BB0D1E37}" type="presParOf" srcId="{6B9F7F77-3FD6-4EF3-8DAC-0ACD786C247C}" destId="{E3C91664-CE50-4EF8-B7FC-8C7EFD47861C}" srcOrd="0" destOrd="0" presId="urn:microsoft.com/office/officeart/2005/8/layout/hierarchy2"/>
    <dgm:cxn modelId="{1D630A26-DB0D-4C86-9C43-2EA1964B8FBE}" type="presParOf" srcId="{E3C91664-CE50-4EF8-B7FC-8C7EFD47861C}" destId="{B82DE2EC-8973-4C8B-9F80-2A52D505506D}" srcOrd="0" destOrd="0" presId="urn:microsoft.com/office/officeart/2005/8/layout/hierarchy2"/>
    <dgm:cxn modelId="{75FF455F-3BCB-45FD-8F9E-FF457D5A3A1F}" type="presParOf" srcId="{6B9F7F77-3FD6-4EF3-8DAC-0ACD786C247C}" destId="{323F7490-A7D7-4AAD-8858-E523F8564DD3}" srcOrd="1" destOrd="0" presId="urn:microsoft.com/office/officeart/2005/8/layout/hierarchy2"/>
    <dgm:cxn modelId="{105CAEAE-DF25-498A-83ED-1DE54C26EB1C}" type="presParOf" srcId="{323F7490-A7D7-4AAD-8858-E523F8564DD3}" destId="{07CC2662-29BB-4A63-A0C3-460835F5CC85}" srcOrd="0" destOrd="0" presId="urn:microsoft.com/office/officeart/2005/8/layout/hierarchy2"/>
    <dgm:cxn modelId="{9C11C33D-154F-4D68-B6F5-3708890BD2A0}" type="presParOf" srcId="{323F7490-A7D7-4AAD-8858-E523F8564DD3}" destId="{93559E08-BFC5-4C2F-9A41-3E03F4EB4A25}" srcOrd="1" destOrd="0" presId="urn:microsoft.com/office/officeart/2005/8/layout/hierarchy2"/>
    <dgm:cxn modelId="{7BCF7507-5310-4495-9E28-C14BF3D1171B}" type="presParOf" srcId="{6B9F7F77-3FD6-4EF3-8DAC-0ACD786C247C}" destId="{715040FC-2760-4B19-BDF4-3A0D117BFB1B}" srcOrd="2" destOrd="0" presId="urn:microsoft.com/office/officeart/2005/8/layout/hierarchy2"/>
    <dgm:cxn modelId="{49ECE0EA-4BEE-4BA0-BABA-442CA50E5078}" type="presParOf" srcId="{715040FC-2760-4B19-BDF4-3A0D117BFB1B}" destId="{2E591674-0ECA-4E94-93AC-97E1A43A2C20}" srcOrd="0" destOrd="0" presId="urn:microsoft.com/office/officeart/2005/8/layout/hierarchy2"/>
    <dgm:cxn modelId="{725EA014-AAFB-4C43-86B1-023CC7AEA6F3}" type="presParOf" srcId="{6B9F7F77-3FD6-4EF3-8DAC-0ACD786C247C}" destId="{D9084254-367A-4125-BD25-D94F74262C36}" srcOrd="3" destOrd="0" presId="urn:microsoft.com/office/officeart/2005/8/layout/hierarchy2"/>
    <dgm:cxn modelId="{F85B1F2D-431A-4B1C-B8D2-DF65FEE5CA30}" type="presParOf" srcId="{D9084254-367A-4125-BD25-D94F74262C36}" destId="{D6B1CA60-5887-4AF8-B69C-7338F5FCC3D4}" srcOrd="0" destOrd="0" presId="urn:microsoft.com/office/officeart/2005/8/layout/hierarchy2"/>
    <dgm:cxn modelId="{AA3F1B95-CAD2-4B47-95A6-D24CA2338FF9}" type="presParOf" srcId="{D9084254-367A-4125-BD25-D94F74262C36}" destId="{AEAA434E-E361-44FD-9A7A-22F6DDFBCF95}" srcOrd="1" destOrd="0" presId="urn:microsoft.com/office/officeart/2005/8/layout/hierarchy2"/>
    <dgm:cxn modelId="{006A7F09-4932-4B4E-BE15-F7940DE6403B}" type="presParOf" srcId="{6B9F7F77-3FD6-4EF3-8DAC-0ACD786C247C}" destId="{B21280A5-2296-4A17-8A7F-7090C2E586B9}" srcOrd="4" destOrd="0" presId="urn:microsoft.com/office/officeart/2005/8/layout/hierarchy2"/>
    <dgm:cxn modelId="{1F882A7B-E940-442A-B818-45747AA27FC0}" type="presParOf" srcId="{B21280A5-2296-4A17-8A7F-7090C2E586B9}" destId="{7406F8C0-79BE-4316-9778-7175F2CBF597}" srcOrd="0" destOrd="0" presId="urn:microsoft.com/office/officeart/2005/8/layout/hierarchy2"/>
    <dgm:cxn modelId="{FF4A3792-D1A5-4827-9DC2-69E681AF7DE6}" type="presParOf" srcId="{6B9F7F77-3FD6-4EF3-8DAC-0ACD786C247C}" destId="{372B217D-F1F5-4A35-B7D2-2254393768A0}" srcOrd="5" destOrd="0" presId="urn:microsoft.com/office/officeart/2005/8/layout/hierarchy2"/>
    <dgm:cxn modelId="{56EB12BB-0EFC-49AE-AE48-4DFA07945A9B}" type="presParOf" srcId="{372B217D-F1F5-4A35-B7D2-2254393768A0}" destId="{DBB2E18C-46C9-4906-9404-B0AB76F267F7}" srcOrd="0" destOrd="0" presId="urn:microsoft.com/office/officeart/2005/8/layout/hierarchy2"/>
    <dgm:cxn modelId="{A7321E81-3770-4C94-B1A4-9AF8EA648C54}" type="presParOf" srcId="{372B217D-F1F5-4A35-B7D2-2254393768A0}" destId="{921BF845-72CF-44DB-8B60-FFCBA5BB81C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DCA6E8D-DB48-4494-A61A-8289734CC6B8}"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en-IN"/>
        </a:p>
      </dgm:t>
    </dgm:pt>
    <dgm:pt modelId="{3A867E64-55BC-4AE1-AED4-28BC00732AD5}">
      <dgm:prSet custT="1"/>
      <dgm:spPr/>
      <dgm:t>
        <a:bodyPr/>
        <a:lstStyle/>
        <a:p>
          <a:pPr rtl="0"/>
          <a:r>
            <a:rPr lang="en-IN" sz="2400" b="0" u="none" dirty="0">
              <a:latin typeface="Calibri" pitchFamily="34" charset="0"/>
              <a:cs typeface="Calibri" pitchFamily="34" charset="0"/>
            </a:rPr>
            <a:t>Control on Fund Movement</a:t>
          </a:r>
        </a:p>
      </dgm:t>
    </dgm:pt>
    <dgm:pt modelId="{EE41D127-E668-4565-A71F-F38A72369846}" type="parTrans" cxnId="{AC015B33-AB30-4113-BEBE-7E15C0823796}">
      <dgm:prSet/>
      <dgm:spPr/>
      <dgm:t>
        <a:bodyPr/>
        <a:lstStyle/>
        <a:p>
          <a:endParaRPr lang="en-IN" sz="1800">
            <a:latin typeface="Calibri" pitchFamily="34" charset="0"/>
            <a:cs typeface="Calibri" pitchFamily="34" charset="0"/>
          </a:endParaRPr>
        </a:p>
      </dgm:t>
    </dgm:pt>
    <dgm:pt modelId="{FAF9B20C-67A4-4DDA-8819-C3050D439666}" type="sibTrans" cxnId="{AC015B33-AB30-4113-BEBE-7E15C0823796}">
      <dgm:prSet/>
      <dgm:spPr/>
      <dgm:t>
        <a:bodyPr/>
        <a:lstStyle/>
        <a:p>
          <a:endParaRPr lang="en-IN" sz="1800">
            <a:latin typeface="Calibri" pitchFamily="34" charset="0"/>
            <a:cs typeface="Calibri" pitchFamily="34" charset="0"/>
          </a:endParaRPr>
        </a:p>
      </dgm:t>
    </dgm:pt>
    <dgm:pt modelId="{49756912-7315-49DC-82B0-F2527BE3E268}">
      <dgm:prSet custT="1"/>
      <dgm:spPr/>
      <dgm:t>
        <a:bodyPr/>
        <a:lstStyle/>
        <a:p>
          <a:pPr rtl="0"/>
          <a:r>
            <a:rPr lang="en-IN" sz="1800" dirty="0">
              <a:latin typeface="Calibri" pitchFamily="34" charset="0"/>
              <a:cs typeface="Calibri" pitchFamily="34" charset="0"/>
            </a:rPr>
            <a:t>Disclosure on circular movement of fund</a:t>
          </a:r>
        </a:p>
      </dgm:t>
    </dgm:pt>
    <dgm:pt modelId="{E202AE13-6493-4139-B0E7-2EA9C93CF6BB}" type="parTrans" cxnId="{1B98CDF9-B1FE-4C11-BDCF-69918ABD4AFE}">
      <dgm:prSet custT="1"/>
      <dgm:spPr/>
      <dgm:t>
        <a:bodyPr/>
        <a:lstStyle/>
        <a:p>
          <a:endParaRPr lang="en-IN" sz="1800">
            <a:latin typeface="Calibri" pitchFamily="34" charset="0"/>
            <a:cs typeface="Calibri" pitchFamily="34" charset="0"/>
          </a:endParaRPr>
        </a:p>
      </dgm:t>
    </dgm:pt>
    <dgm:pt modelId="{2CAAD89A-655C-47AA-9C88-8BC65C6417B5}" type="sibTrans" cxnId="{1B98CDF9-B1FE-4C11-BDCF-69918ABD4AFE}">
      <dgm:prSet/>
      <dgm:spPr/>
      <dgm:t>
        <a:bodyPr/>
        <a:lstStyle/>
        <a:p>
          <a:endParaRPr lang="en-IN" sz="1800">
            <a:latin typeface="Calibri" pitchFamily="34" charset="0"/>
            <a:cs typeface="Calibri" pitchFamily="34" charset="0"/>
          </a:endParaRPr>
        </a:p>
      </dgm:t>
    </dgm:pt>
    <dgm:pt modelId="{CDF3EB55-1DAA-4177-9D1A-6F6D7FB2DB0F}">
      <dgm:prSet custT="1"/>
      <dgm:spPr/>
      <dgm:t>
        <a:bodyPr/>
        <a:lstStyle/>
        <a:p>
          <a:pPr rtl="0"/>
          <a:r>
            <a:rPr lang="en-IN" sz="1800" dirty="0">
              <a:latin typeface="Calibri" pitchFamily="34" charset="0"/>
              <a:cs typeface="Calibri" pitchFamily="34" charset="0"/>
            </a:rPr>
            <a:t>Use of borrowing for specific purpose</a:t>
          </a:r>
        </a:p>
      </dgm:t>
    </dgm:pt>
    <dgm:pt modelId="{87483BF1-7257-4495-A556-3C423B35757E}" type="parTrans" cxnId="{5E984285-1193-44CC-ABB9-44A3B1636DED}">
      <dgm:prSet custT="1"/>
      <dgm:spPr/>
      <dgm:t>
        <a:bodyPr/>
        <a:lstStyle/>
        <a:p>
          <a:endParaRPr lang="en-IN" sz="1800">
            <a:latin typeface="Calibri" pitchFamily="34" charset="0"/>
            <a:cs typeface="Calibri" pitchFamily="34" charset="0"/>
          </a:endParaRPr>
        </a:p>
      </dgm:t>
    </dgm:pt>
    <dgm:pt modelId="{CDB45278-BEC4-4DC4-866E-FE5C04BA01B1}" type="sibTrans" cxnId="{5E984285-1193-44CC-ABB9-44A3B1636DED}">
      <dgm:prSet/>
      <dgm:spPr/>
      <dgm:t>
        <a:bodyPr/>
        <a:lstStyle/>
        <a:p>
          <a:endParaRPr lang="en-IN" sz="1800">
            <a:latin typeface="Calibri" pitchFamily="34" charset="0"/>
            <a:cs typeface="Calibri" pitchFamily="34" charset="0"/>
          </a:endParaRPr>
        </a:p>
      </dgm:t>
    </dgm:pt>
    <dgm:pt modelId="{653BF6EA-478C-429C-99F4-FAB1B89CF510}">
      <dgm:prSet custT="1"/>
      <dgm:spPr/>
      <dgm:t>
        <a:bodyPr/>
        <a:lstStyle/>
        <a:p>
          <a:pPr rtl="0"/>
          <a:r>
            <a:rPr lang="en-IN" sz="1800" dirty="0">
              <a:latin typeface="Calibri" pitchFamily="34" charset="0"/>
              <a:cs typeface="Calibri" pitchFamily="34" charset="0"/>
            </a:rPr>
            <a:t>Disclosure in case a company is a declared wilful defaulter</a:t>
          </a:r>
        </a:p>
      </dgm:t>
    </dgm:pt>
    <dgm:pt modelId="{6F6E9560-A515-4469-9D88-1AB17F04D941}" type="parTrans" cxnId="{4F139CD4-318D-4556-B91C-3BA2D90BB8B2}">
      <dgm:prSet custT="1"/>
      <dgm:spPr/>
      <dgm:t>
        <a:bodyPr/>
        <a:lstStyle/>
        <a:p>
          <a:endParaRPr lang="en-IN" sz="1800">
            <a:latin typeface="Calibri" pitchFamily="34" charset="0"/>
            <a:cs typeface="Calibri" pitchFamily="34" charset="0"/>
          </a:endParaRPr>
        </a:p>
      </dgm:t>
    </dgm:pt>
    <dgm:pt modelId="{8C55305E-668E-4BF6-936C-EFDFBA987079}" type="sibTrans" cxnId="{4F139CD4-318D-4556-B91C-3BA2D90BB8B2}">
      <dgm:prSet/>
      <dgm:spPr/>
      <dgm:t>
        <a:bodyPr/>
        <a:lstStyle/>
        <a:p>
          <a:endParaRPr lang="en-IN" sz="1800">
            <a:latin typeface="Calibri" pitchFamily="34" charset="0"/>
            <a:cs typeface="Calibri" pitchFamily="34" charset="0"/>
          </a:endParaRPr>
        </a:p>
      </dgm:t>
    </dgm:pt>
    <dgm:pt modelId="{7B1F1B3F-14DD-4224-9C17-89C0E3071A6B}">
      <dgm:prSet custT="1"/>
      <dgm:spPr/>
      <dgm:t>
        <a:bodyPr/>
        <a:lstStyle/>
        <a:p>
          <a:pPr rtl="0"/>
          <a:r>
            <a:rPr lang="en-IN" sz="1800" dirty="0">
              <a:latin typeface="Calibri" pitchFamily="34" charset="0"/>
              <a:cs typeface="Calibri" pitchFamily="34" charset="0"/>
            </a:rPr>
            <a:t>Compliance with number of layers of companies</a:t>
          </a:r>
        </a:p>
      </dgm:t>
    </dgm:pt>
    <dgm:pt modelId="{D6E11905-D815-4517-AA58-4FA704BAE466}" type="parTrans" cxnId="{1F099436-7DA6-4157-AF06-88AD412550DB}">
      <dgm:prSet custT="1"/>
      <dgm:spPr/>
      <dgm:t>
        <a:bodyPr/>
        <a:lstStyle/>
        <a:p>
          <a:endParaRPr lang="en-IN" sz="1800">
            <a:latin typeface="Calibri" pitchFamily="34" charset="0"/>
            <a:cs typeface="Calibri" pitchFamily="34" charset="0"/>
          </a:endParaRPr>
        </a:p>
      </dgm:t>
    </dgm:pt>
    <dgm:pt modelId="{4BCFFBD5-55DB-4428-9E85-841B66C5A5B9}" type="sibTrans" cxnId="{1F099436-7DA6-4157-AF06-88AD412550DB}">
      <dgm:prSet/>
      <dgm:spPr/>
      <dgm:t>
        <a:bodyPr/>
        <a:lstStyle/>
        <a:p>
          <a:endParaRPr lang="en-IN" sz="1800">
            <a:latin typeface="Calibri" pitchFamily="34" charset="0"/>
            <a:cs typeface="Calibri" pitchFamily="34" charset="0"/>
          </a:endParaRPr>
        </a:p>
      </dgm:t>
    </dgm:pt>
    <dgm:pt modelId="{4ED0F4F4-921D-4FC2-9EF8-9CBC7E5DB337}">
      <dgm:prSet custT="1"/>
      <dgm:spPr/>
      <dgm:t>
        <a:bodyPr/>
        <a:lstStyle/>
        <a:p>
          <a:pPr rtl="0"/>
          <a:r>
            <a:rPr lang="en-IN" sz="1800">
              <a:latin typeface="Calibri" pitchFamily="34" charset="0"/>
              <a:cs typeface="Calibri" pitchFamily="34" charset="0"/>
            </a:rPr>
            <a:t>Disclosure when borrowing based on security of current assets</a:t>
          </a:r>
          <a:endParaRPr lang="en-IN" sz="1800" dirty="0">
            <a:latin typeface="Calibri" pitchFamily="34" charset="0"/>
            <a:cs typeface="Calibri" pitchFamily="34" charset="0"/>
          </a:endParaRPr>
        </a:p>
      </dgm:t>
    </dgm:pt>
    <dgm:pt modelId="{D7583642-6D6A-4DFD-8206-01F1E9307F24}" type="parTrans" cxnId="{2E9CB5E7-CAC4-4C67-99F9-0634D68B2E69}">
      <dgm:prSet/>
      <dgm:spPr/>
      <dgm:t>
        <a:bodyPr/>
        <a:lstStyle/>
        <a:p>
          <a:endParaRPr lang="en-IN"/>
        </a:p>
      </dgm:t>
    </dgm:pt>
    <dgm:pt modelId="{ECB2BFF2-BC85-4946-901D-6ECD8FE5C597}" type="sibTrans" cxnId="{2E9CB5E7-CAC4-4C67-99F9-0634D68B2E69}">
      <dgm:prSet/>
      <dgm:spPr/>
      <dgm:t>
        <a:bodyPr/>
        <a:lstStyle/>
        <a:p>
          <a:endParaRPr lang="en-IN"/>
        </a:p>
      </dgm:t>
    </dgm:pt>
    <dgm:pt modelId="{A978B71C-1831-48E0-AA63-4BDDC834AB4B}" type="pres">
      <dgm:prSet presAssocID="{1DCA6E8D-DB48-4494-A61A-8289734CC6B8}" presName="diagram" presStyleCnt="0">
        <dgm:presLayoutVars>
          <dgm:chPref val="1"/>
          <dgm:dir/>
          <dgm:animOne val="branch"/>
          <dgm:animLvl val="lvl"/>
          <dgm:resizeHandles val="exact"/>
        </dgm:presLayoutVars>
      </dgm:prSet>
      <dgm:spPr/>
    </dgm:pt>
    <dgm:pt modelId="{BFE1A251-A311-4B17-AAC0-D342896E0F4B}" type="pres">
      <dgm:prSet presAssocID="{3A867E64-55BC-4AE1-AED4-28BC00732AD5}" presName="root1" presStyleCnt="0"/>
      <dgm:spPr/>
    </dgm:pt>
    <dgm:pt modelId="{37248A3C-0401-4D0C-8DF4-9CF2C97A379A}" type="pres">
      <dgm:prSet presAssocID="{3A867E64-55BC-4AE1-AED4-28BC00732AD5}" presName="LevelOneTextNode" presStyleLbl="node0" presStyleIdx="0" presStyleCnt="1" custScaleX="156385" custScaleY="205571">
        <dgm:presLayoutVars>
          <dgm:chPref val="3"/>
        </dgm:presLayoutVars>
      </dgm:prSet>
      <dgm:spPr/>
    </dgm:pt>
    <dgm:pt modelId="{6B9F7F77-3FD6-4EF3-8DAC-0ACD786C247C}" type="pres">
      <dgm:prSet presAssocID="{3A867E64-55BC-4AE1-AED4-28BC00732AD5}" presName="level2hierChild" presStyleCnt="0"/>
      <dgm:spPr/>
    </dgm:pt>
    <dgm:pt modelId="{E3C91664-CE50-4EF8-B7FC-8C7EFD47861C}" type="pres">
      <dgm:prSet presAssocID="{E202AE13-6493-4139-B0E7-2EA9C93CF6BB}" presName="conn2-1" presStyleLbl="parChTrans1D2" presStyleIdx="0" presStyleCnt="5"/>
      <dgm:spPr/>
    </dgm:pt>
    <dgm:pt modelId="{B82DE2EC-8973-4C8B-9F80-2A52D505506D}" type="pres">
      <dgm:prSet presAssocID="{E202AE13-6493-4139-B0E7-2EA9C93CF6BB}" presName="connTx" presStyleLbl="parChTrans1D2" presStyleIdx="0" presStyleCnt="5"/>
      <dgm:spPr/>
    </dgm:pt>
    <dgm:pt modelId="{323F7490-A7D7-4AAD-8858-E523F8564DD3}" type="pres">
      <dgm:prSet presAssocID="{49756912-7315-49DC-82B0-F2527BE3E268}" presName="root2" presStyleCnt="0"/>
      <dgm:spPr/>
    </dgm:pt>
    <dgm:pt modelId="{07CC2662-29BB-4A63-A0C3-460835F5CC85}" type="pres">
      <dgm:prSet presAssocID="{49756912-7315-49DC-82B0-F2527BE3E268}" presName="LevelTwoTextNode" presStyleLbl="node2" presStyleIdx="0" presStyleCnt="5" custScaleX="201715" custLinFactNeighborX="1885" custLinFactNeighborY="-164">
        <dgm:presLayoutVars>
          <dgm:chPref val="3"/>
        </dgm:presLayoutVars>
      </dgm:prSet>
      <dgm:spPr/>
    </dgm:pt>
    <dgm:pt modelId="{93559E08-BFC5-4C2F-9A41-3E03F4EB4A25}" type="pres">
      <dgm:prSet presAssocID="{49756912-7315-49DC-82B0-F2527BE3E268}" presName="level3hierChild" presStyleCnt="0"/>
      <dgm:spPr/>
    </dgm:pt>
    <dgm:pt modelId="{44985930-2A03-4C3D-85F2-3B5DE0B9921C}" type="pres">
      <dgm:prSet presAssocID="{87483BF1-7257-4495-A556-3C423B35757E}" presName="conn2-1" presStyleLbl="parChTrans1D2" presStyleIdx="1" presStyleCnt="5"/>
      <dgm:spPr/>
    </dgm:pt>
    <dgm:pt modelId="{B93B40F7-ED54-4445-A0ED-6F8A17B62951}" type="pres">
      <dgm:prSet presAssocID="{87483BF1-7257-4495-A556-3C423B35757E}" presName="connTx" presStyleLbl="parChTrans1D2" presStyleIdx="1" presStyleCnt="5"/>
      <dgm:spPr/>
    </dgm:pt>
    <dgm:pt modelId="{01943B55-4B2E-4A8B-8733-C62778A391E7}" type="pres">
      <dgm:prSet presAssocID="{CDF3EB55-1DAA-4177-9D1A-6F6D7FB2DB0F}" presName="root2" presStyleCnt="0"/>
      <dgm:spPr/>
    </dgm:pt>
    <dgm:pt modelId="{0558C85D-0FE1-40E1-949E-61BDA098D4A3}" type="pres">
      <dgm:prSet presAssocID="{CDF3EB55-1DAA-4177-9D1A-6F6D7FB2DB0F}" presName="LevelTwoTextNode" presStyleLbl="node2" presStyleIdx="1" presStyleCnt="5" custScaleX="201715" custLinFactNeighborX="1885" custLinFactNeighborY="-164">
        <dgm:presLayoutVars>
          <dgm:chPref val="3"/>
        </dgm:presLayoutVars>
      </dgm:prSet>
      <dgm:spPr/>
    </dgm:pt>
    <dgm:pt modelId="{34127630-1713-47D9-B04A-1812007341B2}" type="pres">
      <dgm:prSet presAssocID="{CDF3EB55-1DAA-4177-9D1A-6F6D7FB2DB0F}" presName="level3hierChild" presStyleCnt="0"/>
      <dgm:spPr/>
    </dgm:pt>
    <dgm:pt modelId="{945E6942-AD79-4007-B6EA-973C4A1ADAC9}" type="pres">
      <dgm:prSet presAssocID="{D7583642-6D6A-4DFD-8206-01F1E9307F24}" presName="conn2-1" presStyleLbl="parChTrans1D2" presStyleIdx="2" presStyleCnt="5"/>
      <dgm:spPr/>
    </dgm:pt>
    <dgm:pt modelId="{B89C6D09-B955-4969-B924-A01B3CAE9CBB}" type="pres">
      <dgm:prSet presAssocID="{D7583642-6D6A-4DFD-8206-01F1E9307F24}" presName="connTx" presStyleLbl="parChTrans1D2" presStyleIdx="2" presStyleCnt="5"/>
      <dgm:spPr/>
    </dgm:pt>
    <dgm:pt modelId="{3F00CB9A-8FEA-48BA-8AB4-85D4DC988640}" type="pres">
      <dgm:prSet presAssocID="{4ED0F4F4-921D-4FC2-9EF8-9CBC7E5DB337}" presName="root2" presStyleCnt="0"/>
      <dgm:spPr/>
    </dgm:pt>
    <dgm:pt modelId="{80433091-EE71-4743-9E5F-58656DB8D22A}" type="pres">
      <dgm:prSet presAssocID="{4ED0F4F4-921D-4FC2-9EF8-9CBC7E5DB337}" presName="LevelTwoTextNode" presStyleLbl="node2" presStyleIdx="2" presStyleCnt="5" custScaleX="201715">
        <dgm:presLayoutVars>
          <dgm:chPref val="3"/>
        </dgm:presLayoutVars>
      </dgm:prSet>
      <dgm:spPr/>
    </dgm:pt>
    <dgm:pt modelId="{232A1C82-AAB2-48A8-969E-75C86796C48F}" type="pres">
      <dgm:prSet presAssocID="{4ED0F4F4-921D-4FC2-9EF8-9CBC7E5DB337}" presName="level3hierChild" presStyleCnt="0"/>
      <dgm:spPr/>
    </dgm:pt>
    <dgm:pt modelId="{51279F5F-9956-4E09-A8CB-1764CE85FD3F}" type="pres">
      <dgm:prSet presAssocID="{6F6E9560-A515-4469-9D88-1AB17F04D941}" presName="conn2-1" presStyleLbl="parChTrans1D2" presStyleIdx="3" presStyleCnt="5"/>
      <dgm:spPr/>
    </dgm:pt>
    <dgm:pt modelId="{009087DC-1D69-4F19-9764-A415A6EA61A8}" type="pres">
      <dgm:prSet presAssocID="{6F6E9560-A515-4469-9D88-1AB17F04D941}" presName="connTx" presStyleLbl="parChTrans1D2" presStyleIdx="3" presStyleCnt="5"/>
      <dgm:spPr/>
    </dgm:pt>
    <dgm:pt modelId="{EBFA1E2B-0865-4E2F-9064-75C471A42625}" type="pres">
      <dgm:prSet presAssocID="{653BF6EA-478C-429C-99F4-FAB1B89CF510}" presName="root2" presStyleCnt="0"/>
      <dgm:spPr/>
    </dgm:pt>
    <dgm:pt modelId="{8C28FB95-DE37-4EBE-B2BC-24B3E1049A0A}" type="pres">
      <dgm:prSet presAssocID="{653BF6EA-478C-429C-99F4-FAB1B89CF510}" presName="LevelTwoTextNode" presStyleLbl="node2" presStyleIdx="3" presStyleCnt="5" custScaleX="201715" custLinFactNeighborX="1885" custLinFactNeighborY="-164">
        <dgm:presLayoutVars>
          <dgm:chPref val="3"/>
        </dgm:presLayoutVars>
      </dgm:prSet>
      <dgm:spPr/>
    </dgm:pt>
    <dgm:pt modelId="{91D99B90-D619-44E1-B4B4-42B12D8F5E65}" type="pres">
      <dgm:prSet presAssocID="{653BF6EA-478C-429C-99F4-FAB1B89CF510}" presName="level3hierChild" presStyleCnt="0"/>
      <dgm:spPr/>
    </dgm:pt>
    <dgm:pt modelId="{E85C9D5C-D146-448F-880C-28E2E82E6742}" type="pres">
      <dgm:prSet presAssocID="{D6E11905-D815-4517-AA58-4FA704BAE466}" presName="conn2-1" presStyleLbl="parChTrans1D2" presStyleIdx="4" presStyleCnt="5"/>
      <dgm:spPr/>
    </dgm:pt>
    <dgm:pt modelId="{7D8FEC5E-4B50-407F-B65A-93878F268F58}" type="pres">
      <dgm:prSet presAssocID="{D6E11905-D815-4517-AA58-4FA704BAE466}" presName="connTx" presStyleLbl="parChTrans1D2" presStyleIdx="4" presStyleCnt="5"/>
      <dgm:spPr/>
    </dgm:pt>
    <dgm:pt modelId="{F17D9C3B-072D-4AB4-A752-18EC37CAD3D1}" type="pres">
      <dgm:prSet presAssocID="{7B1F1B3F-14DD-4224-9C17-89C0E3071A6B}" presName="root2" presStyleCnt="0"/>
      <dgm:spPr/>
    </dgm:pt>
    <dgm:pt modelId="{415F209A-68D0-4F52-AB1E-739C2CD57E41}" type="pres">
      <dgm:prSet presAssocID="{7B1F1B3F-14DD-4224-9C17-89C0E3071A6B}" presName="LevelTwoTextNode" presStyleLbl="node2" presStyleIdx="4" presStyleCnt="5" custScaleX="201715" custLinFactNeighborX="1885" custLinFactNeighborY="-164">
        <dgm:presLayoutVars>
          <dgm:chPref val="3"/>
        </dgm:presLayoutVars>
      </dgm:prSet>
      <dgm:spPr/>
    </dgm:pt>
    <dgm:pt modelId="{29991033-F072-4F19-A364-397C7ADF0713}" type="pres">
      <dgm:prSet presAssocID="{7B1F1B3F-14DD-4224-9C17-89C0E3071A6B}" presName="level3hierChild" presStyleCnt="0"/>
      <dgm:spPr/>
    </dgm:pt>
  </dgm:ptLst>
  <dgm:cxnLst>
    <dgm:cxn modelId="{CF684C0F-550C-494E-B823-4590667BDC15}" type="presOf" srcId="{4ED0F4F4-921D-4FC2-9EF8-9CBC7E5DB337}" destId="{80433091-EE71-4743-9E5F-58656DB8D22A}" srcOrd="0" destOrd="0" presId="urn:microsoft.com/office/officeart/2005/8/layout/hierarchy2"/>
    <dgm:cxn modelId="{A9639114-4BC9-4DEF-A920-32E195AAE882}" type="presOf" srcId="{3A867E64-55BC-4AE1-AED4-28BC00732AD5}" destId="{37248A3C-0401-4D0C-8DF4-9CF2C97A379A}" srcOrd="0" destOrd="0" presId="urn:microsoft.com/office/officeart/2005/8/layout/hierarchy2"/>
    <dgm:cxn modelId="{D71F2D1A-14B4-4D99-AC78-BA67C9E88968}" type="presOf" srcId="{D6E11905-D815-4517-AA58-4FA704BAE466}" destId="{7D8FEC5E-4B50-407F-B65A-93878F268F58}" srcOrd="1" destOrd="0" presId="urn:microsoft.com/office/officeart/2005/8/layout/hierarchy2"/>
    <dgm:cxn modelId="{AC015B33-AB30-4113-BEBE-7E15C0823796}" srcId="{1DCA6E8D-DB48-4494-A61A-8289734CC6B8}" destId="{3A867E64-55BC-4AE1-AED4-28BC00732AD5}" srcOrd="0" destOrd="0" parTransId="{EE41D127-E668-4565-A71F-F38A72369846}" sibTransId="{FAF9B20C-67A4-4DDA-8819-C3050D439666}"/>
    <dgm:cxn modelId="{1F099436-7DA6-4157-AF06-88AD412550DB}" srcId="{3A867E64-55BC-4AE1-AED4-28BC00732AD5}" destId="{7B1F1B3F-14DD-4224-9C17-89C0E3071A6B}" srcOrd="4" destOrd="0" parTransId="{D6E11905-D815-4517-AA58-4FA704BAE466}" sibTransId="{4BCFFBD5-55DB-4428-9E85-841B66C5A5B9}"/>
    <dgm:cxn modelId="{5B088745-BC53-40A5-8E98-095E2D4DA1F3}" type="presOf" srcId="{7B1F1B3F-14DD-4224-9C17-89C0E3071A6B}" destId="{415F209A-68D0-4F52-AB1E-739C2CD57E41}" srcOrd="0" destOrd="0" presId="urn:microsoft.com/office/officeart/2005/8/layout/hierarchy2"/>
    <dgm:cxn modelId="{16150348-6E71-4294-9D33-56D786652E77}" type="presOf" srcId="{CDF3EB55-1DAA-4177-9D1A-6F6D7FB2DB0F}" destId="{0558C85D-0FE1-40E1-949E-61BDA098D4A3}" srcOrd="0" destOrd="0" presId="urn:microsoft.com/office/officeart/2005/8/layout/hierarchy2"/>
    <dgm:cxn modelId="{9AFEA66E-9716-4896-A39D-FD154FC8DEC7}" type="presOf" srcId="{D6E11905-D815-4517-AA58-4FA704BAE466}" destId="{E85C9D5C-D146-448F-880C-28E2E82E6742}" srcOrd="0" destOrd="0" presId="urn:microsoft.com/office/officeart/2005/8/layout/hierarchy2"/>
    <dgm:cxn modelId="{ACF10851-CE9A-4ECF-AD34-6FEEF25FB537}" type="presOf" srcId="{653BF6EA-478C-429C-99F4-FAB1B89CF510}" destId="{8C28FB95-DE37-4EBE-B2BC-24B3E1049A0A}" srcOrd="0" destOrd="0" presId="urn:microsoft.com/office/officeart/2005/8/layout/hierarchy2"/>
    <dgm:cxn modelId="{DCA36453-8E94-4220-A804-A00D8FEA6182}" type="presOf" srcId="{D7583642-6D6A-4DFD-8206-01F1E9307F24}" destId="{B89C6D09-B955-4969-B924-A01B3CAE9CBB}" srcOrd="1" destOrd="0" presId="urn:microsoft.com/office/officeart/2005/8/layout/hierarchy2"/>
    <dgm:cxn modelId="{2563E554-EDB6-4D21-899C-B382EAF85F9D}" type="presOf" srcId="{49756912-7315-49DC-82B0-F2527BE3E268}" destId="{07CC2662-29BB-4A63-A0C3-460835F5CC85}" srcOrd="0" destOrd="0" presId="urn:microsoft.com/office/officeart/2005/8/layout/hierarchy2"/>
    <dgm:cxn modelId="{5E984285-1193-44CC-ABB9-44A3B1636DED}" srcId="{3A867E64-55BC-4AE1-AED4-28BC00732AD5}" destId="{CDF3EB55-1DAA-4177-9D1A-6F6D7FB2DB0F}" srcOrd="1" destOrd="0" parTransId="{87483BF1-7257-4495-A556-3C423B35757E}" sibTransId="{CDB45278-BEC4-4DC4-866E-FE5C04BA01B1}"/>
    <dgm:cxn modelId="{72DD1890-BFEC-4AE1-9649-34C02C1155C1}" type="presOf" srcId="{E202AE13-6493-4139-B0E7-2EA9C93CF6BB}" destId="{B82DE2EC-8973-4C8B-9F80-2A52D505506D}" srcOrd="1" destOrd="0" presId="urn:microsoft.com/office/officeart/2005/8/layout/hierarchy2"/>
    <dgm:cxn modelId="{479E3AAF-E2BB-4A20-A40B-87A13B244849}" type="presOf" srcId="{6F6E9560-A515-4469-9D88-1AB17F04D941}" destId="{51279F5F-9956-4E09-A8CB-1764CE85FD3F}" srcOrd="0" destOrd="0" presId="urn:microsoft.com/office/officeart/2005/8/layout/hierarchy2"/>
    <dgm:cxn modelId="{B61360B2-D5F8-4A3C-B0FE-EDA7F07E8E15}" type="presOf" srcId="{6F6E9560-A515-4469-9D88-1AB17F04D941}" destId="{009087DC-1D69-4F19-9764-A415A6EA61A8}" srcOrd="1" destOrd="0" presId="urn:microsoft.com/office/officeart/2005/8/layout/hierarchy2"/>
    <dgm:cxn modelId="{59AEDABC-2816-4F72-BB67-557DC021ACC5}" type="presOf" srcId="{E202AE13-6493-4139-B0E7-2EA9C93CF6BB}" destId="{E3C91664-CE50-4EF8-B7FC-8C7EFD47861C}" srcOrd="0" destOrd="0" presId="urn:microsoft.com/office/officeart/2005/8/layout/hierarchy2"/>
    <dgm:cxn modelId="{7321EEC8-C21A-4E08-ACD8-76A6BF7D1787}" type="presOf" srcId="{1DCA6E8D-DB48-4494-A61A-8289734CC6B8}" destId="{A978B71C-1831-48E0-AA63-4BDDC834AB4B}" srcOrd="0" destOrd="0" presId="urn:microsoft.com/office/officeart/2005/8/layout/hierarchy2"/>
    <dgm:cxn modelId="{4F139CD4-318D-4556-B91C-3BA2D90BB8B2}" srcId="{3A867E64-55BC-4AE1-AED4-28BC00732AD5}" destId="{653BF6EA-478C-429C-99F4-FAB1B89CF510}" srcOrd="3" destOrd="0" parTransId="{6F6E9560-A515-4469-9D88-1AB17F04D941}" sibTransId="{8C55305E-668E-4BF6-936C-EFDFBA987079}"/>
    <dgm:cxn modelId="{092B2FD7-076E-4D2E-B603-FF78AE08586F}" type="presOf" srcId="{87483BF1-7257-4495-A556-3C423B35757E}" destId="{44985930-2A03-4C3D-85F2-3B5DE0B9921C}" srcOrd="0" destOrd="0" presId="urn:microsoft.com/office/officeart/2005/8/layout/hierarchy2"/>
    <dgm:cxn modelId="{F1C6FAE1-83AB-4C69-90D3-A3A7653E7972}" type="presOf" srcId="{D7583642-6D6A-4DFD-8206-01F1E9307F24}" destId="{945E6942-AD79-4007-B6EA-973C4A1ADAC9}" srcOrd="0" destOrd="0" presId="urn:microsoft.com/office/officeart/2005/8/layout/hierarchy2"/>
    <dgm:cxn modelId="{2E9CB5E7-CAC4-4C67-99F9-0634D68B2E69}" srcId="{3A867E64-55BC-4AE1-AED4-28BC00732AD5}" destId="{4ED0F4F4-921D-4FC2-9EF8-9CBC7E5DB337}" srcOrd="2" destOrd="0" parTransId="{D7583642-6D6A-4DFD-8206-01F1E9307F24}" sibTransId="{ECB2BFF2-BC85-4946-901D-6ECD8FE5C597}"/>
    <dgm:cxn modelId="{FA280FF5-04EE-4786-BCFB-097A5A46CB64}" type="presOf" srcId="{87483BF1-7257-4495-A556-3C423B35757E}" destId="{B93B40F7-ED54-4445-A0ED-6F8A17B62951}" srcOrd="1" destOrd="0" presId="urn:microsoft.com/office/officeart/2005/8/layout/hierarchy2"/>
    <dgm:cxn modelId="{1B98CDF9-B1FE-4C11-BDCF-69918ABD4AFE}" srcId="{3A867E64-55BC-4AE1-AED4-28BC00732AD5}" destId="{49756912-7315-49DC-82B0-F2527BE3E268}" srcOrd="0" destOrd="0" parTransId="{E202AE13-6493-4139-B0E7-2EA9C93CF6BB}" sibTransId="{2CAAD89A-655C-47AA-9C88-8BC65C6417B5}"/>
    <dgm:cxn modelId="{4D22410E-2399-4543-AE1B-F9E783894582}" type="presParOf" srcId="{A978B71C-1831-48E0-AA63-4BDDC834AB4B}" destId="{BFE1A251-A311-4B17-AAC0-D342896E0F4B}" srcOrd="0" destOrd="0" presId="urn:microsoft.com/office/officeart/2005/8/layout/hierarchy2"/>
    <dgm:cxn modelId="{430FCA81-1F3F-4D0E-A4E5-D88216CCDF94}" type="presParOf" srcId="{BFE1A251-A311-4B17-AAC0-D342896E0F4B}" destId="{37248A3C-0401-4D0C-8DF4-9CF2C97A379A}" srcOrd="0" destOrd="0" presId="urn:microsoft.com/office/officeart/2005/8/layout/hierarchy2"/>
    <dgm:cxn modelId="{7BA8421E-637F-4CBB-8D41-99734661D775}" type="presParOf" srcId="{BFE1A251-A311-4B17-AAC0-D342896E0F4B}" destId="{6B9F7F77-3FD6-4EF3-8DAC-0ACD786C247C}" srcOrd="1" destOrd="0" presId="urn:microsoft.com/office/officeart/2005/8/layout/hierarchy2"/>
    <dgm:cxn modelId="{96F4C437-BACD-4883-8015-CC31FA69C77A}" type="presParOf" srcId="{6B9F7F77-3FD6-4EF3-8DAC-0ACD786C247C}" destId="{E3C91664-CE50-4EF8-B7FC-8C7EFD47861C}" srcOrd="0" destOrd="0" presId="urn:microsoft.com/office/officeart/2005/8/layout/hierarchy2"/>
    <dgm:cxn modelId="{6E7B3111-3919-4C8E-93ED-06AB7C954B1B}" type="presParOf" srcId="{E3C91664-CE50-4EF8-B7FC-8C7EFD47861C}" destId="{B82DE2EC-8973-4C8B-9F80-2A52D505506D}" srcOrd="0" destOrd="0" presId="urn:microsoft.com/office/officeart/2005/8/layout/hierarchy2"/>
    <dgm:cxn modelId="{8F3C8019-A73C-4020-89A9-9BD34C6D113C}" type="presParOf" srcId="{6B9F7F77-3FD6-4EF3-8DAC-0ACD786C247C}" destId="{323F7490-A7D7-4AAD-8858-E523F8564DD3}" srcOrd="1" destOrd="0" presId="urn:microsoft.com/office/officeart/2005/8/layout/hierarchy2"/>
    <dgm:cxn modelId="{B1F8EB70-DF52-4AF5-A5F5-28AF0BC4448D}" type="presParOf" srcId="{323F7490-A7D7-4AAD-8858-E523F8564DD3}" destId="{07CC2662-29BB-4A63-A0C3-460835F5CC85}" srcOrd="0" destOrd="0" presId="urn:microsoft.com/office/officeart/2005/8/layout/hierarchy2"/>
    <dgm:cxn modelId="{40557B66-0E6E-428E-A1A0-21DCD5F3BBF7}" type="presParOf" srcId="{323F7490-A7D7-4AAD-8858-E523F8564DD3}" destId="{93559E08-BFC5-4C2F-9A41-3E03F4EB4A25}" srcOrd="1" destOrd="0" presId="urn:microsoft.com/office/officeart/2005/8/layout/hierarchy2"/>
    <dgm:cxn modelId="{B0EB054A-C10D-4130-BE5A-D385D0CD6E4E}" type="presParOf" srcId="{6B9F7F77-3FD6-4EF3-8DAC-0ACD786C247C}" destId="{44985930-2A03-4C3D-85F2-3B5DE0B9921C}" srcOrd="2" destOrd="0" presId="urn:microsoft.com/office/officeart/2005/8/layout/hierarchy2"/>
    <dgm:cxn modelId="{FE633ADD-A321-440B-B9EA-EFD210C3BF42}" type="presParOf" srcId="{44985930-2A03-4C3D-85F2-3B5DE0B9921C}" destId="{B93B40F7-ED54-4445-A0ED-6F8A17B62951}" srcOrd="0" destOrd="0" presId="urn:microsoft.com/office/officeart/2005/8/layout/hierarchy2"/>
    <dgm:cxn modelId="{2CEFF062-1C48-4DD4-ACB6-2607651FE6A7}" type="presParOf" srcId="{6B9F7F77-3FD6-4EF3-8DAC-0ACD786C247C}" destId="{01943B55-4B2E-4A8B-8733-C62778A391E7}" srcOrd="3" destOrd="0" presId="urn:microsoft.com/office/officeart/2005/8/layout/hierarchy2"/>
    <dgm:cxn modelId="{4C77E733-5B8E-489E-9040-0897388B9B74}" type="presParOf" srcId="{01943B55-4B2E-4A8B-8733-C62778A391E7}" destId="{0558C85D-0FE1-40E1-949E-61BDA098D4A3}" srcOrd="0" destOrd="0" presId="urn:microsoft.com/office/officeart/2005/8/layout/hierarchy2"/>
    <dgm:cxn modelId="{C3D0A8D7-F41C-4EFD-BC4F-0B63998D89BC}" type="presParOf" srcId="{01943B55-4B2E-4A8B-8733-C62778A391E7}" destId="{34127630-1713-47D9-B04A-1812007341B2}" srcOrd="1" destOrd="0" presId="urn:microsoft.com/office/officeart/2005/8/layout/hierarchy2"/>
    <dgm:cxn modelId="{5D955372-2448-426A-9B67-19C41CFD66CF}" type="presParOf" srcId="{6B9F7F77-3FD6-4EF3-8DAC-0ACD786C247C}" destId="{945E6942-AD79-4007-B6EA-973C4A1ADAC9}" srcOrd="4" destOrd="0" presId="urn:microsoft.com/office/officeart/2005/8/layout/hierarchy2"/>
    <dgm:cxn modelId="{40AB931C-959B-4DAF-96AD-11546792ED6D}" type="presParOf" srcId="{945E6942-AD79-4007-B6EA-973C4A1ADAC9}" destId="{B89C6D09-B955-4969-B924-A01B3CAE9CBB}" srcOrd="0" destOrd="0" presId="urn:microsoft.com/office/officeart/2005/8/layout/hierarchy2"/>
    <dgm:cxn modelId="{7AFEBBB6-174C-4C2D-A4F9-557210B5ACB5}" type="presParOf" srcId="{6B9F7F77-3FD6-4EF3-8DAC-0ACD786C247C}" destId="{3F00CB9A-8FEA-48BA-8AB4-85D4DC988640}" srcOrd="5" destOrd="0" presId="urn:microsoft.com/office/officeart/2005/8/layout/hierarchy2"/>
    <dgm:cxn modelId="{9FC10CC7-9EBA-4923-9DFE-096AB37A1BE9}" type="presParOf" srcId="{3F00CB9A-8FEA-48BA-8AB4-85D4DC988640}" destId="{80433091-EE71-4743-9E5F-58656DB8D22A}" srcOrd="0" destOrd="0" presId="urn:microsoft.com/office/officeart/2005/8/layout/hierarchy2"/>
    <dgm:cxn modelId="{524D86C4-456C-497E-85C1-C34F3B74B48E}" type="presParOf" srcId="{3F00CB9A-8FEA-48BA-8AB4-85D4DC988640}" destId="{232A1C82-AAB2-48A8-969E-75C86796C48F}" srcOrd="1" destOrd="0" presId="urn:microsoft.com/office/officeart/2005/8/layout/hierarchy2"/>
    <dgm:cxn modelId="{3E4736B9-2CD9-429C-80FC-6D919EE28297}" type="presParOf" srcId="{6B9F7F77-3FD6-4EF3-8DAC-0ACD786C247C}" destId="{51279F5F-9956-4E09-A8CB-1764CE85FD3F}" srcOrd="6" destOrd="0" presId="urn:microsoft.com/office/officeart/2005/8/layout/hierarchy2"/>
    <dgm:cxn modelId="{E10F737A-C5A4-4D47-BF76-D633A2AF816F}" type="presParOf" srcId="{51279F5F-9956-4E09-A8CB-1764CE85FD3F}" destId="{009087DC-1D69-4F19-9764-A415A6EA61A8}" srcOrd="0" destOrd="0" presId="urn:microsoft.com/office/officeart/2005/8/layout/hierarchy2"/>
    <dgm:cxn modelId="{3E257C86-B5D4-442C-A70F-F242EAE0ECF4}" type="presParOf" srcId="{6B9F7F77-3FD6-4EF3-8DAC-0ACD786C247C}" destId="{EBFA1E2B-0865-4E2F-9064-75C471A42625}" srcOrd="7" destOrd="0" presId="urn:microsoft.com/office/officeart/2005/8/layout/hierarchy2"/>
    <dgm:cxn modelId="{6D905445-42D9-4BD8-B980-33CA9E1FF494}" type="presParOf" srcId="{EBFA1E2B-0865-4E2F-9064-75C471A42625}" destId="{8C28FB95-DE37-4EBE-B2BC-24B3E1049A0A}" srcOrd="0" destOrd="0" presId="urn:microsoft.com/office/officeart/2005/8/layout/hierarchy2"/>
    <dgm:cxn modelId="{D8AD4945-500F-44CC-BDF5-8BFD25FEFF89}" type="presParOf" srcId="{EBFA1E2B-0865-4E2F-9064-75C471A42625}" destId="{91D99B90-D619-44E1-B4B4-42B12D8F5E65}" srcOrd="1" destOrd="0" presId="urn:microsoft.com/office/officeart/2005/8/layout/hierarchy2"/>
    <dgm:cxn modelId="{CAC3810D-F5BE-4324-8F4D-A1F8D9BCF9A0}" type="presParOf" srcId="{6B9F7F77-3FD6-4EF3-8DAC-0ACD786C247C}" destId="{E85C9D5C-D146-448F-880C-28E2E82E6742}" srcOrd="8" destOrd="0" presId="urn:microsoft.com/office/officeart/2005/8/layout/hierarchy2"/>
    <dgm:cxn modelId="{6DFBB618-6714-494E-97ED-09C020422999}" type="presParOf" srcId="{E85C9D5C-D146-448F-880C-28E2E82E6742}" destId="{7D8FEC5E-4B50-407F-B65A-93878F268F58}" srcOrd="0" destOrd="0" presId="urn:microsoft.com/office/officeart/2005/8/layout/hierarchy2"/>
    <dgm:cxn modelId="{A57EB16E-4B6F-4A29-AA39-9774B6B3674F}" type="presParOf" srcId="{6B9F7F77-3FD6-4EF3-8DAC-0ACD786C247C}" destId="{F17D9C3B-072D-4AB4-A752-18EC37CAD3D1}" srcOrd="9" destOrd="0" presId="urn:microsoft.com/office/officeart/2005/8/layout/hierarchy2"/>
    <dgm:cxn modelId="{B0DB2F53-7A96-4997-B917-1F08E3E8502C}" type="presParOf" srcId="{F17D9C3B-072D-4AB4-A752-18EC37CAD3D1}" destId="{415F209A-68D0-4F52-AB1E-739C2CD57E41}" srcOrd="0" destOrd="0" presId="urn:microsoft.com/office/officeart/2005/8/layout/hierarchy2"/>
    <dgm:cxn modelId="{40BBD892-AFA2-4769-B47A-B84C2A1FC04D}" type="presParOf" srcId="{F17D9C3B-072D-4AB4-A752-18EC37CAD3D1}" destId="{29991033-F072-4F19-A364-397C7ADF071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DCA6E8D-DB48-4494-A61A-8289734CC6B8}"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en-IN"/>
        </a:p>
      </dgm:t>
    </dgm:pt>
    <dgm:pt modelId="{3A867E64-55BC-4AE1-AED4-28BC00732AD5}">
      <dgm:prSet custT="1"/>
      <dgm:spPr/>
      <dgm:t>
        <a:bodyPr/>
        <a:lstStyle/>
        <a:p>
          <a:pPr rtl="0"/>
          <a:r>
            <a:rPr lang="en-IN" sz="2200" b="0" u="none" dirty="0">
              <a:latin typeface="Calibri" pitchFamily="34" charset="0"/>
              <a:cs typeface="Calibri" pitchFamily="34" charset="0"/>
            </a:rPr>
            <a:t>Compliance with Laws and Disclosures thereof</a:t>
          </a:r>
        </a:p>
      </dgm:t>
    </dgm:pt>
    <dgm:pt modelId="{EE41D127-E668-4565-A71F-F38A72369846}" type="parTrans" cxnId="{AC015B33-AB30-4113-BEBE-7E15C0823796}">
      <dgm:prSet/>
      <dgm:spPr/>
      <dgm:t>
        <a:bodyPr/>
        <a:lstStyle/>
        <a:p>
          <a:endParaRPr lang="en-IN" sz="1800">
            <a:latin typeface="Calibri" pitchFamily="34" charset="0"/>
            <a:cs typeface="Calibri" pitchFamily="34" charset="0"/>
          </a:endParaRPr>
        </a:p>
      </dgm:t>
    </dgm:pt>
    <dgm:pt modelId="{FAF9B20C-67A4-4DDA-8819-C3050D439666}" type="sibTrans" cxnId="{AC015B33-AB30-4113-BEBE-7E15C0823796}">
      <dgm:prSet/>
      <dgm:spPr/>
      <dgm:t>
        <a:bodyPr/>
        <a:lstStyle/>
        <a:p>
          <a:endParaRPr lang="en-IN" sz="1800">
            <a:latin typeface="Calibri" pitchFamily="34" charset="0"/>
            <a:cs typeface="Calibri" pitchFamily="34" charset="0"/>
          </a:endParaRPr>
        </a:p>
      </dgm:t>
    </dgm:pt>
    <dgm:pt modelId="{49756912-7315-49DC-82B0-F2527BE3E268}">
      <dgm:prSet custT="1"/>
      <dgm:spPr/>
      <dgm:t>
        <a:bodyPr/>
        <a:lstStyle/>
        <a:p>
          <a:pPr rtl="0"/>
          <a:r>
            <a:rPr lang="en-IN" sz="1800" dirty="0">
              <a:latin typeface="Calibri" pitchFamily="34" charset="0"/>
              <a:cs typeface="Calibri" pitchFamily="34" charset="0"/>
            </a:rPr>
            <a:t>Compliance with approved Scheme(s) of Arrangements</a:t>
          </a:r>
        </a:p>
      </dgm:t>
    </dgm:pt>
    <dgm:pt modelId="{E202AE13-6493-4139-B0E7-2EA9C93CF6BB}" type="parTrans" cxnId="{1B98CDF9-B1FE-4C11-BDCF-69918ABD4AFE}">
      <dgm:prSet custT="1"/>
      <dgm:spPr/>
      <dgm:t>
        <a:bodyPr/>
        <a:lstStyle/>
        <a:p>
          <a:endParaRPr lang="en-IN" sz="1800">
            <a:latin typeface="Calibri" pitchFamily="34" charset="0"/>
            <a:cs typeface="Calibri" pitchFamily="34" charset="0"/>
          </a:endParaRPr>
        </a:p>
      </dgm:t>
    </dgm:pt>
    <dgm:pt modelId="{2CAAD89A-655C-47AA-9C88-8BC65C6417B5}" type="sibTrans" cxnId="{1B98CDF9-B1FE-4C11-BDCF-69918ABD4AFE}">
      <dgm:prSet/>
      <dgm:spPr/>
      <dgm:t>
        <a:bodyPr/>
        <a:lstStyle/>
        <a:p>
          <a:endParaRPr lang="en-IN" sz="1800">
            <a:latin typeface="Calibri" pitchFamily="34" charset="0"/>
            <a:cs typeface="Calibri" pitchFamily="34" charset="0"/>
          </a:endParaRPr>
        </a:p>
      </dgm:t>
    </dgm:pt>
    <dgm:pt modelId="{68755AE8-8BD4-476D-AA5F-D157605AA251}">
      <dgm:prSet custT="1"/>
      <dgm:spPr/>
      <dgm:t>
        <a:bodyPr/>
        <a:lstStyle/>
        <a:p>
          <a:pPr rtl="0"/>
          <a:r>
            <a:rPr lang="en-IN" sz="1800" dirty="0">
              <a:latin typeface="Calibri" pitchFamily="34" charset="0"/>
              <a:cs typeface="Calibri" pitchFamily="34" charset="0"/>
            </a:rPr>
            <a:t>Pending registration of charges or satisfaction with Registrar of Companies</a:t>
          </a:r>
        </a:p>
      </dgm:t>
    </dgm:pt>
    <dgm:pt modelId="{756D702F-3869-46D1-A359-865CC7626A26}" type="parTrans" cxnId="{C65A09EE-4DE8-4A30-BCA9-148C7872A5BA}">
      <dgm:prSet custT="1"/>
      <dgm:spPr/>
      <dgm:t>
        <a:bodyPr/>
        <a:lstStyle/>
        <a:p>
          <a:endParaRPr lang="en-IN" sz="1800">
            <a:latin typeface="Calibri" pitchFamily="34" charset="0"/>
            <a:cs typeface="Calibri" pitchFamily="34" charset="0"/>
          </a:endParaRPr>
        </a:p>
      </dgm:t>
    </dgm:pt>
    <dgm:pt modelId="{FB876EBD-D9AC-4E0C-B0EB-F78FFFCFD6FC}" type="sibTrans" cxnId="{C65A09EE-4DE8-4A30-BCA9-148C7872A5BA}">
      <dgm:prSet/>
      <dgm:spPr/>
      <dgm:t>
        <a:bodyPr/>
        <a:lstStyle/>
        <a:p>
          <a:endParaRPr lang="en-IN" sz="1800">
            <a:latin typeface="Calibri" pitchFamily="34" charset="0"/>
            <a:cs typeface="Calibri" pitchFamily="34" charset="0"/>
          </a:endParaRPr>
        </a:p>
      </dgm:t>
    </dgm:pt>
    <dgm:pt modelId="{7B1F1B3F-14DD-4224-9C17-89C0E3071A6B}">
      <dgm:prSet custT="1"/>
      <dgm:spPr/>
      <dgm:t>
        <a:bodyPr/>
        <a:lstStyle/>
        <a:p>
          <a:pPr rtl="0"/>
          <a:r>
            <a:rPr lang="en-IN" sz="1800" dirty="0">
              <a:latin typeface="Calibri" pitchFamily="34" charset="0"/>
              <a:cs typeface="Calibri" pitchFamily="34" charset="0"/>
            </a:rPr>
            <a:t>Details of Crypto Currency or Virtual Currency</a:t>
          </a:r>
        </a:p>
      </dgm:t>
    </dgm:pt>
    <dgm:pt modelId="{D6E11905-D815-4517-AA58-4FA704BAE466}" type="parTrans" cxnId="{1F099436-7DA6-4157-AF06-88AD412550DB}">
      <dgm:prSet custT="1"/>
      <dgm:spPr/>
      <dgm:t>
        <a:bodyPr/>
        <a:lstStyle/>
        <a:p>
          <a:endParaRPr lang="en-IN" sz="1800">
            <a:latin typeface="Calibri" pitchFamily="34" charset="0"/>
            <a:cs typeface="Calibri" pitchFamily="34" charset="0"/>
          </a:endParaRPr>
        </a:p>
      </dgm:t>
    </dgm:pt>
    <dgm:pt modelId="{4BCFFBD5-55DB-4428-9E85-841B66C5A5B9}" type="sibTrans" cxnId="{1F099436-7DA6-4157-AF06-88AD412550DB}">
      <dgm:prSet/>
      <dgm:spPr/>
      <dgm:t>
        <a:bodyPr/>
        <a:lstStyle/>
        <a:p>
          <a:endParaRPr lang="en-IN" sz="1800">
            <a:latin typeface="Calibri" pitchFamily="34" charset="0"/>
            <a:cs typeface="Calibri" pitchFamily="34" charset="0"/>
          </a:endParaRPr>
        </a:p>
      </dgm:t>
    </dgm:pt>
    <dgm:pt modelId="{6C74D125-2E6F-498A-9056-A0E45E8E76B5}">
      <dgm:prSet custT="1"/>
      <dgm:spPr/>
      <dgm:t>
        <a:bodyPr/>
        <a:lstStyle/>
        <a:p>
          <a:pPr rtl="0"/>
          <a:r>
            <a:rPr lang="en-IN" sz="1800" dirty="0">
              <a:latin typeface="Calibri" pitchFamily="34" charset="0"/>
              <a:cs typeface="Calibri" pitchFamily="34" charset="0"/>
            </a:rPr>
            <a:t>Disclosure regarding Corporate Social Responsibility</a:t>
          </a:r>
        </a:p>
      </dgm:t>
    </dgm:pt>
    <dgm:pt modelId="{CF99FEA3-1A2C-47FC-91D4-7E4FAA8227DF}" type="parTrans" cxnId="{4A3374AD-CF49-464D-8D84-AA02F444A0F4}">
      <dgm:prSet/>
      <dgm:spPr/>
      <dgm:t>
        <a:bodyPr/>
        <a:lstStyle/>
        <a:p>
          <a:endParaRPr lang="en-IN"/>
        </a:p>
      </dgm:t>
    </dgm:pt>
    <dgm:pt modelId="{782FAC4A-85DB-439A-9CAD-DDC6055A80AF}" type="sibTrans" cxnId="{4A3374AD-CF49-464D-8D84-AA02F444A0F4}">
      <dgm:prSet/>
      <dgm:spPr/>
      <dgm:t>
        <a:bodyPr/>
        <a:lstStyle/>
        <a:p>
          <a:endParaRPr lang="en-IN"/>
        </a:p>
      </dgm:t>
    </dgm:pt>
    <dgm:pt modelId="{67B910C0-F524-4409-ADF3-6ABC73C46688}">
      <dgm:prSet custT="1"/>
      <dgm:spPr/>
      <dgm:t>
        <a:bodyPr/>
        <a:lstStyle/>
        <a:p>
          <a:pPr rtl="0"/>
          <a:r>
            <a:rPr lang="en-IN" sz="1800">
              <a:latin typeface="Calibri" pitchFamily="34" charset="0"/>
              <a:cs typeface="Calibri" pitchFamily="34" charset="0"/>
            </a:rPr>
            <a:t>Details of undisclosed income</a:t>
          </a:r>
          <a:endParaRPr lang="en-IN" sz="1800" dirty="0">
            <a:latin typeface="Calibri" pitchFamily="34" charset="0"/>
            <a:cs typeface="Calibri" pitchFamily="34" charset="0"/>
          </a:endParaRPr>
        </a:p>
      </dgm:t>
    </dgm:pt>
    <dgm:pt modelId="{B5A4177B-04E1-4368-856D-E88A47CC3727}" type="parTrans" cxnId="{119DDE15-0782-4206-B8E2-0C013D634414}">
      <dgm:prSet/>
      <dgm:spPr/>
      <dgm:t>
        <a:bodyPr/>
        <a:lstStyle/>
        <a:p>
          <a:endParaRPr lang="en-IN"/>
        </a:p>
      </dgm:t>
    </dgm:pt>
    <dgm:pt modelId="{7EC6C676-28E3-4A2B-8B79-0DB27FA4AEC1}" type="sibTrans" cxnId="{119DDE15-0782-4206-B8E2-0C013D634414}">
      <dgm:prSet/>
      <dgm:spPr/>
      <dgm:t>
        <a:bodyPr/>
        <a:lstStyle/>
        <a:p>
          <a:endParaRPr lang="en-IN"/>
        </a:p>
      </dgm:t>
    </dgm:pt>
    <dgm:pt modelId="{A978B71C-1831-48E0-AA63-4BDDC834AB4B}" type="pres">
      <dgm:prSet presAssocID="{1DCA6E8D-DB48-4494-A61A-8289734CC6B8}" presName="diagram" presStyleCnt="0">
        <dgm:presLayoutVars>
          <dgm:chPref val="1"/>
          <dgm:dir/>
          <dgm:animOne val="branch"/>
          <dgm:animLvl val="lvl"/>
          <dgm:resizeHandles val="exact"/>
        </dgm:presLayoutVars>
      </dgm:prSet>
      <dgm:spPr/>
    </dgm:pt>
    <dgm:pt modelId="{BFE1A251-A311-4B17-AAC0-D342896E0F4B}" type="pres">
      <dgm:prSet presAssocID="{3A867E64-55BC-4AE1-AED4-28BC00732AD5}" presName="root1" presStyleCnt="0"/>
      <dgm:spPr/>
    </dgm:pt>
    <dgm:pt modelId="{37248A3C-0401-4D0C-8DF4-9CF2C97A379A}" type="pres">
      <dgm:prSet presAssocID="{3A867E64-55BC-4AE1-AED4-28BC00732AD5}" presName="LevelOneTextNode" presStyleLbl="node0" presStyleIdx="0" presStyleCnt="1" custScaleX="156385" custScaleY="205571">
        <dgm:presLayoutVars>
          <dgm:chPref val="3"/>
        </dgm:presLayoutVars>
      </dgm:prSet>
      <dgm:spPr/>
    </dgm:pt>
    <dgm:pt modelId="{6B9F7F77-3FD6-4EF3-8DAC-0ACD786C247C}" type="pres">
      <dgm:prSet presAssocID="{3A867E64-55BC-4AE1-AED4-28BC00732AD5}" presName="level2hierChild" presStyleCnt="0"/>
      <dgm:spPr/>
    </dgm:pt>
    <dgm:pt modelId="{E3C91664-CE50-4EF8-B7FC-8C7EFD47861C}" type="pres">
      <dgm:prSet presAssocID="{E202AE13-6493-4139-B0E7-2EA9C93CF6BB}" presName="conn2-1" presStyleLbl="parChTrans1D2" presStyleIdx="0" presStyleCnt="5"/>
      <dgm:spPr/>
    </dgm:pt>
    <dgm:pt modelId="{B82DE2EC-8973-4C8B-9F80-2A52D505506D}" type="pres">
      <dgm:prSet presAssocID="{E202AE13-6493-4139-B0E7-2EA9C93CF6BB}" presName="connTx" presStyleLbl="parChTrans1D2" presStyleIdx="0" presStyleCnt="5"/>
      <dgm:spPr/>
    </dgm:pt>
    <dgm:pt modelId="{323F7490-A7D7-4AAD-8858-E523F8564DD3}" type="pres">
      <dgm:prSet presAssocID="{49756912-7315-49DC-82B0-F2527BE3E268}" presName="root2" presStyleCnt="0"/>
      <dgm:spPr/>
    </dgm:pt>
    <dgm:pt modelId="{07CC2662-29BB-4A63-A0C3-460835F5CC85}" type="pres">
      <dgm:prSet presAssocID="{49756912-7315-49DC-82B0-F2527BE3E268}" presName="LevelTwoTextNode" presStyleLbl="node2" presStyleIdx="0" presStyleCnt="5" custScaleX="201715" custLinFactNeighborX="1885" custLinFactNeighborY="-164">
        <dgm:presLayoutVars>
          <dgm:chPref val="3"/>
        </dgm:presLayoutVars>
      </dgm:prSet>
      <dgm:spPr/>
    </dgm:pt>
    <dgm:pt modelId="{93559E08-BFC5-4C2F-9A41-3E03F4EB4A25}" type="pres">
      <dgm:prSet presAssocID="{49756912-7315-49DC-82B0-F2527BE3E268}" presName="level3hierChild" presStyleCnt="0"/>
      <dgm:spPr/>
    </dgm:pt>
    <dgm:pt modelId="{39E13FB4-AAFE-4C5C-A3B4-E742409EAFF5}" type="pres">
      <dgm:prSet presAssocID="{756D702F-3869-46D1-A359-865CC7626A26}" presName="conn2-1" presStyleLbl="parChTrans1D2" presStyleIdx="1" presStyleCnt="5"/>
      <dgm:spPr/>
    </dgm:pt>
    <dgm:pt modelId="{0CAC4E98-065C-4898-ABD7-0B122B1C7392}" type="pres">
      <dgm:prSet presAssocID="{756D702F-3869-46D1-A359-865CC7626A26}" presName="connTx" presStyleLbl="parChTrans1D2" presStyleIdx="1" presStyleCnt="5"/>
      <dgm:spPr/>
    </dgm:pt>
    <dgm:pt modelId="{2748EE47-F192-4477-A5E5-958D6DB176CD}" type="pres">
      <dgm:prSet presAssocID="{68755AE8-8BD4-476D-AA5F-D157605AA251}" presName="root2" presStyleCnt="0"/>
      <dgm:spPr/>
    </dgm:pt>
    <dgm:pt modelId="{BDBB09CA-62C6-43A8-9979-84DFE698915B}" type="pres">
      <dgm:prSet presAssocID="{68755AE8-8BD4-476D-AA5F-D157605AA251}" presName="LevelTwoTextNode" presStyleLbl="node2" presStyleIdx="1" presStyleCnt="5" custScaleX="201715" custLinFactNeighborX="1885" custLinFactNeighborY="-164">
        <dgm:presLayoutVars>
          <dgm:chPref val="3"/>
        </dgm:presLayoutVars>
      </dgm:prSet>
      <dgm:spPr/>
    </dgm:pt>
    <dgm:pt modelId="{DF6C44B2-6D55-4EA9-9862-FE427BCBA858}" type="pres">
      <dgm:prSet presAssocID="{68755AE8-8BD4-476D-AA5F-D157605AA251}" presName="level3hierChild" presStyleCnt="0"/>
      <dgm:spPr/>
    </dgm:pt>
    <dgm:pt modelId="{B3150766-E73A-4EE9-A68A-D085D5AA76F5}" type="pres">
      <dgm:prSet presAssocID="{CF99FEA3-1A2C-47FC-91D4-7E4FAA8227DF}" presName="conn2-1" presStyleLbl="parChTrans1D2" presStyleIdx="2" presStyleCnt="5"/>
      <dgm:spPr/>
    </dgm:pt>
    <dgm:pt modelId="{2A2AA45C-C8F6-4F27-948E-242E89B13877}" type="pres">
      <dgm:prSet presAssocID="{CF99FEA3-1A2C-47FC-91D4-7E4FAA8227DF}" presName="connTx" presStyleLbl="parChTrans1D2" presStyleIdx="2" presStyleCnt="5"/>
      <dgm:spPr/>
    </dgm:pt>
    <dgm:pt modelId="{5B0AA13D-1786-484A-828F-AAC467A9DB4F}" type="pres">
      <dgm:prSet presAssocID="{6C74D125-2E6F-498A-9056-A0E45E8E76B5}" presName="root2" presStyleCnt="0"/>
      <dgm:spPr/>
    </dgm:pt>
    <dgm:pt modelId="{0E6BC14E-D279-47C2-BB54-15803F78C010}" type="pres">
      <dgm:prSet presAssocID="{6C74D125-2E6F-498A-9056-A0E45E8E76B5}" presName="LevelTwoTextNode" presStyleLbl="node2" presStyleIdx="2" presStyleCnt="5" custScaleX="201715" custLinFactNeighborX="1885" custLinFactNeighborY="-164">
        <dgm:presLayoutVars>
          <dgm:chPref val="3"/>
        </dgm:presLayoutVars>
      </dgm:prSet>
      <dgm:spPr/>
    </dgm:pt>
    <dgm:pt modelId="{956C75AC-21DF-4479-B48E-BB45D4621B5E}" type="pres">
      <dgm:prSet presAssocID="{6C74D125-2E6F-498A-9056-A0E45E8E76B5}" presName="level3hierChild" presStyleCnt="0"/>
      <dgm:spPr/>
    </dgm:pt>
    <dgm:pt modelId="{E85C9D5C-D146-448F-880C-28E2E82E6742}" type="pres">
      <dgm:prSet presAssocID="{D6E11905-D815-4517-AA58-4FA704BAE466}" presName="conn2-1" presStyleLbl="parChTrans1D2" presStyleIdx="3" presStyleCnt="5"/>
      <dgm:spPr/>
    </dgm:pt>
    <dgm:pt modelId="{7D8FEC5E-4B50-407F-B65A-93878F268F58}" type="pres">
      <dgm:prSet presAssocID="{D6E11905-D815-4517-AA58-4FA704BAE466}" presName="connTx" presStyleLbl="parChTrans1D2" presStyleIdx="3" presStyleCnt="5"/>
      <dgm:spPr/>
    </dgm:pt>
    <dgm:pt modelId="{F17D9C3B-072D-4AB4-A752-18EC37CAD3D1}" type="pres">
      <dgm:prSet presAssocID="{7B1F1B3F-14DD-4224-9C17-89C0E3071A6B}" presName="root2" presStyleCnt="0"/>
      <dgm:spPr/>
    </dgm:pt>
    <dgm:pt modelId="{415F209A-68D0-4F52-AB1E-739C2CD57E41}" type="pres">
      <dgm:prSet presAssocID="{7B1F1B3F-14DD-4224-9C17-89C0E3071A6B}" presName="LevelTwoTextNode" presStyleLbl="node2" presStyleIdx="3" presStyleCnt="5" custScaleX="201715" custLinFactNeighborX="1885" custLinFactNeighborY="-164">
        <dgm:presLayoutVars>
          <dgm:chPref val="3"/>
        </dgm:presLayoutVars>
      </dgm:prSet>
      <dgm:spPr/>
    </dgm:pt>
    <dgm:pt modelId="{29991033-F072-4F19-A364-397C7ADF0713}" type="pres">
      <dgm:prSet presAssocID="{7B1F1B3F-14DD-4224-9C17-89C0E3071A6B}" presName="level3hierChild" presStyleCnt="0"/>
      <dgm:spPr/>
    </dgm:pt>
    <dgm:pt modelId="{48D6D760-3546-496C-979A-0D5ECA7604A5}" type="pres">
      <dgm:prSet presAssocID="{B5A4177B-04E1-4368-856D-E88A47CC3727}" presName="conn2-1" presStyleLbl="parChTrans1D2" presStyleIdx="4" presStyleCnt="5"/>
      <dgm:spPr/>
    </dgm:pt>
    <dgm:pt modelId="{BA4E06F4-CBE0-4E69-80F3-C00DBFF8043E}" type="pres">
      <dgm:prSet presAssocID="{B5A4177B-04E1-4368-856D-E88A47CC3727}" presName="connTx" presStyleLbl="parChTrans1D2" presStyleIdx="4" presStyleCnt="5"/>
      <dgm:spPr/>
    </dgm:pt>
    <dgm:pt modelId="{3283DC3B-9109-45FE-9D83-2AD80662BD75}" type="pres">
      <dgm:prSet presAssocID="{67B910C0-F524-4409-ADF3-6ABC73C46688}" presName="root2" presStyleCnt="0"/>
      <dgm:spPr/>
    </dgm:pt>
    <dgm:pt modelId="{9A907004-946B-4E8A-A084-EB0FD91EC3F8}" type="pres">
      <dgm:prSet presAssocID="{67B910C0-F524-4409-ADF3-6ABC73C46688}" presName="LevelTwoTextNode" presStyleLbl="node2" presStyleIdx="4" presStyleCnt="5" custScaleX="201715" custLinFactNeighborX="1885" custLinFactNeighborY="-164">
        <dgm:presLayoutVars>
          <dgm:chPref val="3"/>
        </dgm:presLayoutVars>
      </dgm:prSet>
      <dgm:spPr/>
    </dgm:pt>
    <dgm:pt modelId="{1DDF497D-0D7C-4D5D-AE87-E40FCECAA309}" type="pres">
      <dgm:prSet presAssocID="{67B910C0-F524-4409-ADF3-6ABC73C46688}" presName="level3hierChild" presStyleCnt="0"/>
      <dgm:spPr/>
    </dgm:pt>
  </dgm:ptLst>
  <dgm:cxnLst>
    <dgm:cxn modelId="{119DDE15-0782-4206-B8E2-0C013D634414}" srcId="{3A867E64-55BC-4AE1-AED4-28BC00732AD5}" destId="{67B910C0-F524-4409-ADF3-6ABC73C46688}" srcOrd="4" destOrd="0" parTransId="{B5A4177B-04E1-4368-856D-E88A47CC3727}" sibTransId="{7EC6C676-28E3-4A2B-8B79-0DB27FA4AEC1}"/>
    <dgm:cxn modelId="{4EFD5B1E-F62C-40BD-A531-9EB3A6B280F4}" type="presOf" srcId="{7B1F1B3F-14DD-4224-9C17-89C0E3071A6B}" destId="{415F209A-68D0-4F52-AB1E-739C2CD57E41}" srcOrd="0" destOrd="0" presId="urn:microsoft.com/office/officeart/2005/8/layout/hierarchy2"/>
    <dgm:cxn modelId="{60464F1E-7D29-4E4B-9B5C-40D60A0A1356}" type="presOf" srcId="{D6E11905-D815-4517-AA58-4FA704BAE466}" destId="{7D8FEC5E-4B50-407F-B65A-93878F268F58}" srcOrd="1" destOrd="0" presId="urn:microsoft.com/office/officeart/2005/8/layout/hierarchy2"/>
    <dgm:cxn modelId="{57F42B32-4821-4DE5-932E-5FFF021D950D}" type="presOf" srcId="{6C74D125-2E6F-498A-9056-A0E45E8E76B5}" destId="{0E6BC14E-D279-47C2-BB54-15803F78C010}" srcOrd="0" destOrd="0" presId="urn:microsoft.com/office/officeart/2005/8/layout/hierarchy2"/>
    <dgm:cxn modelId="{AC015B33-AB30-4113-BEBE-7E15C0823796}" srcId="{1DCA6E8D-DB48-4494-A61A-8289734CC6B8}" destId="{3A867E64-55BC-4AE1-AED4-28BC00732AD5}" srcOrd="0" destOrd="0" parTransId="{EE41D127-E668-4565-A71F-F38A72369846}" sibTransId="{FAF9B20C-67A4-4DDA-8819-C3050D439666}"/>
    <dgm:cxn modelId="{1F099436-7DA6-4157-AF06-88AD412550DB}" srcId="{3A867E64-55BC-4AE1-AED4-28BC00732AD5}" destId="{7B1F1B3F-14DD-4224-9C17-89C0E3071A6B}" srcOrd="3" destOrd="0" parTransId="{D6E11905-D815-4517-AA58-4FA704BAE466}" sibTransId="{4BCFFBD5-55DB-4428-9E85-841B66C5A5B9}"/>
    <dgm:cxn modelId="{54A1AB39-E6CB-4F2D-9765-17A01B830E32}" type="presOf" srcId="{E202AE13-6493-4139-B0E7-2EA9C93CF6BB}" destId="{B82DE2EC-8973-4C8B-9F80-2A52D505506D}" srcOrd="1" destOrd="0" presId="urn:microsoft.com/office/officeart/2005/8/layout/hierarchy2"/>
    <dgm:cxn modelId="{E4AF215E-C2A2-452C-AC17-69CB5097FCF4}" type="presOf" srcId="{B5A4177B-04E1-4368-856D-E88A47CC3727}" destId="{48D6D760-3546-496C-979A-0D5ECA7604A5}" srcOrd="0" destOrd="0" presId="urn:microsoft.com/office/officeart/2005/8/layout/hierarchy2"/>
    <dgm:cxn modelId="{1059C964-4A7E-4FB2-98DD-46607106AC78}" type="presOf" srcId="{756D702F-3869-46D1-A359-865CC7626A26}" destId="{0CAC4E98-065C-4898-ABD7-0B122B1C7392}" srcOrd="1" destOrd="0" presId="urn:microsoft.com/office/officeart/2005/8/layout/hierarchy2"/>
    <dgm:cxn modelId="{FDBD4C85-DACE-4359-BFA1-AAC813276722}" type="presOf" srcId="{B5A4177B-04E1-4368-856D-E88A47CC3727}" destId="{BA4E06F4-CBE0-4E69-80F3-C00DBFF8043E}" srcOrd="1" destOrd="0" presId="urn:microsoft.com/office/officeart/2005/8/layout/hierarchy2"/>
    <dgm:cxn modelId="{6133EFA4-6795-4112-8AAC-68E0075EF92E}" type="presOf" srcId="{CF99FEA3-1A2C-47FC-91D4-7E4FAA8227DF}" destId="{B3150766-E73A-4EE9-A68A-D085D5AA76F5}" srcOrd="0" destOrd="0" presId="urn:microsoft.com/office/officeart/2005/8/layout/hierarchy2"/>
    <dgm:cxn modelId="{4A3374AD-CF49-464D-8D84-AA02F444A0F4}" srcId="{3A867E64-55BC-4AE1-AED4-28BC00732AD5}" destId="{6C74D125-2E6F-498A-9056-A0E45E8E76B5}" srcOrd="2" destOrd="0" parTransId="{CF99FEA3-1A2C-47FC-91D4-7E4FAA8227DF}" sibTransId="{782FAC4A-85DB-439A-9CAD-DDC6055A80AF}"/>
    <dgm:cxn modelId="{7E0B30B0-36F6-4375-B497-286724AF4541}" type="presOf" srcId="{CF99FEA3-1A2C-47FC-91D4-7E4FAA8227DF}" destId="{2A2AA45C-C8F6-4F27-948E-242E89B13877}" srcOrd="1" destOrd="0" presId="urn:microsoft.com/office/officeart/2005/8/layout/hierarchy2"/>
    <dgm:cxn modelId="{D455DCB3-5077-49CE-9566-3555CF6337DC}" type="presOf" srcId="{68755AE8-8BD4-476D-AA5F-D157605AA251}" destId="{BDBB09CA-62C6-43A8-9979-84DFE698915B}" srcOrd="0" destOrd="0" presId="urn:microsoft.com/office/officeart/2005/8/layout/hierarchy2"/>
    <dgm:cxn modelId="{6074B9B6-3D30-48F5-9696-B5F1198B3220}" type="presOf" srcId="{67B910C0-F524-4409-ADF3-6ABC73C46688}" destId="{9A907004-946B-4E8A-A084-EB0FD91EC3F8}" srcOrd="0" destOrd="0" presId="urn:microsoft.com/office/officeart/2005/8/layout/hierarchy2"/>
    <dgm:cxn modelId="{21CCCBBB-7BD3-4081-86CA-E9C0621BE364}" type="presOf" srcId="{1DCA6E8D-DB48-4494-A61A-8289734CC6B8}" destId="{A978B71C-1831-48E0-AA63-4BDDC834AB4B}" srcOrd="0" destOrd="0" presId="urn:microsoft.com/office/officeart/2005/8/layout/hierarchy2"/>
    <dgm:cxn modelId="{A77F16C1-ECEA-4297-AFC0-9156CC8054E5}" type="presOf" srcId="{E202AE13-6493-4139-B0E7-2EA9C93CF6BB}" destId="{E3C91664-CE50-4EF8-B7FC-8C7EFD47861C}" srcOrd="0" destOrd="0" presId="urn:microsoft.com/office/officeart/2005/8/layout/hierarchy2"/>
    <dgm:cxn modelId="{69255DC8-88AE-4002-99B0-1577CE57EDDA}" type="presOf" srcId="{3A867E64-55BC-4AE1-AED4-28BC00732AD5}" destId="{37248A3C-0401-4D0C-8DF4-9CF2C97A379A}" srcOrd="0" destOrd="0" presId="urn:microsoft.com/office/officeart/2005/8/layout/hierarchy2"/>
    <dgm:cxn modelId="{EC5EC7D8-C010-4BF1-9511-4B05E3508238}" type="presOf" srcId="{756D702F-3869-46D1-A359-865CC7626A26}" destId="{39E13FB4-AAFE-4C5C-A3B4-E742409EAFF5}" srcOrd="0" destOrd="0" presId="urn:microsoft.com/office/officeart/2005/8/layout/hierarchy2"/>
    <dgm:cxn modelId="{A27462EB-22CD-4138-A771-1092C5BADC33}" type="presOf" srcId="{49756912-7315-49DC-82B0-F2527BE3E268}" destId="{07CC2662-29BB-4A63-A0C3-460835F5CC85}" srcOrd="0" destOrd="0" presId="urn:microsoft.com/office/officeart/2005/8/layout/hierarchy2"/>
    <dgm:cxn modelId="{C65A09EE-4DE8-4A30-BCA9-148C7872A5BA}" srcId="{3A867E64-55BC-4AE1-AED4-28BC00732AD5}" destId="{68755AE8-8BD4-476D-AA5F-D157605AA251}" srcOrd="1" destOrd="0" parTransId="{756D702F-3869-46D1-A359-865CC7626A26}" sibTransId="{FB876EBD-D9AC-4E0C-B0EB-F78FFFCFD6FC}"/>
    <dgm:cxn modelId="{1B98CDF9-B1FE-4C11-BDCF-69918ABD4AFE}" srcId="{3A867E64-55BC-4AE1-AED4-28BC00732AD5}" destId="{49756912-7315-49DC-82B0-F2527BE3E268}" srcOrd="0" destOrd="0" parTransId="{E202AE13-6493-4139-B0E7-2EA9C93CF6BB}" sibTransId="{2CAAD89A-655C-47AA-9C88-8BC65C6417B5}"/>
    <dgm:cxn modelId="{0FB23CFF-1EB2-487A-8D97-A4D1C4010A92}" type="presOf" srcId="{D6E11905-D815-4517-AA58-4FA704BAE466}" destId="{E85C9D5C-D146-448F-880C-28E2E82E6742}" srcOrd="0" destOrd="0" presId="urn:microsoft.com/office/officeart/2005/8/layout/hierarchy2"/>
    <dgm:cxn modelId="{C7533BA5-A228-4302-93A1-FF5372D377EB}" type="presParOf" srcId="{A978B71C-1831-48E0-AA63-4BDDC834AB4B}" destId="{BFE1A251-A311-4B17-AAC0-D342896E0F4B}" srcOrd="0" destOrd="0" presId="urn:microsoft.com/office/officeart/2005/8/layout/hierarchy2"/>
    <dgm:cxn modelId="{6D4BA21E-AF5A-4DDE-945C-F32230874A1F}" type="presParOf" srcId="{BFE1A251-A311-4B17-AAC0-D342896E0F4B}" destId="{37248A3C-0401-4D0C-8DF4-9CF2C97A379A}" srcOrd="0" destOrd="0" presId="urn:microsoft.com/office/officeart/2005/8/layout/hierarchy2"/>
    <dgm:cxn modelId="{00CB72D6-9D07-4C14-9FF8-FAC0A0C0B26C}" type="presParOf" srcId="{BFE1A251-A311-4B17-AAC0-D342896E0F4B}" destId="{6B9F7F77-3FD6-4EF3-8DAC-0ACD786C247C}" srcOrd="1" destOrd="0" presId="urn:microsoft.com/office/officeart/2005/8/layout/hierarchy2"/>
    <dgm:cxn modelId="{64C27437-F96F-4A70-93D1-3CA40561217E}" type="presParOf" srcId="{6B9F7F77-3FD6-4EF3-8DAC-0ACD786C247C}" destId="{E3C91664-CE50-4EF8-B7FC-8C7EFD47861C}" srcOrd="0" destOrd="0" presId="urn:microsoft.com/office/officeart/2005/8/layout/hierarchy2"/>
    <dgm:cxn modelId="{E6C77D8A-BC4A-4BA0-8B0D-17C9CEAB7A06}" type="presParOf" srcId="{E3C91664-CE50-4EF8-B7FC-8C7EFD47861C}" destId="{B82DE2EC-8973-4C8B-9F80-2A52D505506D}" srcOrd="0" destOrd="0" presId="urn:microsoft.com/office/officeart/2005/8/layout/hierarchy2"/>
    <dgm:cxn modelId="{245B27B2-639C-4592-A98C-C1F9AA0C0F85}" type="presParOf" srcId="{6B9F7F77-3FD6-4EF3-8DAC-0ACD786C247C}" destId="{323F7490-A7D7-4AAD-8858-E523F8564DD3}" srcOrd="1" destOrd="0" presId="urn:microsoft.com/office/officeart/2005/8/layout/hierarchy2"/>
    <dgm:cxn modelId="{3975B09A-58EC-40B4-A2BF-9D03B4ECC661}" type="presParOf" srcId="{323F7490-A7D7-4AAD-8858-E523F8564DD3}" destId="{07CC2662-29BB-4A63-A0C3-460835F5CC85}" srcOrd="0" destOrd="0" presId="urn:microsoft.com/office/officeart/2005/8/layout/hierarchy2"/>
    <dgm:cxn modelId="{12D9A84D-4ED2-4140-9812-DC59558597B4}" type="presParOf" srcId="{323F7490-A7D7-4AAD-8858-E523F8564DD3}" destId="{93559E08-BFC5-4C2F-9A41-3E03F4EB4A25}" srcOrd="1" destOrd="0" presId="urn:microsoft.com/office/officeart/2005/8/layout/hierarchy2"/>
    <dgm:cxn modelId="{A52B719D-BC2F-47B3-B1B6-EEC45796A258}" type="presParOf" srcId="{6B9F7F77-3FD6-4EF3-8DAC-0ACD786C247C}" destId="{39E13FB4-AAFE-4C5C-A3B4-E742409EAFF5}" srcOrd="2" destOrd="0" presId="urn:microsoft.com/office/officeart/2005/8/layout/hierarchy2"/>
    <dgm:cxn modelId="{A239E5D8-D028-4892-B93E-3C237C722A36}" type="presParOf" srcId="{39E13FB4-AAFE-4C5C-A3B4-E742409EAFF5}" destId="{0CAC4E98-065C-4898-ABD7-0B122B1C7392}" srcOrd="0" destOrd="0" presId="urn:microsoft.com/office/officeart/2005/8/layout/hierarchy2"/>
    <dgm:cxn modelId="{85C6F1FD-B568-4CD5-8042-422C18390642}" type="presParOf" srcId="{6B9F7F77-3FD6-4EF3-8DAC-0ACD786C247C}" destId="{2748EE47-F192-4477-A5E5-958D6DB176CD}" srcOrd="3" destOrd="0" presId="urn:microsoft.com/office/officeart/2005/8/layout/hierarchy2"/>
    <dgm:cxn modelId="{199C4584-C025-47AC-BF8F-BFBD72C7866E}" type="presParOf" srcId="{2748EE47-F192-4477-A5E5-958D6DB176CD}" destId="{BDBB09CA-62C6-43A8-9979-84DFE698915B}" srcOrd="0" destOrd="0" presId="urn:microsoft.com/office/officeart/2005/8/layout/hierarchy2"/>
    <dgm:cxn modelId="{A8DDEADF-BEB6-4AD4-A228-F9B5AB0905C4}" type="presParOf" srcId="{2748EE47-F192-4477-A5E5-958D6DB176CD}" destId="{DF6C44B2-6D55-4EA9-9862-FE427BCBA858}" srcOrd="1" destOrd="0" presId="urn:microsoft.com/office/officeart/2005/8/layout/hierarchy2"/>
    <dgm:cxn modelId="{938C8397-D6FF-4FD0-AF77-D353E1C29A06}" type="presParOf" srcId="{6B9F7F77-3FD6-4EF3-8DAC-0ACD786C247C}" destId="{B3150766-E73A-4EE9-A68A-D085D5AA76F5}" srcOrd="4" destOrd="0" presId="urn:microsoft.com/office/officeart/2005/8/layout/hierarchy2"/>
    <dgm:cxn modelId="{A3C630C2-BD2F-4F52-9B4E-D416C1E1DA83}" type="presParOf" srcId="{B3150766-E73A-4EE9-A68A-D085D5AA76F5}" destId="{2A2AA45C-C8F6-4F27-948E-242E89B13877}" srcOrd="0" destOrd="0" presId="urn:microsoft.com/office/officeart/2005/8/layout/hierarchy2"/>
    <dgm:cxn modelId="{2DCC3A55-425B-48C9-A028-4B2622A16ABF}" type="presParOf" srcId="{6B9F7F77-3FD6-4EF3-8DAC-0ACD786C247C}" destId="{5B0AA13D-1786-484A-828F-AAC467A9DB4F}" srcOrd="5" destOrd="0" presId="urn:microsoft.com/office/officeart/2005/8/layout/hierarchy2"/>
    <dgm:cxn modelId="{0CA223C4-400B-4FBF-9418-5E7C2EEC9B1E}" type="presParOf" srcId="{5B0AA13D-1786-484A-828F-AAC467A9DB4F}" destId="{0E6BC14E-D279-47C2-BB54-15803F78C010}" srcOrd="0" destOrd="0" presId="urn:microsoft.com/office/officeart/2005/8/layout/hierarchy2"/>
    <dgm:cxn modelId="{2C6FCBA2-3FF6-49F3-9A11-0BC15FB2F45A}" type="presParOf" srcId="{5B0AA13D-1786-484A-828F-AAC467A9DB4F}" destId="{956C75AC-21DF-4479-B48E-BB45D4621B5E}" srcOrd="1" destOrd="0" presId="urn:microsoft.com/office/officeart/2005/8/layout/hierarchy2"/>
    <dgm:cxn modelId="{167C228E-22A6-49E4-AC2E-604BF65682B7}" type="presParOf" srcId="{6B9F7F77-3FD6-4EF3-8DAC-0ACD786C247C}" destId="{E85C9D5C-D146-448F-880C-28E2E82E6742}" srcOrd="6" destOrd="0" presId="urn:microsoft.com/office/officeart/2005/8/layout/hierarchy2"/>
    <dgm:cxn modelId="{6D55CD80-9AA7-4D4A-8C1A-3DA7E63CEE5D}" type="presParOf" srcId="{E85C9D5C-D146-448F-880C-28E2E82E6742}" destId="{7D8FEC5E-4B50-407F-B65A-93878F268F58}" srcOrd="0" destOrd="0" presId="urn:microsoft.com/office/officeart/2005/8/layout/hierarchy2"/>
    <dgm:cxn modelId="{E1274A90-F6D4-4AFE-A106-06DE8A183543}" type="presParOf" srcId="{6B9F7F77-3FD6-4EF3-8DAC-0ACD786C247C}" destId="{F17D9C3B-072D-4AB4-A752-18EC37CAD3D1}" srcOrd="7" destOrd="0" presId="urn:microsoft.com/office/officeart/2005/8/layout/hierarchy2"/>
    <dgm:cxn modelId="{39D6E6D4-7357-47AE-A145-9362F1EE2B21}" type="presParOf" srcId="{F17D9C3B-072D-4AB4-A752-18EC37CAD3D1}" destId="{415F209A-68D0-4F52-AB1E-739C2CD57E41}" srcOrd="0" destOrd="0" presId="urn:microsoft.com/office/officeart/2005/8/layout/hierarchy2"/>
    <dgm:cxn modelId="{D406FF20-529E-49C8-8D5A-743108554FFB}" type="presParOf" srcId="{F17D9C3B-072D-4AB4-A752-18EC37CAD3D1}" destId="{29991033-F072-4F19-A364-397C7ADF0713}" srcOrd="1" destOrd="0" presId="urn:microsoft.com/office/officeart/2005/8/layout/hierarchy2"/>
    <dgm:cxn modelId="{AE9AAC50-41F0-4830-BCD0-1ECB17A28F8E}" type="presParOf" srcId="{6B9F7F77-3FD6-4EF3-8DAC-0ACD786C247C}" destId="{48D6D760-3546-496C-979A-0D5ECA7604A5}" srcOrd="8" destOrd="0" presId="urn:microsoft.com/office/officeart/2005/8/layout/hierarchy2"/>
    <dgm:cxn modelId="{56989ACA-575F-4FFF-86B3-ADF301B7B0E0}" type="presParOf" srcId="{48D6D760-3546-496C-979A-0D5ECA7604A5}" destId="{BA4E06F4-CBE0-4E69-80F3-C00DBFF8043E}" srcOrd="0" destOrd="0" presId="urn:microsoft.com/office/officeart/2005/8/layout/hierarchy2"/>
    <dgm:cxn modelId="{E565969C-313D-4AE6-846C-EE8299FC911B}" type="presParOf" srcId="{6B9F7F77-3FD6-4EF3-8DAC-0ACD786C247C}" destId="{3283DC3B-9109-45FE-9D83-2AD80662BD75}" srcOrd="9" destOrd="0" presId="urn:microsoft.com/office/officeart/2005/8/layout/hierarchy2"/>
    <dgm:cxn modelId="{56283A43-AE26-4DAC-94F0-28539DEA6D3D}" type="presParOf" srcId="{3283DC3B-9109-45FE-9D83-2AD80662BD75}" destId="{9A907004-946B-4E8A-A084-EB0FD91EC3F8}" srcOrd="0" destOrd="0" presId="urn:microsoft.com/office/officeart/2005/8/layout/hierarchy2"/>
    <dgm:cxn modelId="{A488046D-A0D9-4E14-9441-1B9D984AD4F4}" type="presParOf" srcId="{3283DC3B-9109-45FE-9D83-2AD80662BD75}" destId="{1DDF497D-0D7C-4D5D-AE87-E40FCECAA30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DCA6E8D-DB48-4494-A61A-8289734CC6B8}"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en-IN"/>
        </a:p>
      </dgm:t>
    </dgm:pt>
    <dgm:pt modelId="{3A867E64-55BC-4AE1-AED4-28BC00732AD5}">
      <dgm:prSet custT="1"/>
      <dgm:spPr/>
      <dgm:t>
        <a:bodyPr/>
        <a:lstStyle/>
        <a:p>
          <a:pPr rtl="0"/>
          <a:r>
            <a:rPr lang="en-IN" sz="2400" b="0" u="none" dirty="0">
              <a:latin typeface="Calibri" pitchFamily="34" charset="0"/>
              <a:cs typeface="Calibri" pitchFamily="34" charset="0"/>
            </a:rPr>
            <a:t>Presentation related changes</a:t>
          </a:r>
        </a:p>
      </dgm:t>
    </dgm:pt>
    <dgm:pt modelId="{EE41D127-E668-4565-A71F-F38A72369846}" type="parTrans" cxnId="{AC015B33-AB30-4113-BEBE-7E15C0823796}">
      <dgm:prSet/>
      <dgm:spPr/>
      <dgm:t>
        <a:bodyPr/>
        <a:lstStyle/>
        <a:p>
          <a:endParaRPr lang="en-IN" sz="1800">
            <a:latin typeface="Calibri" pitchFamily="34" charset="0"/>
            <a:cs typeface="Calibri" pitchFamily="34" charset="0"/>
          </a:endParaRPr>
        </a:p>
      </dgm:t>
    </dgm:pt>
    <dgm:pt modelId="{FAF9B20C-67A4-4DDA-8819-C3050D439666}" type="sibTrans" cxnId="{AC015B33-AB30-4113-BEBE-7E15C0823796}">
      <dgm:prSet/>
      <dgm:spPr/>
      <dgm:t>
        <a:bodyPr/>
        <a:lstStyle/>
        <a:p>
          <a:endParaRPr lang="en-IN" sz="1800">
            <a:latin typeface="Calibri" pitchFamily="34" charset="0"/>
            <a:cs typeface="Calibri" pitchFamily="34" charset="0"/>
          </a:endParaRPr>
        </a:p>
      </dgm:t>
    </dgm:pt>
    <dgm:pt modelId="{49756912-7315-49DC-82B0-F2527BE3E268}">
      <dgm:prSet custT="1"/>
      <dgm:spPr/>
      <dgm:t>
        <a:bodyPr/>
        <a:lstStyle/>
        <a:p>
          <a:pPr rtl="0"/>
          <a:r>
            <a:rPr lang="en-IN" sz="1800" dirty="0">
              <a:latin typeface="Calibri" pitchFamily="34" charset="0"/>
              <a:cs typeface="Calibri" pitchFamily="34" charset="0"/>
            </a:rPr>
            <a:t>Rounding off</a:t>
          </a:r>
        </a:p>
      </dgm:t>
    </dgm:pt>
    <dgm:pt modelId="{E202AE13-6493-4139-B0E7-2EA9C93CF6BB}" type="parTrans" cxnId="{1B98CDF9-B1FE-4C11-BDCF-69918ABD4AFE}">
      <dgm:prSet custT="1"/>
      <dgm:spPr/>
      <dgm:t>
        <a:bodyPr/>
        <a:lstStyle/>
        <a:p>
          <a:endParaRPr lang="en-IN" sz="1800">
            <a:latin typeface="Calibri" pitchFamily="34" charset="0"/>
            <a:cs typeface="Calibri" pitchFamily="34" charset="0"/>
          </a:endParaRPr>
        </a:p>
      </dgm:t>
    </dgm:pt>
    <dgm:pt modelId="{2CAAD89A-655C-47AA-9C88-8BC65C6417B5}" type="sibTrans" cxnId="{1B98CDF9-B1FE-4C11-BDCF-69918ABD4AFE}">
      <dgm:prSet/>
      <dgm:spPr/>
      <dgm:t>
        <a:bodyPr/>
        <a:lstStyle/>
        <a:p>
          <a:endParaRPr lang="en-IN" sz="1800">
            <a:latin typeface="Calibri" pitchFamily="34" charset="0"/>
            <a:cs typeface="Calibri" pitchFamily="34" charset="0"/>
          </a:endParaRPr>
        </a:p>
      </dgm:t>
    </dgm:pt>
    <dgm:pt modelId="{CDF3EB55-1DAA-4177-9D1A-6F6D7FB2DB0F}">
      <dgm:prSet custT="1"/>
      <dgm:spPr/>
      <dgm:t>
        <a:bodyPr/>
        <a:lstStyle/>
        <a:p>
          <a:pPr rtl="0"/>
          <a:r>
            <a:rPr lang="en-IN" sz="1800" dirty="0">
              <a:latin typeface="Calibri" pitchFamily="34" charset="0"/>
              <a:cs typeface="Calibri" pitchFamily="34" charset="0"/>
            </a:rPr>
            <a:t>Presentation of PPE and Intangible Assets</a:t>
          </a:r>
        </a:p>
      </dgm:t>
    </dgm:pt>
    <dgm:pt modelId="{87483BF1-7257-4495-A556-3C423B35757E}" type="parTrans" cxnId="{5E984285-1193-44CC-ABB9-44A3B1636DED}">
      <dgm:prSet custT="1"/>
      <dgm:spPr/>
      <dgm:t>
        <a:bodyPr/>
        <a:lstStyle/>
        <a:p>
          <a:endParaRPr lang="en-IN" sz="1800">
            <a:latin typeface="Calibri" pitchFamily="34" charset="0"/>
            <a:cs typeface="Calibri" pitchFamily="34" charset="0"/>
          </a:endParaRPr>
        </a:p>
      </dgm:t>
    </dgm:pt>
    <dgm:pt modelId="{CDB45278-BEC4-4DC4-866E-FE5C04BA01B1}" type="sibTrans" cxnId="{5E984285-1193-44CC-ABB9-44A3B1636DED}">
      <dgm:prSet/>
      <dgm:spPr/>
      <dgm:t>
        <a:bodyPr/>
        <a:lstStyle/>
        <a:p>
          <a:endParaRPr lang="en-IN" sz="1800">
            <a:latin typeface="Calibri" pitchFamily="34" charset="0"/>
            <a:cs typeface="Calibri" pitchFamily="34" charset="0"/>
          </a:endParaRPr>
        </a:p>
      </dgm:t>
    </dgm:pt>
    <dgm:pt modelId="{68755AE8-8BD4-476D-AA5F-D157605AA251}">
      <dgm:prSet custT="1"/>
      <dgm:spPr/>
      <dgm:t>
        <a:bodyPr/>
        <a:lstStyle/>
        <a:p>
          <a:pPr rtl="0"/>
          <a:r>
            <a:rPr lang="en-US" sz="1800" dirty="0">
              <a:latin typeface="Calibri" pitchFamily="34" charset="0"/>
              <a:cs typeface="Calibri" pitchFamily="34" charset="0"/>
            </a:rPr>
            <a:t>Classification of current maturities of Long-term borrowings</a:t>
          </a:r>
          <a:endParaRPr lang="en-IN" sz="1800" dirty="0">
            <a:latin typeface="Calibri" pitchFamily="34" charset="0"/>
            <a:cs typeface="Calibri" pitchFamily="34" charset="0"/>
          </a:endParaRPr>
        </a:p>
      </dgm:t>
    </dgm:pt>
    <dgm:pt modelId="{756D702F-3869-46D1-A359-865CC7626A26}" type="parTrans" cxnId="{C65A09EE-4DE8-4A30-BCA9-148C7872A5BA}">
      <dgm:prSet custT="1"/>
      <dgm:spPr/>
      <dgm:t>
        <a:bodyPr/>
        <a:lstStyle/>
        <a:p>
          <a:endParaRPr lang="en-IN" sz="1800">
            <a:latin typeface="Calibri" pitchFamily="34" charset="0"/>
            <a:cs typeface="Calibri" pitchFamily="34" charset="0"/>
          </a:endParaRPr>
        </a:p>
      </dgm:t>
    </dgm:pt>
    <dgm:pt modelId="{FB876EBD-D9AC-4E0C-B0EB-F78FFFCFD6FC}" type="sibTrans" cxnId="{C65A09EE-4DE8-4A30-BCA9-148C7872A5BA}">
      <dgm:prSet/>
      <dgm:spPr/>
      <dgm:t>
        <a:bodyPr/>
        <a:lstStyle/>
        <a:p>
          <a:endParaRPr lang="en-IN" sz="1800">
            <a:latin typeface="Calibri" pitchFamily="34" charset="0"/>
            <a:cs typeface="Calibri" pitchFamily="34" charset="0"/>
          </a:endParaRPr>
        </a:p>
      </dgm:t>
    </dgm:pt>
    <dgm:pt modelId="{653BF6EA-478C-429C-99F4-FAB1B89CF510}">
      <dgm:prSet custT="1"/>
      <dgm:spPr/>
      <dgm:t>
        <a:bodyPr/>
        <a:lstStyle/>
        <a:p>
          <a:pPr rtl="0"/>
          <a:r>
            <a:rPr lang="en-IN" sz="1800" dirty="0">
              <a:latin typeface="Calibri" pitchFamily="34" charset="0"/>
              <a:cs typeface="Calibri" pitchFamily="34" charset="0"/>
            </a:rPr>
            <a:t>Classification of security deposits</a:t>
          </a:r>
        </a:p>
      </dgm:t>
    </dgm:pt>
    <dgm:pt modelId="{6F6E9560-A515-4469-9D88-1AB17F04D941}" type="parTrans" cxnId="{4F139CD4-318D-4556-B91C-3BA2D90BB8B2}">
      <dgm:prSet custT="1"/>
      <dgm:spPr/>
      <dgm:t>
        <a:bodyPr/>
        <a:lstStyle/>
        <a:p>
          <a:endParaRPr lang="en-IN" sz="1800">
            <a:latin typeface="Calibri" pitchFamily="34" charset="0"/>
            <a:cs typeface="Calibri" pitchFamily="34" charset="0"/>
          </a:endParaRPr>
        </a:p>
      </dgm:t>
    </dgm:pt>
    <dgm:pt modelId="{8C55305E-668E-4BF6-936C-EFDFBA987079}" type="sibTrans" cxnId="{4F139CD4-318D-4556-B91C-3BA2D90BB8B2}">
      <dgm:prSet/>
      <dgm:spPr/>
      <dgm:t>
        <a:bodyPr/>
        <a:lstStyle/>
        <a:p>
          <a:endParaRPr lang="en-IN" sz="1800">
            <a:latin typeface="Calibri" pitchFamily="34" charset="0"/>
            <a:cs typeface="Calibri" pitchFamily="34" charset="0"/>
          </a:endParaRPr>
        </a:p>
      </dgm:t>
    </dgm:pt>
    <dgm:pt modelId="{7B1F1B3F-14DD-4224-9C17-89C0E3071A6B}">
      <dgm:prSet custT="1"/>
      <dgm:spPr/>
      <dgm:t>
        <a:bodyPr/>
        <a:lstStyle/>
        <a:p>
          <a:pPr rtl="0"/>
          <a:r>
            <a:rPr lang="en-US" sz="1800" dirty="0">
              <a:latin typeface="Calibri" pitchFamily="34" charset="0"/>
              <a:cs typeface="Calibri" pitchFamily="34" charset="0"/>
            </a:rPr>
            <a:t>Presentation of Grants or donations received  (sec. 8 company) </a:t>
          </a:r>
          <a:endParaRPr lang="en-IN" sz="1800" dirty="0">
            <a:latin typeface="Calibri" pitchFamily="34" charset="0"/>
            <a:cs typeface="Calibri" pitchFamily="34" charset="0"/>
          </a:endParaRPr>
        </a:p>
      </dgm:t>
    </dgm:pt>
    <dgm:pt modelId="{D6E11905-D815-4517-AA58-4FA704BAE466}" type="parTrans" cxnId="{1F099436-7DA6-4157-AF06-88AD412550DB}">
      <dgm:prSet custT="1"/>
      <dgm:spPr/>
      <dgm:t>
        <a:bodyPr/>
        <a:lstStyle/>
        <a:p>
          <a:endParaRPr lang="en-IN" sz="1800">
            <a:latin typeface="Calibri" pitchFamily="34" charset="0"/>
            <a:cs typeface="Calibri" pitchFamily="34" charset="0"/>
          </a:endParaRPr>
        </a:p>
      </dgm:t>
    </dgm:pt>
    <dgm:pt modelId="{4BCFFBD5-55DB-4428-9E85-841B66C5A5B9}" type="sibTrans" cxnId="{1F099436-7DA6-4157-AF06-88AD412550DB}">
      <dgm:prSet/>
      <dgm:spPr/>
      <dgm:t>
        <a:bodyPr/>
        <a:lstStyle/>
        <a:p>
          <a:endParaRPr lang="en-IN" sz="1800">
            <a:latin typeface="Calibri" pitchFamily="34" charset="0"/>
            <a:cs typeface="Calibri" pitchFamily="34" charset="0"/>
          </a:endParaRPr>
        </a:p>
      </dgm:t>
    </dgm:pt>
    <dgm:pt modelId="{A978B71C-1831-48E0-AA63-4BDDC834AB4B}" type="pres">
      <dgm:prSet presAssocID="{1DCA6E8D-DB48-4494-A61A-8289734CC6B8}" presName="diagram" presStyleCnt="0">
        <dgm:presLayoutVars>
          <dgm:chPref val="1"/>
          <dgm:dir/>
          <dgm:animOne val="branch"/>
          <dgm:animLvl val="lvl"/>
          <dgm:resizeHandles val="exact"/>
        </dgm:presLayoutVars>
      </dgm:prSet>
      <dgm:spPr/>
    </dgm:pt>
    <dgm:pt modelId="{BFE1A251-A311-4B17-AAC0-D342896E0F4B}" type="pres">
      <dgm:prSet presAssocID="{3A867E64-55BC-4AE1-AED4-28BC00732AD5}" presName="root1" presStyleCnt="0"/>
      <dgm:spPr/>
    </dgm:pt>
    <dgm:pt modelId="{37248A3C-0401-4D0C-8DF4-9CF2C97A379A}" type="pres">
      <dgm:prSet presAssocID="{3A867E64-55BC-4AE1-AED4-28BC00732AD5}" presName="LevelOneTextNode" presStyleLbl="node0" presStyleIdx="0" presStyleCnt="1" custScaleX="156385" custScaleY="205571">
        <dgm:presLayoutVars>
          <dgm:chPref val="3"/>
        </dgm:presLayoutVars>
      </dgm:prSet>
      <dgm:spPr/>
    </dgm:pt>
    <dgm:pt modelId="{6B9F7F77-3FD6-4EF3-8DAC-0ACD786C247C}" type="pres">
      <dgm:prSet presAssocID="{3A867E64-55BC-4AE1-AED4-28BC00732AD5}" presName="level2hierChild" presStyleCnt="0"/>
      <dgm:spPr/>
    </dgm:pt>
    <dgm:pt modelId="{E3C91664-CE50-4EF8-B7FC-8C7EFD47861C}" type="pres">
      <dgm:prSet presAssocID="{E202AE13-6493-4139-B0E7-2EA9C93CF6BB}" presName="conn2-1" presStyleLbl="parChTrans1D2" presStyleIdx="0" presStyleCnt="5"/>
      <dgm:spPr/>
    </dgm:pt>
    <dgm:pt modelId="{B82DE2EC-8973-4C8B-9F80-2A52D505506D}" type="pres">
      <dgm:prSet presAssocID="{E202AE13-6493-4139-B0E7-2EA9C93CF6BB}" presName="connTx" presStyleLbl="parChTrans1D2" presStyleIdx="0" presStyleCnt="5"/>
      <dgm:spPr/>
    </dgm:pt>
    <dgm:pt modelId="{323F7490-A7D7-4AAD-8858-E523F8564DD3}" type="pres">
      <dgm:prSet presAssocID="{49756912-7315-49DC-82B0-F2527BE3E268}" presName="root2" presStyleCnt="0"/>
      <dgm:spPr/>
    </dgm:pt>
    <dgm:pt modelId="{07CC2662-29BB-4A63-A0C3-460835F5CC85}" type="pres">
      <dgm:prSet presAssocID="{49756912-7315-49DC-82B0-F2527BE3E268}" presName="LevelTwoTextNode" presStyleLbl="node2" presStyleIdx="0" presStyleCnt="5" custScaleX="201715" custLinFactNeighborX="1885" custLinFactNeighborY="-164">
        <dgm:presLayoutVars>
          <dgm:chPref val="3"/>
        </dgm:presLayoutVars>
      </dgm:prSet>
      <dgm:spPr/>
    </dgm:pt>
    <dgm:pt modelId="{93559E08-BFC5-4C2F-9A41-3E03F4EB4A25}" type="pres">
      <dgm:prSet presAssocID="{49756912-7315-49DC-82B0-F2527BE3E268}" presName="level3hierChild" presStyleCnt="0"/>
      <dgm:spPr/>
    </dgm:pt>
    <dgm:pt modelId="{44985930-2A03-4C3D-85F2-3B5DE0B9921C}" type="pres">
      <dgm:prSet presAssocID="{87483BF1-7257-4495-A556-3C423B35757E}" presName="conn2-1" presStyleLbl="parChTrans1D2" presStyleIdx="1" presStyleCnt="5"/>
      <dgm:spPr/>
    </dgm:pt>
    <dgm:pt modelId="{B93B40F7-ED54-4445-A0ED-6F8A17B62951}" type="pres">
      <dgm:prSet presAssocID="{87483BF1-7257-4495-A556-3C423B35757E}" presName="connTx" presStyleLbl="parChTrans1D2" presStyleIdx="1" presStyleCnt="5"/>
      <dgm:spPr/>
    </dgm:pt>
    <dgm:pt modelId="{01943B55-4B2E-4A8B-8733-C62778A391E7}" type="pres">
      <dgm:prSet presAssocID="{CDF3EB55-1DAA-4177-9D1A-6F6D7FB2DB0F}" presName="root2" presStyleCnt="0"/>
      <dgm:spPr/>
    </dgm:pt>
    <dgm:pt modelId="{0558C85D-0FE1-40E1-949E-61BDA098D4A3}" type="pres">
      <dgm:prSet presAssocID="{CDF3EB55-1DAA-4177-9D1A-6F6D7FB2DB0F}" presName="LevelTwoTextNode" presStyleLbl="node2" presStyleIdx="1" presStyleCnt="5" custScaleX="201715" custLinFactNeighborX="1885" custLinFactNeighborY="-164">
        <dgm:presLayoutVars>
          <dgm:chPref val="3"/>
        </dgm:presLayoutVars>
      </dgm:prSet>
      <dgm:spPr/>
    </dgm:pt>
    <dgm:pt modelId="{34127630-1713-47D9-B04A-1812007341B2}" type="pres">
      <dgm:prSet presAssocID="{CDF3EB55-1DAA-4177-9D1A-6F6D7FB2DB0F}" presName="level3hierChild" presStyleCnt="0"/>
      <dgm:spPr/>
    </dgm:pt>
    <dgm:pt modelId="{39E13FB4-AAFE-4C5C-A3B4-E742409EAFF5}" type="pres">
      <dgm:prSet presAssocID="{756D702F-3869-46D1-A359-865CC7626A26}" presName="conn2-1" presStyleLbl="parChTrans1D2" presStyleIdx="2" presStyleCnt="5"/>
      <dgm:spPr/>
    </dgm:pt>
    <dgm:pt modelId="{0CAC4E98-065C-4898-ABD7-0B122B1C7392}" type="pres">
      <dgm:prSet presAssocID="{756D702F-3869-46D1-A359-865CC7626A26}" presName="connTx" presStyleLbl="parChTrans1D2" presStyleIdx="2" presStyleCnt="5"/>
      <dgm:spPr/>
    </dgm:pt>
    <dgm:pt modelId="{2748EE47-F192-4477-A5E5-958D6DB176CD}" type="pres">
      <dgm:prSet presAssocID="{68755AE8-8BD4-476D-AA5F-D157605AA251}" presName="root2" presStyleCnt="0"/>
      <dgm:spPr/>
    </dgm:pt>
    <dgm:pt modelId="{BDBB09CA-62C6-43A8-9979-84DFE698915B}" type="pres">
      <dgm:prSet presAssocID="{68755AE8-8BD4-476D-AA5F-D157605AA251}" presName="LevelTwoTextNode" presStyleLbl="node2" presStyleIdx="2" presStyleCnt="5" custScaleX="201715" custLinFactNeighborX="1885" custLinFactNeighborY="-164">
        <dgm:presLayoutVars>
          <dgm:chPref val="3"/>
        </dgm:presLayoutVars>
      </dgm:prSet>
      <dgm:spPr/>
    </dgm:pt>
    <dgm:pt modelId="{DF6C44B2-6D55-4EA9-9862-FE427BCBA858}" type="pres">
      <dgm:prSet presAssocID="{68755AE8-8BD4-476D-AA5F-D157605AA251}" presName="level3hierChild" presStyleCnt="0"/>
      <dgm:spPr/>
    </dgm:pt>
    <dgm:pt modelId="{51279F5F-9956-4E09-A8CB-1764CE85FD3F}" type="pres">
      <dgm:prSet presAssocID="{6F6E9560-A515-4469-9D88-1AB17F04D941}" presName="conn2-1" presStyleLbl="parChTrans1D2" presStyleIdx="3" presStyleCnt="5"/>
      <dgm:spPr/>
    </dgm:pt>
    <dgm:pt modelId="{009087DC-1D69-4F19-9764-A415A6EA61A8}" type="pres">
      <dgm:prSet presAssocID="{6F6E9560-A515-4469-9D88-1AB17F04D941}" presName="connTx" presStyleLbl="parChTrans1D2" presStyleIdx="3" presStyleCnt="5"/>
      <dgm:spPr/>
    </dgm:pt>
    <dgm:pt modelId="{EBFA1E2B-0865-4E2F-9064-75C471A42625}" type="pres">
      <dgm:prSet presAssocID="{653BF6EA-478C-429C-99F4-FAB1B89CF510}" presName="root2" presStyleCnt="0"/>
      <dgm:spPr/>
    </dgm:pt>
    <dgm:pt modelId="{8C28FB95-DE37-4EBE-B2BC-24B3E1049A0A}" type="pres">
      <dgm:prSet presAssocID="{653BF6EA-478C-429C-99F4-FAB1B89CF510}" presName="LevelTwoTextNode" presStyleLbl="node2" presStyleIdx="3" presStyleCnt="5" custScaleX="201715" custLinFactNeighborX="1885" custLinFactNeighborY="-164">
        <dgm:presLayoutVars>
          <dgm:chPref val="3"/>
        </dgm:presLayoutVars>
      </dgm:prSet>
      <dgm:spPr/>
    </dgm:pt>
    <dgm:pt modelId="{91D99B90-D619-44E1-B4B4-42B12D8F5E65}" type="pres">
      <dgm:prSet presAssocID="{653BF6EA-478C-429C-99F4-FAB1B89CF510}" presName="level3hierChild" presStyleCnt="0"/>
      <dgm:spPr/>
    </dgm:pt>
    <dgm:pt modelId="{E85C9D5C-D146-448F-880C-28E2E82E6742}" type="pres">
      <dgm:prSet presAssocID="{D6E11905-D815-4517-AA58-4FA704BAE466}" presName="conn2-1" presStyleLbl="parChTrans1D2" presStyleIdx="4" presStyleCnt="5"/>
      <dgm:spPr/>
    </dgm:pt>
    <dgm:pt modelId="{7D8FEC5E-4B50-407F-B65A-93878F268F58}" type="pres">
      <dgm:prSet presAssocID="{D6E11905-D815-4517-AA58-4FA704BAE466}" presName="connTx" presStyleLbl="parChTrans1D2" presStyleIdx="4" presStyleCnt="5"/>
      <dgm:spPr/>
    </dgm:pt>
    <dgm:pt modelId="{F17D9C3B-072D-4AB4-A752-18EC37CAD3D1}" type="pres">
      <dgm:prSet presAssocID="{7B1F1B3F-14DD-4224-9C17-89C0E3071A6B}" presName="root2" presStyleCnt="0"/>
      <dgm:spPr/>
    </dgm:pt>
    <dgm:pt modelId="{415F209A-68D0-4F52-AB1E-739C2CD57E41}" type="pres">
      <dgm:prSet presAssocID="{7B1F1B3F-14DD-4224-9C17-89C0E3071A6B}" presName="LevelTwoTextNode" presStyleLbl="node2" presStyleIdx="4" presStyleCnt="5" custScaleX="201715" custLinFactNeighborX="1885" custLinFactNeighborY="-164">
        <dgm:presLayoutVars>
          <dgm:chPref val="3"/>
        </dgm:presLayoutVars>
      </dgm:prSet>
      <dgm:spPr/>
    </dgm:pt>
    <dgm:pt modelId="{29991033-F072-4F19-A364-397C7ADF0713}" type="pres">
      <dgm:prSet presAssocID="{7B1F1B3F-14DD-4224-9C17-89C0E3071A6B}" presName="level3hierChild" presStyleCnt="0"/>
      <dgm:spPr/>
    </dgm:pt>
  </dgm:ptLst>
  <dgm:cxnLst>
    <dgm:cxn modelId="{9978E401-E243-4E78-8942-A5F4C95185D9}" type="presOf" srcId="{87483BF1-7257-4495-A556-3C423B35757E}" destId="{44985930-2A03-4C3D-85F2-3B5DE0B9921C}" srcOrd="0" destOrd="0" presId="urn:microsoft.com/office/officeart/2005/8/layout/hierarchy2"/>
    <dgm:cxn modelId="{FC895806-BA5C-4A5B-BB9D-9495AEE031EA}" type="presOf" srcId="{E202AE13-6493-4139-B0E7-2EA9C93CF6BB}" destId="{B82DE2EC-8973-4C8B-9F80-2A52D505506D}" srcOrd="1" destOrd="0" presId="urn:microsoft.com/office/officeart/2005/8/layout/hierarchy2"/>
    <dgm:cxn modelId="{D0D8F712-FD39-4CA8-80C4-0895380DADDB}" type="presOf" srcId="{E202AE13-6493-4139-B0E7-2EA9C93CF6BB}" destId="{E3C91664-CE50-4EF8-B7FC-8C7EFD47861C}" srcOrd="0" destOrd="0" presId="urn:microsoft.com/office/officeart/2005/8/layout/hierarchy2"/>
    <dgm:cxn modelId="{60895D2F-101F-4B28-82B2-6D437AACF276}" type="presOf" srcId="{49756912-7315-49DC-82B0-F2527BE3E268}" destId="{07CC2662-29BB-4A63-A0C3-460835F5CC85}" srcOrd="0" destOrd="0" presId="urn:microsoft.com/office/officeart/2005/8/layout/hierarchy2"/>
    <dgm:cxn modelId="{AC015B33-AB30-4113-BEBE-7E15C0823796}" srcId="{1DCA6E8D-DB48-4494-A61A-8289734CC6B8}" destId="{3A867E64-55BC-4AE1-AED4-28BC00732AD5}" srcOrd="0" destOrd="0" parTransId="{EE41D127-E668-4565-A71F-F38A72369846}" sibTransId="{FAF9B20C-67A4-4DDA-8819-C3050D439666}"/>
    <dgm:cxn modelId="{94898F34-B5F9-40E7-9BD2-4871C1CC8EE4}" type="presOf" srcId="{6F6E9560-A515-4469-9D88-1AB17F04D941}" destId="{009087DC-1D69-4F19-9764-A415A6EA61A8}" srcOrd="1" destOrd="0" presId="urn:microsoft.com/office/officeart/2005/8/layout/hierarchy2"/>
    <dgm:cxn modelId="{1F099436-7DA6-4157-AF06-88AD412550DB}" srcId="{3A867E64-55BC-4AE1-AED4-28BC00732AD5}" destId="{7B1F1B3F-14DD-4224-9C17-89C0E3071A6B}" srcOrd="4" destOrd="0" parTransId="{D6E11905-D815-4517-AA58-4FA704BAE466}" sibTransId="{4BCFFBD5-55DB-4428-9E85-841B66C5A5B9}"/>
    <dgm:cxn modelId="{EDB5035E-797D-4073-AB12-8896D18651A4}" type="presOf" srcId="{D6E11905-D815-4517-AA58-4FA704BAE466}" destId="{E85C9D5C-D146-448F-880C-28E2E82E6742}" srcOrd="0" destOrd="0" presId="urn:microsoft.com/office/officeart/2005/8/layout/hierarchy2"/>
    <dgm:cxn modelId="{D560DB60-4E81-4276-B67C-D86C24FE4F09}" type="presOf" srcId="{756D702F-3869-46D1-A359-865CC7626A26}" destId="{0CAC4E98-065C-4898-ABD7-0B122B1C7392}" srcOrd="1" destOrd="0" presId="urn:microsoft.com/office/officeart/2005/8/layout/hierarchy2"/>
    <dgm:cxn modelId="{FC95B468-9A9A-48A6-9349-C4ED651B3FC6}" type="presOf" srcId="{68755AE8-8BD4-476D-AA5F-D157605AA251}" destId="{BDBB09CA-62C6-43A8-9979-84DFE698915B}" srcOrd="0" destOrd="0" presId="urn:microsoft.com/office/officeart/2005/8/layout/hierarchy2"/>
    <dgm:cxn modelId="{5E984285-1193-44CC-ABB9-44A3B1636DED}" srcId="{3A867E64-55BC-4AE1-AED4-28BC00732AD5}" destId="{CDF3EB55-1DAA-4177-9D1A-6F6D7FB2DB0F}" srcOrd="1" destOrd="0" parTransId="{87483BF1-7257-4495-A556-3C423B35757E}" sibTransId="{CDB45278-BEC4-4DC4-866E-FE5C04BA01B1}"/>
    <dgm:cxn modelId="{2C22138E-2CF5-4042-900E-25D2D47B847B}" type="presOf" srcId="{3A867E64-55BC-4AE1-AED4-28BC00732AD5}" destId="{37248A3C-0401-4D0C-8DF4-9CF2C97A379A}" srcOrd="0" destOrd="0" presId="urn:microsoft.com/office/officeart/2005/8/layout/hierarchy2"/>
    <dgm:cxn modelId="{2A48A6A2-21EB-4CFC-BD89-49D14A72E3E3}" type="presOf" srcId="{CDF3EB55-1DAA-4177-9D1A-6F6D7FB2DB0F}" destId="{0558C85D-0FE1-40E1-949E-61BDA098D4A3}" srcOrd="0" destOrd="0" presId="urn:microsoft.com/office/officeart/2005/8/layout/hierarchy2"/>
    <dgm:cxn modelId="{A27C88A9-508F-4B74-9901-FB12A5115558}" type="presOf" srcId="{653BF6EA-478C-429C-99F4-FAB1B89CF510}" destId="{8C28FB95-DE37-4EBE-B2BC-24B3E1049A0A}" srcOrd="0" destOrd="0" presId="urn:microsoft.com/office/officeart/2005/8/layout/hierarchy2"/>
    <dgm:cxn modelId="{A9C1D3AB-0F0E-4D7C-9D47-ADED4C6B54C4}" type="presOf" srcId="{7B1F1B3F-14DD-4224-9C17-89C0E3071A6B}" destId="{415F209A-68D0-4F52-AB1E-739C2CD57E41}" srcOrd="0" destOrd="0" presId="urn:microsoft.com/office/officeart/2005/8/layout/hierarchy2"/>
    <dgm:cxn modelId="{B2D823AF-279D-468E-80B8-492C0451ACDD}" type="presOf" srcId="{1DCA6E8D-DB48-4494-A61A-8289734CC6B8}" destId="{A978B71C-1831-48E0-AA63-4BDDC834AB4B}" srcOrd="0" destOrd="0" presId="urn:microsoft.com/office/officeart/2005/8/layout/hierarchy2"/>
    <dgm:cxn modelId="{D13E0CB1-C8BB-4ABF-8F41-D1738DE3F0FC}" type="presOf" srcId="{87483BF1-7257-4495-A556-3C423B35757E}" destId="{B93B40F7-ED54-4445-A0ED-6F8A17B62951}" srcOrd="1" destOrd="0" presId="urn:microsoft.com/office/officeart/2005/8/layout/hierarchy2"/>
    <dgm:cxn modelId="{F5B086B5-1504-4644-80CF-3BB51E04C551}" type="presOf" srcId="{6F6E9560-A515-4469-9D88-1AB17F04D941}" destId="{51279F5F-9956-4E09-A8CB-1764CE85FD3F}" srcOrd="0" destOrd="0" presId="urn:microsoft.com/office/officeart/2005/8/layout/hierarchy2"/>
    <dgm:cxn modelId="{1A8C83B9-26A4-482D-8182-2E05CE4BE125}" type="presOf" srcId="{756D702F-3869-46D1-A359-865CC7626A26}" destId="{39E13FB4-AAFE-4C5C-A3B4-E742409EAFF5}" srcOrd="0" destOrd="0" presId="urn:microsoft.com/office/officeart/2005/8/layout/hierarchy2"/>
    <dgm:cxn modelId="{4F139CD4-318D-4556-B91C-3BA2D90BB8B2}" srcId="{3A867E64-55BC-4AE1-AED4-28BC00732AD5}" destId="{653BF6EA-478C-429C-99F4-FAB1B89CF510}" srcOrd="3" destOrd="0" parTransId="{6F6E9560-A515-4469-9D88-1AB17F04D941}" sibTransId="{8C55305E-668E-4BF6-936C-EFDFBA987079}"/>
    <dgm:cxn modelId="{C65A09EE-4DE8-4A30-BCA9-148C7872A5BA}" srcId="{3A867E64-55BC-4AE1-AED4-28BC00732AD5}" destId="{68755AE8-8BD4-476D-AA5F-D157605AA251}" srcOrd="2" destOrd="0" parTransId="{756D702F-3869-46D1-A359-865CC7626A26}" sibTransId="{FB876EBD-D9AC-4E0C-B0EB-F78FFFCFD6FC}"/>
    <dgm:cxn modelId="{1B98CDF9-B1FE-4C11-BDCF-69918ABD4AFE}" srcId="{3A867E64-55BC-4AE1-AED4-28BC00732AD5}" destId="{49756912-7315-49DC-82B0-F2527BE3E268}" srcOrd="0" destOrd="0" parTransId="{E202AE13-6493-4139-B0E7-2EA9C93CF6BB}" sibTransId="{2CAAD89A-655C-47AA-9C88-8BC65C6417B5}"/>
    <dgm:cxn modelId="{050E8FFF-B595-4FF0-B62E-9002FB2BFAE2}" type="presOf" srcId="{D6E11905-D815-4517-AA58-4FA704BAE466}" destId="{7D8FEC5E-4B50-407F-B65A-93878F268F58}" srcOrd="1" destOrd="0" presId="urn:microsoft.com/office/officeart/2005/8/layout/hierarchy2"/>
    <dgm:cxn modelId="{9CCC2425-20EE-4456-96E2-15B0694A1C38}" type="presParOf" srcId="{A978B71C-1831-48E0-AA63-4BDDC834AB4B}" destId="{BFE1A251-A311-4B17-AAC0-D342896E0F4B}" srcOrd="0" destOrd="0" presId="urn:microsoft.com/office/officeart/2005/8/layout/hierarchy2"/>
    <dgm:cxn modelId="{CAA64DE8-5515-4C80-9BE0-BC54530ADDDE}" type="presParOf" srcId="{BFE1A251-A311-4B17-AAC0-D342896E0F4B}" destId="{37248A3C-0401-4D0C-8DF4-9CF2C97A379A}" srcOrd="0" destOrd="0" presId="urn:microsoft.com/office/officeart/2005/8/layout/hierarchy2"/>
    <dgm:cxn modelId="{575717AD-00B5-4028-A7B8-22E7019C245E}" type="presParOf" srcId="{BFE1A251-A311-4B17-AAC0-D342896E0F4B}" destId="{6B9F7F77-3FD6-4EF3-8DAC-0ACD786C247C}" srcOrd="1" destOrd="0" presId="urn:microsoft.com/office/officeart/2005/8/layout/hierarchy2"/>
    <dgm:cxn modelId="{1D272D19-5C40-428F-AB0E-21280E81E407}" type="presParOf" srcId="{6B9F7F77-3FD6-4EF3-8DAC-0ACD786C247C}" destId="{E3C91664-CE50-4EF8-B7FC-8C7EFD47861C}" srcOrd="0" destOrd="0" presId="urn:microsoft.com/office/officeart/2005/8/layout/hierarchy2"/>
    <dgm:cxn modelId="{9A445237-B567-47E1-B71B-BDAF5E38D919}" type="presParOf" srcId="{E3C91664-CE50-4EF8-B7FC-8C7EFD47861C}" destId="{B82DE2EC-8973-4C8B-9F80-2A52D505506D}" srcOrd="0" destOrd="0" presId="urn:microsoft.com/office/officeart/2005/8/layout/hierarchy2"/>
    <dgm:cxn modelId="{D4606F55-3C07-4373-9B74-85CD9E6DF22C}" type="presParOf" srcId="{6B9F7F77-3FD6-4EF3-8DAC-0ACD786C247C}" destId="{323F7490-A7D7-4AAD-8858-E523F8564DD3}" srcOrd="1" destOrd="0" presId="urn:microsoft.com/office/officeart/2005/8/layout/hierarchy2"/>
    <dgm:cxn modelId="{5542C8C0-399B-42C8-8E23-F67735086BE0}" type="presParOf" srcId="{323F7490-A7D7-4AAD-8858-E523F8564DD3}" destId="{07CC2662-29BB-4A63-A0C3-460835F5CC85}" srcOrd="0" destOrd="0" presId="urn:microsoft.com/office/officeart/2005/8/layout/hierarchy2"/>
    <dgm:cxn modelId="{D4BAD99E-DA06-4199-8A9C-C827E7753B03}" type="presParOf" srcId="{323F7490-A7D7-4AAD-8858-E523F8564DD3}" destId="{93559E08-BFC5-4C2F-9A41-3E03F4EB4A25}" srcOrd="1" destOrd="0" presId="urn:microsoft.com/office/officeart/2005/8/layout/hierarchy2"/>
    <dgm:cxn modelId="{FB77BE9C-DAF9-4054-8880-F50569BB0614}" type="presParOf" srcId="{6B9F7F77-3FD6-4EF3-8DAC-0ACD786C247C}" destId="{44985930-2A03-4C3D-85F2-3B5DE0B9921C}" srcOrd="2" destOrd="0" presId="urn:microsoft.com/office/officeart/2005/8/layout/hierarchy2"/>
    <dgm:cxn modelId="{A532835F-AF59-451D-A9CB-0371A1158643}" type="presParOf" srcId="{44985930-2A03-4C3D-85F2-3B5DE0B9921C}" destId="{B93B40F7-ED54-4445-A0ED-6F8A17B62951}" srcOrd="0" destOrd="0" presId="urn:microsoft.com/office/officeart/2005/8/layout/hierarchy2"/>
    <dgm:cxn modelId="{6716CB93-B463-4327-8232-22D3BA59D010}" type="presParOf" srcId="{6B9F7F77-3FD6-4EF3-8DAC-0ACD786C247C}" destId="{01943B55-4B2E-4A8B-8733-C62778A391E7}" srcOrd="3" destOrd="0" presId="urn:microsoft.com/office/officeart/2005/8/layout/hierarchy2"/>
    <dgm:cxn modelId="{8ED9AC9C-E051-49E2-9B62-E97CA9160FF3}" type="presParOf" srcId="{01943B55-4B2E-4A8B-8733-C62778A391E7}" destId="{0558C85D-0FE1-40E1-949E-61BDA098D4A3}" srcOrd="0" destOrd="0" presId="urn:microsoft.com/office/officeart/2005/8/layout/hierarchy2"/>
    <dgm:cxn modelId="{61255502-7EEA-40F0-8C0E-6BE09668EC9F}" type="presParOf" srcId="{01943B55-4B2E-4A8B-8733-C62778A391E7}" destId="{34127630-1713-47D9-B04A-1812007341B2}" srcOrd="1" destOrd="0" presId="urn:microsoft.com/office/officeart/2005/8/layout/hierarchy2"/>
    <dgm:cxn modelId="{523418E7-E63D-483F-86FB-A2008EA45C9C}" type="presParOf" srcId="{6B9F7F77-3FD6-4EF3-8DAC-0ACD786C247C}" destId="{39E13FB4-AAFE-4C5C-A3B4-E742409EAFF5}" srcOrd="4" destOrd="0" presId="urn:microsoft.com/office/officeart/2005/8/layout/hierarchy2"/>
    <dgm:cxn modelId="{19813D37-839E-4DC3-B03A-F0558AEDBD9E}" type="presParOf" srcId="{39E13FB4-AAFE-4C5C-A3B4-E742409EAFF5}" destId="{0CAC4E98-065C-4898-ABD7-0B122B1C7392}" srcOrd="0" destOrd="0" presId="urn:microsoft.com/office/officeart/2005/8/layout/hierarchy2"/>
    <dgm:cxn modelId="{6216F7E9-2573-481D-B14C-CC9C388F83B1}" type="presParOf" srcId="{6B9F7F77-3FD6-4EF3-8DAC-0ACD786C247C}" destId="{2748EE47-F192-4477-A5E5-958D6DB176CD}" srcOrd="5" destOrd="0" presId="urn:microsoft.com/office/officeart/2005/8/layout/hierarchy2"/>
    <dgm:cxn modelId="{D9E7966D-19D9-4AF9-8874-182EDBD7B11A}" type="presParOf" srcId="{2748EE47-F192-4477-A5E5-958D6DB176CD}" destId="{BDBB09CA-62C6-43A8-9979-84DFE698915B}" srcOrd="0" destOrd="0" presId="urn:microsoft.com/office/officeart/2005/8/layout/hierarchy2"/>
    <dgm:cxn modelId="{2CEE89CF-1DE6-4049-A93A-48EC5004C2A8}" type="presParOf" srcId="{2748EE47-F192-4477-A5E5-958D6DB176CD}" destId="{DF6C44B2-6D55-4EA9-9862-FE427BCBA858}" srcOrd="1" destOrd="0" presId="urn:microsoft.com/office/officeart/2005/8/layout/hierarchy2"/>
    <dgm:cxn modelId="{C27EEBCF-FC4B-46D1-86F0-8AB9E6146E33}" type="presParOf" srcId="{6B9F7F77-3FD6-4EF3-8DAC-0ACD786C247C}" destId="{51279F5F-9956-4E09-A8CB-1764CE85FD3F}" srcOrd="6" destOrd="0" presId="urn:microsoft.com/office/officeart/2005/8/layout/hierarchy2"/>
    <dgm:cxn modelId="{BF9BD377-E667-45D0-88F9-3AE7BA8060E8}" type="presParOf" srcId="{51279F5F-9956-4E09-A8CB-1764CE85FD3F}" destId="{009087DC-1D69-4F19-9764-A415A6EA61A8}" srcOrd="0" destOrd="0" presId="urn:microsoft.com/office/officeart/2005/8/layout/hierarchy2"/>
    <dgm:cxn modelId="{C8EE83BF-FFB3-4AA9-8D1F-5F280DC90D05}" type="presParOf" srcId="{6B9F7F77-3FD6-4EF3-8DAC-0ACD786C247C}" destId="{EBFA1E2B-0865-4E2F-9064-75C471A42625}" srcOrd="7" destOrd="0" presId="urn:microsoft.com/office/officeart/2005/8/layout/hierarchy2"/>
    <dgm:cxn modelId="{28812D21-B061-4F65-92A7-73E05B9685EA}" type="presParOf" srcId="{EBFA1E2B-0865-4E2F-9064-75C471A42625}" destId="{8C28FB95-DE37-4EBE-B2BC-24B3E1049A0A}" srcOrd="0" destOrd="0" presId="urn:microsoft.com/office/officeart/2005/8/layout/hierarchy2"/>
    <dgm:cxn modelId="{439260E5-C0EE-42AC-BC37-5D937C9A0223}" type="presParOf" srcId="{EBFA1E2B-0865-4E2F-9064-75C471A42625}" destId="{91D99B90-D619-44E1-B4B4-42B12D8F5E65}" srcOrd="1" destOrd="0" presId="urn:microsoft.com/office/officeart/2005/8/layout/hierarchy2"/>
    <dgm:cxn modelId="{A4382179-6053-4AB1-95A2-572E9F024D88}" type="presParOf" srcId="{6B9F7F77-3FD6-4EF3-8DAC-0ACD786C247C}" destId="{E85C9D5C-D146-448F-880C-28E2E82E6742}" srcOrd="8" destOrd="0" presId="urn:microsoft.com/office/officeart/2005/8/layout/hierarchy2"/>
    <dgm:cxn modelId="{BF7CBECB-8D0D-4FCE-B67C-5444A8E70E96}" type="presParOf" srcId="{E85C9D5C-D146-448F-880C-28E2E82E6742}" destId="{7D8FEC5E-4B50-407F-B65A-93878F268F58}" srcOrd="0" destOrd="0" presId="urn:microsoft.com/office/officeart/2005/8/layout/hierarchy2"/>
    <dgm:cxn modelId="{91EB4CD4-6300-4DE7-8DCC-33AC15D71070}" type="presParOf" srcId="{6B9F7F77-3FD6-4EF3-8DAC-0ACD786C247C}" destId="{F17D9C3B-072D-4AB4-A752-18EC37CAD3D1}" srcOrd="9" destOrd="0" presId="urn:microsoft.com/office/officeart/2005/8/layout/hierarchy2"/>
    <dgm:cxn modelId="{A5351CF6-4FF0-4CC6-AD75-6E8569D82D7F}" type="presParOf" srcId="{F17D9C3B-072D-4AB4-A752-18EC37CAD3D1}" destId="{415F209A-68D0-4F52-AB1E-739C2CD57E41}" srcOrd="0" destOrd="0" presId="urn:microsoft.com/office/officeart/2005/8/layout/hierarchy2"/>
    <dgm:cxn modelId="{E4952CC3-00EA-4FCB-A73A-5D82CE773CC8}" type="presParOf" srcId="{F17D9C3B-072D-4AB4-A752-18EC37CAD3D1}" destId="{29991033-F072-4F19-A364-397C7ADF071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6B9EF2B-4963-45F6-B122-579545C896FB}"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IN"/>
        </a:p>
      </dgm:t>
    </dgm:pt>
    <dgm:pt modelId="{BB630318-C155-4C21-BB3E-FE960253BF55}">
      <dgm:prSet phldrT="[Text]" custT="1"/>
      <dgm:spPr/>
      <dgm:t>
        <a:bodyPr/>
        <a:lstStyle/>
        <a:p>
          <a:r>
            <a:rPr lang="en-IN" sz="1800" dirty="0"/>
            <a:t>Internal audit system and internal audit report consideration by statutory auditor</a:t>
          </a:r>
        </a:p>
      </dgm:t>
    </dgm:pt>
    <dgm:pt modelId="{2B784448-0E52-4D6D-8689-B011059F1909}" type="parTrans" cxnId="{A583455B-EFAA-455F-AB28-9C088C1D3730}">
      <dgm:prSet/>
      <dgm:spPr/>
      <dgm:t>
        <a:bodyPr/>
        <a:lstStyle/>
        <a:p>
          <a:endParaRPr lang="en-IN" sz="1800"/>
        </a:p>
      </dgm:t>
    </dgm:pt>
    <dgm:pt modelId="{69D6A924-DF65-4195-9F21-8D5E2944DB01}" type="sibTrans" cxnId="{A583455B-EFAA-455F-AB28-9C088C1D3730}">
      <dgm:prSet/>
      <dgm:spPr/>
      <dgm:t>
        <a:bodyPr/>
        <a:lstStyle/>
        <a:p>
          <a:endParaRPr lang="en-IN" sz="1800"/>
        </a:p>
      </dgm:t>
    </dgm:pt>
    <dgm:pt modelId="{D03963F3-3D9A-4F37-9775-23BA4CADAE5B}">
      <dgm:prSet phldrT="[Text]" custT="1"/>
      <dgm:spPr/>
      <dgm:t>
        <a:bodyPr/>
        <a:lstStyle/>
        <a:p>
          <a:r>
            <a:rPr lang="en-IN" sz="1800" dirty="0"/>
            <a:t>Cash losses in FY or immediately preceding FY</a:t>
          </a:r>
        </a:p>
      </dgm:t>
    </dgm:pt>
    <dgm:pt modelId="{7DE9F696-0F17-4FEC-877C-C50F3F3087F1}" type="parTrans" cxnId="{CE0B710D-FD77-4F8F-9EF6-47E1519DEDE0}">
      <dgm:prSet/>
      <dgm:spPr/>
      <dgm:t>
        <a:bodyPr/>
        <a:lstStyle/>
        <a:p>
          <a:endParaRPr lang="en-IN" sz="1800"/>
        </a:p>
      </dgm:t>
    </dgm:pt>
    <dgm:pt modelId="{28AF2CE5-F5EB-43DA-800E-E3C4D381B079}" type="sibTrans" cxnId="{CE0B710D-FD77-4F8F-9EF6-47E1519DEDE0}">
      <dgm:prSet/>
      <dgm:spPr/>
      <dgm:t>
        <a:bodyPr/>
        <a:lstStyle/>
        <a:p>
          <a:endParaRPr lang="en-IN" sz="1800"/>
        </a:p>
      </dgm:t>
    </dgm:pt>
    <dgm:pt modelId="{60870175-B354-43B5-82DA-C89EEA37152F}">
      <dgm:prSet phldrT="[Text]" custT="1"/>
      <dgm:spPr/>
      <dgm:t>
        <a:bodyPr/>
        <a:lstStyle/>
        <a:p>
          <a:r>
            <a:rPr lang="en-IN" sz="1800" dirty="0"/>
            <a:t>Resignation of statutory auditor and consideration thereof by incoming auditor</a:t>
          </a:r>
        </a:p>
      </dgm:t>
    </dgm:pt>
    <dgm:pt modelId="{D0A04D66-7C4B-4A14-8AF6-689FADF14065}" type="parTrans" cxnId="{2ED45238-D7A9-437C-AB35-55BC229D5D92}">
      <dgm:prSet/>
      <dgm:spPr/>
      <dgm:t>
        <a:bodyPr/>
        <a:lstStyle/>
        <a:p>
          <a:endParaRPr lang="en-IN" sz="1800"/>
        </a:p>
      </dgm:t>
    </dgm:pt>
    <dgm:pt modelId="{517C78E7-E242-4AD5-9DF7-8629C3B17441}" type="sibTrans" cxnId="{2ED45238-D7A9-437C-AB35-55BC229D5D92}">
      <dgm:prSet/>
      <dgm:spPr/>
      <dgm:t>
        <a:bodyPr/>
        <a:lstStyle/>
        <a:p>
          <a:endParaRPr lang="en-IN" sz="1800"/>
        </a:p>
      </dgm:t>
    </dgm:pt>
    <dgm:pt modelId="{64759C72-7F2C-4A3F-8D22-E73E3BA58DFC}">
      <dgm:prSet phldrT="[Text]" custT="1"/>
      <dgm:spPr/>
      <dgm:t>
        <a:bodyPr/>
        <a:lstStyle/>
        <a:p>
          <a:r>
            <a:rPr lang="en-IN" sz="1800" dirty="0"/>
            <a:t>Inventory Physical Verification</a:t>
          </a:r>
        </a:p>
      </dgm:t>
    </dgm:pt>
    <dgm:pt modelId="{A4EC6A66-8572-40A0-8CF3-F6D902A5A237}" type="parTrans" cxnId="{0D07EB4C-E35A-48BD-B027-455D3630A74A}">
      <dgm:prSet/>
      <dgm:spPr/>
      <dgm:t>
        <a:bodyPr/>
        <a:lstStyle/>
        <a:p>
          <a:endParaRPr lang="en-IN" sz="1800"/>
        </a:p>
      </dgm:t>
    </dgm:pt>
    <dgm:pt modelId="{5002BDD6-DCC7-479C-9AEF-B39C199CB00F}" type="sibTrans" cxnId="{0D07EB4C-E35A-48BD-B027-455D3630A74A}">
      <dgm:prSet/>
      <dgm:spPr/>
      <dgm:t>
        <a:bodyPr/>
        <a:lstStyle/>
        <a:p>
          <a:endParaRPr lang="en-IN" sz="1800"/>
        </a:p>
      </dgm:t>
    </dgm:pt>
    <dgm:pt modelId="{DA2EF3D9-5C91-4E77-BDD2-99DAD4A9B67B}">
      <dgm:prSet phldrT="[Text]" custT="1"/>
      <dgm:spPr/>
      <dgm:t>
        <a:bodyPr/>
        <a:lstStyle/>
        <a:p>
          <a:r>
            <a:rPr lang="en-IN" sz="1800" dirty="0"/>
            <a:t>Deemed Deposit </a:t>
          </a:r>
        </a:p>
      </dgm:t>
    </dgm:pt>
    <dgm:pt modelId="{FA0BE75A-1037-417C-98F8-37BA3D8ACBBD}" type="parTrans" cxnId="{8BF88A30-F6CA-4760-93A8-00631A0B16AC}">
      <dgm:prSet/>
      <dgm:spPr/>
      <dgm:t>
        <a:bodyPr/>
        <a:lstStyle/>
        <a:p>
          <a:endParaRPr lang="en-IN"/>
        </a:p>
      </dgm:t>
    </dgm:pt>
    <dgm:pt modelId="{221559D7-52CE-4843-BCEB-17588F166829}" type="sibTrans" cxnId="{8BF88A30-F6CA-4760-93A8-00631A0B16AC}">
      <dgm:prSet/>
      <dgm:spPr/>
      <dgm:t>
        <a:bodyPr/>
        <a:lstStyle/>
        <a:p>
          <a:endParaRPr lang="en-IN"/>
        </a:p>
      </dgm:t>
    </dgm:pt>
    <dgm:pt modelId="{21887E01-D50A-4FD2-9F9D-33D702C1529B}">
      <dgm:prSet phldrT="[Text]" custT="1"/>
      <dgm:spPr/>
      <dgm:t>
        <a:bodyPr/>
        <a:lstStyle/>
        <a:p>
          <a:r>
            <a:rPr lang="en-IN" sz="1800" dirty="0"/>
            <a:t>CFS : Details of qualification or adverse remarks by component auditors in CARO</a:t>
          </a:r>
        </a:p>
      </dgm:t>
    </dgm:pt>
    <dgm:pt modelId="{46091164-3670-4747-9498-76DE7F1C541B}" type="parTrans" cxnId="{5AD5B326-02F0-47AE-825F-AB10913DF1A0}">
      <dgm:prSet/>
      <dgm:spPr/>
      <dgm:t>
        <a:bodyPr/>
        <a:lstStyle/>
        <a:p>
          <a:endParaRPr lang="en-IN"/>
        </a:p>
      </dgm:t>
    </dgm:pt>
    <dgm:pt modelId="{58C04FBC-2FBB-4F36-B8B1-4F8EA5CDD956}" type="sibTrans" cxnId="{5AD5B326-02F0-47AE-825F-AB10913DF1A0}">
      <dgm:prSet/>
      <dgm:spPr/>
      <dgm:t>
        <a:bodyPr/>
        <a:lstStyle/>
        <a:p>
          <a:endParaRPr lang="en-IN"/>
        </a:p>
      </dgm:t>
    </dgm:pt>
    <dgm:pt modelId="{86E9D65D-010A-45B7-9FFB-21F0F012BE52}" type="pres">
      <dgm:prSet presAssocID="{26B9EF2B-4963-45F6-B122-579545C896FB}" presName="linear" presStyleCnt="0">
        <dgm:presLayoutVars>
          <dgm:animLvl val="lvl"/>
          <dgm:resizeHandles val="exact"/>
        </dgm:presLayoutVars>
      </dgm:prSet>
      <dgm:spPr/>
    </dgm:pt>
    <dgm:pt modelId="{73783F3C-221F-4E24-A840-7B0059897FFD}" type="pres">
      <dgm:prSet presAssocID="{BB630318-C155-4C21-BB3E-FE960253BF55}" presName="parentText" presStyleLbl="node1" presStyleIdx="0" presStyleCnt="6">
        <dgm:presLayoutVars>
          <dgm:chMax val="0"/>
          <dgm:bulletEnabled val="1"/>
        </dgm:presLayoutVars>
      </dgm:prSet>
      <dgm:spPr/>
    </dgm:pt>
    <dgm:pt modelId="{1167B648-3432-4EC4-8E83-3AAF8273A33C}" type="pres">
      <dgm:prSet presAssocID="{69D6A924-DF65-4195-9F21-8D5E2944DB01}" presName="spacer" presStyleCnt="0"/>
      <dgm:spPr/>
    </dgm:pt>
    <dgm:pt modelId="{E111284E-F8DE-49AD-94C7-2E466D70C30B}" type="pres">
      <dgm:prSet presAssocID="{D03963F3-3D9A-4F37-9775-23BA4CADAE5B}" presName="parentText" presStyleLbl="node1" presStyleIdx="1" presStyleCnt="6">
        <dgm:presLayoutVars>
          <dgm:chMax val="0"/>
          <dgm:bulletEnabled val="1"/>
        </dgm:presLayoutVars>
      </dgm:prSet>
      <dgm:spPr/>
    </dgm:pt>
    <dgm:pt modelId="{ED444B55-7B64-4549-953A-CCB8BF383FA5}" type="pres">
      <dgm:prSet presAssocID="{28AF2CE5-F5EB-43DA-800E-E3C4D381B079}" presName="spacer" presStyleCnt="0"/>
      <dgm:spPr/>
    </dgm:pt>
    <dgm:pt modelId="{9315C3D5-F1F1-4D9C-8884-CD0875AFAD15}" type="pres">
      <dgm:prSet presAssocID="{60870175-B354-43B5-82DA-C89EEA37152F}" presName="parentText" presStyleLbl="node1" presStyleIdx="2" presStyleCnt="6">
        <dgm:presLayoutVars>
          <dgm:chMax val="0"/>
          <dgm:bulletEnabled val="1"/>
        </dgm:presLayoutVars>
      </dgm:prSet>
      <dgm:spPr/>
    </dgm:pt>
    <dgm:pt modelId="{8C27891F-D8F5-41E6-BCE0-213C9A5DD680}" type="pres">
      <dgm:prSet presAssocID="{517C78E7-E242-4AD5-9DF7-8629C3B17441}" presName="spacer" presStyleCnt="0"/>
      <dgm:spPr/>
    </dgm:pt>
    <dgm:pt modelId="{BCD6B505-4561-4149-A383-3562913CCAFA}" type="pres">
      <dgm:prSet presAssocID="{64759C72-7F2C-4A3F-8D22-E73E3BA58DFC}" presName="parentText" presStyleLbl="node1" presStyleIdx="3" presStyleCnt="6">
        <dgm:presLayoutVars>
          <dgm:chMax val="0"/>
          <dgm:bulletEnabled val="1"/>
        </dgm:presLayoutVars>
      </dgm:prSet>
      <dgm:spPr/>
    </dgm:pt>
    <dgm:pt modelId="{340DAFB1-5EB6-4571-916B-15ED373B1E36}" type="pres">
      <dgm:prSet presAssocID="{5002BDD6-DCC7-479C-9AEF-B39C199CB00F}" presName="spacer" presStyleCnt="0"/>
      <dgm:spPr/>
    </dgm:pt>
    <dgm:pt modelId="{60209E52-3C43-472F-A29E-6A8F600A21FF}" type="pres">
      <dgm:prSet presAssocID="{DA2EF3D9-5C91-4E77-BDD2-99DAD4A9B67B}" presName="parentText" presStyleLbl="node1" presStyleIdx="4" presStyleCnt="6">
        <dgm:presLayoutVars>
          <dgm:chMax val="0"/>
          <dgm:bulletEnabled val="1"/>
        </dgm:presLayoutVars>
      </dgm:prSet>
      <dgm:spPr/>
    </dgm:pt>
    <dgm:pt modelId="{8D30779C-FF8C-45A5-BB36-4D9D6D9A7828}" type="pres">
      <dgm:prSet presAssocID="{221559D7-52CE-4843-BCEB-17588F166829}" presName="spacer" presStyleCnt="0"/>
      <dgm:spPr/>
    </dgm:pt>
    <dgm:pt modelId="{686FC5B8-A113-42D6-8939-6C9ED6678D84}" type="pres">
      <dgm:prSet presAssocID="{21887E01-D50A-4FD2-9F9D-33D702C1529B}" presName="parentText" presStyleLbl="node1" presStyleIdx="5" presStyleCnt="6">
        <dgm:presLayoutVars>
          <dgm:chMax val="0"/>
          <dgm:bulletEnabled val="1"/>
        </dgm:presLayoutVars>
      </dgm:prSet>
      <dgm:spPr/>
    </dgm:pt>
  </dgm:ptLst>
  <dgm:cxnLst>
    <dgm:cxn modelId="{CE0B710D-FD77-4F8F-9EF6-47E1519DEDE0}" srcId="{26B9EF2B-4963-45F6-B122-579545C896FB}" destId="{D03963F3-3D9A-4F37-9775-23BA4CADAE5B}" srcOrd="1" destOrd="0" parTransId="{7DE9F696-0F17-4FEC-877C-C50F3F3087F1}" sibTransId="{28AF2CE5-F5EB-43DA-800E-E3C4D381B079}"/>
    <dgm:cxn modelId="{5AD5B326-02F0-47AE-825F-AB10913DF1A0}" srcId="{26B9EF2B-4963-45F6-B122-579545C896FB}" destId="{21887E01-D50A-4FD2-9F9D-33D702C1529B}" srcOrd="5" destOrd="0" parTransId="{46091164-3670-4747-9498-76DE7F1C541B}" sibTransId="{58C04FBC-2FBB-4F36-B8B1-4F8EA5CDD956}"/>
    <dgm:cxn modelId="{8BF88A30-F6CA-4760-93A8-00631A0B16AC}" srcId="{26B9EF2B-4963-45F6-B122-579545C896FB}" destId="{DA2EF3D9-5C91-4E77-BDD2-99DAD4A9B67B}" srcOrd="4" destOrd="0" parTransId="{FA0BE75A-1037-417C-98F8-37BA3D8ACBBD}" sibTransId="{221559D7-52CE-4843-BCEB-17588F166829}"/>
    <dgm:cxn modelId="{2ED45238-D7A9-437C-AB35-55BC229D5D92}" srcId="{26B9EF2B-4963-45F6-B122-579545C896FB}" destId="{60870175-B354-43B5-82DA-C89EEA37152F}" srcOrd="2" destOrd="0" parTransId="{D0A04D66-7C4B-4A14-8AF6-689FADF14065}" sibTransId="{517C78E7-E242-4AD5-9DF7-8629C3B17441}"/>
    <dgm:cxn modelId="{A583455B-EFAA-455F-AB28-9C088C1D3730}" srcId="{26B9EF2B-4963-45F6-B122-579545C896FB}" destId="{BB630318-C155-4C21-BB3E-FE960253BF55}" srcOrd="0" destOrd="0" parTransId="{2B784448-0E52-4D6D-8689-B011059F1909}" sibTransId="{69D6A924-DF65-4195-9F21-8D5E2944DB01}"/>
    <dgm:cxn modelId="{851E3E5E-4F6B-41AA-B249-63CFBB7FEA28}" type="presOf" srcId="{21887E01-D50A-4FD2-9F9D-33D702C1529B}" destId="{686FC5B8-A113-42D6-8939-6C9ED6678D84}" srcOrd="0" destOrd="0" presId="urn:microsoft.com/office/officeart/2005/8/layout/vList2"/>
    <dgm:cxn modelId="{52C97A43-F5E2-4ECC-ACBD-56FF09B4316C}" type="presOf" srcId="{26B9EF2B-4963-45F6-B122-579545C896FB}" destId="{86E9D65D-010A-45B7-9FFB-21F0F012BE52}" srcOrd="0" destOrd="0" presId="urn:microsoft.com/office/officeart/2005/8/layout/vList2"/>
    <dgm:cxn modelId="{0D07EB4C-E35A-48BD-B027-455D3630A74A}" srcId="{26B9EF2B-4963-45F6-B122-579545C896FB}" destId="{64759C72-7F2C-4A3F-8D22-E73E3BA58DFC}" srcOrd="3" destOrd="0" parTransId="{A4EC6A66-8572-40A0-8CF3-F6D902A5A237}" sibTransId="{5002BDD6-DCC7-479C-9AEF-B39C199CB00F}"/>
    <dgm:cxn modelId="{9174B674-5237-445A-9029-C91109BF6D67}" type="presOf" srcId="{D03963F3-3D9A-4F37-9775-23BA4CADAE5B}" destId="{E111284E-F8DE-49AD-94C7-2E466D70C30B}" srcOrd="0" destOrd="0" presId="urn:microsoft.com/office/officeart/2005/8/layout/vList2"/>
    <dgm:cxn modelId="{386BE5A0-BFC0-4F22-9C0F-1F23E807446D}" type="presOf" srcId="{64759C72-7F2C-4A3F-8D22-E73E3BA58DFC}" destId="{BCD6B505-4561-4149-A383-3562913CCAFA}" srcOrd="0" destOrd="0" presId="urn:microsoft.com/office/officeart/2005/8/layout/vList2"/>
    <dgm:cxn modelId="{7D9C66C4-FF7A-4582-96F7-F6FCF125AACE}" type="presOf" srcId="{BB630318-C155-4C21-BB3E-FE960253BF55}" destId="{73783F3C-221F-4E24-A840-7B0059897FFD}" srcOrd="0" destOrd="0" presId="urn:microsoft.com/office/officeart/2005/8/layout/vList2"/>
    <dgm:cxn modelId="{FEEAC6F5-93DD-44E4-A52A-C9956A75953C}" type="presOf" srcId="{60870175-B354-43B5-82DA-C89EEA37152F}" destId="{9315C3D5-F1F1-4D9C-8884-CD0875AFAD15}" srcOrd="0" destOrd="0" presId="urn:microsoft.com/office/officeart/2005/8/layout/vList2"/>
    <dgm:cxn modelId="{2D80F7F5-EA86-4DB8-82BA-B8E61E32235C}" type="presOf" srcId="{DA2EF3D9-5C91-4E77-BDD2-99DAD4A9B67B}" destId="{60209E52-3C43-472F-A29E-6A8F600A21FF}" srcOrd="0" destOrd="0" presId="urn:microsoft.com/office/officeart/2005/8/layout/vList2"/>
    <dgm:cxn modelId="{DC2163AF-7ABA-49D2-9691-A87CC1A38FFC}" type="presParOf" srcId="{86E9D65D-010A-45B7-9FFB-21F0F012BE52}" destId="{73783F3C-221F-4E24-A840-7B0059897FFD}" srcOrd="0" destOrd="0" presId="urn:microsoft.com/office/officeart/2005/8/layout/vList2"/>
    <dgm:cxn modelId="{DA0100EF-AD90-41E8-AB82-ED1962EB5B48}" type="presParOf" srcId="{86E9D65D-010A-45B7-9FFB-21F0F012BE52}" destId="{1167B648-3432-4EC4-8E83-3AAF8273A33C}" srcOrd="1" destOrd="0" presId="urn:microsoft.com/office/officeart/2005/8/layout/vList2"/>
    <dgm:cxn modelId="{798A8AAC-5018-42E4-B566-89BF97D48841}" type="presParOf" srcId="{86E9D65D-010A-45B7-9FFB-21F0F012BE52}" destId="{E111284E-F8DE-49AD-94C7-2E466D70C30B}" srcOrd="2" destOrd="0" presId="urn:microsoft.com/office/officeart/2005/8/layout/vList2"/>
    <dgm:cxn modelId="{73214789-18BF-4269-96F7-1DAAB95A9677}" type="presParOf" srcId="{86E9D65D-010A-45B7-9FFB-21F0F012BE52}" destId="{ED444B55-7B64-4549-953A-CCB8BF383FA5}" srcOrd="3" destOrd="0" presId="urn:microsoft.com/office/officeart/2005/8/layout/vList2"/>
    <dgm:cxn modelId="{F8FCED46-E0E0-49E5-8D1B-45BD38317880}" type="presParOf" srcId="{86E9D65D-010A-45B7-9FFB-21F0F012BE52}" destId="{9315C3D5-F1F1-4D9C-8884-CD0875AFAD15}" srcOrd="4" destOrd="0" presId="urn:microsoft.com/office/officeart/2005/8/layout/vList2"/>
    <dgm:cxn modelId="{F54A50A3-37E7-4641-8C81-5A8358B3EF1E}" type="presParOf" srcId="{86E9D65D-010A-45B7-9FFB-21F0F012BE52}" destId="{8C27891F-D8F5-41E6-BCE0-213C9A5DD680}" srcOrd="5" destOrd="0" presId="urn:microsoft.com/office/officeart/2005/8/layout/vList2"/>
    <dgm:cxn modelId="{3A3A0E12-79DC-4CC9-B3D9-DE779ED36233}" type="presParOf" srcId="{86E9D65D-010A-45B7-9FFB-21F0F012BE52}" destId="{BCD6B505-4561-4149-A383-3562913CCAFA}" srcOrd="6" destOrd="0" presId="urn:microsoft.com/office/officeart/2005/8/layout/vList2"/>
    <dgm:cxn modelId="{36E82A0F-7825-4F35-9F11-7567AA99DFF8}" type="presParOf" srcId="{86E9D65D-010A-45B7-9FFB-21F0F012BE52}" destId="{340DAFB1-5EB6-4571-916B-15ED373B1E36}" srcOrd="7" destOrd="0" presId="urn:microsoft.com/office/officeart/2005/8/layout/vList2"/>
    <dgm:cxn modelId="{06195AE7-64D4-43D4-AB45-0177B66C4CD3}" type="presParOf" srcId="{86E9D65D-010A-45B7-9FFB-21F0F012BE52}" destId="{60209E52-3C43-472F-A29E-6A8F600A21FF}" srcOrd="8" destOrd="0" presId="urn:microsoft.com/office/officeart/2005/8/layout/vList2"/>
    <dgm:cxn modelId="{FF4131E5-7D80-48C3-B8EF-F44FE9AF052E}" type="presParOf" srcId="{86E9D65D-010A-45B7-9FFB-21F0F012BE52}" destId="{8D30779C-FF8C-45A5-BB36-4D9D6D9A7828}" srcOrd="9" destOrd="0" presId="urn:microsoft.com/office/officeart/2005/8/layout/vList2"/>
    <dgm:cxn modelId="{46A949E0-BA66-4C7C-A252-E64CD6AEACB3}" type="presParOf" srcId="{86E9D65D-010A-45B7-9FFB-21F0F012BE52}" destId="{686FC5B8-A113-42D6-8939-6C9ED6678D84}"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766A8C1-9C5D-4C3C-89E7-609D8CC3BC8C}"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IN"/>
        </a:p>
      </dgm:t>
    </dgm:pt>
    <dgm:pt modelId="{1AF93D82-B6AE-4BF2-8F46-65DE9E22DD3B}">
      <dgm:prSet custT="1"/>
      <dgm:spPr/>
      <dgm:t>
        <a:bodyPr/>
        <a:lstStyle/>
        <a:p>
          <a:pPr algn="l" rtl="0"/>
          <a:r>
            <a:rPr lang="en-IN" sz="2200" b="1" dirty="0">
              <a:latin typeface="Calibri" pitchFamily="34" charset="0"/>
              <a:cs typeface="Calibri" pitchFamily="34" charset="0"/>
            </a:rPr>
            <a:t>3(xiv)(a)</a:t>
          </a:r>
          <a:r>
            <a:rPr lang="en-IN" sz="2200" dirty="0">
              <a:latin typeface="Calibri" pitchFamily="34" charset="0"/>
              <a:cs typeface="Calibri" pitchFamily="34" charset="0"/>
            </a:rPr>
            <a:t> </a:t>
          </a:r>
          <a:r>
            <a:rPr lang="en-US" sz="2200" dirty="0">
              <a:latin typeface="Calibri" pitchFamily="34" charset="0"/>
              <a:cs typeface="Calibri" pitchFamily="34" charset="0"/>
            </a:rPr>
            <a:t>Whether the company has an internal audit system commensurate with the size and nature of its business; </a:t>
          </a:r>
        </a:p>
        <a:p>
          <a:pPr algn="l" rtl="0"/>
          <a:r>
            <a:rPr lang="en-IN" sz="2200" b="1" dirty="0">
              <a:latin typeface="Calibri" pitchFamily="34" charset="0"/>
              <a:cs typeface="Calibri" pitchFamily="34" charset="0"/>
            </a:rPr>
            <a:t>3(xiv)(b)</a:t>
          </a:r>
          <a:r>
            <a:rPr lang="en-IN" sz="2200" dirty="0">
              <a:latin typeface="Calibri" pitchFamily="34" charset="0"/>
              <a:cs typeface="Calibri" pitchFamily="34" charset="0"/>
            </a:rPr>
            <a:t> </a:t>
          </a:r>
          <a:r>
            <a:rPr lang="en-US" sz="2200" dirty="0">
              <a:latin typeface="Calibri" pitchFamily="34" charset="0"/>
              <a:cs typeface="Calibri" pitchFamily="34" charset="0"/>
            </a:rPr>
            <a:t>Whether the reports of the Internal Auditors for the period under audit were considered by the statutory auditor;</a:t>
          </a:r>
          <a:endParaRPr lang="en-IN" sz="2200" dirty="0">
            <a:latin typeface="Calibri" pitchFamily="34" charset="0"/>
            <a:cs typeface="Calibri" pitchFamily="34" charset="0"/>
          </a:endParaRPr>
        </a:p>
      </dgm:t>
    </dgm:pt>
    <dgm:pt modelId="{5267081F-9031-4E24-A993-244455A4511A}" type="parTrans" cxnId="{43C1B030-3FAD-4A11-8644-3A3FB8C4294C}">
      <dgm:prSet/>
      <dgm:spPr/>
      <dgm:t>
        <a:bodyPr/>
        <a:lstStyle/>
        <a:p>
          <a:pPr algn="l"/>
          <a:endParaRPr lang="en-IN" sz="2400"/>
        </a:p>
      </dgm:t>
    </dgm:pt>
    <dgm:pt modelId="{2C187B71-E0FC-4A2A-88DA-65544CAC6B29}" type="sibTrans" cxnId="{43C1B030-3FAD-4A11-8644-3A3FB8C4294C}">
      <dgm:prSet/>
      <dgm:spPr/>
      <dgm:t>
        <a:bodyPr/>
        <a:lstStyle/>
        <a:p>
          <a:pPr algn="l"/>
          <a:endParaRPr lang="en-IN" sz="2400"/>
        </a:p>
      </dgm:t>
    </dgm:pt>
    <dgm:pt modelId="{B194CDB3-2C77-413E-B079-9C8047EE9014}">
      <dgm:prSet custT="1"/>
      <dgm:spPr/>
      <dgm:t>
        <a:bodyPr/>
        <a:lstStyle/>
        <a:p>
          <a:pPr algn="l" rtl="0"/>
          <a:endParaRPr lang="en-IN" sz="2400" dirty="0">
            <a:latin typeface="Brush Script MT" pitchFamily="66" charset="0"/>
            <a:cs typeface="Calibri" pitchFamily="34" charset="0"/>
          </a:endParaRPr>
        </a:p>
      </dgm:t>
    </dgm:pt>
    <dgm:pt modelId="{394AC869-EE16-4052-B140-07F5E00F3253}" type="parTrans" cxnId="{F422C46D-FAFC-4441-A2C9-AB01DA06D612}">
      <dgm:prSet/>
      <dgm:spPr/>
      <dgm:t>
        <a:bodyPr/>
        <a:lstStyle/>
        <a:p>
          <a:pPr algn="l"/>
          <a:endParaRPr lang="en-IN" sz="2400"/>
        </a:p>
      </dgm:t>
    </dgm:pt>
    <dgm:pt modelId="{0165A061-5B7D-4366-AF54-6638A64E329C}" type="sibTrans" cxnId="{F422C46D-FAFC-4441-A2C9-AB01DA06D612}">
      <dgm:prSet/>
      <dgm:spPr/>
      <dgm:t>
        <a:bodyPr/>
        <a:lstStyle/>
        <a:p>
          <a:pPr algn="l"/>
          <a:endParaRPr lang="en-IN" sz="2400"/>
        </a:p>
      </dgm:t>
    </dgm:pt>
    <dgm:pt modelId="{14F80E57-C0C4-446E-B9AE-F004A4A6E2E9}" type="pres">
      <dgm:prSet presAssocID="{0766A8C1-9C5D-4C3C-89E7-609D8CC3BC8C}" presName="linear" presStyleCnt="0">
        <dgm:presLayoutVars>
          <dgm:animLvl val="lvl"/>
          <dgm:resizeHandles val="exact"/>
        </dgm:presLayoutVars>
      </dgm:prSet>
      <dgm:spPr/>
    </dgm:pt>
    <dgm:pt modelId="{7D50122D-ECEF-4F9C-A22B-B9412AA04A86}" type="pres">
      <dgm:prSet presAssocID="{1AF93D82-B6AE-4BF2-8F46-65DE9E22DD3B}" presName="parentText" presStyleLbl="node1" presStyleIdx="0" presStyleCnt="1" custScaleY="499377" custLinFactY="4206" custLinFactNeighborY="100000">
        <dgm:presLayoutVars>
          <dgm:chMax val="0"/>
          <dgm:bulletEnabled val="1"/>
        </dgm:presLayoutVars>
      </dgm:prSet>
      <dgm:spPr/>
    </dgm:pt>
    <dgm:pt modelId="{3C99D43C-14C5-430D-A4C1-061E58D2720C}" type="pres">
      <dgm:prSet presAssocID="{1AF93D82-B6AE-4BF2-8F46-65DE9E22DD3B}" presName="childText" presStyleLbl="revTx" presStyleIdx="0" presStyleCnt="1">
        <dgm:presLayoutVars>
          <dgm:bulletEnabled val="1"/>
        </dgm:presLayoutVars>
      </dgm:prSet>
      <dgm:spPr/>
    </dgm:pt>
  </dgm:ptLst>
  <dgm:cxnLst>
    <dgm:cxn modelId="{43C1B030-3FAD-4A11-8644-3A3FB8C4294C}" srcId="{0766A8C1-9C5D-4C3C-89E7-609D8CC3BC8C}" destId="{1AF93D82-B6AE-4BF2-8F46-65DE9E22DD3B}" srcOrd="0" destOrd="0" parTransId="{5267081F-9031-4E24-A993-244455A4511A}" sibTransId="{2C187B71-E0FC-4A2A-88DA-65544CAC6B29}"/>
    <dgm:cxn modelId="{36F5A640-E17F-4F9A-81A1-0E93AA5F2E19}" type="presOf" srcId="{B194CDB3-2C77-413E-B079-9C8047EE9014}" destId="{3C99D43C-14C5-430D-A4C1-061E58D2720C}" srcOrd="0" destOrd="0" presId="urn:microsoft.com/office/officeart/2005/8/layout/vList2"/>
    <dgm:cxn modelId="{F422C46D-FAFC-4441-A2C9-AB01DA06D612}" srcId="{1AF93D82-B6AE-4BF2-8F46-65DE9E22DD3B}" destId="{B194CDB3-2C77-413E-B079-9C8047EE9014}" srcOrd="0" destOrd="0" parTransId="{394AC869-EE16-4052-B140-07F5E00F3253}" sibTransId="{0165A061-5B7D-4366-AF54-6638A64E329C}"/>
    <dgm:cxn modelId="{20C92786-102A-4A44-9A69-DF3CA3B4A257}" type="presOf" srcId="{0766A8C1-9C5D-4C3C-89E7-609D8CC3BC8C}" destId="{14F80E57-C0C4-446E-B9AE-F004A4A6E2E9}" srcOrd="0" destOrd="0" presId="urn:microsoft.com/office/officeart/2005/8/layout/vList2"/>
    <dgm:cxn modelId="{AA082B88-C0DB-4A8E-B953-169B5ABF8BF9}" type="presOf" srcId="{1AF93D82-B6AE-4BF2-8F46-65DE9E22DD3B}" destId="{7D50122D-ECEF-4F9C-A22B-B9412AA04A86}" srcOrd="0" destOrd="0" presId="urn:microsoft.com/office/officeart/2005/8/layout/vList2"/>
    <dgm:cxn modelId="{4D6BB8C9-50E2-401A-91AC-340A25FCC16E}" type="presParOf" srcId="{14F80E57-C0C4-446E-B9AE-F004A4A6E2E9}" destId="{7D50122D-ECEF-4F9C-A22B-B9412AA04A86}" srcOrd="0" destOrd="0" presId="urn:microsoft.com/office/officeart/2005/8/layout/vList2"/>
    <dgm:cxn modelId="{3F70FD23-5EC3-4250-9984-8C00B55E89F8}" type="presParOf" srcId="{14F80E57-C0C4-446E-B9AE-F004A4A6E2E9}" destId="{3C99D43C-14C5-430D-A4C1-061E58D2720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6CE42B-DA59-4FC4-A67F-6CF76F2EB295}">
      <dsp:nvSpPr>
        <dsp:cNvPr id="0" name=""/>
        <dsp:cNvSpPr/>
      </dsp:nvSpPr>
      <dsp:spPr>
        <a:xfrm>
          <a:off x="2863283" y="-76550"/>
          <a:ext cx="2029225" cy="883169"/>
        </a:xfrm>
        <a:prstGeom prst="roundRect">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IN" sz="1600" kern="1200" dirty="0">
              <a:latin typeface="Calibri" pitchFamily="34" charset="0"/>
              <a:cs typeface="Calibri" pitchFamily="34" charset="0"/>
            </a:rPr>
            <a:t>Improving Transparency and useful in Financial Analysis</a:t>
          </a:r>
        </a:p>
      </dsp:txBody>
      <dsp:txXfrm>
        <a:off x="2906396" y="-33437"/>
        <a:ext cx="1942999" cy="796943"/>
      </dsp:txXfrm>
    </dsp:sp>
    <dsp:sp modelId="{0C07AF7C-9915-4398-AB32-8B2CF2F479D8}">
      <dsp:nvSpPr>
        <dsp:cNvPr id="0" name=""/>
        <dsp:cNvSpPr/>
      </dsp:nvSpPr>
      <dsp:spPr>
        <a:xfrm>
          <a:off x="3011552" y="689423"/>
          <a:ext cx="3428393" cy="3428393"/>
        </a:xfrm>
        <a:custGeom>
          <a:avLst/>
          <a:gdLst/>
          <a:ahLst/>
          <a:cxnLst/>
          <a:rect l="0" t="0" r="0" b="0"/>
          <a:pathLst>
            <a:path>
              <a:moveTo>
                <a:pt x="1887961" y="8829"/>
              </a:moveTo>
              <a:arcTo wR="1714196" hR="1714196" stAng="16549078" swAng="1393828"/>
            </a:path>
          </a:pathLst>
        </a:custGeom>
        <a:noFill/>
        <a:ln w="1587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55DB798-D23B-4BE4-931E-535EC53614B0}">
      <dsp:nvSpPr>
        <dsp:cNvPr id="0" name=""/>
        <dsp:cNvSpPr/>
      </dsp:nvSpPr>
      <dsp:spPr>
        <a:xfrm>
          <a:off x="4989258" y="908484"/>
          <a:ext cx="1615331" cy="883169"/>
        </a:xfrm>
        <a:prstGeom prst="roundRect">
          <a:avLst/>
        </a:prstGeom>
        <a:solidFill>
          <a:schemeClr val="accent3">
            <a:hueOff val="-3307855"/>
            <a:satOff val="5364"/>
            <a:lumOff val="39"/>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IN" sz="1800" kern="1200" dirty="0">
              <a:latin typeface="Calibri" pitchFamily="34" charset="0"/>
              <a:cs typeface="Calibri" pitchFamily="34" charset="0"/>
            </a:rPr>
            <a:t>Close Group related</a:t>
          </a:r>
        </a:p>
      </dsp:txBody>
      <dsp:txXfrm>
        <a:off x="5032371" y="951597"/>
        <a:ext cx="1529105" cy="796943"/>
      </dsp:txXfrm>
    </dsp:sp>
    <dsp:sp modelId="{ADAD4465-19DF-424E-B666-84D8AE50DFD5}">
      <dsp:nvSpPr>
        <dsp:cNvPr id="0" name=""/>
        <dsp:cNvSpPr/>
      </dsp:nvSpPr>
      <dsp:spPr>
        <a:xfrm>
          <a:off x="2486069" y="-38429"/>
          <a:ext cx="3428393" cy="3428393"/>
        </a:xfrm>
        <a:custGeom>
          <a:avLst/>
          <a:gdLst/>
          <a:ahLst/>
          <a:cxnLst/>
          <a:rect l="0" t="0" r="0" b="0"/>
          <a:pathLst>
            <a:path>
              <a:moveTo>
                <a:pt x="3424119" y="1835170"/>
              </a:moveTo>
              <a:arcTo wR="1714196" hR="1714196" stAng="242811" swAng="1006201"/>
            </a:path>
          </a:pathLst>
        </a:custGeom>
        <a:noFill/>
        <a:ln w="15875" cap="flat" cmpd="sng" algn="ctr">
          <a:solidFill>
            <a:schemeClr val="accent3">
              <a:hueOff val="-3307855"/>
              <a:satOff val="5364"/>
              <a:lumOff val="39"/>
              <a:alphaOff val="0"/>
            </a:schemeClr>
          </a:solidFill>
          <a:prstDash val="solid"/>
        </a:ln>
        <a:effectLst/>
      </dsp:spPr>
      <dsp:style>
        <a:lnRef idx="1">
          <a:scrgbClr r="0" g="0" b="0"/>
        </a:lnRef>
        <a:fillRef idx="0">
          <a:scrgbClr r="0" g="0" b="0"/>
        </a:fillRef>
        <a:effectRef idx="0">
          <a:scrgbClr r="0" g="0" b="0"/>
        </a:effectRef>
        <a:fontRef idx="minor"/>
      </dsp:style>
    </dsp:sp>
    <dsp:sp modelId="{8FAD33C0-9367-431E-9C66-F8A3B0F36A4C}">
      <dsp:nvSpPr>
        <dsp:cNvPr id="0" name=""/>
        <dsp:cNvSpPr/>
      </dsp:nvSpPr>
      <dsp:spPr>
        <a:xfrm>
          <a:off x="4891339" y="2289726"/>
          <a:ext cx="1615331" cy="883169"/>
        </a:xfrm>
        <a:prstGeom prst="roundRect">
          <a:avLst/>
        </a:prstGeom>
        <a:solidFill>
          <a:schemeClr val="accent3">
            <a:hueOff val="-6615709"/>
            <a:satOff val="10729"/>
            <a:lumOff val="79"/>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IN" sz="1800" kern="1200" dirty="0">
              <a:latin typeface="Calibri" pitchFamily="34" charset="0"/>
              <a:cs typeface="Calibri" pitchFamily="34" charset="0"/>
            </a:rPr>
            <a:t>Control over Property</a:t>
          </a:r>
        </a:p>
      </dsp:txBody>
      <dsp:txXfrm>
        <a:off x="4934452" y="2332839"/>
        <a:ext cx="1529105" cy="796943"/>
      </dsp:txXfrm>
    </dsp:sp>
    <dsp:sp modelId="{A20F722B-488F-4055-AF67-859816C3C49A}">
      <dsp:nvSpPr>
        <dsp:cNvPr id="0" name=""/>
        <dsp:cNvSpPr/>
      </dsp:nvSpPr>
      <dsp:spPr>
        <a:xfrm>
          <a:off x="2589015" y="206023"/>
          <a:ext cx="3428393" cy="3428393"/>
        </a:xfrm>
        <a:custGeom>
          <a:avLst/>
          <a:gdLst/>
          <a:ahLst/>
          <a:cxnLst/>
          <a:rect l="0" t="0" r="0" b="0"/>
          <a:pathLst>
            <a:path>
              <a:moveTo>
                <a:pt x="2877822" y="2972944"/>
              </a:moveTo>
              <a:arcTo wR="1714196" hR="1714196" stAng="2834924" swAng="1773897"/>
            </a:path>
          </a:pathLst>
        </a:custGeom>
        <a:noFill/>
        <a:ln w="15875" cap="flat" cmpd="sng" algn="ctr">
          <a:solidFill>
            <a:schemeClr val="accent3">
              <a:hueOff val="-6615709"/>
              <a:satOff val="10729"/>
              <a:lumOff val="79"/>
              <a:alphaOff val="0"/>
            </a:schemeClr>
          </a:solidFill>
          <a:prstDash val="solid"/>
        </a:ln>
        <a:effectLst/>
      </dsp:spPr>
      <dsp:style>
        <a:lnRef idx="1">
          <a:scrgbClr r="0" g="0" b="0"/>
        </a:lnRef>
        <a:fillRef idx="0">
          <a:scrgbClr r="0" g="0" b="0"/>
        </a:fillRef>
        <a:effectRef idx="0">
          <a:scrgbClr r="0" g="0" b="0"/>
        </a:effectRef>
        <a:fontRef idx="minor"/>
      </dsp:style>
    </dsp:sp>
    <dsp:sp modelId="{C50DFEED-8D9D-406A-AC9A-48DE322F29E6}">
      <dsp:nvSpPr>
        <dsp:cNvPr id="0" name=""/>
        <dsp:cNvSpPr/>
      </dsp:nvSpPr>
      <dsp:spPr>
        <a:xfrm>
          <a:off x="3070230" y="3351842"/>
          <a:ext cx="1615331" cy="883169"/>
        </a:xfrm>
        <a:prstGeom prst="roundRect">
          <a:avLst/>
        </a:prstGeom>
        <a:solidFill>
          <a:schemeClr val="accent3">
            <a:hueOff val="-9923564"/>
            <a:satOff val="16093"/>
            <a:lumOff val="118"/>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IN" sz="1800" kern="1200" dirty="0">
              <a:latin typeface="Calibri" pitchFamily="34" charset="0"/>
              <a:cs typeface="Calibri" pitchFamily="34" charset="0"/>
            </a:rPr>
            <a:t>Control on Fund Movement</a:t>
          </a:r>
        </a:p>
      </dsp:txBody>
      <dsp:txXfrm>
        <a:off x="3113343" y="3394955"/>
        <a:ext cx="1529105" cy="796943"/>
      </dsp:txXfrm>
    </dsp:sp>
    <dsp:sp modelId="{A303C7CF-49CC-4F7C-A782-DFC1ABA8513D}">
      <dsp:nvSpPr>
        <dsp:cNvPr id="0" name=""/>
        <dsp:cNvSpPr/>
      </dsp:nvSpPr>
      <dsp:spPr>
        <a:xfrm>
          <a:off x="1425211" y="164234"/>
          <a:ext cx="3428393" cy="3428393"/>
        </a:xfrm>
        <a:custGeom>
          <a:avLst/>
          <a:gdLst/>
          <a:ahLst/>
          <a:cxnLst/>
          <a:rect l="0" t="0" r="0" b="0"/>
          <a:pathLst>
            <a:path>
              <a:moveTo>
                <a:pt x="1633874" y="3426510"/>
              </a:moveTo>
              <a:arcTo wR="1714196" hR="1714196" stAng="5561142" swAng="2233805"/>
            </a:path>
          </a:pathLst>
        </a:custGeom>
        <a:noFill/>
        <a:ln w="15875" cap="flat" cmpd="sng" algn="ctr">
          <a:solidFill>
            <a:schemeClr val="accent3">
              <a:hueOff val="-9923564"/>
              <a:satOff val="16093"/>
              <a:lumOff val="118"/>
              <a:alphaOff val="0"/>
            </a:schemeClr>
          </a:solidFill>
          <a:prstDash val="solid"/>
        </a:ln>
        <a:effectLst/>
      </dsp:spPr>
      <dsp:style>
        <a:lnRef idx="1">
          <a:scrgbClr r="0" g="0" b="0"/>
        </a:lnRef>
        <a:fillRef idx="0">
          <a:scrgbClr r="0" g="0" b="0"/>
        </a:fillRef>
        <a:effectRef idx="0">
          <a:scrgbClr r="0" g="0" b="0"/>
        </a:effectRef>
        <a:fontRef idx="minor"/>
      </dsp:style>
    </dsp:sp>
    <dsp:sp modelId="{70569FAA-2379-4B12-98C8-B8CFC4188DD6}">
      <dsp:nvSpPr>
        <dsp:cNvPr id="0" name=""/>
        <dsp:cNvSpPr/>
      </dsp:nvSpPr>
      <dsp:spPr>
        <a:xfrm>
          <a:off x="810381" y="2302845"/>
          <a:ext cx="2039314" cy="883169"/>
        </a:xfrm>
        <a:prstGeom prst="roundRect">
          <a:avLst/>
        </a:prstGeom>
        <a:solidFill>
          <a:schemeClr val="accent3">
            <a:hueOff val="-13231418"/>
            <a:satOff val="21458"/>
            <a:lumOff val="158"/>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IN" sz="1800" kern="1200" dirty="0">
              <a:latin typeface="Calibri" pitchFamily="34" charset="0"/>
              <a:cs typeface="Calibri" pitchFamily="34" charset="0"/>
            </a:rPr>
            <a:t>Compliance with Laws and Disclosures thereof</a:t>
          </a:r>
        </a:p>
      </dsp:txBody>
      <dsp:txXfrm>
        <a:off x="853494" y="2345958"/>
        <a:ext cx="1953088" cy="796943"/>
      </dsp:txXfrm>
    </dsp:sp>
    <dsp:sp modelId="{829237FC-1250-4BBD-AC4A-EE075F6251F4}">
      <dsp:nvSpPr>
        <dsp:cNvPr id="0" name=""/>
        <dsp:cNvSpPr/>
      </dsp:nvSpPr>
      <dsp:spPr>
        <a:xfrm>
          <a:off x="1620385" y="-31138"/>
          <a:ext cx="3428393" cy="3428393"/>
        </a:xfrm>
        <a:custGeom>
          <a:avLst/>
          <a:gdLst/>
          <a:ahLst/>
          <a:cxnLst/>
          <a:rect l="0" t="0" r="0" b="0"/>
          <a:pathLst>
            <a:path>
              <a:moveTo>
                <a:pt x="114311" y="2329693"/>
              </a:moveTo>
              <a:arcTo wR="1714196" hR="1714196" stAng="9537457" swAng="906679"/>
            </a:path>
          </a:pathLst>
        </a:custGeom>
        <a:noFill/>
        <a:ln w="15875" cap="flat" cmpd="sng" algn="ctr">
          <a:solidFill>
            <a:schemeClr val="accent3">
              <a:hueOff val="-13231418"/>
              <a:satOff val="21458"/>
              <a:lumOff val="158"/>
              <a:alphaOff val="0"/>
            </a:schemeClr>
          </a:solidFill>
          <a:prstDash val="solid"/>
        </a:ln>
        <a:effectLst/>
      </dsp:spPr>
      <dsp:style>
        <a:lnRef idx="1">
          <a:scrgbClr r="0" g="0" b="0"/>
        </a:lnRef>
        <a:fillRef idx="0">
          <a:scrgbClr r="0" g="0" b="0"/>
        </a:fillRef>
        <a:effectRef idx="0">
          <a:scrgbClr r="0" g="0" b="0"/>
        </a:effectRef>
        <a:fontRef idx="minor"/>
      </dsp:style>
    </dsp:sp>
    <dsp:sp modelId="{12CF5DF7-8C83-4BF1-B772-64963EB39F12}">
      <dsp:nvSpPr>
        <dsp:cNvPr id="0" name=""/>
        <dsp:cNvSpPr/>
      </dsp:nvSpPr>
      <dsp:spPr>
        <a:xfrm>
          <a:off x="910455" y="972445"/>
          <a:ext cx="1615331" cy="883169"/>
        </a:xfrm>
        <a:prstGeom prst="roundRect">
          <a:avLst/>
        </a:prstGeom>
        <a:solidFill>
          <a:schemeClr val="accent3">
            <a:hueOff val="-16539272"/>
            <a:satOff val="26822"/>
            <a:lumOff val="197"/>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IN" sz="1800" kern="1200" dirty="0">
              <a:latin typeface="Calibri" pitchFamily="34" charset="0"/>
              <a:cs typeface="Calibri" pitchFamily="34" charset="0"/>
            </a:rPr>
            <a:t>Presentation related changes</a:t>
          </a:r>
        </a:p>
      </dsp:txBody>
      <dsp:txXfrm>
        <a:off x="953568" y="1015558"/>
        <a:ext cx="1529105" cy="796943"/>
      </dsp:txXfrm>
    </dsp:sp>
    <dsp:sp modelId="{E76DF891-6749-403D-B5E3-1690B2E05F4F}">
      <dsp:nvSpPr>
        <dsp:cNvPr id="0" name=""/>
        <dsp:cNvSpPr/>
      </dsp:nvSpPr>
      <dsp:spPr>
        <a:xfrm>
          <a:off x="1124709" y="697380"/>
          <a:ext cx="3428393" cy="3428393"/>
        </a:xfrm>
        <a:custGeom>
          <a:avLst/>
          <a:gdLst/>
          <a:ahLst/>
          <a:cxnLst/>
          <a:rect l="0" t="0" r="0" b="0"/>
          <a:pathLst>
            <a:path>
              <a:moveTo>
                <a:pt x="791234" y="269685"/>
              </a:moveTo>
              <a:arcTo wR="1714196" hR="1714196" stAng="14245422" swAng="1983524"/>
            </a:path>
          </a:pathLst>
        </a:custGeom>
        <a:noFill/>
        <a:ln w="15875" cap="flat" cmpd="sng" algn="ctr">
          <a:solidFill>
            <a:schemeClr val="accent3">
              <a:hueOff val="-16539272"/>
              <a:satOff val="26822"/>
              <a:lumOff val="197"/>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CB789-6C9A-48DA-B58F-675FEB868814}">
      <dsp:nvSpPr>
        <dsp:cNvPr id="0" name=""/>
        <dsp:cNvSpPr/>
      </dsp:nvSpPr>
      <dsp:spPr>
        <a:xfrm>
          <a:off x="0" y="178"/>
          <a:ext cx="7776864" cy="1110392"/>
        </a:xfrm>
        <a:prstGeom prst="roundRect">
          <a:avLst/>
        </a:prstGeom>
        <a:solidFill>
          <a:schemeClr val="lt1">
            <a:hueOff val="0"/>
            <a:satOff val="0"/>
            <a:lumOff val="0"/>
            <a:alphaOff val="0"/>
          </a:schemeClr>
        </a:solidFill>
        <a:ln w="222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kern="1200" dirty="0">
              <a:latin typeface="Calibri" pitchFamily="34" charset="0"/>
              <a:cs typeface="Calibri" pitchFamily="34" charset="0"/>
            </a:rPr>
            <a:t>3(xvii) Cash losses: </a:t>
          </a:r>
          <a:r>
            <a:rPr lang="en-US" sz="2400" kern="1200" dirty="0">
              <a:latin typeface="Calibri" pitchFamily="34" charset="0"/>
              <a:cs typeface="Calibri" pitchFamily="34" charset="0"/>
            </a:rPr>
            <a:t>Whether the company has incurred cash losses in the financial year and in the immediately preceding financial year, if so, state the amount of cash losses;</a:t>
          </a:r>
          <a:endParaRPr lang="en-IN" sz="2400" kern="1200" dirty="0">
            <a:latin typeface="Calibri" pitchFamily="34" charset="0"/>
            <a:cs typeface="Calibri" pitchFamily="34" charset="0"/>
          </a:endParaRPr>
        </a:p>
      </dsp:txBody>
      <dsp:txXfrm>
        <a:off x="54205" y="54383"/>
        <a:ext cx="7668454" cy="1001982"/>
      </dsp:txXfrm>
    </dsp:sp>
    <dsp:sp modelId="{16AE5B27-B796-41AE-B0DB-3B4647A865EA}">
      <dsp:nvSpPr>
        <dsp:cNvPr id="0" name=""/>
        <dsp:cNvSpPr/>
      </dsp:nvSpPr>
      <dsp:spPr>
        <a:xfrm>
          <a:off x="0" y="1110571"/>
          <a:ext cx="7776864" cy="77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915" tIns="25400" rIns="142240" bIns="25400" numCol="1" spcCol="1270" anchor="t" anchorCtr="0">
          <a:noAutofit/>
        </a:bodyPr>
        <a:lstStyle/>
        <a:p>
          <a:pPr marL="228600" lvl="1" indent="-228600" algn="l" defTabSz="889000" rtl="0">
            <a:lnSpc>
              <a:spcPct val="90000"/>
            </a:lnSpc>
            <a:spcBef>
              <a:spcPct val="0"/>
            </a:spcBef>
            <a:spcAft>
              <a:spcPct val="20000"/>
            </a:spcAft>
            <a:buChar char="•"/>
          </a:pPr>
          <a:endParaRPr lang="en-IN" sz="2000" kern="1200" dirty="0"/>
        </a:p>
      </dsp:txBody>
      <dsp:txXfrm>
        <a:off x="0" y="1110571"/>
        <a:ext cx="7776864" cy="7738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7764C-9060-4B61-957D-6D1CFE3551FA}">
      <dsp:nvSpPr>
        <dsp:cNvPr id="0" name=""/>
        <dsp:cNvSpPr/>
      </dsp:nvSpPr>
      <dsp:spPr>
        <a:xfrm>
          <a:off x="0" y="222860"/>
          <a:ext cx="2357437" cy="1414462"/>
        </a:xfrm>
        <a:prstGeom prst="rect">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rtl="0">
            <a:lnSpc>
              <a:spcPct val="90000"/>
            </a:lnSpc>
            <a:spcBef>
              <a:spcPct val="0"/>
            </a:spcBef>
            <a:spcAft>
              <a:spcPct val="35000"/>
            </a:spcAft>
            <a:buNone/>
          </a:pPr>
          <a:r>
            <a:rPr lang="en-IN" sz="2300" kern="1200"/>
            <a:t>Ageing</a:t>
          </a:r>
        </a:p>
        <a:p>
          <a:pPr marL="171450" lvl="1" indent="-171450" algn="l" defTabSz="800100" rtl="0">
            <a:lnSpc>
              <a:spcPct val="90000"/>
            </a:lnSpc>
            <a:spcBef>
              <a:spcPct val="0"/>
            </a:spcBef>
            <a:spcAft>
              <a:spcPct val="15000"/>
            </a:spcAft>
            <a:buChar char="•"/>
          </a:pPr>
          <a:r>
            <a:rPr lang="en-IN" sz="1800" kern="1200"/>
            <a:t>Trade Receivables</a:t>
          </a:r>
        </a:p>
        <a:p>
          <a:pPr marL="171450" lvl="1" indent="-171450" algn="l" defTabSz="800100" rtl="0">
            <a:lnSpc>
              <a:spcPct val="90000"/>
            </a:lnSpc>
            <a:spcBef>
              <a:spcPct val="0"/>
            </a:spcBef>
            <a:spcAft>
              <a:spcPct val="15000"/>
            </a:spcAft>
            <a:buChar char="•"/>
          </a:pPr>
          <a:r>
            <a:rPr lang="en-IN" sz="1800" kern="1200"/>
            <a:t>Trade Payables</a:t>
          </a:r>
        </a:p>
        <a:p>
          <a:pPr marL="171450" lvl="1" indent="-171450" algn="l" defTabSz="800100" rtl="0">
            <a:lnSpc>
              <a:spcPct val="90000"/>
            </a:lnSpc>
            <a:spcBef>
              <a:spcPct val="0"/>
            </a:spcBef>
            <a:spcAft>
              <a:spcPct val="15000"/>
            </a:spcAft>
            <a:buChar char="•"/>
          </a:pPr>
          <a:r>
            <a:rPr lang="en-IN" sz="1800" kern="1200"/>
            <a:t>CWIP/IAUD</a:t>
          </a:r>
        </a:p>
      </dsp:txBody>
      <dsp:txXfrm>
        <a:off x="0" y="222860"/>
        <a:ext cx="2357437" cy="1414462"/>
      </dsp:txXfrm>
    </dsp:sp>
    <dsp:sp modelId="{C4FE78E2-8C8D-4BA4-A2E5-DB8AE7A8124A}">
      <dsp:nvSpPr>
        <dsp:cNvPr id="0" name=""/>
        <dsp:cNvSpPr/>
      </dsp:nvSpPr>
      <dsp:spPr>
        <a:xfrm>
          <a:off x="2593181" y="222860"/>
          <a:ext cx="2357437" cy="1414462"/>
        </a:xfrm>
        <a:prstGeom prst="rect">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IN" sz="2300" kern="1200"/>
            <a:t>Borrowing based on current assets</a:t>
          </a:r>
        </a:p>
      </dsp:txBody>
      <dsp:txXfrm>
        <a:off x="2593181" y="222860"/>
        <a:ext cx="2357437" cy="1414462"/>
      </dsp:txXfrm>
    </dsp:sp>
    <dsp:sp modelId="{6C21E32D-90B0-405A-8025-B5C328A63BC0}">
      <dsp:nvSpPr>
        <dsp:cNvPr id="0" name=""/>
        <dsp:cNvSpPr/>
      </dsp:nvSpPr>
      <dsp:spPr>
        <a:xfrm>
          <a:off x="5186362" y="222860"/>
          <a:ext cx="2357437" cy="1414462"/>
        </a:xfrm>
        <a:prstGeom prst="rect">
          <a:avLst/>
        </a:prstGeom>
        <a:solidFill>
          <a:schemeClr val="accent4">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IN" sz="2300" kern="1200"/>
            <a:t>Ratio Analysis</a:t>
          </a:r>
        </a:p>
      </dsp:txBody>
      <dsp:txXfrm>
        <a:off x="5186362" y="222860"/>
        <a:ext cx="2357437" cy="1414462"/>
      </dsp:txXfrm>
    </dsp:sp>
    <dsp:sp modelId="{87BB6BDA-99EC-44F6-8A39-E04839763A9A}">
      <dsp:nvSpPr>
        <dsp:cNvPr id="0" name=""/>
        <dsp:cNvSpPr/>
      </dsp:nvSpPr>
      <dsp:spPr>
        <a:xfrm>
          <a:off x="0" y="1873066"/>
          <a:ext cx="2357437" cy="1414462"/>
        </a:xfrm>
        <a:prstGeom prst="rect">
          <a:avLst/>
        </a:prstGeom>
        <a:solidFill>
          <a:schemeClr val="accent5">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IN" sz="2300" kern="1200"/>
            <a:t>Rounding off</a:t>
          </a:r>
        </a:p>
      </dsp:txBody>
      <dsp:txXfrm>
        <a:off x="0" y="1873066"/>
        <a:ext cx="2357437" cy="1414462"/>
      </dsp:txXfrm>
    </dsp:sp>
    <dsp:sp modelId="{866ED0AD-9FB5-43AF-93E2-31797E4EAFB3}">
      <dsp:nvSpPr>
        <dsp:cNvPr id="0" name=""/>
        <dsp:cNvSpPr/>
      </dsp:nvSpPr>
      <dsp:spPr>
        <a:xfrm>
          <a:off x="2593181" y="1873066"/>
          <a:ext cx="2357437" cy="1414462"/>
        </a:xfrm>
        <a:prstGeom prst="rect">
          <a:avLst/>
        </a:prstGeom>
        <a:solidFill>
          <a:schemeClr val="accent6">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IN" sz="2300" kern="1200" dirty="0"/>
            <a:t>Classification of current maturities of long term borrowings</a:t>
          </a:r>
        </a:p>
      </dsp:txBody>
      <dsp:txXfrm>
        <a:off x="2593181" y="1873066"/>
        <a:ext cx="2357437" cy="1414462"/>
      </dsp:txXfrm>
    </dsp:sp>
    <dsp:sp modelId="{8F7B4018-D951-40F0-B6C6-543FBCE68DB1}">
      <dsp:nvSpPr>
        <dsp:cNvPr id="0" name=""/>
        <dsp:cNvSpPr/>
      </dsp:nvSpPr>
      <dsp:spPr>
        <a:xfrm>
          <a:off x="5186362" y="1873066"/>
          <a:ext cx="2357437" cy="1414462"/>
        </a:xfrm>
        <a:prstGeom prst="rect">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IN" sz="2300" kern="1200" dirty="0"/>
            <a:t>CARO Report changes</a:t>
          </a:r>
        </a:p>
      </dsp:txBody>
      <dsp:txXfrm>
        <a:off x="5186362" y="1873066"/>
        <a:ext cx="2357437" cy="14144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48A3C-0401-4D0C-8DF4-9CF2C97A379A}">
      <dsp:nvSpPr>
        <dsp:cNvPr id="0" name=""/>
        <dsp:cNvSpPr/>
      </dsp:nvSpPr>
      <dsp:spPr>
        <a:xfrm>
          <a:off x="896961" y="1282944"/>
          <a:ext cx="2258715" cy="1484561"/>
        </a:xfrm>
        <a:prstGeom prst="roundRect">
          <a:avLst>
            <a:gd name="adj" fmla="val 10000"/>
          </a:avLst>
        </a:prstGeom>
        <a:solidFill>
          <a:schemeClr val="accent4">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IN" sz="2000" kern="1200" dirty="0">
              <a:latin typeface="Calibri" pitchFamily="34" charset="0"/>
              <a:cs typeface="Calibri" pitchFamily="34" charset="0"/>
            </a:rPr>
            <a:t>Improving Transparency and useful in Financial Analysis</a:t>
          </a:r>
        </a:p>
      </dsp:txBody>
      <dsp:txXfrm>
        <a:off x="940442" y="1326425"/>
        <a:ext cx="2171753" cy="1397599"/>
      </dsp:txXfrm>
    </dsp:sp>
    <dsp:sp modelId="{44985930-2A03-4C3D-85F2-3B5DE0B9921C}">
      <dsp:nvSpPr>
        <dsp:cNvPr id="0" name=""/>
        <dsp:cNvSpPr/>
      </dsp:nvSpPr>
      <dsp:spPr>
        <a:xfrm rot="17399962">
          <a:off x="2573740" y="1178096"/>
          <a:ext cx="1768830" cy="32092"/>
        </a:xfrm>
        <a:custGeom>
          <a:avLst/>
          <a:gdLst/>
          <a:ahLst/>
          <a:cxnLst/>
          <a:rect l="0" t="0" r="0" b="0"/>
          <a:pathLst>
            <a:path>
              <a:moveTo>
                <a:pt x="0" y="16046"/>
              </a:moveTo>
              <a:lnTo>
                <a:pt x="1768830" y="16046"/>
              </a:lnTo>
            </a:path>
          </a:pathLst>
        </a:custGeom>
        <a:noFill/>
        <a:ln w="2222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IN" sz="1800" kern="1200">
            <a:latin typeface="Calibri" pitchFamily="34" charset="0"/>
            <a:cs typeface="Calibri" pitchFamily="34" charset="0"/>
          </a:endParaRPr>
        </a:p>
      </dsp:txBody>
      <dsp:txXfrm>
        <a:off x="3413934" y="1149922"/>
        <a:ext cx="88441" cy="88441"/>
      </dsp:txXfrm>
    </dsp:sp>
    <dsp:sp modelId="{0558C85D-0FE1-40E1-949E-61BDA098D4A3}">
      <dsp:nvSpPr>
        <dsp:cNvPr id="0" name=""/>
        <dsp:cNvSpPr/>
      </dsp:nvSpPr>
      <dsp:spPr>
        <a:xfrm>
          <a:off x="3760634" y="1978"/>
          <a:ext cx="2913429" cy="722164"/>
        </a:xfrm>
        <a:prstGeom prst="roundRect">
          <a:avLst>
            <a:gd name="adj" fmla="val 10000"/>
          </a:avLst>
        </a:prstGeom>
        <a:solidFill>
          <a:schemeClr val="accent6">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IN" sz="1800" kern="1200" dirty="0">
              <a:latin typeface="Calibri" pitchFamily="34" charset="0"/>
              <a:cs typeface="Calibri" pitchFamily="34" charset="0"/>
            </a:rPr>
            <a:t>Trade Receivables ageing</a:t>
          </a:r>
        </a:p>
      </dsp:txBody>
      <dsp:txXfrm>
        <a:off x="3781785" y="23129"/>
        <a:ext cx="2871127" cy="679862"/>
      </dsp:txXfrm>
    </dsp:sp>
    <dsp:sp modelId="{13CBE79F-527C-4E2F-A608-96502DB57FD3}">
      <dsp:nvSpPr>
        <dsp:cNvPr id="0" name=""/>
        <dsp:cNvSpPr/>
      </dsp:nvSpPr>
      <dsp:spPr>
        <a:xfrm rot="18361923">
          <a:off x="2943943" y="1593341"/>
          <a:ext cx="1028423" cy="32092"/>
        </a:xfrm>
        <a:custGeom>
          <a:avLst/>
          <a:gdLst/>
          <a:ahLst/>
          <a:cxnLst/>
          <a:rect l="0" t="0" r="0" b="0"/>
          <a:pathLst>
            <a:path>
              <a:moveTo>
                <a:pt x="0" y="16046"/>
              </a:moveTo>
              <a:lnTo>
                <a:pt x="1028423" y="16046"/>
              </a:lnTo>
            </a:path>
          </a:pathLst>
        </a:custGeom>
        <a:noFill/>
        <a:ln w="2222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3432444" y="1583677"/>
        <a:ext cx="51421" cy="51421"/>
      </dsp:txXfrm>
    </dsp:sp>
    <dsp:sp modelId="{3853492C-6AB5-49CD-9308-967E16D79EA9}">
      <dsp:nvSpPr>
        <dsp:cNvPr id="0" name=""/>
        <dsp:cNvSpPr/>
      </dsp:nvSpPr>
      <dsp:spPr>
        <a:xfrm>
          <a:off x="3760634" y="832468"/>
          <a:ext cx="2913429" cy="722164"/>
        </a:xfrm>
        <a:prstGeom prst="roundRect">
          <a:avLst>
            <a:gd name="adj" fmla="val 10000"/>
          </a:avLst>
        </a:prstGeom>
        <a:solidFill>
          <a:schemeClr val="accent6">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IN" sz="1800" kern="1200" dirty="0">
              <a:latin typeface="Calibri" pitchFamily="34" charset="0"/>
              <a:cs typeface="Calibri" pitchFamily="34" charset="0"/>
            </a:rPr>
            <a:t>Trade Payables ageing</a:t>
          </a:r>
        </a:p>
      </dsp:txBody>
      <dsp:txXfrm>
        <a:off x="3781785" y="853619"/>
        <a:ext cx="2871127" cy="679862"/>
      </dsp:txXfrm>
    </dsp:sp>
    <dsp:sp modelId="{39E13FB4-AAFE-4C5C-A3B4-E742409EAFF5}">
      <dsp:nvSpPr>
        <dsp:cNvPr id="0" name=""/>
        <dsp:cNvSpPr/>
      </dsp:nvSpPr>
      <dsp:spPr>
        <a:xfrm rot="21593270">
          <a:off x="3155676" y="2008586"/>
          <a:ext cx="604958" cy="32092"/>
        </a:xfrm>
        <a:custGeom>
          <a:avLst/>
          <a:gdLst/>
          <a:ahLst/>
          <a:cxnLst/>
          <a:rect l="0" t="0" r="0" b="0"/>
          <a:pathLst>
            <a:path>
              <a:moveTo>
                <a:pt x="0" y="16046"/>
              </a:moveTo>
              <a:lnTo>
                <a:pt x="604958" y="16046"/>
              </a:lnTo>
            </a:path>
          </a:pathLst>
        </a:custGeom>
        <a:noFill/>
        <a:ln w="2222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IN" sz="1800" kern="1200">
            <a:latin typeface="Calibri" pitchFamily="34" charset="0"/>
            <a:cs typeface="Calibri" pitchFamily="34" charset="0"/>
          </a:endParaRPr>
        </a:p>
      </dsp:txBody>
      <dsp:txXfrm>
        <a:off x="3443031" y="2009508"/>
        <a:ext cx="30247" cy="30247"/>
      </dsp:txXfrm>
    </dsp:sp>
    <dsp:sp modelId="{BDBB09CA-62C6-43A8-9979-84DFE698915B}">
      <dsp:nvSpPr>
        <dsp:cNvPr id="0" name=""/>
        <dsp:cNvSpPr/>
      </dsp:nvSpPr>
      <dsp:spPr>
        <a:xfrm>
          <a:off x="3760634" y="1662958"/>
          <a:ext cx="2913429" cy="722164"/>
        </a:xfrm>
        <a:prstGeom prst="roundRect">
          <a:avLst>
            <a:gd name="adj" fmla="val 10000"/>
          </a:avLst>
        </a:prstGeom>
        <a:solidFill>
          <a:schemeClr val="accent6">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IN" sz="1800" kern="1200" dirty="0">
              <a:latin typeface="Calibri" pitchFamily="34" charset="0"/>
              <a:cs typeface="Calibri" pitchFamily="34" charset="0"/>
            </a:rPr>
            <a:t>Disclosure regarding revaluation</a:t>
          </a:r>
        </a:p>
      </dsp:txBody>
      <dsp:txXfrm>
        <a:off x="3781785" y="1684109"/>
        <a:ext cx="2871127" cy="679862"/>
      </dsp:txXfrm>
    </dsp:sp>
    <dsp:sp modelId="{51279F5F-9956-4E09-A8CB-1764CE85FD3F}">
      <dsp:nvSpPr>
        <dsp:cNvPr id="0" name=""/>
        <dsp:cNvSpPr/>
      </dsp:nvSpPr>
      <dsp:spPr>
        <a:xfrm rot="3233411">
          <a:off x="2944900" y="2423831"/>
          <a:ext cx="1026509" cy="32092"/>
        </a:xfrm>
        <a:custGeom>
          <a:avLst/>
          <a:gdLst/>
          <a:ahLst/>
          <a:cxnLst/>
          <a:rect l="0" t="0" r="0" b="0"/>
          <a:pathLst>
            <a:path>
              <a:moveTo>
                <a:pt x="0" y="16046"/>
              </a:moveTo>
              <a:lnTo>
                <a:pt x="1026509" y="16046"/>
              </a:lnTo>
            </a:path>
          </a:pathLst>
        </a:custGeom>
        <a:noFill/>
        <a:ln w="2222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IN" sz="1800" kern="1200">
            <a:latin typeface="Calibri" pitchFamily="34" charset="0"/>
            <a:cs typeface="Calibri" pitchFamily="34" charset="0"/>
          </a:endParaRPr>
        </a:p>
      </dsp:txBody>
      <dsp:txXfrm>
        <a:off x="3432492" y="2414214"/>
        <a:ext cx="51325" cy="51325"/>
      </dsp:txXfrm>
    </dsp:sp>
    <dsp:sp modelId="{8C28FB95-DE37-4EBE-B2BC-24B3E1049A0A}">
      <dsp:nvSpPr>
        <dsp:cNvPr id="0" name=""/>
        <dsp:cNvSpPr/>
      </dsp:nvSpPr>
      <dsp:spPr>
        <a:xfrm>
          <a:off x="3760634" y="2493447"/>
          <a:ext cx="2913429" cy="722164"/>
        </a:xfrm>
        <a:prstGeom prst="roundRect">
          <a:avLst>
            <a:gd name="adj" fmla="val 10000"/>
          </a:avLst>
        </a:prstGeom>
        <a:solidFill>
          <a:schemeClr val="accent6">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IN" sz="1800" kern="1200" dirty="0">
              <a:latin typeface="Calibri" pitchFamily="34" charset="0"/>
              <a:cs typeface="Calibri" pitchFamily="34" charset="0"/>
            </a:rPr>
            <a:t>CWIP and Intangible Assets under development Ageing</a:t>
          </a:r>
        </a:p>
      </dsp:txBody>
      <dsp:txXfrm>
        <a:off x="3781785" y="2514598"/>
        <a:ext cx="2871127" cy="679862"/>
      </dsp:txXfrm>
    </dsp:sp>
    <dsp:sp modelId="{E85C9D5C-D146-448F-880C-28E2E82E6742}">
      <dsp:nvSpPr>
        <dsp:cNvPr id="0" name=""/>
        <dsp:cNvSpPr/>
      </dsp:nvSpPr>
      <dsp:spPr>
        <a:xfrm rot="4198461">
          <a:off x="2574853" y="2839076"/>
          <a:ext cx="1766604" cy="32092"/>
        </a:xfrm>
        <a:custGeom>
          <a:avLst/>
          <a:gdLst/>
          <a:ahLst/>
          <a:cxnLst/>
          <a:rect l="0" t="0" r="0" b="0"/>
          <a:pathLst>
            <a:path>
              <a:moveTo>
                <a:pt x="0" y="16046"/>
              </a:moveTo>
              <a:lnTo>
                <a:pt x="1766604" y="16046"/>
              </a:lnTo>
            </a:path>
          </a:pathLst>
        </a:custGeom>
        <a:noFill/>
        <a:ln w="2222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IN" sz="1800" kern="1200">
            <a:latin typeface="Calibri" pitchFamily="34" charset="0"/>
            <a:cs typeface="Calibri" pitchFamily="34" charset="0"/>
          </a:endParaRPr>
        </a:p>
      </dsp:txBody>
      <dsp:txXfrm>
        <a:off x="3413990" y="2810957"/>
        <a:ext cx="88330" cy="88330"/>
      </dsp:txXfrm>
    </dsp:sp>
    <dsp:sp modelId="{415F209A-68D0-4F52-AB1E-739C2CD57E41}">
      <dsp:nvSpPr>
        <dsp:cNvPr id="0" name=""/>
        <dsp:cNvSpPr/>
      </dsp:nvSpPr>
      <dsp:spPr>
        <a:xfrm>
          <a:off x="3760634" y="3323937"/>
          <a:ext cx="2913429" cy="722164"/>
        </a:xfrm>
        <a:prstGeom prst="roundRect">
          <a:avLst>
            <a:gd name="adj" fmla="val 10000"/>
          </a:avLst>
        </a:prstGeom>
        <a:solidFill>
          <a:schemeClr val="accent6">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IN" sz="1800" kern="1200">
              <a:latin typeface="Calibri" pitchFamily="34" charset="0"/>
              <a:cs typeface="Calibri" pitchFamily="34" charset="0"/>
            </a:rPr>
            <a:t>Disclosure of 11 Ratios</a:t>
          </a:r>
        </a:p>
      </dsp:txBody>
      <dsp:txXfrm>
        <a:off x="3781785" y="3345088"/>
        <a:ext cx="2871127" cy="6798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48A3C-0401-4D0C-8DF4-9CF2C97A379A}">
      <dsp:nvSpPr>
        <dsp:cNvPr id="0" name=""/>
        <dsp:cNvSpPr/>
      </dsp:nvSpPr>
      <dsp:spPr>
        <a:xfrm>
          <a:off x="5669" y="961052"/>
          <a:ext cx="1896316" cy="2128345"/>
        </a:xfrm>
        <a:prstGeom prst="roundRect">
          <a:avLst>
            <a:gd name="adj" fmla="val 10000"/>
          </a:avLst>
        </a:prstGeom>
        <a:solidFill>
          <a:schemeClr val="accent4">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en-IN" sz="2400" kern="1200" dirty="0">
              <a:latin typeface="Calibri" pitchFamily="34" charset="0"/>
              <a:cs typeface="Calibri" pitchFamily="34" charset="0"/>
            </a:rPr>
            <a:t>Close Group </a:t>
          </a:r>
        </a:p>
        <a:p>
          <a:pPr marL="0" lvl="0" indent="0" algn="ctr" defTabSz="1066800" rtl="0">
            <a:lnSpc>
              <a:spcPct val="90000"/>
            </a:lnSpc>
            <a:spcBef>
              <a:spcPct val="0"/>
            </a:spcBef>
            <a:spcAft>
              <a:spcPct val="35000"/>
            </a:spcAft>
            <a:buNone/>
          </a:pPr>
          <a:r>
            <a:rPr lang="en-IN" sz="2400" kern="1200" dirty="0">
              <a:latin typeface="Calibri" pitchFamily="34" charset="0"/>
              <a:cs typeface="Calibri" pitchFamily="34" charset="0"/>
            </a:rPr>
            <a:t>Related</a:t>
          </a:r>
        </a:p>
      </dsp:txBody>
      <dsp:txXfrm>
        <a:off x="61210" y="1016593"/>
        <a:ext cx="1785234" cy="2017263"/>
      </dsp:txXfrm>
    </dsp:sp>
    <dsp:sp modelId="{E3C91664-CE50-4EF8-B7FC-8C7EFD47861C}">
      <dsp:nvSpPr>
        <dsp:cNvPr id="0" name=""/>
        <dsp:cNvSpPr/>
      </dsp:nvSpPr>
      <dsp:spPr>
        <a:xfrm rot="19464067">
          <a:off x="1806148" y="1703712"/>
          <a:ext cx="1025609" cy="46009"/>
        </a:xfrm>
        <a:custGeom>
          <a:avLst/>
          <a:gdLst/>
          <a:ahLst/>
          <a:cxnLst/>
          <a:rect l="0" t="0" r="0" b="0"/>
          <a:pathLst>
            <a:path>
              <a:moveTo>
                <a:pt x="0" y="23004"/>
              </a:moveTo>
              <a:lnTo>
                <a:pt x="1025609" y="23004"/>
              </a:lnTo>
            </a:path>
          </a:pathLst>
        </a:custGeom>
        <a:noFill/>
        <a:ln w="2222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IN" sz="1800" kern="1200">
            <a:latin typeface="Calibri" pitchFamily="34" charset="0"/>
            <a:cs typeface="Calibri" pitchFamily="34" charset="0"/>
          </a:endParaRPr>
        </a:p>
      </dsp:txBody>
      <dsp:txXfrm>
        <a:off x="2293313" y="1701077"/>
        <a:ext cx="51280" cy="51280"/>
      </dsp:txXfrm>
    </dsp:sp>
    <dsp:sp modelId="{07CC2662-29BB-4A63-A0C3-460835F5CC85}">
      <dsp:nvSpPr>
        <dsp:cNvPr id="0" name=""/>
        <dsp:cNvSpPr/>
      </dsp:nvSpPr>
      <dsp:spPr>
        <a:xfrm>
          <a:off x="2735921" y="910543"/>
          <a:ext cx="4176846" cy="1035333"/>
        </a:xfrm>
        <a:prstGeom prst="roundRect">
          <a:avLst>
            <a:gd name="adj" fmla="val 10000"/>
          </a:avLst>
        </a:prstGeom>
        <a:solidFill>
          <a:schemeClr val="accent6">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IN" sz="1800" kern="1200" dirty="0">
              <a:latin typeface="Calibri" pitchFamily="34" charset="0"/>
              <a:cs typeface="Calibri" pitchFamily="34" charset="0"/>
            </a:rPr>
            <a:t>Disclosure of Promoter’s Shareholding</a:t>
          </a:r>
        </a:p>
      </dsp:txBody>
      <dsp:txXfrm>
        <a:off x="2766245" y="940867"/>
        <a:ext cx="4116198" cy="974685"/>
      </dsp:txXfrm>
    </dsp:sp>
    <dsp:sp modelId="{44985930-2A03-4C3D-85F2-3B5DE0B9921C}">
      <dsp:nvSpPr>
        <dsp:cNvPr id="0" name=""/>
        <dsp:cNvSpPr/>
      </dsp:nvSpPr>
      <dsp:spPr>
        <a:xfrm rot="2126659">
          <a:off x="1807135" y="2299029"/>
          <a:ext cx="1023636" cy="46009"/>
        </a:xfrm>
        <a:custGeom>
          <a:avLst/>
          <a:gdLst/>
          <a:ahLst/>
          <a:cxnLst/>
          <a:rect l="0" t="0" r="0" b="0"/>
          <a:pathLst>
            <a:path>
              <a:moveTo>
                <a:pt x="0" y="23004"/>
              </a:moveTo>
              <a:lnTo>
                <a:pt x="1023636" y="23004"/>
              </a:lnTo>
            </a:path>
          </a:pathLst>
        </a:custGeom>
        <a:noFill/>
        <a:ln w="2222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IN" sz="1800" kern="1200">
            <a:latin typeface="Calibri" pitchFamily="34" charset="0"/>
            <a:cs typeface="Calibri" pitchFamily="34" charset="0"/>
          </a:endParaRPr>
        </a:p>
      </dsp:txBody>
      <dsp:txXfrm>
        <a:off x="2293362" y="2296443"/>
        <a:ext cx="51181" cy="51181"/>
      </dsp:txXfrm>
    </dsp:sp>
    <dsp:sp modelId="{0558C85D-0FE1-40E1-949E-61BDA098D4A3}">
      <dsp:nvSpPr>
        <dsp:cNvPr id="0" name=""/>
        <dsp:cNvSpPr/>
      </dsp:nvSpPr>
      <dsp:spPr>
        <a:xfrm>
          <a:off x="2735921" y="2101177"/>
          <a:ext cx="4176846" cy="1035333"/>
        </a:xfrm>
        <a:prstGeom prst="roundRect">
          <a:avLst>
            <a:gd name="adj" fmla="val 10000"/>
          </a:avLst>
        </a:prstGeom>
        <a:solidFill>
          <a:schemeClr val="accent6">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IN" sz="1800" kern="1200">
              <a:latin typeface="Calibri" pitchFamily="34" charset="0"/>
              <a:cs typeface="Calibri" pitchFamily="34" charset="0"/>
            </a:rPr>
            <a:t>Loans or Advances granted to promoters, directors, KMPs and the related parties</a:t>
          </a:r>
          <a:endParaRPr lang="en-IN" sz="1800" kern="1200" dirty="0">
            <a:latin typeface="Calibri" pitchFamily="34" charset="0"/>
            <a:cs typeface="Calibri" pitchFamily="34" charset="0"/>
          </a:endParaRPr>
        </a:p>
      </dsp:txBody>
      <dsp:txXfrm>
        <a:off x="2766245" y="2131501"/>
        <a:ext cx="4116198" cy="9746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48A3C-0401-4D0C-8DF4-9CF2C97A379A}">
      <dsp:nvSpPr>
        <dsp:cNvPr id="0" name=""/>
        <dsp:cNvSpPr/>
      </dsp:nvSpPr>
      <dsp:spPr>
        <a:xfrm>
          <a:off x="5420" y="1162107"/>
          <a:ext cx="2626413" cy="1726234"/>
        </a:xfrm>
        <a:prstGeom prst="roundRect">
          <a:avLst>
            <a:gd name="adj" fmla="val 10000"/>
          </a:avLst>
        </a:prstGeom>
        <a:solidFill>
          <a:schemeClr val="accent4">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en-IN" sz="2400" kern="1200" dirty="0">
              <a:latin typeface="Calibri" pitchFamily="34" charset="0"/>
              <a:cs typeface="Calibri" pitchFamily="34" charset="0"/>
            </a:rPr>
            <a:t>Control over </a:t>
          </a:r>
        </a:p>
        <a:p>
          <a:pPr marL="0" lvl="0" indent="0" algn="ctr" defTabSz="1066800" rtl="0">
            <a:lnSpc>
              <a:spcPct val="90000"/>
            </a:lnSpc>
            <a:spcBef>
              <a:spcPct val="0"/>
            </a:spcBef>
            <a:spcAft>
              <a:spcPct val="35000"/>
            </a:spcAft>
            <a:buNone/>
          </a:pPr>
          <a:r>
            <a:rPr lang="en-IN" sz="2400" kern="1200" dirty="0">
              <a:latin typeface="Calibri" pitchFamily="34" charset="0"/>
              <a:cs typeface="Calibri" pitchFamily="34" charset="0"/>
            </a:rPr>
            <a:t>Property</a:t>
          </a:r>
        </a:p>
      </dsp:txBody>
      <dsp:txXfrm>
        <a:off x="55980" y="1212667"/>
        <a:ext cx="2525293" cy="1625114"/>
      </dsp:txXfrm>
    </dsp:sp>
    <dsp:sp modelId="{E3C91664-CE50-4EF8-B7FC-8C7EFD47861C}">
      <dsp:nvSpPr>
        <dsp:cNvPr id="0" name=""/>
        <dsp:cNvSpPr/>
      </dsp:nvSpPr>
      <dsp:spPr>
        <a:xfrm rot="18118669">
          <a:off x="2331071" y="1464224"/>
          <a:ext cx="1278725" cy="37317"/>
        </a:xfrm>
        <a:custGeom>
          <a:avLst/>
          <a:gdLst/>
          <a:ahLst/>
          <a:cxnLst/>
          <a:rect l="0" t="0" r="0" b="0"/>
          <a:pathLst>
            <a:path>
              <a:moveTo>
                <a:pt x="0" y="18658"/>
              </a:moveTo>
              <a:lnTo>
                <a:pt x="1278725" y="18658"/>
              </a:lnTo>
            </a:path>
          </a:pathLst>
        </a:custGeom>
        <a:noFill/>
        <a:ln w="2222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IN" sz="1800" kern="1200">
            <a:latin typeface="Calibri" pitchFamily="34" charset="0"/>
            <a:cs typeface="Calibri" pitchFamily="34" charset="0"/>
          </a:endParaRPr>
        </a:p>
      </dsp:txBody>
      <dsp:txXfrm>
        <a:off x="2938465" y="1450915"/>
        <a:ext cx="63936" cy="63936"/>
      </dsp:txXfrm>
    </dsp:sp>
    <dsp:sp modelId="{07CC2662-29BB-4A63-A0C3-460835F5CC85}">
      <dsp:nvSpPr>
        <dsp:cNvPr id="0" name=""/>
        <dsp:cNvSpPr/>
      </dsp:nvSpPr>
      <dsp:spPr>
        <a:xfrm>
          <a:off x="3309034" y="520678"/>
          <a:ext cx="3387709" cy="839726"/>
        </a:xfrm>
        <a:prstGeom prst="roundRect">
          <a:avLst>
            <a:gd name="adj" fmla="val 10000"/>
          </a:avLst>
        </a:prstGeom>
        <a:solidFill>
          <a:schemeClr val="accent6">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IN" sz="2000" kern="1200" dirty="0">
              <a:latin typeface="Calibri" pitchFamily="34" charset="0"/>
              <a:cs typeface="Calibri" pitchFamily="34" charset="0"/>
            </a:rPr>
            <a:t>Details of </a:t>
          </a:r>
          <a:r>
            <a:rPr lang="en-IN" sz="2000" kern="1200" dirty="0" err="1">
              <a:latin typeface="Calibri" pitchFamily="34" charset="0"/>
              <a:cs typeface="Calibri" pitchFamily="34" charset="0"/>
            </a:rPr>
            <a:t>Benami</a:t>
          </a:r>
          <a:r>
            <a:rPr lang="en-IN" sz="2000" kern="1200" dirty="0">
              <a:latin typeface="Calibri" pitchFamily="34" charset="0"/>
              <a:cs typeface="Calibri" pitchFamily="34" charset="0"/>
            </a:rPr>
            <a:t> Property held</a:t>
          </a:r>
        </a:p>
      </dsp:txBody>
      <dsp:txXfrm>
        <a:off x="3333629" y="545273"/>
        <a:ext cx="3338519" cy="790536"/>
      </dsp:txXfrm>
    </dsp:sp>
    <dsp:sp modelId="{715040FC-2760-4B19-BDF4-3A0D117BFB1B}">
      <dsp:nvSpPr>
        <dsp:cNvPr id="0" name=""/>
        <dsp:cNvSpPr/>
      </dsp:nvSpPr>
      <dsp:spPr>
        <a:xfrm rot="21004133">
          <a:off x="2626723" y="1947756"/>
          <a:ext cx="682000" cy="37317"/>
        </a:xfrm>
        <a:custGeom>
          <a:avLst/>
          <a:gdLst/>
          <a:ahLst/>
          <a:cxnLst/>
          <a:rect l="0" t="0" r="0" b="0"/>
          <a:pathLst>
            <a:path>
              <a:moveTo>
                <a:pt x="0" y="18658"/>
              </a:moveTo>
              <a:lnTo>
                <a:pt x="682000" y="18658"/>
              </a:lnTo>
            </a:path>
          </a:pathLst>
        </a:custGeom>
        <a:noFill/>
        <a:ln w="2222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latin typeface="Calibri" pitchFamily="34" charset="0"/>
            <a:cs typeface="Calibri" pitchFamily="34" charset="0"/>
          </a:endParaRPr>
        </a:p>
      </dsp:txBody>
      <dsp:txXfrm>
        <a:off x="2950673" y="1949364"/>
        <a:ext cx="34100" cy="34100"/>
      </dsp:txXfrm>
    </dsp:sp>
    <dsp:sp modelId="{D6B1CA60-5887-4AF8-B69C-7338F5FCC3D4}">
      <dsp:nvSpPr>
        <dsp:cNvPr id="0" name=""/>
        <dsp:cNvSpPr/>
      </dsp:nvSpPr>
      <dsp:spPr>
        <a:xfrm>
          <a:off x="3303614" y="1487741"/>
          <a:ext cx="3340130" cy="839726"/>
        </a:xfrm>
        <a:prstGeom prst="roundRect">
          <a:avLst>
            <a:gd name="adj" fmla="val 10000"/>
          </a:avLst>
        </a:prstGeom>
        <a:solidFill>
          <a:schemeClr val="accent6">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N" sz="2000" kern="1200" dirty="0">
              <a:latin typeface="Calibri" pitchFamily="34" charset="0"/>
              <a:cs typeface="Calibri" pitchFamily="34" charset="0"/>
            </a:rPr>
            <a:t>Relationship with Struck off Companies</a:t>
          </a:r>
        </a:p>
      </dsp:txBody>
      <dsp:txXfrm>
        <a:off x="3328209" y="1512336"/>
        <a:ext cx="3290940" cy="790536"/>
      </dsp:txXfrm>
    </dsp:sp>
    <dsp:sp modelId="{B21280A5-2296-4A17-8A7F-7090C2E586B9}">
      <dsp:nvSpPr>
        <dsp:cNvPr id="0" name=""/>
        <dsp:cNvSpPr/>
      </dsp:nvSpPr>
      <dsp:spPr>
        <a:xfrm rot="3310531">
          <a:off x="2379540" y="2489409"/>
          <a:ext cx="1176366" cy="37317"/>
        </a:xfrm>
        <a:custGeom>
          <a:avLst/>
          <a:gdLst/>
          <a:ahLst/>
          <a:cxnLst/>
          <a:rect l="0" t="0" r="0" b="0"/>
          <a:pathLst>
            <a:path>
              <a:moveTo>
                <a:pt x="0" y="18658"/>
              </a:moveTo>
              <a:lnTo>
                <a:pt x="1176366" y="18658"/>
              </a:lnTo>
            </a:path>
          </a:pathLst>
        </a:custGeom>
        <a:noFill/>
        <a:ln w="2222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latin typeface="Calibri" pitchFamily="34" charset="0"/>
            <a:cs typeface="Calibri" pitchFamily="34" charset="0"/>
          </a:endParaRPr>
        </a:p>
      </dsp:txBody>
      <dsp:txXfrm>
        <a:off x="2938314" y="2478658"/>
        <a:ext cx="58818" cy="58818"/>
      </dsp:txXfrm>
    </dsp:sp>
    <dsp:sp modelId="{DBB2E18C-46C9-4906-9404-B0AB76F267F7}">
      <dsp:nvSpPr>
        <dsp:cNvPr id="0" name=""/>
        <dsp:cNvSpPr/>
      </dsp:nvSpPr>
      <dsp:spPr>
        <a:xfrm>
          <a:off x="3303614" y="2453426"/>
          <a:ext cx="3340130" cy="1074967"/>
        </a:xfrm>
        <a:prstGeom prst="roundRect">
          <a:avLst>
            <a:gd name="adj" fmla="val 10000"/>
          </a:avLst>
        </a:prstGeom>
        <a:solidFill>
          <a:schemeClr val="accent6">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N" sz="2000" kern="1200" dirty="0">
              <a:latin typeface="Calibri" pitchFamily="34" charset="0"/>
              <a:cs typeface="Calibri" pitchFamily="34" charset="0"/>
            </a:rPr>
            <a:t>Detailed disclosure regarding title deeds of Immovable Property not held in name of the Company.</a:t>
          </a:r>
        </a:p>
      </dsp:txBody>
      <dsp:txXfrm>
        <a:off x="3335099" y="2484911"/>
        <a:ext cx="3277160" cy="10119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48A3C-0401-4D0C-8DF4-9CF2C97A379A}">
      <dsp:nvSpPr>
        <dsp:cNvPr id="0" name=""/>
        <dsp:cNvSpPr/>
      </dsp:nvSpPr>
      <dsp:spPr>
        <a:xfrm>
          <a:off x="896961" y="1282944"/>
          <a:ext cx="2258715" cy="1484561"/>
        </a:xfrm>
        <a:prstGeom prst="roundRect">
          <a:avLst>
            <a:gd name="adj" fmla="val 10000"/>
          </a:avLst>
        </a:prstGeom>
        <a:solidFill>
          <a:schemeClr val="accent4">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en-IN" sz="2400" b="0" u="none" kern="1200" dirty="0">
              <a:latin typeface="Calibri" pitchFamily="34" charset="0"/>
              <a:cs typeface="Calibri" pitchFamily="34" charset="0"/>
            </a:rPr>
            <a:t>Control on Fund Movement</a:t>
          </a:r>
        </a:p>
      </dsp:txBody>
      <dsp:txXfrm>
        <a:off x="940442" y="1326425"/>
        <a:ext cx="2171753" cy="1397599"/>
      </dsp:txXfrm>
    </dsp:sp>
    <dsp:sp modelId="{E3C91664-CE50-4EF8-B7FC-8C7EFD47861C}">
      <dsp:nvSpPr>
        <dsp:cNvPr id="0" name=""/>
        <dsp:cNvSpPr/>
      </dsp:nvSpPr>
      <dsp:spPr>
        <a:xfrm rot="17399962">
          <a:off x="2573740" y="1178096"/>
          <a:ext cx="1768830" cy="32092"/>
        </a:xfrm>
        <a:custGeom>
          <a:avLst/>
          <a:gdLst/>
          <a:ahLst/>
          <a:cxnLst/>
          <a:rect l="0" t="0" r="0" b="0"/>
          <a:pathLst>
            <a:path>
              <a:moveTo>
                <a:pt x="0" y="16046"/>
              </a:moveTo>
              <a:lnTo>
                <a:pt x="1768830" y="16046"/>
              </a:lnTo>
            </a:path>
          </a:pathLst>
        </a:custGeom>
        <a:noFill/>
        <a:ln w="2222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IN" sz="1800" kern="1200">
            <a:latin typeface="Calibri" pitchFamily="34" charset="0"/>
            <a:cs typeface="Calibri" pitchFamily="34" charset="0"/>
          </a:endParaRPr>
        </a:p>
      </dsp:txBody>
      <dsp:txXfrm>
        <a:off x="3413934" y="1149922"/>
        <a:ext cx="88441" cy="88441"/>
      </dsp:txXfrm>
    </dsp:sp>
    <dsp:sp modelId="{07CC2662-29BB-4A63-A0C3-460835F5CC85}">
      <dsp:nvSpPr>
        <dsp:cNvPr id="0" name=""/>
        <dsp:cNvSpPr/>
      </dsp:nvSpPr>
      <dsp:spPr>
        <a:xfrm>
          <a:off x="3760634" y="1978"/>
          <a:ext cx="2913429" cy="722164"/>
        </a:xfrm>
        <a:prstGeom prst="roundRect">
          <a:avLst>
            <a:gd name="adj" fmla="val 10000"/>
          </a:avLst>
        </a:prstGeom>
        <a:solidFill>
          <a:schemeClr val="accent6">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IN" sz="1800" kern="1200" dirty="0">
              <a:latin typeface="Calibri" pitchFamily="34" charset="0"/>
              <a:cs typeface="Calibri" pitchFamily="34" charset="0"/>
            </a:rPr>
            <a:t>Disclosure on circular movement of fund</a:t>
          </a:r>
        </a:p>
      </dsp:txBody>
      <dsp:txXfrm>
        <a:off x="3781785" y="23129"/>
        <a:ext cx="2871127" cy="679862"/>
      </dsp:txXfrm>
    </dsp:sp>
    <dsp:sp modelId="{44985930-2A03-4C3D-85F2-3B5DE0B9921C}">
      <dsp:nvSpPr>
        <dsp:cNvPr id="0" name=""/>
        <dsp:cNvSpPr/>
      </dsp:nvSpPr>
      <dsp:spPr>
        <a:xfrm rot="18361923">
          <a:off x="2943943" y="1593341"/>
          <a:ext cx="1028423" cy="32092"/>
        </a:xfrm>
        <a:custGeom>
          <a:avLst/>
          <a:gdLst/>
          <a:ahLst/>
          <a:cxnLst/>
          <a:rect l="0" t="0" r="0" b="0"/>
          <a:pathLst>
            <a:path>
              <a:moveTo>
                <a:pt x="0" y="16046"/>
              </a:moveTo>
              <a:lnTo>
                <a:pt x="1028423" y="16046"/>
              </a:lnTo>
            </a:path>
          </a:pathLst>
        </a:custGeom>
        <a:noFill/>
        <a:ln w="2222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IN" sz="1800" kern="1200">
            <a:latin typeface="Calibri" pitchFamily="34" charset="0"/>
            <a:cs typeface="Calibri" pitchFamily="34" charset="0"/>
          </a:endParaRPr>
        </a:p>
      </dsp:txBody>
      <dsp:txXfrm>
        <a:off x="3432444" y="1583677"/>
        <a:ext cx="51421" cy="51421"/>
      </dsp:txXfrm>
    </dsp:sp>
    <dsp:sp modelId="{0558C85D-0FE1-40E1-949E-61BDA098D4A3}">
      <dsp:nvSpPr>
        <dsp:cNvPr id="0" name=""/>
        <dsp:cNvSpPr/>
      </dsp:nvSpPr>
      <dsp:spPr>
        <a:xfrm>
          <a:off x="3760634" y="832468"/>
          <a:ext cx="2913429" cy="722164"/>
        </a:xfrm>
        <a:prstGeom prst="roundRect">
          <a:avLst>
            <a:gd name="adj" fmla="val 10000"/>
          </a:avLst>
        </a:prstGeom>
        <a:solidFill>
          <a:schemeClr val="accent6">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IN" sz="1800" kern="1200" dirty="0">
              <a:latin typeface="Calibri" pitchFamily="34" charset="0"/>
              <a:cs typeface="Calibri" pitchFamily="34" charset="0"/>
            </a:rPr>
            <a:t>Use of borrowing for specific purpose</a:t>
          </a:r>
        </a:p>
      </dsp:txBody>
      <dsp:txXfrm>
        <a:off x="3781785" y="853619"/>
        <a:ext cx="2871127" cy="679862"/>
      </dsp:txXfrm>
    </dsp:sp>
    <dsp:sp modelId="{945E6942-AD79-4007-B6EA-973C4A1ADAC9}">
      <dsp:nvSpPr>
        <dsp:cNvPr id="0" name=""/>
        <dsp:cNvSpPr/>
      </dsp:nvSpPr>
      <dsp:spPr>
        <a:xfrm>
          <a:off x="3155676" y="2009178"/>
          <a:ext cx="577731" cy="32092"/>
        </a:xfrm>
        <a:custGeom>
          <a:avLst/>
          <a:gdLst/>
          <a:ahLst/>
          <a:cxnLst/>
          <a:rect l="0" t="0" r="0" b="0"/>
          <a:pathLst>
            <a:path>
              <a:moveTo>
                <a:pt x="0" y="16046"/>
              </a:moveTo>
              <a:lnTo>
                <a:pt x="577731" y="16046"/>
              </a:lnTo>
            </a:path>
          </a:pathLst>
        </a:custGeom>
        <a:noFill/>
        <a:ln w="2222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3430099" y="2010781"/>
        <a:ext cx="28886" cy="28886"/>
      </dsp:txXfrm>
    </dsp:sp>
    <dsp:sp modelId="{80433091-EE71-4743-9E5F-58656DB8D22A}">
      <dsp:nvSpPr>
        <dsp:cNvPr id="0" name=""/>
        <dsp:cNvSpPr/>
      </dsp:nvSpPr>
      <dsp:spPr>
        <a:xfrm>
          <a:off x="3733408" y="1664142"/>
          <a:ext cx="2913429" cy="722164"/>
        </a:xfrm>
        <a:prstGeom prst="roundRect">
          <a:avLst>
            <a:gd name="adj" fmla="val 10000"/>
          </a:avLst>
        </a:prstGeom>
        <a:solidFill>
          <a:schemeClr val="accent6">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IN" sz="1800" kern="1200">
              <a:latin typeface="Calibri" pitchFamily="34" charset="0"/>
              <a:cs typeface="Calibri" pitchFamily="34" charset="0"/>
            </a:rPr>
            <a:t>Disclosure when borrowing based on security of current assets</a:t>
          </a:r>
          <a:endParaRPr lang="en-IN" sz="1800" kern="1200" dirty="0">
            <a:latin typeface="Calibri" pitchFamily="34" charset="0"/>
            <a:cs typeface="Calibri" pitchFamily="34" charset="0"/>
          </a:endParaRPr>
        </a:p>
      </dsp:txBody>
      <dsp:txXfrm>
        <a:off x="3754559" y="1685293"/>
        <a:ext cx="2871127" cy="679862"/>
      </dsp:txXfrm>
    </dsp:sp>
    <dsp:sp modelId="{51279F5F-9956-4E09-A8CB-1764CE85FD3F}">
      <dsp:nvSpPr>
        <dsp:cNvPr id="0" name=""/>
        <dsp:cNvSpPr/>
      </dsp:nvSpPr>
      <dsp:spPr>
        <a:xfrm rot="3233411">
          <a:off x="2944900" y="2423831"/>
          <a:ext cx="1026509" cy="32092"/>
        </a:xfrm>
        <a:custGeom>
          <a:avLst/>
          <a:gdLst/>
          <a:ahLst/>
          <a:cxnLst/>
          <a:rect l="0" t="0" r="0" b="0"/>
          <a:pathLst>
            <a:path>
              <a:moveTo>
                <a:pt x="0" y="16046"/>
              </a:moveTo>
              <a:lnTo>
                <a:pt x="1026509" y="16046"/>
              </a:lnTo>
            </a:path>
          </a:pathLst>
        </a:custGeom>
        <a:noFill/>
        <a:ln w="2222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IN" sz="1800" kern="1200">
            <a:latin typeface="Calibri" pitchFamily="34" charset="0"/>
            <a:cs typeface="Calibri" pitchFamily="34" charset="0"/>
          </a:endParaRPr>
        </a:p>
      </dsp:txBody>
      <dsp:txXfrm>
        <a:off x="3432492" y="2414214"/>
        <a:ext cx="51325" cy="51325"/>
      </dsp:txXfrm>
    </dsp:sp>
    <dsp:sp modelId="{8C28FB95-DE37-4EBE-B2BC-24B3E1049A0A}">
      <dsp:nvSpPr>
        <dsp:cNvPr id="0" name=""/>
        <dsp:cNvSpPr/>
      </dsp:nvSpPr>
      <dsp:spPr>
        <a:xfrm>
          <a:off x="3760634" y="2493447"/>
          <a:ext cx="2913429" cy="722164"/>
        </a:xfrm>
        <a:prstGeom prst="roundRect">
          <a:avLst>
            <a:gd name="adj" fmla="val 10000"/>
          </a:avLst>
        </a:prstGeom>
        <a:solidFill>
          <a:schemeClr val="accent6">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IN" sz="1800" kern="1200" dirty="0">
              <a:latin typeface="Calibri" pitchFamily="34" charset="0"/>
              <a:cs typeface="Calibri" pitchFamily="34" charset="0"/>
            </a:rPr>
            <a:t>Disclosure in case a company is a declared wilful defaulter</a:t>
          </a:r>
        </a:p>
      </dsp:txBody>
      <dsp:txXfrm>
        <a:off x="3781785" y="2514598"/>
        <a:ext cx="2871127" cy="679862"/>
      </dsp:txXfrm>
    </dsp:sp>
    <dsp:sp modelId="{E85C9D5C-D146-448F-880C-28E2E82E6742}">
      <dsp:nvSpPr>
        <dsp:cNvPr id="0" name=""/>
        <dsp:cNvSpPr/>
      </dsp:nvSpPr>
      <dsp:spPr>
        <a:xfrm rot="4198461">
          <a:off x="2574853" y="2839076"/>
          <a:ext cx="1766604" cy="32092"/>
        </a:xfrm>
        <a:custGeom>
          <a:avLst/>
          <a:gdLst/>
          <a:ahLst/>
          <a:cxnLst/>
          <a:rect l="0" t="0" r="0" b="0"/>
          <a:pathLst>
            <a:path>
              <a:moveTo>
                <a:pt x="0" y="16046"/>
              </a:moveTo>
              <a:lnTo>
                <a:pt x="1766604" y="16046"/>
              </a:lnTo>
            </a:path>
          </a:pathLst>
        </a:custGeom>
        <a:noFill/>
        <a:ln w="2222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IN" sz="1800" kern="1200">
            <a:latin typeface="Calibri" pitchFamily="34" charset="0"/>
            <a:cs typeface="Calibri" pitchFamily="34" charset="0"/>
          </a:endParaRPr>
        </a:p>
      </dsp:txBody>
      <dsp:txXfrm>
        <a:off x="3413990" y="2810957"/>
        <a:ext cx="88330" cy="88330"/>
      </dsp:txXfrm>
    </dsp:sp>
    <dsp:sp modelId="{415F209A-68D0-4F52-AB1E-739C2CD57E41}">
      <dsp:nvSpPr>
        <dsp:cNvPr id="0" name=""/>
        <dsp:cNvSpPr/>
      </dsp:nvSpPr>
      <dsp:spPr>
        <a:xfrm>
          <a:off x="3760634" y="3323937"/>
          <a:ext cx="2913429" cy="722164"/>
        </a:xfrm>
        <a:prstGeom prst="roundRect">
          <a:avLst>
            <a:gd name="adj" fmla="val 10000"/>
          </a:avLst>
        </a:prstGeom>
        <a:solidFill>
          <a:schemeClr val="accent6">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IN" sz="1800" kern="1200" dirty="0">
              <a:latin typeface="Calibri" pitchFamily="34" charset="0"/>
              <a:cs typeface="Calibri" pitchFamily="34" charset="0"/>
            </a:rPr>
            <a:t>Compliance with number of layers of companies</a:t>
          </a:r>
        </a:p>
      </dsp:txBody>
      <dsp:txXfrm>
        <a:off x="3781785" y="3345088"/>
        <a:ext cx="2871127" cy="6798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48A3C-0401-4D0C-8DF4-9CF2C97A379A}">
      <dsp:nvSpPr>
        <dsp:cNvPr id="0" name=""/>
        <dsp:cNvSpPr/>
      </dsp:nvSpPr>
      <dsp:spPr>
        <a:xfrm>
          <a:off x="896961" y="1282944"/>
          <a:ext cx="2258715" cy="1484561"/>
        </a:xfrm>
        <a:prstGeom prst="roundRect">
          <a:avLst>
            <a:gd name="adj" fmla="val 10000"/>
          </a:avLst>
        </a:prstGeom>
        <a:solidFill>
          <a:schemeClr val="accent4">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0">
            <a:lnSpc>
              <a:spcPct val="90000"/>
            </a:lnSpc>
            <a:spcBef>
              <a:spcPct val="0"/>
            </a:spcBef>
            <a:spcAft>
              <a:spcPct val="35000"/>
            </a:spcAft>
            <a:buNone/>
          </a:pPr>
          <a:r>
            <a:rPr lang="en-IN" sz="2200" b="0" u="none" kern="1200" dirty="0">
              <a:latin typeface="Calibri" pitchFamily="34" charset="0"/>
              <a:cs typeface="Calibri" pitchFamily="34" charset="0"/>
            </a:rPr>
            <a:t>Compliance with Laws and Disclosures thereof</a:t>
          </a:r>
        </a:p>
      </dsp:txBody>
      <dsp:txXfrm>
        <a:off x="940442" y="1326425"/>
        <a:ext cx="2171753" cy="1397599"/>
      </dsp:txXfrm>
    </dsp:sp>
    <dsp:sp modelId="{E3C91664-CE50-4EF8-B7FC-8C7EFD47861C}">
      <dsp:nvSpPr>
        <dsp:cNvPr id="0" name=""/>
        <dsp:cNvSpPr/>
      </dsp:nvSpPr>
      <dsp:spPr>
        <a:xfrm rot="17399962">
          <a:off x="2573740" y="1178096"/>
          <a:ext cx="1768830" cy="32092"/>
        </a:xfrm>
        <a:custGeom>
          <a:avLst/>
          <a:gdLst/>
          <a:ahLst/>
          <a:cxnLst/>
          <a:rect l="0" t="0" r="0" b="0"/>
          <a:pathLst>
            <a:path>
              <a:moveTo>
                <a:pt x="0" y="16046"/>
              </a:moveTo>
              <a:lnTo>
                <a:pt x="1768830" y="16046"/>
              </a:lnTo>
            </a:path>
          </a:pathLst>
        </a:custGeom>
        <a:noFill/>
        <a:ln w="2222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IN" sz="1800" kern="1200">
            <a:latin typeface="Calibri" pitchFamily="34" charset="0"/>
            <a:cs typeface="Calibri" pitchFamily="34" charset="0"/>
          </a:endParaRPr>
        </a:p>
      </dsp:txBody>
      <dsp:txXfrm>
        <a:off x="3413934" y="1149922"/>
        <a:ext cx="88441" cy="88441"/>
      </dsp:txXfrm>
    </dsp:sp>
    <dsp:sp modelId="{07CC2662-29BB-4A63-A0C3-460835F5CC85}">
      <dsp:nvSpPr>
        <dsp:cNvPr id="0" name=""/>
        <dsp:cNvSpPr/>
      </dsp:nvSpPr>
      <dsp:spPr>
        <a:xfrm>
          <a:off x="3760634" y="1978"/>
          <a:ext cx="2913429" cy="722164"/>
        </a:xfrm>
        <a:prstGeom prst="roundRect">
          <a:avLst>
            <a:gd name="adj" fmla="val 10000"/>
          </a:avLst>
        </a:prstGeom>
        <a:solidFill>
          <a:schemeClr val="accent6">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IN" sz="1800" kern="1200" dirty="0">
              <a:latin typeface="Calibri" pitchFamily="34" charset="0"/>
              <a:cs typeface="Calibri" pitchFamily="34" charset="0"/>
            </a:rPr>
            <a:t>Compliance with approved Scheme(s) of Arrangements</a:t>
          </a:r>
        </a:p>
      </dsp:txBody>
      <dsp:txXfrm>
        <a:off x="3781785" y="23129"/>
        <a:ext cx="2871127" cy="679862"/>
      </dsp:txXfrm>
    </dsp:sp>
    <dsp:sp modelId="{39E13FB4-AAFE-4C5C-A3B4-E742409EAFF5}">
      <dsp:nvSpPr>
        <dsp:cNvPr id="0" name=""/>
        <dsp:cNvSpPr/>
      </dsp:nvSpPr>
      <dsp:spPr>
        <a:xfrm rot="18361923">
          <a:off x="2943943" y="1593341"/>
          <a:ext cx="1028423" cy="32092"/>
        </a:xfrm>
        <a:custGeom>
          <a:avLst/>
          <a:gdLst/>
          <a:ahLst/>
          <a:cxnLst/>
          <a:rect l="0" t="0" r="0" b="0"/>
          <a:pathLst>
            <a:path>
              <a:moveTo>
                <a:pt x="0" y="16046"/>
              </a:moveTo>
              <a:lnTo>
                <a:pt x="1028423" y="16046"/>
              </a:lnTo>
            </a:path>
          </a:pathLst>
        </a:custGeom>
        <a:noFill/>
        <a:ln w="2222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IN" sz="1800" kern="1200">
            <a:latin typeface="Calibri" pitchFamily="34" charset="0"/>
            <a:cs typeface="Calibri" pitchFamily="34" charset="0"/>
          </a:endParaRPr>
        </a:p>
      </dsp:txBody>
      <dsp:txXfrm>
        <a:off x="3432444" y="1583677"/>
        <a:ext cx="51421" cy="51421"/>
      </dsp:txXfrm>
    </dsp:sp>
    <dsp:sp modelId="{BDBB09CA-62C6-43A8-9979-84DFE698915B}">
      <dsp:nvSpPr>
        <dsp:cNvPr id="0" name=""/>
        <dsp:cNvSpPr/>
      </dsp:nvSpPr>
      <dsp:spPr>
        <a:xfrm>
          <a:off x="3760634" y="832468"/>
          <a:ext cx="2913429" cy="722164"/>
        </a:xfrm>
        <a:prstGeom prst="roundRect">
          <a:avLst>
            <a:gd name="adj" fmla="val 10000"/>
          </a:avLst>
        </a:prstGeom>
        <a:solidFill>
          <a:schemeClr val="accent6">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IN" sz="1800" kern="1200" dirty="0">
              <a:latin typeface="Calibri" pitchFamily="34" charset="0"/>
              <a:cs typeface="Calibri" pitchFamily="34" charset="0"/>
            </a:rPr>
            <a:t>Pending registration of charges or satisfaction with Registrar of Companies</a:t>
          </a:r>
        </a:p>
      </dsp:txBody>
      <dsp:txXfrm>
        <a:off x="3781785" y="853619"/>
        <a:ext cx="2871127" cy="679862"/>
      </dsp:txXfrm>
    </dsp:sp>
    <dsp:sp modelId="{B3150766-E73A-4EE9-A68A-D085D5AA76F5}">
      <dsp:nvSpPr>
        <dsp:cNvPr id="0" name=""/>
        <dsp:cNvSpPr/>
      </dsp:nvSpPr>
      <dsp:spPr>
        <a:xfrm rot="21593270">
          <a:off x="3155676" y="2008586"/>
          <a:ext cx="604958" cy="32092"/>
        </a:xfrm>
        <a:custGeom>
          <a:avLst/>
          <a:gdLst/>
          <a:ahLst/>
          <a:cxnLst/>
          <a:rect l="0" t="0" r="0" b="0"/>
          <a:pathLst>
            <a:path>
              <a:moveTo>
                <a:pt x="0" y="16046"/>
              </a:moveTo>
              <a:lnTo>
                <a:pt x="604958" y="16046"/>
              </a:lnTo>
            </a:path>
          </a:pathLst>
        </a:custGeom>
        <a:noFill/>
        <a:ln w="2222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3443031" y="2009508"/>
        <a:ext cx="30247" cy="30247"/>
      </dsp:txXfrm>
    </dsp:sp>
    <dsp:sp modelId="{0E6BC14E-D279-47C2-BB54-15803F78C010}">
      <dsp:nvSpPr>
        <dsp:cNvPr id="0" name=""/>
        <dsp:cNvSpPr/>
      </dsp:nvSpPr>
      <dsp:spPr>
        <a:xfrm>
          <a:off x="3760634" y="1662958"/>
          <a:ext cx="2913429" cy="722164"/>
        </a:xfrm>
        <a:prstGeom prst="roundRect">
          <a:avLst>
            <a:gd name="adj" fmla="val 10000"/>
          </a:avLst>
        </a:prstGeom>
        <a:solidFill>
          <a:schemeClr val="accent6">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IN" sz="1800" kern="1200" dirty="0">
              <a:latin typeface="Calibri" pitchFamily="34" charset="0"/>
              <a:cs typeface="Calibri" pitchFamily="34" charset="0"/>
            </a:rPr>
            <a:t>Disclosure regarding Corporate Social Responsibility</a:t>
          </a:r>
        </a:p>
      </dsp:txBody>
      <dsp:txXfrm>
        <a:off x="3781785" y="1684109"/>
        <a:ext cx="2871127" cy="679862"/>
      </dsp:txXfrm>
    </dsp:sp>
    <dsp:sp modelId="{E85C9D5C-D146-448F-880C-28E2E82E6742}">
      <dsp:nvSpPr>
        <dsp:cNvPr id="0" name=""/>
        <dsp:cNvSpPr/>
      </dsp:nvSpPr>
      <dsp:spPr>
        <a:xfrm rot="3233411">
          <a:off x="2944900" y="2423831"/>
          <a:ext cx="1026509" cy="32092"/>
        </a:xfrm>
        <a:custGeom>
          <a:avLst/>
          <a:gdLst/>
          <a:ahLst/>
          <a:cxnLst/>
          <a:rect l="0" t="0" r="0" b="0"/>
          <a:pathLst>
            <a:path>
              <a:moveTo>
                <a:pt x="0" y="16046"/>
              </a:moveTo>
              <a:lnTo>
                <a:pt x="1026509" y="16046"/>
              </a:lnTo>
            </a:path>
          </a:pathLst>
        </a:custGeom>
        <a:noFill/>
        <a:ln w="2222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IN" sz="1800" kern="1200">
            <a:latin typeface="Calibri" pitchFamily="34" charset="0"/>
            <a:cs typeface="Calibri" pitchFamily="34" charset="0"/>
          </a:endParaRPr>
        </a:p>
      </dsp:txBody>
      <dsp:txXfrm>
        <a:off x="3432492" y="2414214"/>
        <a:ext cx="51325" cy="51325"/>
      </dsp:txXfrm>
    </dsp:sp>
    <dsp:sp modelId="{415F209A-68D0-4F52-AB1E-739C2CD57E41}">
      <dsp:nvSpPr>
        <dsp:cNvPr id="0" name=""/>
        <dsp:cNvSpPr/>
      </dsp:nvSpPr>
      <dsp:spPr>
        <a:xfrm>
          <a:off x="3760634" y="2493447"/>
          <a:ext cx="2913429" cy="722164"/>
        </a:xfrm>
        <a:prstGeom prst="roundRect">
          <a:avLst>
            <a:gd name="adj" fmla="val 10000"/>
          </a:avLst>
        </a:prstGeom>
        <a:solidFill>
          <a:schemeClr val="accent6">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IN" sz="1800" kern="1200" dirty="0">
              <a:latin typeface="Calibri" pitchFamily="34" charset="0"/>
              <a:cs typeface="Calibri" pitchFamily="34" charset="0"/>
            </a:rPr>
            <a:t>Details of Crypto Currency or Virtual Currency</a:t>
          </a:r>
        </a:p>
      </dsp:txBody>
      <dsp:txXfrm>
        <a:off x="3781785" y="2514598"/>
        <a:ext cx="2871127" cy="679862"/>
      </dsp:txXfrm>
    </dsp:sp>
    <dsp:sp modelId="{48D6D760-3546-496C-979A-0D5ECA7604A5}">
      <dsp:nvSpPr>
        <dsp:cNvPr id="0" name=""/>
        <dsp:cNvSpPr/>
      </dsp:nvSpPr>
      <dsp:spPr>
        <a:xfrm rot="4198461">
          <a:off x="2574853" y="2839076"/>
          <a:ext cx="1766604" cy="32092"/>
        </a:xfrm>
        <a:custGeom>
          <a:avLst/>
          <a:gdLst/>
          <a:ahLst/>
          <a:cxnLst/>
          <a:rect l="0" t="0" r="0" b="0"/>
          <a:pathLst>
            <a:path>
              <a:moveTo>
                <a:pt x="0" y="16046"/>
              </a:moveTo>
              <a:lnTo>
                <a:pt x="1766604" y="16046"/>
              </a:lnTo>
            </a:path>
          </a:pathLst>
        </a:custGeom>
        <a:noFill/>
        <a:ln w="2222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IN" sz="600" kern="1200"/>
        </a:p>
      </dsp:txBody>
      <dsp:txXfrm>
        <a:off x="3413990" y="2810957"/>
        <a:ext cx="88330" cy="88330"/>
      </dsp:txXfrm>
    </dsp:sp>
    <dsp:sp modelId="{9A907004-946B-4E8A-A084-EB0FD91EC3F8}">
      <dsp:nvSpPr>
        <dsp:cNvPr id="0" name=""/>
        <dsp:cNvSpPr/>
      </dsp:nvSpPr>
      <dsp:spPr>
        <a:xfrm>
          <a:off x="3760634" y="3323937"/>
          <a:ext cx="2913429" cy="722164"/>
        </a:xfrm>
        <a:prstGeom prst="roundRect">
          <a:avLst>
            <a:gd name="adj" fmla="val 10000"/>
          </a:avLst>
        </a:prstGeom>
        <a:solidFill>
          <a:schemeClr val="accent6">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IN" sz="1800" kern="1200">
              <a:latin typeface="Calibri" pitchFamily="34" charset="0"/>
              <a:cs typeface="Calibri" pitchFamily="34" charset="0"/>
            </a:rPr>
            <a:t>Details of undisclosed income</a:t>
          </a:r>
          <a:endParaRPr lang="en-IN" sz="1800" kern="1200" dirty="0">
            <a:latin typeface="Calibri" pitchFamily="34" charset="0"/>
            <a:cs typeface="Calibri" pitchFamily="34" charset="0"/>
          </a:endParaRPr>
        </a:p>
      </dsp:txBody>
      <dsp:txXfrm>
        <a:off x="3781785" y="3345088"/>
        <a:ext cx="2871127" cy="6798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48A3C-0401-4D0C-8DF4-9CF2C97A379A}">
      <dsp:nvSpPr>
        <dsp:cNvPr id="0" name=""/>
        <dsp:cNvSpPr/>
      </dsp:nvSpPr>
      <dsp:spPr>
        <a:xfrm>
          <a:off x="896961" y="1282944"/>
          <a:ext cx="2258715" cy="1484561"/>
        </a:xfrm>
        <a:prstGeom prst="roundRect">
          <a:avLst>
            <a:gd name="adj" fmla="val 10000"/>
          </a:avLst>
        </a:prstGeom>
        <a:solidFill>
          <a:schemeClr val="accent4">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en-IN" sz="2400" b="0" u="none" kern="1200" dirty="0">
              <a:latin typeface="Calibri" pitchFamily="34" charset="0"/>
              <a:cs typeface="Calibri" pitchFamily="34" charset="0"/>
            </a:rPr>
            <a:t>Presentation related changes</a:t>
          </a:r>
        </a:p>
      </dsp:txBody>
      <dsp:txXfrm>
        <a:off x="940442" y="1326425"/>
        <a:ext cx="2171753" cy="1397599"/>
      </dsp:txXfrm>
    </dsp:sp>
    <dsp:sp modelId="{E3C91664-CE50-4EF8-B7FC-8C7EFD47861C}">
      <dsp:nvSpPr>
        <dsp:cNvPr id="0" name=""/>
        <dsp:cNvSpPr/>
      </dsp:nvSpPr>
      <dsp:spPr>
        <a:xfrm rot="17399962">
          <a:off x="2573740" y="1178096"/>
          <a:ext cx="1768830" cy="32092"/>
        </a:xfrm>
        <a:custGeom>
          <a:avLst/>
          <a:gdLst/>
          <a:ahLst/>
          <a:cxnLst/>
          <a:rect l="0" t="0" r="0" b="0"/>
          <a:pathLst>
            <a:path>
              <a:moveTo>
                <a:pt x="0" y="16046"/>
              </a:moveTo>
              <a:lnTo>
                <a:pt x="1768830" y="16046"/>
              </a:lnTo>
            </a:path>
          </a:pathLst>
        </a:custGeom>
        <a:noFill/>
        <a:ln w="2222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IN" sz="1800" kern="1200">
            <a:latin typeface="Calibri" pitchFamily="34" charset="0"/>
            <a:cs typeface="Calibri" pitchFamily="34" charset="0"/>
          </a:endParaRPr>
        </a:p>
      </dsp:txBody>
      <dsp:txXfrm>
        <a:off x="3413934" y="1149922"/>
        <a:ext cx="88441" cy="88441"/>
      </dsp:txXfrm>
    </dsp:sp>
    <dsp:sp modelId="{07CC2662-29BB-4A63-A0C3-460835F5CC85}">
      <dsp:nvSpPr>
        <dsp:cNvPr id="0" name=""/>
        <dsp:cNvSpPr/>
      </dsp:nvSpPr>
      <dsp:spPr>
        <a:xfrm>
          <a:off x="3760634" y="1978"/>
          <a:ext cx="2913429" cy="722164"/>
        </a:xfrm>
        <a:prstGeom prst="roundRect">
          <a:avLst>
            <a:gd name="adj" fmla="val 10000"/>
          </a:avLst>
        </a:prstGeom>
        <a:solidFill>
          <a:schemeClr val="accent6">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IN" sz="1800" kern="1200" dirty="0">
              <a:latin typeface="Calibri" pitchFamily="34" charset="0"/>
              <a:cs typeface="Calibri" pitchFamily="34" charset="0"/>
            </a:rPr>
            <a:t>Rounding off</a:t>
          </a:r>
        </a:p>
      </dsp:txBody>
      <dsp:txXfrm>
        <a:off x="3781785" y="23129"/>
        <a:ext cx="2871127" cy="679862"/>
      </dsp:txXfrm>
    </dsp:sp>
    <dsp:sp modelId="{44985930-2A03-4C3D-85F2-3B5DE0B9921C}">
      <dsp:nvSpPr>
        <dsp:cNvPr id="0" name=""/>
        <dsp:cNvSpPr/>
      </dsp:nvSpPr>
      <dsp:spPr>
        <a:xfrm rot="18361923">
          <a:off x="2943943" y="1593341"/>
          <a:ext cx="1028423" cy="32092"/>
        </a:xfrm>
        <a:custGeom>
          <a:avLst/>
          <a:gdLst/>
          <a:ahLst/>
          <a:cxnLst/>
          <a:rect l="0" t="0" r="0" b="0"/>
          <a:pathLst>
            <a:path>
              <a:moveTo>
                <a:pt x="0" y="16046"/>
              </a:moveTo>
              <a:lnTo>
                <a:pt x="1028423" y="16046"/>
              </a:lnTo>
            </a:path>
          </a:pathLst>
        </a:custGeom>
        <a:noFill/>
        <a:ln w="2222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IN" sz="1800" kern="1200">
            <a:latin typeface="Calibri" pitchFamily="34" charset="0"/>
            <a:cs typeface="Calibri" pitchFamily="34" charset="0"/>
          </a:endParaRPr>
        </a:p>
      </dsp:txBody>
      <dsp:txXfrm>
        <a:off x="3432444" y="1583677"/>
        <a:ext cx="51421" cy="51421"/>
      </dsp:txXfrm>
    </dsp:sp>
    <dsp:sp modelId="{0558C85D-0FE1-40E1-949E-61BDA098D4A3}">
      <dsp:nvSpPr>
        <dsp:cNvPr id="0" name=""/>
        <dsp:cNvSpPr/>
      </dsp:nvSpPr>
      <dsp:spPr>
        <a:xfrm>
          <a:off x="3760634" y="832468"/>
          <a:ext cx="2913429" cy="722164"/>
        </a:xfrm>
        <a:prstGeom prst="roundRect">
          <a:avLst>
            <a:gd name="adj" fmla="val 10000"/>
          </a:avLst>
        </a:prstGeom>
        <a:solidFill>
          <a:schemeClr val="accent6">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IN" sz="1800" kern="1200" dirty="0">
              <a:latin typeface="Calibri" pitchFamily="34" charset="0"/>
              <a:cs typeface="Calibri" pitchFamily="34" charset="0"/>
            </a:rPr>
            <a:t>Presentation of PPE and Intangible Assets</a:t>
          </a:r>
        </a:p>
      </dsp:txBody>
      <dsp:txXfrm>
        <a:off x="3781785" y="853619"/>
        <a:ext cx="2871127" cy="679862"/>
      </dsp:txXfrm>
    </dsp:sp>
    <dsp:sp modelId="{39E13FB4-AAFE-4C5C-A3B4-E742409EAFF5}">
      <dsp:nvSpPr>
        <dsp:cNvPr id="0" name=""/>
        <dsp:cNvSpPr/>
      </dsp:nvSpPr>
      <dsp:spPr>
        <a:xfrm rot="21593270">
          <a:off x="3155676" y="2008586"/>
          <a:ext cx="604958" cy="32092"/>
        </a:xfrm>
        <a:custGeom>
          <a:avLst/>
          <a:gdLst/>
          <a:ahLst/>
          <a:cxnLst/>
          <a:rect l="0" t="0" r="0" b="0"/>
          <a:pathLst>
            <a:path>
              <a:moveTo>
                <a:pt x="0" y="16046"/>
              </a:moveTo>
              <a:lnTo>
                <a:pt x="604958" y="16046"/>
              </a:lnTo>
            </a:path>
          </a:pathLst>
        </a:custGeom>
        <a:noFill/>
        <a:ln w="2222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IN" sz="1800" kern="1200">
            <a:latin typeface="Calibri" pitchFamily="34" charset="0"/>
            <a:cs typeface="Calibri" pitchFamily="34" charset="0"/>
          </a:endParaRPr>
        </a:p>
      </dsp:txBody>
      <dsp:txXfrm>
        <a:off x="3443031" y="2009508"/>
        <a:ext cx="30247" cy="30247"/>
      </dsp:txXfrm>
    </dsp:sp>
    <dsp:sp modelId="{BDBB09CA-62C6-43A8-9979-84DFE698915B}">
      <dsp:nvSpPr>
        <dsp:cNvPr id="0" name=""/>
        <dsp:cNvSpPr/>
      </dsp:nvSpPr>
      <dsp:spPr>
        <a:xfrm>
          <a:off x="3760634" y="1662958"/>
          <a:ext cx="2913429" cy="722164"/>
        </a:xfrm>
        <a:prstGeom prst="roundRect">
          <a:avLst>
            <a:gd name="adj" fmla="val 10000"/>
          </a:avLst>
        </a:prstGeom>
        <a:solidFill>
          <a:schemeClr val="accent6">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Calibri" pitchFamily="34" charset="0"/>
              <a:cs typeface="Calibri" pitchFamily="34" charset="0"/>
            </a:rPr>
            <a:t>Classification of current maturities of Long-term borrowings</a:t>
          </a:r>
          <a:endParaRPr lang="en-IN" sz="1800" kern="1200" dirty="0">
            <a:latin typeface="Calibri" pitchFamily="34" charset="0"/>
            <a:cs typeface="Calibri" pitchFamily="34" charset="0"/>
          </a:endParaRPr>
        </a:p>
      </dsp:txBody>
      <dsp:txXfrm>
        <a:off x="3781785" y="1684109"/>
        <a:ext cx="2871127" cy="679862"/>
      </dsp:txXfrm>
    </dsp:sp>
    <dsp:sp modelId="{51279F5F-9956-4E09-A8CB-1764CE85FD3F}">
      <dsp:nvSpPr>
        <dsp:cNvPr id="0" name=""/>
        <dsp:cNvSpPr/>
      </dsp:nvSpPr>
      <dsp:spPr>
        <a:xfrm rot="3233411">
          <a:off x="2944900" y="2423831"/>
          <a:ext cx="1026509" cy="32092"/>
        </a:xfrm>
        <a:custGeom>
          <a:avLst/>
          <a:gdLst/>
          <a:ahLst/>
          <a:cxnLst/>
          <a:rect l="0" t="0" r="0" b="0"/>
          <a:pathLst>
            <a:path>
              <a:moveTo>
                <a:pt x="0" y="16046"/>
              </a:moveTo>
              <a:lnTo>
                <a:pt x="1026509" y="16046"/>
              </a:lnTo>
            </a:path>
          </a:pathLst>
        </a:custGeom>
        <a:noFill/>
        <a:ln w="2222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IN" sz="1800" kern="1200">
            <a:latin typeface="Calibri" pitchFamily="34" charset="0"/>
            <a:cs typeface="Calibri" pitchFamily="34" charset="0"/>
          </a:endParaRPr>
        </a:p>
      </dsp:txBody>
      <dsp:txXfrm>
        <a:off x="3432492" y="2414214"/>
        <a:ext cx="51325" cy="51325"/>
      </dsp:txXfrm>
    </dsp:sp>
    <dsp:sp modelId="{8C28FB95-DE37-4EBE-B2BC-24B3E1049A0A}">
      <dsp:nvSpPr>
        <dsp:cNvPr id="0" name=""/>
        <dsp:cNvSpPr/>
      </dsp:nvSpPr>
      <dsp:spPr>
        <a:xfrm>
          <a:off x="3760634" y="2493447"/>
          <a:ext cx="2913429" cy="722164"/>
        </a:xfrm>
        <a:prstGeom prst="roundRect">
          <a:avLst>
            <a:gd name="adj" fmla="val 10000"/>
          </a:avLst>
        </a:prstGeom>
        <a:solidFill>
          <a:schemeClr val="accent6">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IN" sz="1800" kern="1200" dirty="0">
              <a:latin typeface="Calibri" pitchFamily="34" charset="0"/>
              <a:cs typeface="Calibri" pitchFamily="34" charset="0"/>
            </a:rPr>
            <a:t>Classification of security deposits</a:t>
          </a:r>
        </a:p>
      </dsp:txBody>
      <dsp:txXfrm>
        <a:off x="3781785" y="2514598"/>
        <a:ext cx="2871127" cy="679862"/>
      </dsp:txXfrm>
    </dsp:sp>
    <dsp:sp modelId="{E85C9D5C-D146-448F-880C-28E2E82E6742}">
      <dsp:nvSpPr>
        <dsp:cNvPr id="0" name=""/>
        <dsp:cNvSpPr/>
      </dsp:nvSpPr>
      <dsp:spPr>
        <a:xfrm rot="4198461">
          <a:off x="2574853" y="2839076"/>
          <a:ext cx="1766604" cy="32092"/>
        </a:xfrm>
        <a:custGeom>
          <a:avLst/>
          <a:gdLst/>
          <a:ahLst/>
          <a:cxnLst/>
          <a:rect l="0" t="0" r="0" b="0"/>
          <a:pathLst>
            <a:path>
              <a:moveTo>
                <a:pt x="0" y="16046"/>
              </a:moveTo>
              <a:lnTo>
                <a:pt x="1766604" y="16046"/>
              </a:lnTo>
            </a:path>
          </a:pathLst>
        </a:custGeom>
        <a:noFill/>
        <a:ln w="2222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IN" sz="1800" kern="1200">
            <a:latin typeface="Calibri" pitchFamily="34" charset="0"/>
            <a:cs typeface="Calibri" pitchFamily="34" charset="0"/>
          </a:endParaRPr>
        </a:p>
      </dsp:txBody>
      <dsp:txXfrm>
        <a:off x="3413990" y="2810957"/>
        <a:ext cx="88330" cy="88330"/>
      </dsp:txXfrm>
    </dsp:sp>
    <dsp:sp modelId="{415F209A-68D0-4F52-AB1E-739C2CD57E41}">
      <dsp:nvSpPr>
        <dsp:cNvPr id="0" name=""/>
        <dsp:cNvSpPr/>
      </dsp:nvSpPr>
      <dsp:spPr>
        <a:xfrm>
          <a:off x="3760634" y="3323937"/>
          <a:ext cx="2913429" cy="722164"/>
        </a:xfrm>
        <a:prstGeom prst="roundRect">
          <a:avLst>
            <a:gd name="adj" fmla="val 10000"/>
          </a:avLst>
        </a:prstGeom>
        <a:solidFill>
          <a:schemeClr val="accent6">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Calibri" pitchFamily="34" charset="0"/>
              <a:cs typeface="Calibri" pitchFamily="34" charset="0"/>
            </a:rPr>
            <a:t>Presentation of Grants or donations received  (sec. 8 company) </a:t>
          </a:r>
          <a:endParaRPr lang="en-IN" sz="1800" kern="1200" dirty="0">
            <a:latin typeface="Calibri" pitchFamily="34" charset="0"/>
            <a:cs typeface="Calibri" pitchFamily="34" charset="0"/>
          </a:endParaRPr>
        </a:p>
      </dsp:txBody>
      <dsp:txXfrm>
        <a:off x="3781785" y="3345088"/>
        <a:ext cx="2871127" cy="6798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783F3C-221F-4E24-A840-7B0059897FFD}">
      <dsp:nvSpPr>
        <dsp:cNvPr id="0" name=""/>
        <dsp:cNvSpPr/>
      </dsp:nvSpPr>
      <dsp:spPr>
        <a:xfrm>
          <a:off x="0" y="49876"/>
          <a:ext cx="7776865" cy="486720"/>
        </a:xfrm>
        <a:prstGeom prst="roundRect">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kern="1200" dirty="0"/>
            <a:t>Internal audit system and internal audit report consideration by statutory auditor</a:t>
          </a:r>
        </a:p>
      </dsp:txBody>
      <dsp:txXfrm>
        <a:off x="23760" y="73636"/>
        <a:ext cx="7729345" cy="439200"/>
      </dsp:txXfrm>
    </dsp:sp>
    <dsp:sp modelId="{E111284E-F8DE-49AD-94C7-2E466D70C30B}">
      <dsp:nvSpPr>
        <dsp:cNvPr id="0" name=""/>
        <dsp:cNvSpPr/>
      </dsp:nvSpPr>
      <dsp:spPr>
        <a:xfrm>
          <a:off x="0" y="611476"/>
          <a:ext cx="7776865" cy="486720"/>
        </a:xfrm>
        <a:prstGeom prst="roundRect">
          <a:avLst/>
        </a:prstGeom>
        <a:solidFill>
          <a:schemeClr val="accent3">
            <a:hueOff val="-3307855"/>
            <a:satOff val="5364"/>
            <a:lumOff val="39"/>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kern="1200" dirty="0"/>
            <a:t>Cash losses in FY or immediately preceding FY</a:t>
          </a:r>
        </a:p>
      </dsp:txBody>
      <dsp:txXfrm>
        <a:off x="23760" y="635236"/>
        <a:ext cx="7729345" cy="439200"/>
      </dsp:txXfrm>
    </dsp:sp>
    <dsp:sp modelId="{9315C3D5-F1F1-4D9C-8884-CD0875AFAD15}">
      <dsp:nvSpPr>
        <dsp:cNvPr id="0" name=""/>
        <dsp:cNvSpPr/>
      </dsp:nvSpPr>
      <dsp:spPr>
        <a:xfrm>
          <a:off x="0" y="1173076"/>
          <a:ext cx="7776865" cy="486720"/>
        </a:xfrm>
        <a:prstGeom prst="roundRect">
          <a:avLst/>
        </a:prstGeom>
        <a:solidFill>
          <a:schemeClr val="accent3">
            <a:hueOff val="-6615709"/>
            <a:satOff val="10729"/>
            <a:lumOff val="79"/>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kern="1200" dirty="0"/>
            <a:t>Resignation of statutory auditor and consideration thereof by incoming auditor</a:t>
          </a:r>
        </a:p>
      </dsp:txBody>
      <dsp:txXfrm>
        <a:off x="23760" y="1196836"/>
        <a:ext cx="7729345" cy="439200"/>
      </dsp:txXfrm>
    </dsp:sp>
    <dsp:sp modelId="{BCD6B505-4561-4149-A383-3562913CCAFA}">
      <dsp:nvSpPr>
        <dsp:cNvPr id="0" name=""/>
        <dsp:cNvSpPr/>
      </dsp:nvSpPr>
      <dsp:spPr>
        <a:xfrm>
          <a:off x="0" y="1734676"/>
          <a:ext cx="7776865" cy="486720"/>
        </a:xfrm>
        <a:prstGeom prst="roundRect">
          <a:avLst/>
        </a:prstGeom>
        <a:solidFill>
          <a:schemeClr val="accent3">
            <a:hueOff val="-9923564"/>
            <a:satOff val="16093"/>
            <a:lumOff val="118"/>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kern="1200" dirty="0"/>
            <a:t>Inventory Physical Verification</a:t>
          </a:r>
        </a:p>
      </dsp:txBody>
      <dsp:txXfrm>
        <a:off x="23760" y="1758436"/>
        <a:ext cx="7729345" cy="439200"/>
      </dsp:txXfrm>
    </dsp:sp>
    <dsp:sp modelId="{60209E52-3C43-472F-A29E-6A8F600A21FF}">
      <dsp:nvSpPr>
        <dsp:cNvPr id="0" name=""/>
        <dsp:cNvSpPr/>
      </dsp:nvSpPr>
      <dsp:spPr>
        <a:xfrm>
          <a:off x="0" y="2296276"/>
          <a:ext cx="7776865" cy="486720"/>
        </a:xfrm>
        <a:prstGeom prst="roundRect">
          <a:avLst/>
        </a:prstGeom>
        <a:solidFill>
          <a:schemeClr val="accent3">
            <a:hueOff val="-13231418"/>
            <a:satOff val="21458"/>
            <a:lumOff val="158"/>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kern="1200" dirty="0"/>
            <a:t>Deemed Deposit </a:t>
          </a:r>
        </a:p>
      </dsp:txBody>
      <dsp:txXfrm>
        <a:off x="23760" y="2320036"/>
        <a:ext cx="7729345" cy="439200"/>
      </dsp:txXfrm>
    </dsp:sp>
    <dsp:sp modelId="{686FC5B8-A113-42D6-8939-6C9ED6678D84}">
      <dsp:nvSpPr>
        <dsp:cNvPr id="0" name=""/>
        <dsp:cNvSpPr/>
      </dsp:nvSpPr>
      <dsp:spPr>
        <a:xfrm>
          <a:off x="0" y="2857875"/>
          <a:ext cx="7776865" cy="486720"/>
        </a:xfrm>
        <a:prstGeom prst="roundRect">
          <a:avLst/>
        </a:prstGeom>
        <a:solidFill>
          <a:schemeClr val="accent3">
            <a:hueOff val="-16539272"/>
            <a:satOff val="26822"/>
            <a:lumOff val="197"/>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kern="1200" dirty="0"/>
            <a:t>CFS : Details of qualification or adverse remarks by component auditors in CARO</a:t>
          </a:r>
        </a:p>
      </dsp:txBody>
      <dsp:txXfrm>
        <a:off x="23760" y="2881635"/>
        <a:ext cx="7729345" cy="4392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0122D-ECEF-4F9C-A22B-B9412AA04A86}">
      <dsp:nvSpPr>
        <dsp:cNvPr id="0" name=""/>
        <dsp:cNvSpPr/>
      </dsp:nvSpPr>
      <dsp:spPr>
        <a:xfrm>
          <a:off x="0" y="82106"/>
          <a:ext cx="7848873" cy="1844105"/>
        </a:xfrm>
        <a:prstGeom prst="roundRect">
          <a:avLst/>
        </a:prstGeom>
        <a:solidFill>
          <a:schemeClr val="lt1">
            <a:hueOff val="0"/>
            <a:satOff val="0"/>
            <a:lumOff val="0"/>
            <a:alphaOff val="0"/>
          </a:schemeClr>
        </a:solidFill>
        <a:ln w="222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IN" sz="2200" b="1" kern="1200" dirty="0">
              <a:latin typeface="Calibri" pitchFamily="34" charset="0"/>
              <a:cs typeface="Calibri" pitchFamily="34" charset="0"/>
            </a:rPr>
            <a:t>3(xiv)(a)</a:t>
          </a:r>
          <a:r>
            <a:rPr lang="en-IN" sz="2200" kern="1200" dirty="0">
              <a:latin typeface="Calibri" pitchFamily="34" charset="0"/>
              <a:cs typeface="Calibri" pitchFamily="34" charset="0"/>
            </a:rPr>
            <a:t> </a:t>
          </a:r>
          <a:r>
            <a:rPr lang="en-US" sz="2200" kern="1200" dirty="0">
              <a:latin typeface="Calibri" pitchFamily="34" charset="0"/>
              <a:cs typeface="Calibri" pitchFamily="34" charset="0"/>
            </a:rPr>
            <a:t>Whether the company has an internal audit system commensurate with the size and nature of its business; </a:t>
          </a:r>
        </a:p>
        <a:p>
          <a:pPr marL="0" lvl="0" indent="0" algn="l" defTabSz="977900" rtl="0">
            <a:lnSpc>
              <a:spcPct val="90000"/>
            </a:lnSpc>
            <a:spcBef>
              <a:spcPct val="0"/>
            </a:spcBef>
            <a:spcAft>
              <a:spcPct val="35000"/>
            </a:spcAft>
            <a:buNone/>
          </a:pPr>
          <a:r>
            <a:rPr lang="en-IN" sz="2200" b="1" kern="1200" dirty="0">
              <a:latin typeface="Calibri" pitchFamily="34" charset="0"/>
              <a:cs typeface="Calibri" pitchFamily="34" charset="0"/>
            </a:rPr>
            <a:t>3(xiv)(b)</a:t>
          </a:r>
          <a:r>
            <a:rPr lang="en-IN" sz="2200" kern="1200" dirty="0">
              <a:latin typeface="Calibri" pitchFamily="34" charset="0"/>
              <a:cs typeface="Calibri" pitchFamily="34" charset="0"/>
            </a:rPr>
            <a:t> </a:t>
          </a:r>
          <a:r>
            <a:rPr lang="en-US" sz="2200" kern="1200" dirty="0">
              <a:latin typeface="Calibri" pitchFamily="34" charset="0"/>
              <a:cs typeface="Calibri" pitchFamily="34" charset="0"/>
            </a:rPr>
            <a:t>Whether the reports of the Internal Auditors for the period under audit were considered by the statutory auditor;</a:t>
          </a:r>
          <a:endParaRPr lang="en-IN" sz="2200" kern="1200" dirty="0">
            <a:latin typeface="Calibri" pitchFamily="34" charset="0"/>
            <a:cs typeface="Calibri" pitchFamily="34" charset="0"/>
          </a:endParaRPr>
        </a:p>
      </dsp:txBody>
      <dsp:txXfrm>
        <a:off x="90022" y="172128"/>
        <a:ext cx="7668829" cy="1664061"/>
      </dsp:txXfrm>
    </dsp:sp>
    <dsp:sp modelId="{3C99D43C-14C5-430D-A4C1-061E58D2720C}">
      <dsp:nvSpPr>
        <dsp:cNvPr id="0" name=""/>
        <dsp:cNvSpPr/>
      </dsp:nvSpPr>
      <dsp:spPr>
        <a:xfrm>
          <a:off x="0" y="1844324"/>
          <a:ext cx="7848873" cy="81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202" tIns="30480" rIns="170688" bIns="30480" numCol="1" spcCol="1270" anchor="t" anchorCtr="0">
          <a:noAutofit/>
        </a:bodyPr>
        <a:lstStyle/>
        <a:p>
          <a:pPr marL="228600" lvl="1" indent="-228600" algn="l" defTabSz="1066800" rtl="0">
            <a:lnSpc>
              <a:spcPct val="90000"/>
            </a:lnSpc>
            <a:spcBef>
              <a:spcPct val="0"/>
            </a:spcBef>
            <a:spcAft>
              <a:spcPct val="20000"/>
            </a:spcAft>
            <a:buChar char="•"/>
          </a:pPr>
          <a:endParaRPr lang="en-IN" sz="2400" kern="1200" dirty="0">
            <a:latin typeface="Brush Script MT" pitchFamily="66" charset="0"/>
            <a:cs typeface="Calibri" pitchFamily="34" charset="0"/>
          </a:endParaRPr>
        </a:p>
      </dsp:txBody>
      <dsp:txXfrm>
        <a:off x="0" y="1844324"/>
        <a:ext cx="7848873" cy="81667"/>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IN"/>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D98A6A5D-98F4-45E7-8D9B-1F9FC2BF2CE8}" type="datetimeFigureOut">
              <a:rPr lang="en-IN" smtClean="0"/>
              <a:t>18-04-2023</a:t>
            </a:fld>
            <a:endParaRPr lang="en-IN"/>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IN"/>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DC31CDBC-7FB6-4C64-B865-86BF0D7A160C}" type="slidenum">
              <a:rPr lang="en-IN" smtClean="0"/>
              <a:t>‹#›</a:t>
            </a:fld>
            <a:endParaRPr lang="en-IN"/>
          </a:p>
        </p:txBody>
      </p:sp>
    </p:spTree>
    <p:extLst>
      <p:ext uri="{BB962C8B-B14F-4D97-AF65-F5344CB8AC3E}">
        <p14:creationId xmlns:p14="http://schemas.microsoft.com/office/powerpoint/2010/main" val="1782202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IN"/>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89327BB4-AC4A-43DF-9E1F-299EEFA27C8B}" type="datetimeFigureOut">
              <a:rPr lang="en-IN" smtClean="0"/>
              <a:t>18-04-2023</a:t>
            </a:fld>
            <a:endParaRPr lang="en-IN"/>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92" tIns="46246" rIns="92492" bIns="46246" rtlCol="0" anchor="ctr"/>
          <a:lstStyle/>
          <a:p>
            <a:endParaRPr lang="en-IN"/>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IN"/>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B993941C-92F3-48D3-8460-A7D24A95E51D}" type="slidenum">
              <a:rPr lang="en-IN" smtClean="0"/>
              <a:t>‹#›</a:t>
            </a:fld>
            <a:endParaRPr lang="en-IN"/>
          </a:p>
        </p:txBody>
      </p:sp>
    </p:spTree>
    <p:extLst>
      <p:ext uri="{BB962C8B-B14F-4D97-AF65-F5344CB8AC3E}">
        <p14:creationId xmlns:p14="http://schemas.microsoft.com/office/powerpoint/2010/main" val="3769270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993941C-92F3-48D3-8460-A7D24A95E51D}" type="slidenum">
              <a:rPr lang="en-IN" smtClean="0"/>
              <a:t>1</a:t>
            </a:fld>
            <a:endParaRPr lang="en-IN"/>
          </a:p>
        </p:txBody>
      </p:sp>
    </p:spTree>
    <p:extLst>
      <p:ext uri="{BB962C8B-B14F-4D97-AF65-F5344CB8AC3E}">
        <p14:creationId xmlns:p14="http://schemas.microsoft.com/office/powerpoint/2010/main" val="1154287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993941C-92F3-48D3-8460-A7D24A95E51D}" type="slidenum">
              <a:rPr lang="en-IN" smtClean="0"/>
              <a:t>31</a:t>
            </a:fld>
            <a:endParaRPr lang="en-IN"/>
          </a:p>
        </p:txBody>
      </p:sp>
    </p:spTree>
    <p:extLst>
      <p:ext uri="{BB962C8B-B14F-4D97-AF65-F5344CB8AC3E}">
        <p14:creationId xmlns:p14="http://schemas.microsoft.com/office/powerpoint/2010/main" val="180392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IN" b="1" dirty="0"/>
          </a:p>
        </p:txBody>
      </p:sp>
      <p:sp>
        <p:nvSpPr>
          <p:cNvPr id="4" name="Slide Number Placeholder 3"/>
          <p:cNvSpPr>
            <a:spLocks noGrp="1"/>
          </p:cNvSpPr>
          <p:nvPr>
            <p:ph type="sldNum" sz="quarter" idx="10"/>
          </p:nvPr>
        </p:nvSpPr>
        <p:spPr/>
        <p:txBody>
          <a:bodyPr/>
          <a:lstStyle/>
          <a:p>
            <a:fld id="{B993941C-92F3-48D3-8460-A7D24A95E51D}" type="slidenum">
              <a:rPr lang="en-IN" smtClean="0"/>
              <a:t>32</a:t>
            </a:fld>
            <a:endParaRPr lang="en-IN"/>
          </a:p>
        </p:txBody>
      </p:sp>
    </p:spTree>
    <p:extLst>
      <p:ext uri="{BB962C8B-B14F-4D97-AF65-F5344CB8AC3E}">
        <p14:creationId xmlns:p14="http://schemas.microsoft.com/office/powerpoint/2010/main" val="614644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993941C-92F3-48D3-8460-A7D24A95E51D}" type="slidenum">
              <a:rPr lang="en-IN" smtClean="0"/>
              <a:t>33</a:t>
            </a:fld>
            <a:endParaRPr lang="en-IN"/>
          </a:p>
        </p:txBody>
      </p:sp>
    </p:spTree>
    <p:extLst>
      <p:ext uri="{BB962C8B-B14F-4D97-AF65-F5344CB8AC3E}">
        <p14:creationId xmlns:p14="http://schemas.microsoft.com/office/powerpoint/2010/main" val="1112911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993941C-92F3-48D3-8460-A7D24A95E51D}" type="slidenum">
              <a:rPr lang="en-IN" smtClean="0"/>
              <a:t>34</a:t>
            </a:fld>
            <a:endParaRPr lang="en-IN"/>
          </a:p>
        </p:txBody>
      </p:sp>
    </p:spTree>
    <p:extLst>
      <p:ext uri="{BB962C8B-B14F-4D97-AF65-F5344CB8AC3E}">
        <p14:creationId xmlns:p14="http://schemas.microsoft.com/office/powerpoint/2010/main" val="614644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993941C-92F3-48D3-8460-A7D24A95E51D}" type="slidenum">
              <a:rPr lang="en-IN" smtClean="0"/>
              <a:t>35</a:t>
            </a:fld>
            <a:endParaRPr lang="en-IN"/>
          </a:p>
        </p:txBody>
      </p:sp>
    </p:spTree>
    <p:extLst>
      <p:ext uri="{BB962C8B-B14F-4D97-AF65-F5344CB8AC3E}">
        <p14:creationId xmlns:p14="http://schemas.microsoft.com/office/powerpoint/2010/main" val="4093058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993941C-92F3-48D3-8460-A7D24A95E51D}" type="slidenum">
              <a:rPr lang="en-IN" smtClean="0"/>
              <a:t>36</a:t>
            </a:fld>
            <a:endParaRPr lang="en-IN"/>
          </a:p>
        </p:txBody>
      </p:sp>
    </p:spTree>
    <p:extLst>
      <p:ext uri="{BB962C8B-B14F-4D97-AF65-F5344CB8AC3E}">
        <p14:creationId xmlns:p14="http://schemas.microsoft.com/office/powerpoint/2010/main" val="614644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993941C-92F3-48D3-8460-A7D24A95E51D}" type="slidenum">
              <a:rPr lang="en-IN" smtClean="0"/>
              <a:t>37</a:t>
            </a:fld>
            <a:endParaRPr lang="en-IN"/>
          </a:p>
        </p:txBody>
      </p:sp>
    </p:spTree>
    <p:extLst>
      <p:ext uri="{BB962C8B-B14F-4D97-AF65-F5344CB8AC3E}">
        <p14:creationId xmlns:p14="http://schemas.microsoft.com/office/powerpoint/2010/main" val="920471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993941C-92F3-48D3-8460-A7D24A95E51D}" type="slidenum">
              <a:rPr lang="en-IN" smtClean="0"/>
              <a:t>40</a:t>
            </a:fld>
            <a:endParaRPr lang="en-IN"/>
          </a:p>
        </p:txBody>
      </p:sp>
    </p:spTree>
    <p:extLst>
      <p:ext uri="{BB962C8B-B14F-4D97-AF65-F5344CB8AC3E}">
        <p14:creationId xmlns:p14="http://schemas.microsoft.com/office/powerpoint/2010/main" val="1301759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993941C-92F3-48D3-8460-A7D24A95E51D}" type="slidenum">
              <a:rPr lang="en-IN" smtClean="0"/>
              <a:t>41</a:t>
            </a:fld>
            <a:endParaRPr lang="en-IN"/>
          </a:p>
        </p:txBody>
      </p:sp>
    </p:spTree>
    <p:extLst>
      <p:ext uri="{BB962C8B-B14F-4D97-AF65-F5344CB8AC3E}">
        <p14:creationId xmlns:p14="http://schemas.microsoft.com/office/powerpoint/2010/main" val="26464231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993941C-92F3-48D3-8460-A7D24A95E51D}" type="slidenum">
              <a:rPr lang="en-IN" smtClean="0"/>
              <a:t>42</a:t>
            </a:fld>
            <a:endParaRPr lang="en-IN"/>
          </a:p>
        </p:txBody>
      </p:sp>
    </p:spTree>
    <p:extLst>
      <p:ext uri="{BB962C8B-B14F-4D97-AF65-F5344CB8AC3E}">
        <p14:creationId xmlns:p14="http://schemas.microsoft.com/office/powerpoint/2010/main" val="1301759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993941C-92F3-48D3-8460-A7D24A95E51D}" type="slidenum">
              <a:rPr lang="en-IN" smtClean="0"/>
              <a:t>21</a:t>
            </a:fld>
            <a:endParaRPr lang="en-IN"/>
          </a:p>
        </p:txBody>
      </p:sp>
    </p:spTree>
    <p:extLst>
      <p:ext uri="{BB962C8B-B14F-4D97-AF65-F5344CB8AC3E}">
        <p14:creationId xmlns:p14="http://schemas.microsoft.com/office/powerpoint/2010/main" val="3198600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993941C-92F3-48D3-8460-A7D24A95E51D}" type="slidenum">
              <a:rPr lang="en-IN" smtClean="0"/>
              <a:t>43</a:t>
            </a:fld>
            <a:endParaRPr lang="en-IN"/>
          </a:p>
        </p:txBody>
      </p:sp>
    </p:spTree>
    <p:extLst>
      <p:ext uri="{BB962C8B-B14F-4D97-AF65-F5344CB8AC3E}">
        <p14:creationId xmlns:p14="http://schemas.microsoft.com/office/powerpoint/2010/main" val="753677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993941C-92F3-48D3-8460-A7D24A95E51D}" type="slidenum">
              <a:rPr lang="en-IN" smtClean="0"/>
              <a:t>44</a:t>
            </a:fld>
            <a:endParaRPr lang="en-IN"/>
          </a:p>
        </p:txBody>
      </p:sp>
    </p:spTree>
    <p:extLst>
      <p:ext uri="{BB962C8B-B14F-4D97-AF65-F5344CB8AC3E}">
        <p14:creationId xmlns:p14="http://schemas.microsoft.com/office/powerpoint/2010/main" val="1275441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993941C-92F3-48D3-8460-A7D24A95E51D}" type="slidenum">
              <a:rPr lang="en-IN" smtClean="0"/>
              <a:t>45</a:t>
            </a:fld>
            <a:endParaRPr lang="en-IN"/>
          </a:p>
        </p:txBody>
      </p:sp>
    </p:spTree>
    <p:extLst>
      <p:ext uri="{BB962C8B-B14F-4D97-AF65-F5344CB8AC3E}">
        <p14:creationId xmlns:p14="http://schemas.microsoft.com/office/powerpoint/2010/main" val="28303596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993941C-92F3-48D3-8460-A7D24A95E51D}" type="slidenum">
              <a:rPr lang="en-IN" smtClean="0"/>
              <a:t>46</a:t>
            </a:fld>
            <a:endParaRPr lang="en-IN"/>
          </a:p>
        </p:txBody>
      </p:sp>
    </p:spTree>
    <p:extLst>
      <p:ext uri="{BB962C8B-B14F-4D97-AF65-F5344CB8AC3E}">
        <p14:creationId xmlns:p14="http://schemas.microsoft.com/office/powerpoint/2010/main" val="2160519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993941C-92F3-48D3-8460-A7D24A95E51D}" type="slidenum">
              <a:rPr lang="en-IN" smtClean="0"/>
              <a:t>49</a:t>
            </a:fld>
            <a:endParaRPr lang="en-IN"/>
          </a:p>
        </p:txBody>
      </p:sp>
    </p:spTree>
    <p:extLst>
      <p:ext uri="{BB962C8B-B14F-4D97-AF65-F5344CB8AC3E}">
        <p14:creationId xmlns:p14="http://schemas.microsoft.com/office/powerpoint/2010/main" val="2320517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993941C-92F3-48D3-8460-A7D24A95E51D}" type="slidenum">
              <a:rPr lang="en-IN" smtClean="0"/>
              <a:t>50</a:t>
            </a:fld>
            <a:endParaRPr lang="en-IN"/>
          </a:p>
        </p:txBody>
      </p:sp>
    </p:spTree>
    <p:extLst>
      <p:ext uri="{BB962C8B-B14F-4D97-AF65-F5344CB8AC3E}">
        <p14:creationId xmlns:p14="http://schemas.microsoft.com/office/powerpoint/2010/main" val="1000209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993941C-92F3-48D3-8460-A7D24A95E51D}" type="slidenum">
              <a:rPr lang="en-IN" smtClean="0"/>
              <a:t>56</a:t>
            </a:fld>
            <a:endParaRPr lang="en-IN"/>
          </a:p>
        </p:txBody>
      </p:sp>
    </p:spTree>
    <p:extLst>
      <p:ext uri="{BB962C8B-B14F-4D97-AF65-F5344CB8AC3E}">
        <p14:creationId xmlns:p14="http://schemas.microsoft.com/office/powerpoint/2010/main" val="2200635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993941C-92F3-48D3-8460-A7D24A95E51D}" type="slidenum">
              <a:rPr lang="en-IN" smtClean="0"/>
              <a:t>57</a:t>
            </a:fld>
            <a:endParaRPr lang="en-IN"/>
          </a:p>
        </p:txBody>
      </p:sp>
    </p:spTree>
    <p:extLst>
      <p:ext uri="{BB962C8B-B14F-4D97-AF65-F5344CB8AC3E}">
        <p14:creationId xmlns:p14="http://schemas.microsoft.com/office/powerpoint/2010/main" val="6146449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993941C-92F3-48D3-8460-A7D24A95E51D}" type="slidenum">
              <a:rPr lang="en-IN" smtClean="0"/>
              <a:t>58</a:t>
            </a:fld>
            <a:endParaRPr lang="en-IN"/>
          </a:p>
        </p:txBody>
      </p:sp>
    </p:spTree>
    <p:extLst>
      <p:ext uri="{BB962C8B-B14F-4D97-AF65-F5344CB8AC3E}">
        <p14:creationId xmlns:p14="http://schemas.microsoft.com/office/powerpoint/2010/main" val="12314245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993941C-92F3-48D3-8460-A7D24A95E51D}" type="slidenum">
              <a:rPr lang="en-IN" smtClean="0"/>
              <a:t>65</a:t>
            </a:fld>
            <a:endParaRPr lang="en-IN"/>
          </a:p>
        </p:txBody>
      </p:sp>
    </p:spTree>
    <p:extLst>
      <p:ext uri="{BB962C8B-B14F-4D97-AF65-F5344CB8AC3E}">
        <p14:creationId xmlns:p14="http://schemas.microsoft.com/office/powerpoint/2010/main" val="2537114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993941C-92F3-48D3-8460-A7D24A95E51D}" type="slidenum">
              <a:rPr lang="en-IN" smtClean="0"/>
              <a:t>22</a:t>
            </a:fld>
            <a:endParaRPr lang="en-IN"/>
          </a:p>
        </p:txBody>
      </p:sp>
    </p:spTree>
    <p:extLst>
      <p:ext uri="{BB962C8B-B14F-4D97-AF65-F5344CB8AC3E}">
        <p14:creationId xmlns:p14="http://schemas.microsoft.com/office/powerpoint/2010/main" val="14526736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993941C-92F3-48D3-8460-A7D24A95E51D}" type="slidenum">
              <a:rPr lang="en-IN" smtClean="0"/>
              <a:t>70</a:t>
            </a:fld>
            <a:endParaRPr lang="en-IN"/>
          </a:p>
        </p:txBody>
      </p:sp>
    </p:spTree>
    <p:extLst>
      <p:ext uri="{BB962C8B-B14F-4D97-AF65-F5344CB8AC3E}">
        <p14:creationId xmlns:p14="http://schemas.microsoft.com/office/powerpoint/2010/main" val="6146449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993941C-92F3-48D3-8460-A7D24A95E51D}" type="slidenum">
              <a:rPr lang="en-IN" smtClean="0"/>
              <a:t>71</a:t>
            </a:fld>
            <a:endParaRPr lang="en-IN"/>
          </a:p>
        </p:txBody>
      </p:sp>
    </p:spTree>
    <p:extLst>
      <p:ext uri="{BB962C8B-B14F-4D97-AF65-F5344CB8AC3E}">
        <p14:creationId xmlns:p14="http://schemas.microsoft.com/office/powerpoint/2010/main" val="6146449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993941C-92F3-48D3-8460-A7D24A95E51D}" type="slidenum">
              <a:rPr lang="en-IN" smtClean="0"/>
              <a:t>72</a:t>
            </a:fld>
            <a:endParaRPr lang="en-IN"/>
          </a:p>
        </p:txBody>
      </p:sp>
    </p:spTree>
    <p:extLst>
      <p:ext uri="{BB962C8B-B14F-4D97-AF65-F5344CB8AC3E}">
        <p14:creationId xmlns:p14="http://schemas.microsoft.com/office/powerpoint/2010/main" val="10246220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993941C-92F3-48D3-8460-A7D24A95E51D}" type="slidenum">
              <a:rPr lang="en-IN" smtClean="0"/>
              <a:t>74</a:t>
            </a:fld>
            <a:endParaRPr lang="en-IN"/>
          </a:p>
        </p:txBody>
      </p:sp>
    </p:spTree>
    <p:extLst>
      <p:ext uri="{BB962C8B-B14F-4D97-AF65-F5344CB8AC3E}">
        <p14:creationId xmlns:p14="http://schemas.microsoft.com/office/powerpoint/2010/main" val="33767604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993941C-92F3-48D3-8460-A7D24A95E51D}" type="slidenum">
              <a:rPr lang="en-IN" smtClean="0"/>
              <a:t>76</a:t>
            </a:fld>
            <a:endParaRPr lang="en-IN"/>
          </a:p>
        </p:txBody>
      </p:sp>
    </p:spTree>
    <p:extLst>
      <p:ext uri="{BB962C8B-B14F-4D97-AF65-F5344CB8AC3E}">
        <p14:creationId xmlns:p14="http://schemas.microsoft.com/office/powerpoint/2010/main" val="22398960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993941C-92F3-48D3-8460-A7D24A95E51D}" type="slidenum">
              <a:rPr lang="en-IN" smtClean="0"/>
              <a:t>77</a:t>
            </a:fld>
            <a:endParaRPr lang="en-IN"/>
          </a:p>
        </p:txBody>
      </p:sp>
    </p:spTree>
    <p:extLst>
      <p:ext uri="{BB962C8B-B14F-4D97-AF65-F5344CB8AC3E}">
        <p14:creationId xmlns:p14="http://schemas.microsoft.com/office/powerpoint/2010/main" val="31226931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993941C-92F3-48D3-8460-A7D24A95E51D}" type="slidenum">
              <a:rPr lang="en-IN" smtClean="0"/>
              <a:t>79</a:t>
            </a:fld>
            <a:endParaRPr lang="en-IN"/>
          </a:p>
        </p:txBody>
      </p:sp>
    </p:spTree>
    <p:extLst>
      <p:ext uri="{BB962C8B-B14F-4D97-AF65-F5344CB8AC3E}">
        <p14:creationId xmlns:p14="http://schemas.microsoft.com/office/powerpoint/2010/main" val="20524746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993941C-92F3-48D3-8460-A7D24A95E51D}" type="slidenum">
              <a:rPr lang="en-IN" smtClean="0"/>
              <a:t>80</a:t>
            </a:fld>
            <a:endParaRPr lang="en-IN"/>
          </a:p>
        </p:txBody>
      </p:sp>
    </p:spTree>
    <p:extLst>
      <p:ext uri="{BB962C8B-B14F-4D97-AF65-F5344CB8AC3E}">
        <p14:creationId xmlns:p14="http://schemas.microsoft.com/office/powerpoint/2010/main" val="30172189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993941C-92F3-48D3-8460-A7D24A95E51D}" type="slidenum">
              <a:rPr lang="en-IN" smtClean="0"/>
              <a:t>81</a:t>
            </a:fld>
            <a:endParaRPr lang="en-IN"/>
          </a:p>
        </p:txBody>
      </p:sp>
    </p:spTree>
    <p:extLst>
      <p:ext uri="{BB962C8B-B14F-4D97-AF65-F5344CB8AC3E}">
        <p14:creationId xmlns:p14="http://schemas.microsoft.com/office/powerpoint/2010/main" val="24283908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993941C-92F3-48D3-8460-A7D24A95E51D}" type="slidenum">
              <a:rPr lang="en-IN" smtClean="0"/>
              <a:t>82</a:t>
            </a:fld>
            <a:endParaRPr lang="en-IN"/>
          </a:p>
        </p:txBody>
      </p:sp>
    </p:spTree>
    <p:extLst>
      <p:ext uri="{BB962C8B-B14F-4D97-AF65-F5344CB8AC3E}">
        <p14:creationId xmlns:p14="http://schemas.microsoft.com/office/powerpoint/2010/main" val="2373257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993941C-92F3-48D3-8460-A7D24A95E51D}" type="slidenum">
              <a:rPr lang="en-IN" smtClean="0"/>
              <a:t>23</a:t>
            </a:fld>
            <a:endParaRPr lang="en-IN"/>
          </a:p>
        </p:txBody>
      </p:sp>
    </p:spTree>
    <p:extLst>
      <p:ext uri="{BB962C8B-B14F-4D97-AF65-F5344CB8AC3E}">
        <p14:creationId xmlns:p14="http://schemas.microsoft.com/office/powerpoint/2010/main" val="21014907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993941C-92F3-48D3-8460-A7D24A95E51D}" type="slidenum">
              <a:rPr lang="en-IN" smtClean="0"/>
              <a:t>85</a:t>
            </a:fld>
            <a:endParaRPr lang="en-IN"/>
          </a:p>
        </p:txBody>
      </p:sp>
    </p:spTree>
    <p:extLst>
      <p:ext uri="{BB962C8B-B14F-4D97-AF65-F5344CB8AC3E}">
        <p14:creationId xmlns:p14="http://schemas.microsoft.com/office/powerpoint/2010/main" val="18427541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993941C-92F3-48D3-8460-A7D24A95E51D}" type="slidenum">
              <a:rPr lang="en-IN" smtClean="0"/>
              <a:t>86</a:t>
            </a:fld>
            <a:endParaRPr lang="en-IN"/>
          </a:p>
        </p:txBody>
      </p:sp>
    </p:spTree>
    <p:extLst>
      <p:ext uri="{BB962C8B-B14F-4D97-AF65-F5344CB8AC3E}">
        <p14:creationId xmlns:p14="http://schemas.microsoft.com/office/powerpoint/2010/main" val="40324364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993941C-92F3-48D3-8460-A7D24A95E51D}" type="slidenum">
              <a:rPr lang="en-IN" smtClean="0"/>
              <a:t>89</a:t>
            </a:fld>
            <a:endParaRPr lang="en-IN"/>
          </a:p>
        </p:txBody>
      </p:sp>
    </p:spTree>
    <p:extLst>
      <p:ext uri="{BB962C8B-B14F-4D97-AF65-F5344CB8AC3E}">
        <p14:creationId xmlns:p14="http://schemas.microsoft.com/office/powerpoint/2010/main" val="38676484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993941C-92F3-48D3-8460-A7D24A95E51D}" type="slidenum">
              <a:rPr lang="en-IN" smtClean="0"/>
              <a:t>92</a:t>
            </a:fld>
            <a:endParaRPr lang="en-IN"/>
          </a:p>
        </p:txBody>
      </p:sp>
    </p:spTree>
    <p:extLst>
      <p:ext uri="{BB962C8B-B14F-4D97-AF65-F5344CB8AC3E}">
        <p14:creationId xmlns:p14="http://schemas.microsoft.com/office/powerpoint/2010/main" val="20660773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5513"/>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639BD0A-CE01-4AE7-8B69-B0C28A59B6CE}" type="slidenum">
              <a:rPr lang="en-IN" smtClean="0"/>
              <a:t>94</a:t>
            </a:fld>
            <a:endParaRPr lang="en-IN"/>
          </a:p>
        </p:txBody>
      </p:sp>
    </p:spTree>
    <p:extLst>
      <p:ext uri="{BB962C8B-B14F-4D97-AF65-F5344CB8AC3E}">
        <p14:creationId xmlns:p14="http://schemas.microsoft.com/office/powerpoint/2010/main" val="12464933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5513"/>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639BD0A-CE01-4AE7-8B69-B0C28A59B6CE}" type="slidenum">
              <a:rPr lang="en-IN" smtClean="0"/>
              <a:t>95</a:t>
            </a:fld>
            <a:endParaRPr lang="en-IN"/>
          </a:p>
        </p:txBody>
      </p:sp>
    </p:spTree>
    <p:extLst>
      <p:ext uri="{BB962C8B-B14F-4D97-AF65-F5344CB8AC3E}">
        <p14:creationId xmlns:p14="http://schemas.microsoft.com/office/powerpoint/2010/main" val="42222073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5513"/>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639BD0A-CE01-4AE7-8B69-B0C28A59B6CE}" type="slidenum">
              <a:rPr lang="en-IN" smtClean="0"/>
              <a:t>97</a:t>
            </a:fld>
            <a:endParaRPr lang="en-IN"/>
          </a:p>
        </p:txBody>
      </p:sp>
    </p:spTree>
    <p:extLst>
      <p:ext uri="{BB962C8B-B14F-4D97-AF65-F5344CB8AC3E}">
        <p14:creationId xmlns:p14="http://schemas.microsoft.com/office/powerpoint/2010/main" val="40223840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5513"/>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639BD0A-CE01-4AE7-8B69-B0C28A59B6CE}" type="slidenum">
              <a:rPr lang="en-IN" smtClean="0"/>
              <a:t>98</a:t>
            </a:fld>
            <a:endParaRPr lang="en-IN"/>
          </a:p>
        </p:txBody>
      </p:sp>
    </p:spTree>
    <p:extLst>
      <p:ext uri="{BB962C8B-B14F-4D97-AF65-F5344CB8AC3E}">
        <p14:creationId xmlns:p14="http://schemas.microsoft.com/office/powerpoint/2010/main" val="11555234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5513"/>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639BD0A-CE01-4AE7-8B69-B0C28A59B6CE}" type="slidenum">
              <a:rPr lang="en-IN" smtClean="0"/>
              <a:t>100</a:t>
            </a:fld>
            <a:endParaRPr lang="en-IN"/>
          </a:p>
        </p:txBody>
      </p:sp>
    </p:spTree>
    <p:extLst>
      <p:ext uri="{BB962C8B-B14F-4D97-AF65-F5344CB8AC3E}">
        <p14:creationId xmlns:p14="http://schemas.microsoft.com/office/powerpoint/2010/main" val="35523036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993941C-92F3-48D3-8460-A7D24A95E51D}" type="slidenum">
              <a:rPr lang="en-IN" smtClean="0"/>
              <a:t>102</a:t>
            </a:fld>
            <a:endParaRPr lang="en-IN"/>
          </a:p>
        </p:txBody>
      </p:sp>
    </p:spTree>
    <p:extLst>
      <p:ext uri="{BB962C8B-B14F-4D97-AF65-F5344CB8AC3E}">
        <p14:creationId xmlns:p14="http://schemas.microsoft.com/office/powerpoint/2010/main" val="3753465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993941C-92F3-48D3-8460-A7D24A95E51D}" type="slidenum">
              <a:rPr lang="en-IN" smtClean="0"/>
              <a:t>24</a:t>
            </a:fld>
            <a:endParaRPr lang="en-IN"/>
          </a:p>
        </p:txBody>
      </p:sp>
    </p:spTree>
    <p:extLst>
      <p:ext uri="{BB962C8B-B14F-4D97-AF65-F5344CB8AC3E}">
        <p14:creationId xmlns:p14="http://schemas.microsoft.com/office/powerpoint/2010/main" val="3513143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993941C-92F3-48D3-8460-A7D24A95E51D}" type="slidenum">
              <a:rPr lang="en-IN" smtClean="0"/>
              <a:t>25</a:t>
            </a:fld>
            <a:endParaRPr lang="en-IN"/>
          </a:p>
        </p:txBody>
      </p:sp>
    </p:spTree>
    <p:extLst>
      <p:ext uri="{BB962C8B-B14F-4D97-AF65-F5344CB8AC3E}">
        <p14:creationId xmlns:p14="http://schemas.microsoft.com/office/powerpoint/2010/main" val="3686236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993941C-92F3-48D3-8460-A7D24A95E51D}" type="slidenum">
              <a:rPr lang="en-IN" smtClean="0"/>
              <a:t>27</a:t>
            </a:fld>
            <a:endParaRPr lang="en-IN"/>
          </a:p>
        </p:txBody>
      </p:sp>
    </p:spTree>
    <p:extLst>
      <p:ext uri="{BB962C8B-B14F-4D97-AF65-F5344CB8AC3E}">
        <p14:creationId xmlns:p14="http://schemas.microsoft.com/office/powerpoint/2010/main" val="1556228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993941C-92F3-48D3-8460-A7D24A95E51D}" type="slidenum">
              <a:rPr lang="en-IN" smtClean="0"/>
              <a:t>28</a:t>
            </a:fld>
            <a:endParaRPr lang="en-IN"/>
          </a:p>
        </p:txBody>
      </p:sp>
    </p:spTree>
    <p:extLst>
      <p:ext uri="{BB962C8B-B14F-4D97-AF65-F5344CB8AC3E}">
        <p14:creationId xmlns:p14="http://schemas.microsoft.com/office/powerpoint/2010/main" val="3084771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993941C-92F3-48D3-8460-A7D24A95E51D}" type="slidenum">
              <a:rPr lang="en-IN" smtClean="0"/>
              <a:t>30</a:t>
            </a:fld>
            <a:endParaRPr lang="en-IN"/>
          </a:p>
        </p:txBody>
      </p:sp>
    </p:spTree>
    <p:extLst>
      <p:ext uri="{BB962C8B-B14F-4D97-AF65-F5344CB8AC3E}">
        <p14:creationId xmlns:p14="http://schemas.microsoft.com/office/powerpoint/2010/main" val="1632244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2400300"/>
            <a:ext cx="7543800" cy="1143000"/>
          </a:xfrm>
        </p:spPr>
        <p:txBody>
          <a:bodyPr>
            <a:no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762000" y="3543300"/>
            <a:ext cx="6858000" cy="74295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39C01B-3E8F-41D2-9BCB-8ABC053D4819}" type="datetime1">
              <a:rPr lang="en-US" smtClean="0"/>
              <a:t>4/18/2023</a:t>
            </a:fld>
            <a:endParaRPr lang="en-IN"/>
          </a:p>
        </p:txBody>
      </p:sp>
      <p:sp>
        <p:nvSpPr>
          <p:cNvPr id="5" name="Footer Placeholder 4"/>
          <p:cNvSpPr>
            <a:spLocks noGrp="1"/>
          </p:cNvSpPr>
          <p:nvPr>
            <p:ph type="ftr" sz="quarter" idx="11"/>
          </p:nvPr>
        </p:nvSpPr>
        <p:spPr/>
        <p:txBody>
          <a:bodyPr/>
          <a:lstStyle/>
          <a:p>
            <a:r>
              <a:rPr lang="it-IT"/>
              <a:t>CA CHANDRASHEKHAR V. CHITALE, CCM</a:t>
            </a:r>
            <a:endParaRPr lang="en-IN"/>
          </a:p>
        </p:txBody>
      </p:sp>
      <p:sp>
        <p:nvSpPr>
          <p:cNvPr id="6" name="Slide Number Placeholder 5"/>
          <p:cNvSpPr>
            <a:spLocks noGrp="1"/>
          </p:cNvSpPr>
          <p:nvPr>
            <p:ph type="sldNum" sz="quarter" idx="12"/>
          </p:nvPr>
        </p:nvSpPr>
        <p:spPr/>
        <p:txBody>
          <a:bodyPr/>
          <a:lstStyle/>
          <a:p>
            <a:fld id="{F08C9C2E-33FD-4128-848D-392BFA6CB504}" type="slidenum">
              <a:rPr lang="en-IN" smtClean="0"/>
              <a:t>‹#›</a:t>
            </a:fld>
            <a:endParaRPr lang="en-IN"/>
          </a:p>
        </p:txBody>
      </p:sp>
      <p:sp>
        <p:nvSpPr>
          <p:cNvPr id="7" name="Rectangle 6"/>
          <p:cNvSpPr/>
          <p:nvPr/>
        </p:nvSpPr>
        <p:spPr>
          <a:xfrm>
            <a:off x="777240" y="4629150"/>
            <a:ext cx="7543800" cy="2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514350"/>
            <a:ext cx="7239000" cy="291465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F4D66C-BD3F-4E26-8B3D-18288EB3D001}" type="datetime1">
              <a:rPr lang="en-US" smtClean="0"/>
              <a:t>4/18/2023</a:t>
            </a:fld>
            <a:endParaRPr lang="en-IN"/>
          </a:p>
        </p:txBody>
      </p:sp>
      <p:sp>
        <p:nvSpPr>
          <p:cNvPr id="5" name="Footer Placeholder 4"/>
          <p:cNvSpPr>
            <a:spLocks noGrp="1"/>
          </p:cNvSpPr>
          <p:nvPr>
            <p:ph type="ftr" sz="quarter" idx="11"/>
          </p:nvPr>
        </p:nvSpPr>
        <p:spPr/>
        <p:txBody>
          <a:bodyPr/>
          <a:lstStyle/>
          <a:p>
            <a:r>
              <a:rPr lang="it-IT"/>
              <a:t>CA CHANDRASHEKHAR V. CHITALE, CCM</a:t>
            </a:r>
            <a:endParaRPr lang="en-IN"/>
          </a:p>
        </p:txBody>
      </p:sp>
      <p:sp>
        <p:nvSpPr>
          <p:cNvPr id="6" name="Slide Number Placeholder 5"/>
          <p:cNvSpPr>
            <a:spLocks noGrp="1"/>
          </p:cNvSpPr>
          <p:nvPr>
            <p:ph type="sldNum" sz="quarter" idx="12"/>
          </p:nvPr>
        </p:nvSpPr>
        <p:spPr/>
        <p:txBody>
          <a:bodyPr/>
          <a:lstStyle/>
          <a:p>
            <a:fld id="{F08C9C2E-33FD-4128-848D-392BFA6CB504}"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514351"/>
            <a:ext cx="1828800" cy="405764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90800" y="514351"/>
            <a:ext cx="5715000" cy="36576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8DC549-D040-438F-B3DC-6A9B0173A0DB}" type="datetime1">
              <a:rPr lang="en-US" smtClean="0"/>
              <a:t>4/18/2023</a:t>
            </a:fld>
            <a:endParaRPr lang="en-IN"/>
          </a:p>
        </p:txBody>
      </p:sp>
      <p:sp>
        <p:nvSpPr>
          <p:cNvPr id="5" name="Footer Placeholder 4"/>
          <p:cNvSpPr>
            <a:spLocks noGrp="1"/>
          </p:cNvSpPr>
          <p:nvPr>
            <p:ph type="ftr" sz="quarter" idx="11"/>
          </p:nvPr>
        </p:nvSpPr>
        <p:spPr/>
        <p:txBody>
          <a:bodyPr/>
          <a:lstStyle/>
          <a:p>
            <a:r>
              <a:rPr lang="it-IT"/>
              <a:t>CA CHANDRASHEKHAR V. CHITALE, CCM</a:t>
            </a:r>
            <a:endParaRPr lang="en-IN"/>
          </a:p>
        </p:txBody>
      </p:sp>
      <p:sp>
        <p:nvSpPr>
          <p:cNvPr id="6" name="Slide Number Placeholder 5"/>
          <p:cNvSpPr>
            <a:spLocks noGrp="1"/>
          </p:cNvSpPr>
          <p:nvPr>
            <p:ph type="sldNum" sz="quarter" idx="12"/>
          </p:nvPr>
        </p:nvSpPr>
        <p:spPr/>
        <p:txBody>
          <a:bodyPr/>
          <a:lstStyle/>
          <a:p>
            <a:fld id="{F08C9C2E-33FD-4128-848D-392BFA6CB504}" type="slidenum">
              <a:rPr lang="en-IN" smtClean="0"/>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654FF50A-D62A-4855-B1CD-C67D371326C6}"/>
              </a:ext>
            </a:extLst>
          </p:cNvPr>
          <p:cNvGraphicFramePr>
            <a:graphicFrameLocks noChangeAspect="1"/>
          </p:cNvGraphicFramePr>
          <p:nvPr>
            <p:extLst>
              <p:ext uri="{D42A27DB-BD31-4B8C-83A1-F6EECF244321}">
                <p14:modId xmlns:p14="http://schemas.microsoft.com/office/powerpoint/2010/main" val="2044333473"/>
              </p:ext>
            </p:extLst>
          </p:nvPr>
        </p:nvGraphicFramePr>
        <p:xfrm>
          <a:off x="-20783" y="-20783"/>
          <a:ext cx="9351820" cy="5272461"/>
        </p:xfrm>
        <a:graphic>
          <a:graphicData uri="http://schemas.openxmlformats.org/presentationml/2006/ole">
            <mc:AlternateContent xmlns:mc="http://schemas.openxmlformats.org/markup-compatibility/2006">
              <mc:Choice xmlns:v="urn:schemas-microsoft-com:vml" Requires="v">
                <p:oleObj name="CorelDRAW" r:id="rId2" imgW="6769167" imgH="3815676" progId="CorelDraw.Graphic.16">
                  <p:embed/>
                </p:oleObj>
              </mc:Choice>
              <mc:Fallback>
                <p:oleObj name="CorelDRAW" r:id="rId2" imgW="6769167" imgH="3815676" progId="CorelDraw.Graphic.16">
                  <p:embed/>
                  <p:pic>
                    <p:nvPicPr>
                      <p:cNvPr id="2" name="Object 1">
                        <a:extLst>
                          <a:ext uri="{FF2B5EF4-FFF2-40B4-BE49-F238E27FC236}">
                            <a16:creationId xmlns:a16="http://schemas.microsoft.com/office/drawing/2014/main" id="{654FF50A-D62A-4855-B1CD-C67D371326C6}"/>
                          </a:ext>
                        </a:extLst>
                      </p:cNvPr>
                      <p:cNvPicPr/>
                      <p:nvPr/>
                    </p:nvPicPr>
                    <p:blipFill>
                      <a:blip r:embed="rId3"/>
                      <a:stretch>
                        <a:fillRect/>
                      </a:stretch>
                    </p:blipFill>
                    <p:spPr>
                      <a:xfrm>
                        <a:off x="-20783" y="-20783"/>
                        <a:ext cx="9351820" cy="5272461"/>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643982EA-F1A8-4C61-8644-50F38D1B24C1}"/>
              </a:ext>
            </a:extLst>
          </p:cNvPr>
          <p:cNvSpPr>
            <a:spLocks noGrp="1"/>
          </p:cNvSpPr>
          <p:nvPr>
            <p:ph idx="1"/>
          </p:nvPr>
        </p:nvSpPr>
        <p:spPr>
          <a:xfrm>
            <a:off x="353292" y="998088"/>
            <a:ext cx="8443046" cy="3681070"/>
          </a:xfrm>
          <a:prstGeom prst="rect">
            <a:avLst/>
          </a:prstGeom>
        </p:spPr>
        <p:txBody>
          <a:bodyPr>
            <a:normAutofit/>
          </a:bodyPr>
          <a:lstStyle>
            <a:lvl1pPr marL="301229" indent="-301229">
              <a:lnSpc>
                <a:spcPct val="105000"/>
              </a:lnSpc>
              <a:spcBef>
                <a:spcPts val="450"/>
              </a:spcBef>
              <a:spcAft>
                <a:spcPts val="450"/>
              </a:spcAft>
              <a:buClr>
                <a:srgbClr val="002060"/>
              </a:buClr>
              <a:buSzPct val="100000"/>
              <a:buFontTx/>
              <a:buBlip>
                <a:blip r:embed="rId4"/>
              </a:buBlip>
              <a:defRPr sz="1350">
                <a:solidFill>
                  <a:srgbClr val="002060"/>
                </a:solidFill>
                <a:latin typeface="Noto Serif" panose="02020600060500020200" pitchFamily="18" charset="0"/>
                <a:ea typeface="Noto Serif" panose="02020600060500020200" pitchFamily="18" charset="0"/>
                <a:cs typeface="Noto Serif" panose="02020600060500020200" pitchFamily="18" charset="0"/>
              </a:defRPr>
            </a:lvl1pPr>
            <a:lvl2pPr marL="644129" indent="-301229">
              <a:lnSpc>
                <a:spcPct val="105000"/>
              </a:lnSpc>
              <a:spcBef>
                <a:spcPts val="450"/>
              </a:spcBef>
              <a:spcAft>
                <a:spcPts val="450"/>
              </a:spcAft>
              <a:buSzPct val="100000"/>
              <a:buFontTx/>
              <a:buBlip>
                <a:blip r:embed="rId4"/>
              </a:buBlip>
              <a:defRPr sz="1200">
                <a:solidFill>
                  <a:schemeClr val="accent1">
                    <a:lumMod val="75000"/>
                  </a:schemeClr>
                </a:solidFill>
                <a:latin typeface="Noto Serif" panose="02020600060500020200" pitchFamily="18" charset="0"/>
                <a:ea typeface="Noto Serif" panose="02020600060500020200" pitchFamily="18" charset="0"/>
                <a:cs typeface="Noto Serif" panose="02020600060500020200" pitchFamily="18" charset="0"/>
              </a:defRPr>
            </a:lvl2pPr>
            <a:lvl3pPr marL="945356" indent="-259556">
              <a:lnSpc>
                <a:spcPct val="105000"/>
              </a:lnSpc>
              <a:spcBef>
                <a:spcPts val="450"/>
              </a:spcBef>
              <a:spcAft>
                <a:spcPts val="450"/>
              </a:spcAft>
              <a:buClrTx/>
              <a:buSzPct val="100000"/>
              <a:buFontTx/>
              <a:buBlip>
                <a:blip r:embed="rId5"/>
              </a:buBlip>
              <a:defRPr sz="1050">
                <a:solidFill>
                  <a:schemeClr val="tx1"/>
                </a:solidFill>
                <a:latin typeface="Noto Serif" panose="02020600060500020200" pitchFamily="18" charset="0"/>
                <a:ea typeface="Noto Serif" panose="02020600060500020200" pitchFamily="18" charset="0"/>
                <a:cs typeface="Noto Serif" panose="02020600060500020200" pitchFamily="18" charset="0"/>
              </a:defRPr>
            </a:lvl3pPr>
            <a:lvl4pPr marL="1200150" indent="-171450">
              <a:lnSpc>
                <a:spcPct val="105000"/>
              </a:lnSpc>
              <a:spcBef>
                <a:spcPts val="450"/>
              </a:spcBef>
              <a:spcAft>
                <a:spcPts val="450"/>
              </a:spcAft>
              <a:buClr>
                <a:srgbClr val="00B050"/>
              </a:buClr>
              <a:buFontTx/>
              <a:buBlip>
                <a:blip r:embed="rId5"/>
              </a:buBlip>
              <a:defRPr sz="1050">
                <a:solidFill>
                  <a:srgbClr val="00B050"/>
                </a:solidFill>
                <a:latin typeface="Noto Serif" panose="02020600060500020200" pitchFamily="18" charset="0"/>
                <a:ea typeface="Noto Serif" panose="02020600060500020200" pitchFamily="18" charset="0"/>
                <a:cs typeface="Noto Serif" panose="02020600060500020200" pitchFamily="18" charset="0"/>
              </a:defRPr>
            </a:lvl4pPr>
            <a:lvl5pPr marL="1454944" indent="-171450">
              <a:lnSpc>
                <a:spcPct val="105000"/>
              </a:lnSpc>
              <a:spcBef>
                <a:spcPts val="450"/>
              </a:spcBef>
              <a:spcAft>
                <a:spcPts val="450"/>
              </a:spcAft>
              <a:buClr>
                <a:schemeClr val="bg1">
                  <a:lumMod val="50000"/>
                </a:schemeClr>
              </a:buClr>
              <a:buSzPct val="100000"/>
              <a:buFontTx/>
              <a:buBlip>
                <a:blip r:embed="rId6"/>
              </a:buBlip>
              <a:tabLst/>
              <a:defRPr sz="1050">
                <a:solidFill>
                  <a:schemeClr val="bg1">
                    <a:lumMod val="50000"/>
                  </a:schemeClr>
                </a:solidFill>
                <a:latin typeface="Noto Serif" panose="02020600060500020200" pitchFamily="18" charset="0"/>
                <a:ea typeface="Noto Serif" panose="02020600060500020200" pitchFamily="18" charset="0"/>
                <a:cs typeface="Noto Serif" panose="02020600060500020200"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18" name="Rectangle 21">
            <a:extLst>
              <a:ext uri="{FF2B5EF4-FFF2-40B4-BE49-F238E27FC236}">
                <a16:creationId xmlns:a16="http://schemas.microsoft.com/office/drawing/2014/main" id="{E76A1307-9A7C-4928-9D22-AFE11274BEB6}"/>
              </a:ext>
            </a:extLst>
          </p:cNvPr>
          <p:cNvSpPr>
            <a:spLocks noChangeArrowheads="1"/>
          </p:cNvSpPr>
          <p:nvPr/>
        </p:nvSpPr>
        <p:spPr bwMode="auto">
          <a:xfrm>
            <a:off x="7800975" y="4847035"/>
            <a:ext cx="995363" cy="161925"/>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32" name="Title 1">
            <a:extLst>
              <a:ext uri="{FF2B5EF4-FFF2-40B4-BE49-F238E27FC236}">
                <a16:creationId xmlns:a16="http://schemas.microsoft.com/office/drawing/2014/main" id="{4F317CBB-85A8-4900-953D-E3BE62CBB45A}"/>
              </a:ext>
            </a:extLst>
          </p:cNvPr>
          <p:cNvSpPr>
            <a:spLocks noGrp="1"/>
          </p:cNvSpPr>
          <p:nvPr>
            <p:ph type="title"/>
          </p:nvPr>
        </p:nvSpPr>
        <p:spPr>
          <a:xfrm>
            <a:off x="155864" y="-20783"/>
            <a:ext cx="3335481" cy="884331"/>
          </a:xfrm>
        </p:spPr>
        <p:txBody>
          <a:bodyPr>
            <a:noAutofit/>
          </a:bodyPr>
          <a:lstStyle>
            <a:lvl1pPr>
              <a:lnSpc>
                <a:spcPct val="100000"/>
              </a:lnSpc>
              <a:defRPr sz="2250">
                <a:solidFill>
                  <a:schemeClr val="bg1"/>
                </a:solidFill>
                <a:latin typeface="Noto Serif" panose="02020600060500020200" pitchFamily="18" charset="0"/>
                <a:ea typeface="Noto Serif" panose="02020600060500020200" pitchFamily="18" charset="0"/>
                <a:cs typeface="Noto Serif" panose="02020600060500020200" pitchFamily="18" charset="0"/>
              </a:defRPr>
            </a:lvl1pPr>
          </a:lstStyle>
          <a:p>
            <a:r>
              <a:rPr lang="en-US"/>
              <a:t>Click to edit Master title style</a:t>
            </a:r>
            <a:endParaRPr lang="en-IN" dirty="0"/>
          </a:p>
        </p:txBody>
      </p:sp>
      <p:sp>
        <p:nvSpPr>
          <p:cNvPr id="14" name="Rectangle 14">
            <a:extLst>
              <a:ext uri="{FF2B5EF4-FFF2-40B4-BE49-F238E27FC236}">
                <a16:creationId xmlns:a16="http://schemas.microsoft.com/office/drawing/2014/main" id="{E5EC48DF-B5D6-470C-B6DB-E2006B34AF12}"/>
              </a:ext>
            </a:extLst>
          </p:cNvPr>
          <p:cNvSpPr>
            <a:spLocks noChangeArrowheads="1"/>
          </p:cNvSpPr>
          <p:nvPr/>
        </p:nvSpPr>
        <p:spPr bwMode="auto">
          <a:xfrm>
            <a:off x="1" y="4947047"/>
            <a:ext cx="9136856" cy="28575"/>
          </a:xfrm>
          <a:prstGeom prst="rect">
            <a:avLst/>
          </a:prstGeom>
          <a:solidFill>
            <a:srgbClr val="00A0E3"/>
          </a:solidFill>
          <a:ln>
            <a:noFill/>
          </a:ln>
        </p:spPr>
        <p:txBody>
          <a:bodyPr vert="horz" wrap="square" lIns="68580" tIns="34290" rIns="68580" bIns="34290" numCol="1" anchor="t" anchorCtr="0" compatLnSpc="1">
            <a:prstTxWarp prst="textNoShape">
              <a:avLst/>
            </a:prstTxWarp>
          </a:bodyPr>
          <a:lstStyle/>
          <a:p>
            <a:endParaRPr lang="en-IN" sz="1350" dirty="0"/>
          </a:p>
        </p:txBody>
      </p:sp>
      <p:sp>
        <p:nvSpPr>
          <p:cNvPr id="15" name="Rectangle 21">
            <a:extLst>
              <a:ext uri="{FF2B5EF4-FFF2-40B4-BE49-F238E27FC236}">
                <a16:creationId xmlns:a16="http://schemas.microsoft.com/office/drawing/2014/main" id="{02CF4E84-0CD4-4CFE-9692-94B66E90A97F}"/>
              </a:ext>
            </a:extLst>
          </p:cNvPr>
          <p:cNvSpPr>
            <a:spLocks noChangeArrowheads="1"/>
          </p:cNvSpPr>
          <p:nvPr/>
        </p:nvSpPr>
        <p:spPr bwMode="auto">
          <a:xfrm>
            <a:off x="6806045" y="4808531"/>
            <a:ext cx="1797411" cy="252948"/>
          </a:xfrm>
          <a:prstGeom prst="rect">
            <a:avLst/>
          </a:prstGeom>
          <a:solidFill>
            <a:schemeClr val="bg1"/>
          </a:solidFill>
          <a:ln>
            <a:noFill/>
          </a:ln>
        </p:spPr>
        <p:txBody>
          <a:bodyPr vert="horz" wrap="square" lIns="68580" tIns="34290" rIns="68580" bIns="34290" numCol="1" anchor="t" anchorCtr="0" compatLnSpc="1">
            <a:prstTxWarp prst="textNoShape">
              <a:avLst/>
            </a:prstTxWarp>
          </a:bodyPr>
          <a:lstStyle/>
          <a:p>
            <a:endParaRPr lang="en-IN" sz="1350" dirty="0"/>
          </a:p>
        </p:txBody>
      </p:sp>
      <p:sp>
        <p:nvSpPr>
          <p:cNvPr id="17" name="TextBox 16">
            <a:extLst>
              <a:ext uri="{FF2B5EF4-FFF2-40B4-BE49-F238E27FC236}">
                <a16:creationId xmlns:a16="http://schemas.microsoft.com/office/drawing/2014/main" id="{689A7017-F537-4B6C-88C7-7309FA200974}"/>
              </a:ext>
            </a:extLst>
          </p:cNvPr>
          <p:cNvSpPr txBox="1"/>
          <p:nvPr/>
        </p:nvSpPr>
        <p:spPr>
          <a:xfrm>
            <a:off x="6806045" y="4673992"/>
            <a:ext cx="1771731" cy="469508"/>
          </a:xfrm>
          <a:prstGeom prst="rect">
            <a:avLst/>
          </a:prstGeom>
          <a:noFill/>
        </p:spPr>
        <p:txBody>
          <a:bodyPr wrap="square" rtlCol="0" anchor="ctr">
            <a:noAutofit/>
          </a:bodyPr>
          <a:lstStyle/>
          <a:p>
            <a:pPr algn="ctr"/>
            <a:r>
              <a:rPr lang="en-IN" sz="1200" b="1" dirty="0">
                <a:latin typeface="Noto Serif" panose="02020600060500020200" pitchFamily="18" charset="0"/>
                <a:ea typeface="Noto Serif" panose="02020600060500020200" pitchFamily="18" charset="0"/>
                <a:cs typeface="Noto Serif" panose="02020600060500020200" pitchFamily="18" charset="0"/>
              </a:rPr>
              <a:t>CA.  Vishal P. Doshi</a:t>
            </a:r>
          </a:p>
        </p:txBody>
      </p:sp>
    </p:spTree>
    <p:extLst>
      <p:ext uri="{BB962C8B-B14F-4D97-AF65-F5344CB8AC3E}">
        <p14:creationId xmlns:p14="http://schemas.microsoft.com/office/powerpoint/2010/main" val="634684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4536" y="291480"/>
            <a:ext cx="7501880" cy="552078"/>
          </a:xfrm>
        </p:spPr>
        <p:txBody>
          <a:bodyPr>
            <a:normAutofit/>
          </a:bodyPr>
          <a:lstStyle>
            <a:lvl1pPr>
              <a:defRPr sz="4000">
                <a:solidFill>
                  <a:srgbClr val="0070C0"/>
                </a:solidFill>
                <a:latin typeface="Calibri" pitchFamily="34" charset="0"/>
                <a:cs typeface="Calibri" pitchFamily="34" charset="0"/>
              </a:defRPr>
            </a:lvl1pPr>
          </a:lstStyle>
          <a:p>
            <a:r>
              <a:rPr lang="en-US" dirty="0"/>
              <a:t>Click to edit Master title style</a:t>
            </a:r>
          </a:p>
        </p:txBody>
      </p:sp>
      <p:sp>
        <p:nvSpPr>
          <p:cNvPr id="3" name="Content Placeholder 2"/>
          <p:cNvSpPr>
            <a:spLocks noGrp="1"/>
          </p:cNvSpPr>
          <p:nvPr>
            <p:ph idx="1"/>
          </p:nvPr>
        </p:nvSpPr>
        <p:spPr>
          <a:xfrm>
            <a:off x="827584" y="951570"/>
            <a:ext cx="7543800" cy="3510390"/>
          </a:xfrm>
        </p:spPr>
        <p:txBody>
          <a:bodyPr anchor="t"/>
          <a:lstStyle>
            <a:lvl1pPr>
              <a:spcBef>
                <a:spcPts val="0"/>
              </a:spcBef>
              <a:defRPr lang="en-US" sz="2800" dirty="0" smtClean="0">
                <a:latin typeface="Calibri" pitchFamily="34" charset="0"/>
                <a:cs typeface="Calibri" pitchFamily="34" charset="0"/>
              </a:defRPr>
            </a:lvl1pPr>
            <a:lvl2pPr>
              <a:defRPr>
                <a:solidFill>
                  <a:schemeClr val="accent6">
                    <a:lumMod val="75000"/>
                  </a:schemeClr>
                </a:solidFill>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b="0"/>
            </a:lvl1pPr>
          </a:lstStyle>
          <a:p>
            <a:fld id="{267DE938-EE4F-4E5F-8BF5-E2AD017BDD22}" type="datetime1">
              <a:rPr lang="en-US" smtClean="0"/>
              <a:t>4/18/2023</a:t>
            </a:fld>
            <a:endParaRPr lang="en-IN"/>
          </a:p>
        </p:txBody>
      </p:sp>
      <p:sp>
        <p:nvSpPr>
          <p:cNvPr id="5" name="Footer Placeholder 4"/>
          <p:cNvSpPr>
            <a:spLocks noGrp="1"/>
          </p:cNvSpPr>
          <p:nvPr>
            <p:ph type="ftr" sz="quarter" idx="11"/>
          </p:nvPr>
        </p:nvSpPr>
        <p:spPr/>
        <p:txBody>
          <a:bodyPr/>
          <a:lstStyle>
            <a:lvl1pPr>
              <a:defRPr b="0">
                <a:solidFill>
                  <a:schemeClr val="accent6">
                    <a:lumMod val="75000"/>
                  </a:schemeClr>
                </a:solidFill>
              </a:defRPr>
            </a:lvl1pPr>
          </a:lstStyle>
          <a:p>
            <a:r>
              <a:rPr lang="it-IT"/>
              <a:t>CA CHANDRASHEKHAR V. CHITALE, CCM</a:t>
            </a:r>
            <a:endParaRPr lang="en-IN"/>
          </a:p>
        </p:txBody>
      </p:sp>
      <p:sp>
        <p:nvSpPr>
          <p:cNvPr id="6" name="Slide Number Placeholder 5"/>
          <p:cNvSpPr>
            <a:spLocks noGrp="1"/>
          </p:cNvSpPr>
          <p:nvPr>
            <p:ph type="sldNum" sz="quarter" idx="12"/>
          </p:nvPr>
        </p:nvSpPr>
        <p:spPr>
          <a:xfrm>
            <a:off x="8532440" y="4674171"/>
            <a:ext cx="401960" cy="273844"/>
          </a:xfrm>
        </p:spPr>
        <p:txBody>
          <a:bodyPr vert="horz" lIns="91440" tIns="45720" rIns="91440" bIns="45720" rtlCol="0" anchor="ctr"/>
          <a:lstStyle>
            <a:lvl1pPr>
              <a:defRPr lang="en-IN" sz="1200" b="0" smtClean="0">
                <a:solidFill>
                  <a:schemeClr val="accent6">
                    <a:lumMod val="75000"/>
                  </a:schemeClr>
                </a:solidFill>
                <a:latin typeface="+mn-lt"/>
              </a:defRPr>
            </a:lvl1pPr>
          </a:lstStyle>
          <a:p>
            <a:pPr algn="l"/>
            <a:fld id="{F08C9C2E-33FD-4128-848D-392BFA6CB504}" type="slidenum">
              <a:rPr lang="en-IN" smtClean="0"/>
              <a:pPr algn="l"/>
              <a:t>‹#›</a:t>
            </a:fld>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2457450"/>
            <a:ext cx="7543800" cy="1257300"/>
          </a:xfrm>
        </p:spPr>
        <p:txBody>
          <a:bodyPr anchor="b" anchorCtr="0"/>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762000" y="3714750"/>
            <a:ext cx="6858000" cy="6858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2C9FE6-7DAB-4421-A415-E96B48BCF4EC}" type="datetime1">
              <a:rPr lang="en-US" smtClean="0"/>
              <a:t>4/18/2023</a:t>
            </a:fld>
            <a:endParaRPr lang="en-IN"/>
          </a:p>
        </p:txBody>
      </p:sp>
      <p:sp>
        <p:nvSpPr>
          <p:cNvPr id="5" name="Footer Placeholder 4"/>
          <p:cNvSpPr>
            <a:spLocks noGrp="1"/>
          </p:cNvSpPr>
          <p:nvPr>
            <p:ph type="ftr" sz="quarter" idx="11"/>
          </p:nvPr>
        </p:nvSpPr>
        <p:spPr/>
        <p:txBody>
          <a:bodyPr/>
          <a:lstStyle/>
          <a:p>
            <a:r>
              <a:rPr lang="it-IT"/>
              <a:t>CA CHANDRASHEKHAR V. CHITALE, CCM</a:t>
            </a:r>
            <a:endParaRPr lang="en-IN"/>
          </a:p>
        </p:txBody>
      </p:sp>
      <p:sp>
        <p:nvSpPr>
          <p:cNvPr id="6" name="Slide Number Placeholder 5"/>
          <p:cNvSpPr>
            <a:spLocks noGrp="1"/>
          </p:cNvSpPr>
          <p:nvPr>
            <p:ph type="sldNum" sz="quarter" idx="12"/>
          </p:nvPr>
        </p:nvSpPr>
        <p:spPr/>
        <p:txBody>
          <a:bodyPr/>
          <a:lstStyle/>
          <a:p>
            <a:fld id="{F08C9C2E-33FD-4128-848D-392BFA6CB504}" type="slidenum">
              <a:rPr lang="en-IN" smtClean="0"/>
              <a:t>‹#›</a:t>
            </a:fld>
            <a:endParaRPr lang="en-IN"/>
          </a:p>
        </p:txBody>
      </p:sp>
      <p:sp>
        <p:nvSpPr>
          <p:cNvPr id="8" name="Rectangle 7"/>
          <p:cNvSpPr/>
          <p:nvPr/>
        </p:nvSpPr>
        <p:spPr>
          <a:xfrm>
            <a:off x="777240" y="4629150"/>
            <a:ext cx="7543800" cy="2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457201"/>
            <a:ext cx="3657600" cy="28254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457201"/>
            <a:ext cx="3657600" cy="28254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763BBD-B124-4489-B70A-8B0D6489AE06}" type="datetime1">
              <a:rPr lang="en-US" smtClean="0"/>
              <a:t>4/18/2023</a:t>
            </a:fld>
            <a:endParaRPr lang="en-IN"/>
          </a:p>
        </p:txBody>
      </p:sp>
      <p:sp>
        <p:nvSpPr>
          <p:cNvPr id="6" name="Footer Placeholder 5"/>
          <p:cNvSpPr>
            <a:spLocks noGrp="1"/>
          </p:cNvSpPr>
          <p:nvPr>
            <p:ph type="ftr" sz="quarter" idx="11"/>
          </p:nvPr>
        </p:nvSpPr>
        <p:spPr/>
        <p:txBody>
          <a:bodyPr/>
          <a:lstStyle/>
          <a:p>
            <a:r>
              <a:rPr lang="it-IT"/>
              <a:t>CA CHANDRASHEKHAR V. CHITALE, CCM</a:t>
            </a:r>
            <a:endParaRPr lang="en-IN"/>
          </a:p>
        </p:txBody>
      </p:sp>
      <p:sp>
        <p:nvSpPr>
          <p:cNvPr id="7" name="Slide Number Placeholder 6"/>
          <p:cNvSpPr>
            <a:spLocks noGrp="1"/>
          </p:cNvSpPr>
          <p:nvPr>
            <p:ph type="sldNum" sz="quarter" idx="12"/>
          </p:nvPr>
        </p:nvSpPr>
        <p:spPr/>
        <p:txBody>
          <a:bodyPr/>
          <a:lstStyle/>
          <a:p>
            <a:fld id="{F08C9C2E-33FD-4128-848D-392BFA6CB504}" type="slidenum">
              <a:rPr lang="en-IN" smtClean="0"/>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952" y="457200"/>
            <a:ext cx="3657600" cy="47982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996948"/>
            <a:ext cx="3657600" cy="2286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152" y="457200"/>
            <a:ext cx="3657600" cy="47982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996948"/>
            <a:ext cx="3657600" cy="2286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94887D-F579-42EF-8790-79C0FE62ADD6}" type="datetime1">
              <a:rPr lang="en-US" smtClean="0"/>
              <a:t>4/18/2023</a:t>
            </a:fld>
            <a:endParaRPr lang="en-IN"/>
          </a:p>
        </p:txBody>
      </p:sp>
      <p:sp>
        <p:nvSpPr>
          <p:cNvPr id="8" name="Footer Placeholder 7"/>
          <p:cNvSpPr>
            <a:spLocks noGrp="1"/>
          </p:cNvSpPr>
          <p:nvPr>
            <p:ph type="ftr" sz="quarter" idx="11"/>
          </p:nvPr>
        </p:nvSpPr>
        <p:spPr/>
        <p:txBody>
          <a:bodyPr/>
          <a:lstStyle/>
          <a:p>
            <a:r>
              <a:rPr lang="it-IT"/>
              <a:t>CA CHANDRASHEKHAR V. CHITALE, CCM</a:t>
            </a:r>
            <a:endParaRPr lang="en-IN"/>
          </a:p>
        </p:txBody>
      </p:sp>
      <p:sp>
        <p:nvSpPr>
          <p:cNvPr id="9" name="Slide Number Placeholder 8"/>
          <p:cNvSpPr>
            <a:spLocks noGrp="1"/>
          </p:cNvSpPr>
          <p:nvPr>
            <p:ph type="sldNum" sz="quarter" idx="12"/>
          </p:nvPr>
        </p:nvSpPr>
        <p:spPr/>
        <p:txBody>
          <a:bodyPr/>
          <a:lstStyle/>
          <a:p>
            <a:fld id="{F08C9C2E-33FD-4128-848D-392BFA6CB504}" type="slidenum">
              <a:rPr lang="en-IN" smtClean="0"/>
              <a:t>‹#›</a:t>
            </a:fld>
            <a:endParaRPr lang="en-IN"/>
          </a:p>
        </p:txBody>
      </p:sp>
      <p:cxnSp>
        <p:nvCxnSpPr>
          <p:cNvPr id="11" name="Straight Connector 10"/>
          <p:cNvCxnSpPr/>
          <p:nvPr/>
        </p:nvCxnSpPr>
        <p:spPr>
          <a:xfrm>
            <a:off x="758952" y="937022"/>
            <a:ext cx="3657600" cy="1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937022"/>
            <a:ext cx="3657600" cy="1191"/>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0AA7F5-15BB-4585-AF2A-3A0C80D68819}" type="datetime1">
              <a:rPr lang="en-US" smtClean="0"/>
              <a:t>4/18/2023</a:t>
            </a:fld>
            <a:endParaRPr lang="en-IN"/>
          </a:p>
        </p:txBody>
      </p:sp>
      <p:sp>
        <p:nvSpPr>
          <p:cNvPr id="4" name="Footer Placeholder 3"/>
          <p:cNvSpPr>
            <a:spLocks noGrp="1"/>
          </p:cNvSpPr>
          <p:nvPr>
            <p:ph type="ftr" sz="quarter" idx="11"/>
          </p:nvPr>
        </p:nvSpPr>
        <p:spPr/>
        <p:txBody>
          <a:bodyPr/>
          <a:lstStyle/>
          <a:p>
            <a:r>
              <a:rPr lang="it-IT"/>
              <a:t>CA CHANDRASHEKHAR V. CHITALE, CCM</a:t>
            </a:r>
            <a:endParaRPr lang="en-IN"/>
          </a:p>
        </p:txBody>
      </p:sp>
      <p:sp>
        <p:nvSpPr>
          <p:cNvPr id="5" name="Slide Number Placeholder 4"/>
          <p:cNvSpPr>
            <a:spLocks noGrp="1"/>
          </p:cNvSpPr>
          <p:nvPr>
            <p:ph type="sldNum" sz="quarter" idx="12"/>
          </p:nvPr>
        </p:nvSpPr>
        <p:spPr/>
        <p:txBody>
          <a:bodyPr/>
          <a:lstStyle/>
          <a:p>
            <a:fld id="{F08C9C2E-33FD-4128-848D-392BFA6CB504}"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941508-5C42-4133-9411-212E3412D844}" type="datetime1">
              <a:rPr lang="en-US" smtClean="0"/>
              <a:t>4/18/2023</a:t>
            </a:fld>
            <a:endParaRPr lang="en-IN"/>
          </a:p>
        </p:txBody>
      </p:sp>
      <p:sp>
        <p:nvSpPr>
          <p:cNvPr id="3" name="Footer Placeholder 2"/>
          <p:cNvSpPr>
            <a:spLocks noGrp="1"/>
          </p:cNvSpPr>
          <p:nvPr>
            <p:ph type="ftr" sz="quarter" idx="11"/>
          </p:nvPr>
        </p:nvSpPr>
        <p:spPr/>
        <p:txBody>
          <a:bodyPr/>
          <a:lstStyle/>
          <a:p>
            <a:r>
              <a:rPr lang="it-IT"/>
              <a:t>CA CHANDRASHEKHAR V. CHITALE, CCM</a:t>
            </a:r>
            <a:endParaRPr lang="en-IN"/>
          </a:p>
        </p:txBody>
      </p:sp>
      <p:sp>
        <p:nvSpPr>
          <p:cNvPr id="4" name="Slide Number Placeholder 3"/>
          <p:cNvSpPr>
            <a:spLocks noGrp="1"/>
          </p:cNvSpPr>
          <p:nvPr>
            <p:ph type="sldNum" sz="quarter" idx="12"/>
          </p:nvPr>
        </p:nvSpPr>
        <p:spPr/>
        <p:txBody>
          <a:bodyPr/>
          <a:lstStyle/>
          <a:p>
            <a:fld id="{F08C9C2E-33FD-4128-848D-392BFA6CB504}"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3429000"/>
            <a:ext cx="6784848" cy="1200150"/>
          </a:xfrm>
        </p:spPr>
        <p:txBody>
          <a:bodyPr anchor="b">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3710866" y="342900"/>
            <a:ext cx="4594934" cy="30860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2" y="342900"/>
            <a:ext cx="2673657" cy="30861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FE48FC-469E-4A42-B14F-45B705CB6039}" type="datetime1">
              <a:rPr lang="en-US" smtClean="0"/>
              <a:t>4/18/2023</a:t>
            </a:fld>
            <a:endParaRPr lang="en-IN"/>
          </a:p>
        </p:txBody>
      </p:sp>
      <p:sp>
        <p:nvSpPr>
          <p:cNvPr id="6" name="Footer Placeholder 5"/>
          <p:cNvSpPr>
            <a:spLocks noGrp="1"/>
          </p:cNvSpPr>
          <p:nvPr>
            <p:ph type="ftr" sz="quarter" idx="11"/>
          </p:nvPr>
        </p:nvSpPr>
        <p:spPr/>
        <p:txBody>
          <a:bodyPr/>
          <a:lstStyle/>
          <a:p>
            <a:r>
              <a:rPr lang="it-IT"/>
              <a:t>CA CHANDRASHEKHAR V. CHITALE, CCM</a:t>
            </a:r>
            <a:endParaRPr lang="en-IN"/>
          </a:p>
        </p:txBody>
      </p:sp>
      <p:sp>
        <p:nvSpPr>
          <p:cNvPr id="7" name="Slide Number Placeholder 6"/>
          <p:cNvSpPr>
            <a:spLocks noGrp="1"/>
          </p:cNvSpPr>
          <p:nvPr>
            <p:ph type="sldNum" sz="quarter" idx="12"/>
          </p:nvPr>
        </p:nvSpPr>
        <p:spPr/>
        <p:txBody>
          <a:bodyPr/>
          <a:lstStyle/>
          <a:p>
            <a:fld id="{F08C9C2E-33FD-4128-848D-392BFA6CB504}" type="slidenum">
              <a:rPr lang="en-IN" smtClean="0"/>
              <a:t>‹#›</a:t>
            </a:fld>
            <a:endParaRPr lang="en-IN"/>
          </a:p>
        </p:txBody>
      </p:sp>
      <p:cxnSp>
        <p:nvCxnSpPr>
          <p:cNvPr id="10" name="Straight Connector 9"/>
          <p:cNvCxnSpPr/>
          <p:nvPr/>
        </p:nvCxnSpPr>
        <p:spPr>
          <a:xfrm rot="5400000">
            <a:off x="2153444" y="1885752"/>
            <a:ext cx="28575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3429000"/>
            <a:ext cx="6784848" cy="1200150"/>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777240" y="342900"/>
            <a:ext cx="7543800" cy="21717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0392" y="2628900"/>
            <a:ext cx="7391400" cy="603647"/>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9AEC7B-DFDC-479E-A768-C1D1A712FF3B}" type="datetime1">
              <a:rPr lang="en-US" smtClean="0"/>
              <a:t>4/18/2023</a:t>
            </a:fld>
            <a:endParaRPr lang="en-IN"/>
          </a:p>
        </p:txBody>
      </p:sp>
      <p:sp>
        <p:nvSpPr>
          <p:cNvPr id="6" name="Footer Placeholder 5"/>
          <p:cNvSpPr>
            <a:spLocks noGrp="1"/>
          </p:cNvSpPr>
          <p:nvPr>
            <p:ph type="ftr" sz="quarter" idx="11"/>
          </p:nvPr>
        </p:nvSpPr>
        <p:spPr/>
        <p:txBody>
          <a:bodyPr/>
          <a:lstStyle/>
          <a:p>
            <a:r>
              <a:rPr lang="it-IT"/>
              <a:t>CA CHANDRASHEKHAR V. CHITALE, CCM</a:t>
            </a:r>
            <a:endParaRPr lang="en-IN"/>
          </a:p>
        </p:txBody>
      </p:sp>
      <p:sp>
        <p:nvSpPr>
          <p:cNvPr id="7" name="Slide Number Placeholder 6"/>
          <p:cNvSpPr>
            <a:spLocks noGrp="1"/>
          </p:cNvSpPr>
          <p:nvPr>
            <p:ph type="sldNum" sz="quarter" idx="12"/>
          </p:nvPr>
        </p:nvSpPr>
        <p:spPr/>
        <p:txBody>
          <a:bodyPr/>
          <a:lstStyle/>
          <a:p>
            <a:fld id="{F08C9C2E-33FD-4128-848D-392BFA6CB504}" type="slidenum">
              <a:rPr lang="en-IN" smtClean="0"/>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3429000"/>
            <a:ext cx="6781800" cy="120015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62000" y="514350"/>
            <a:ext cx="7543800" cy="2914650"/>
          </a:xfrm>
          <a:prstGeom prst="rect">
            <a:avLst/>
          </a:prstGeom>
        </p:spPr>
        <p:txBody>
          <a:bodyPr vert="horz" lIns="91440" tIns="45720" rIns="91440" bIns="45720" rtlCol="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48400" y="4656582"/>
            <a:ext cx="2133600" cy="273844"/>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E44A77BF-A1C6-4501-909C-6FCE2F79DF2E}" type="datetime1">
              <a:rPr lang="en-US" smtClean="0"/>
              <a:t>4/18/2023</a:t>
            </a:fld>
            <a:endParaRPr lang="en-IN"/>
          </a:p>
        </p:txBody>
      </p:sp>
      <p:sp>
        <p:nvSpPr>
          <p:cNvPr id="5" name="Footer Placeholder 4"/>
          <p:cNvSpPr>
            <a:spLocks noGrp="1"/>
          </p:cNvSpPr>
          <p:nvPr>
            <p:ph type="ftr" sz="quarter" idx="3"/>
          </p:nvPr>
        </p:nvSpPr>
        <p:spPr>
          <a:xfrm>
            <a:off x="762000" y="4656582"/>
            <a:ext cx="4873869" cy="273844"/>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it-IT"/>
              <a:t>CA CHANDRASHEKHAR V. CHITALE, CCM</a:t>
            </a:r>
            <a:endParaRPr lang="en-IN"/>
          </a:p>
        </p:txBody>
      </p:sp>
      <p:sp>
        <p:nvSpPr>
          <p:cNvPr id="6" name="Slide Number Placeholder 5"/>
          <p:cNvSpPr>
            <a:spLocks noGrp="1"/>
          </p:cNvSpPr>
          <p:nvPr>
            <p:ph type="sldNum" sz="quarter" idx="4"/>
          </p:nvPr>
        </p:nvSpPr>
        <p:spPr>
          <a:xfrm>
            <a:off x="7620000" y="4265676"/>
            <a:ext cx="762000" cy="273844"/>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F08C9C2E-33FD-4128-848D-392BFA6CB504}" type="slidenum">
              <a:rPr lang="en-IN" smtClean="0"/>
              <a:t>‹#›</a:t>
            </a:fld>
            <a:endParaRPr lang="en-IN"/>
          </a:p>
        </p:txBody>
      </p:sp>
      <p:sp>
        <p:nvSpPr>
          <p:cNvPr id="8" name="Rectangle 7"/>
          <p:cNvSpPr/>
          <p:nvPr/>
        </p:nvSpPr>
        <p:spPr>
          <a:xfrm>
            <a:off x="777240" y="0"/>
            <a:ext cx="7543800"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4629150"/>
            <a:ext cx="7543800" cy="2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hf sldNum="0" hdr="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0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pn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9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098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59582"/>
            <a:ext cx="9144000"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79512" y="1211215"/>
            <a:ext cx="8856984" cy="2440655"/>
          </a:xfrm>
        </p:spPr>
        <p:txBody>
          <a:bodyPr>
            <a:normAutofit/>
          </a:bodyPr>
          <a:lstStyle/>
          <a:p>
            <a:pPr algn="ctr"/>
            <a:r>
              <a:rPr lang="en-IN" b="1" dirty="0">
                <a:solidFill>
                  <a:srgbClr val="002060"/>
                </a:solidFill>
                <a:highlight>
                  <a:srgbClr val="FFFF00"/>
                </a:highlight>
              </a:rPr>
              <a:t>CARO &amp; Amendments in Schedule III </a:t>
            </a:r>
            <a:br>
              <a:rPr lang="en-IN" b="1" dirty="0">
                <a:solidFill>
                  <a:srgbClr val="002060"/>
                </a:solidFill>
              </a:rPr>
            </a:br>
            <a:r>
              <a:rPr lang="en-IN" sz="3300" i="1" dirty="0">
                <a:solidFill>
                  <a:schemeClr val="accent3">
                    <a:lumMod val="50000"/>
                  </a:schemeClr>
                </a:solidFill>
                <a:highlight>
                  <a:srgbClr val="FFFF00"/>
                </a:highlight>
              </a:rPr>
              <a:t>effective from  FY 2021-22</a:t>
            </a:r>
            <a:r>
              <a:rPr lang="en-IN" sz="3300" dirty="0">
                <a:solidFill>
                  <a:schemeClr val="accent3">
                    <a:lumMod val="50000"/>
                  </a:schemeClr>
                </a:solidFill>
                <a:highlight>
                  <a:srgbClr val="FFFF00"/>
                </a:highlight>
              </a:rPr>
              <a:t> </a:t>
            </a:r>
            <a:br>
              <a:rPr lang="en-IN" sz="3300" dirty="0">
                <a:solidFill>
                  <a:schemeClr val="accent3">
                    <a:lumMod val="50000"/>
                  </a:schemeClr>
                </a:solidFill>
                <a:highlight>
                  <a:srgbClr val="FFFF00"/>
                </a:highlight>
              </a:rPr>
            </a:br>
            <a:endParaRPr lang="en-IN" sz="2700" dirty="0">
              <a:solidFill>
                <a:schemeClr val="accent3">
                  <a:lumMod val="50000"/>
                </a:schemeClr>
              </a:solidFill>
              <a:highlight>
                <a:srgbClr val="FFFF00"/>
              </a:highlight>
            </a:endParaRPr>
          </a:p>
        </p:txBody>
      </p:sp>
      <p:sp>
        <p:nvSpPr>
          <p:cNvPr id="5" name="Content Placeholder 4"/>
          <p:cNvSpPr>
            <a:spLocks noGrp="1"/>
          </p:cNvSpPr>
          <p:nvPr>
            <p:ph idx="1"/>
          </p:nvPr>
        </p:nvSpPr>
        <p:spPr>
          <a:xfrm>
            <a:off x="4060531" y="4052662"/>
            <a:ext cx="4873869" cy="936104"/>
          </a:xfrm>
        </p:spPr>
        <p:txBody>
          <a:bodyPr>
            <a:noAutofit/>
          </a:bodyPr>
          <a:lstStyle/>
          <a:p>
            <a:pPr marL="0" indent="0">
              <a:buNone/>
            </a:pPr>
            <a:r>
              <a:rPr lang="en-IN" b="1" dirty="0">
                <a:solidFill>
                  <a:srgbClr val="0070C0"/>
                </a:solidFill>
                <a:highlight>
                  <a:srgbClr val="FFFF00"/>
                </a:highlight>
              </a:rPr>
              <a:t>CA. Chandrashekhar V. Chitale</a:t>
            </a:r>
          </a:p>
          <a:p>
            <a:pPr marL="0" indent="0" algn="ctr">
              <a:buNone/>
            </a:pPr>
            <a:r>
              <a:rPr lang="en-IN" i="1" dirty="0">
                <a:solidFill>
                  <a:srgbClr val="0070C0"/>
                </a:solidFill>
                <a:highlight>
                  <a:srgbClr val="FFFF00"/>
                </a:highlight>
              </a:rPr>
              <a:t>CCM, Pune</a:t>
            </a:r>
          </a:p>
        </p:txBody>
      </p:sp>
      <p:sp>
        <p:nvSpPr>
          <p:cNvPr id="3" name="TextBox 2"/>
          <p:cNvSpPr txBox="1"/>
          <p:nvPr/>
        </p:nvSpPr>
        <p:spPr>
          <a:xfrm>
            <a:off x="467544" y="258783"/>
            <a:ext cx="8280920" cy="707886"/>
          </a:xfrm>
          <a:prstGeom prst="rect">
            <a:avLst/>
          </a:prstGeom>
          <a:noFill/>
        </p:spPr>
        <p:txBody>
          <a:bodyPr wrap="square" rtlCol="0">
            <a:spAutoFit/>
          </a:bodyPr>
          <a:lstStyle/>
          <a:p>
            <a:pPr algn="ctr"/>
            <a:r>
              <a:rPr lang="en-IN" sz="4000" b="1" dirty="0">
                <a:solidFill>
                  <a:srgbClr val="C00000"/>
                </a:solidFill>
                <a:highlight>
                  <a:srgbClr val="FFFF00"/>
                </a:highlight>
                <a:latin typeface="Calibri" pitchFamily="34" charset="0"/>
                <a:cs typeface="Calibri" pitchFamily="34" charset="0"/>
              </a:rPr>
              <a:t>PUNE BRANCH of WIRC OF ICAI</a:t>
            </a:r>
          </a:p>
        </p:txBody>
      </p:sp>
      <p:sp>
        <p:nvSpPr>
          <p:cNvPr id="4" name="Date Placeholder 3">
            <a:extLst>
              <a:ext uri="{FF2B5EF4-FFF2-40B4-BE49-F238E27FC236}">
                <a16:creationId xmlns:a16="http://schemas.microsoft.com/office/drawing/2014/main" id="{8178D090-A6E3-285A-6273-2429C8B0FF5E}"/>
              </a:ext>
            </a:extLst>
          </p:cNvPr>
          <p:cNvSpPr>
            <a:spLocks noGrp="1"/>
          </p:cNvSpPr>
          <p:nvPr>
            <p:ph type="dt" sz="half" idx="10"/>
          </p:nvPr>
        </p:nvSpPr>
        <p:spPr/>
        <p:txBody>
          <a:bodyPr/>
          <a:lstStyle/>
          <a:p>
            <a:fld id="{21289E1C-B98C-4761-9F3D-268D5F5DD806}" type="datetime1">
              <a:rPr lang="en-US" smtClean="0"/>
              <a:t>4/18/2023</a:t>
            </a:fld>
            <a:endParaRPr lang="en-IN"/>
          </a:p>
        </p:txBody>
      </p:sp>
      <p:sp>
        <p:nvSpPr>
          <p:cNvPr id="8" name="Footer Placeholder 7">
            <a:extLst>
              <a:ext uri="{FF2B5EF4-FFF2-40B4-BE49-F238E27FC236}">
                <a16:creationId xmlns:a16="http://schemas.microsoft.com/office/drawing/2014/main" id="{DB2314F2-EC70-AA73-F9A5-9B8CAF53C166}"/>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1568508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C0931-D002-79AA-91EA-25B1BD4FECD9}"/>
              </a:ext>
            </a:extLst>
          </p:cNvPr>
          <p:cNvSpPr>
            <a:spLocks noGrp="1"/>
          </p:cNvSpPr>
          <p:nvPr>
            <p:ph type="title"/>
          </p:nvPr>
        </p:nvSpPr>
        <p:spPr>
          <a:xfrm>
            <a:off x="814536" y="291480"/>
            <a:ext cx="7501880" cy="552078"/>
          </a:xfrm>
        </p:spPr>
        <p:txBody>
          <a:bodyPr>
            <a:noAutofit/>
          </a:bodyPr>
          <a:lstStyle/>
          <a:p>
            <a:r>
              <a:rPr lang="en-US" sz="2800" b="1" i="0" u="none" strike="noStrike" baseline="0" dirty="0">
                <a:solidFill>
                  <a:schemeClr val="tx1"/>
                </a:solidFill>
                <a:latin typeface="Agency FB" panose="020B0503020202020204" pitchFamily="34" charset="0"/>
              </a:rPr>
              <a:t>CARO 2020  - Matters to be included in the Auditor’s Report</a:t>
            </a:r>
            <a:endParaRPr lang="en-IN" sz="2800" dirty="0">
              <a:solidFill>
                <a:schemeClr val="tx1"/>
              </a:solidFill>
            </a:endParaRPr>
          </a:p>
        </p:txBody>
      </p:sp>
      <p:sp>
        <p:nvSpPr>
          <p:cNvPr id="3" name="Content Placeholder 2">
            <a:extLst>
              <a:ext uri="{FF2B5EF4-FFF2-40B4-BE49-F238E27FC236}">
                <a16:creationId xmlns:a16="http://schemas.microsoft.com/office/drawing/2014/main" id="{6F481F32-DC91-B36A-2512-BBB1944B39C2}"/>
              </a:ext>
            </a:extLst>
          </p:cNvPr>
          <p:cNvSpPr>
            <a:spLocks noGrp="1"/>
          </p:cNvSpPr>
          <p:nvPr>
            <p:ph idx="1"/>
          </p:nvPr>
        </p:nvSpPr>
        <p:spPr>
          <a:xfrm>
            <a:off x="467544" y="874987"/>
            <a:ext cx="8208912" cy="3799183"/>
          </a:xfrm>
        </p:spPr>
        <p:txBody>
          <a:bodyPr>
            <a:noAutofit/>
          </a:bodyPr>
          <a:lstStyle/>
          <a:p>
            <a:r>
              <a:rPr lang="en-US" sz="2400" b="0" i="0" u="none" strike="noStrike" baseline="0" dirty="0">
                <a:solidFill>
                  <a:srgbClr val="2E5496"/>
                </a:solidFill>
                <a:latin typeface="Calibri" panose="020F0502020204030204" pitchFamily="34" charset="0"/>
              </a:rPr>
              <a:t>IX. Default in repayment of loans or other borrowings - </a:t>
            </a:r>
            <a:r>
              <a:rPr lang="en-US" sz="2400" b="1" i="1" u="none" strike="noStrike" baseline="0" dirty="0">
                <a:solidFill>
                  <a:srgbClr val="2E5496"/>
                </a:solidFill>
                <a:latin typeface="Calibri" panose="020F0502020204030204" pitchFamily="34" charset="0"/>
              </a:rPr>
              <a:t>amended </a:t>
            </a:r>
            <a:endParaRPr lang="en-US" sz="2400" b="0" i="0" u="none" strike="noStrike" baseline="0" dirty="0">
              <a:solidFill>
                <a:srgbClr val="2E5496"/>
              </a:solidFill>
              <a:latin typeface="Calibri" panose="020F0502020204030204" pitchFamily="34" charset="0"/>
            </a:endParaRPr>
          </a:p>
          <a:p>
            <a:r>
              <a:rPr lang="en-US" sz="2400" b="0" i="0" u="none" strike="noStrike" baseline="0" dirty="0">
                <a:solidFill>
                  <a:srgbClr val="2E5496"/>
                </a:solidFill>
                <a:latin typeface="Calibri" panose="020F0502020204030204" pitchFamily="34" charset="0"/>
              </a:rPr>
              <a:t>X. Moneys raised by IPO, FPO &amp; preferential allotment / private placement of shares or convertible debentures - </a:t>
            </a:r>
            <a:r>
              <a:rPr lang="en-US" sz="2400" b="1" i="1" u="none" strike="noStrike" baseline="0" dirty="0">
                <a:solidFill>
                  <a:srgbClr val="2E5496"/>
                </a:solidFill>
                <a:latin typeface="Calibri" panose="020F0502020204030204" pitchFamily="34" charset="0"/>
              </a:rPr>
              <a:t>amended </a:t>
            </a:r>
          </a:p>
          <a:p>
            <a:r>
              <a:rPr lang="en-IN" sz="2400" b="0" i="0" u="none" strike="noStrike" baseline="0" dirty="0">
                <a:solidFill>
                  <a:srgbClr val="2E5496"/>
                </a:solidFill>
                <a:latin typeface="Calibri" panose="020F0502020204030204" pitchFamily="34" charset="0"/>
              </a:rPr>
              <a:t>XI. Fraud reporting - </a:t>
            </a:r>
            <a:r>
              <a:rPr lang="en-IN" sz="2400" b="1" i="1" u="none" strike="noStrike" baseline="0" dirty="0">
                <a:solidFill>
                  <a:srgbClr val="2E5496"/>
                </a:solidFill>
                <a:latin typeface="Calibri" panose="020F0502020204030204" pitchFamily="34" charset="0"/>
              </a:rPr>
              <a:t>amended </a:t>
            </a:r>
            <a:endParaRPr lang="en-IN" sz="2400" b="0" i="0" u="none" strike="noStrike" baseline="0" dirty="0">
              <a:solidFill>
                <a:srgbClr val="2E5496"/>
              </a:solidFill>
              <a:latin typeface="Calibri" panose="020F0502020204030204" pitchFamily="34" charset="0"/>
            </a:endParaRPr>
          </a:p>
          <a:p>
            <a:r>
              <a:rPr lang="en-US" sz="2400" b="0" i="0" u="none" strike="noStrike" baseline="0" dirty="0">
                <a:solidFill>
                  <a:srgbClr val="2E5496"/>
                </a:solidFill>
                <a:latin typeface="Calibri" panose="020F0502020204030204" pitchFamily="34" charset="0"/>
              </a:rPr>
              <a:t>XII. Compliances by Nidhi Company - </a:t>
            </a:r>
            <a:r>
              <a:rPr lang="en-US" sz="2400" b="1" i="1" u="none" strike="noStrike" baseline="0" dirty="0">
                <a:solidFill>
                  <a:srgbClr val="2E5496"/>
                </a:solidFill>
                <a:latin typeface="Calibri" panose="020F0502020204030204" pitchFamily="34" charset="0"/>
              </a:rPr>
              <a:t>amended </a:t>
            </a:r>
            <a:endParaRPr lang="en-US" sz="2400" b="0" i="0" u="none" strike="noStrike" baseline="0" dirty="0">
              <a:solidFill>
                <a:srgbClr val="2E5496"/>
              </a:solidFill>
              <a:latin typeface="Calibri" panose="020F0502020204030204" pitchFamily="34" charset="0"/>
            </a:endParaRPr>
          </a:p>
          <a:p>
            <a:r>
              <a:rPr lang="en-US" sz="2400" b="0" i="0" u="none" strike="noStrike" baseline="0" dirty="0" err="1">
                <a:solidFill>
                  <a:srgbClr val="2E5496"/>
                </a:solidFill>
                <a:latin typeface="Calibri" panose="020F0502020204030204" pitchFamily="34" charset="0"/>
              </a:rPr>
              <a:t>XIII.Transactions</a:t>
            </a:r>
            <a:r>
              <a:rPr lang="en-US" sz="2400" b="0" i="0" u="none" strike="noStrike" baseline="0" dirty="0">
                <a:solidFill>
                  <a:srgbClr val="2E5496"/>
                </a:solidFill>
                <a:latin typeface="Calibri" panose="020F0502020204030204" pitchFamily="34" charset="0"/>
              </a:rPr>
              <a:t> with the related parties (section 177 and 188)</a:t>
            </a:r>
          </a:p>
          <a:p>
            <a:r>
              <a:rPr lang="en-IN" sz="2400" b="1" i="1" u="none" strike="noStrike" baseline="0" dirty="0">
                <a:solidFill>
                  <a:srgbClr val="2E5496"/>
                </a:solidFill>
                <a:latin typeface="Calibri" panose="020F0502020204030204" pitchFamily="34" charset="0"/>
              </a:rPr>
              <a:t>XIV. Internal Audit System</a:t>
            </a:r>
          </a:p>
          <a:p>
            <a:r>
              <a:rPr lang="en-US" sz="2400" b="0" i="0" u="none" strike="noStrike" baseline="0" dirty="0">
                <a:solidFill>
                  <a:srgbClr val="2E5496"/>
                </a:solidFill>
                <a:latin typeface="Calibri" panose="020F0502020204030204" pitchFamily="34" charset="0"/>
              </a:rPr>
              <a:t>XV. Non-cash transactions with directors </a:t>
            </a:r>
          </a:p>
          <a:p>
            <a:pPr marL="0" indent="0">
              <a:buNone/>
            </a:pPr>
            <a:endParaRPr lang="en-IN" sz="2400" b="0" i="0" u="none" strike="noStrike" baseline="0" dirty="0">
              <a:solidFill>
                <a:srgbClr val="2E5496"/>
              </a:solidFill>
              <a:latin typeface="Calibri" panose="020F0502020204030204" pitchFamily="34" charset="0"/>
            </a:endParaRPr>
          </a:p>
          <a:p>
            <a:endParaRPr lang="en-US" sz="2400" b="0" i="0" u="none" strike="noStrike" baseline="0" dirty="0">
              <a:solidFill>
                <a:srgbClr val="2E5496"/>
              </a:solidFill>
              <a:latin typeface="Calibri" panose="020F0502020204030204" pitchFamily="34" charset="0"/>
            </a:endParaRPr>
          </a:p>
        </p:txBody>
      </p:sp>
      <p:sp>
        <p:nvSpPr>
          <p:cNvPr id="6" name="Date Placeholder 5">
            <a:extLst>
              <a:ext uri="{FF2B5EF4-FFF2-40B4-BE49-F238E27FC236}">
                <a16:creationId xmlns:a16="http://schemas.microsoft.com/office/drawing/2014/main" id="{5AD48A17-D3CF-A70A-F6E5-C30B0F8FA60F}"/>
              </a:ext>
            </a:extLst>
          </p:cNvPr>
          <p:cNvSpPr>
            <a:spLocks noGrp="1"/>
          </p:cNvSpPr>
          <p:nvPr>
            <p:ph type="dt" sz="half" idx="10"/>
          </p:nvPr>
        </p:nvSpPr>
        <p:spPr/>
        <p:txBody>
          <a:bodyPr/>
          <a:lstStyle/>
          <a:p>
            <a:fld id="{D09B60B4-E2FF-41E2-8057-09F9F04FFF21}" type="datetime1">
              <a:rPr lang="en-US" smtClean="0"/>
              <a:t>4/18/2023</a:t>
            </a:fld>
            <a:endParaRPr lang="en-IN"/>
          </a:p>
        </p:txBody>
      </p:sp>
      <p:sp>
        <p:nvSpPr>
          <p:cNvPr id="7" name="Footer Placeholder 6">
            <a:extLst>
              <a:ext uri="{FF2B5EF4-FFF2-40B4-BE49-F238E27FC236}">
                <a16:creationId xmlns:a16="http://schemas.microsoft.com/office/drawing/2014/main" id="{3DD163E5-D3AB-A0BF-8DF1-A52A749C29A5}"/>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56901001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519523"/>
            <a:ext cx="7931224" cy="543707"/>
          </a:xfrm>
        </p:spPr>
        <p:txBody>
          <a:bodyPr>
            <a:normAutofit fontScale="90000"/>
          </a:bodyPr>
          <a:lstStyle/>
          <a:p>
            <a:r>
              <a:rPr lang="en-IN" dirty="0"/>
              <a:t>Inventory Physical Verification</a:t>
            </a:r>
          </a:p>
        </p:txBody>
      </p:sp>
      <p:sp>
        <p:nvSpPr>
          <p:cNvPr id="3" name="Content Placeholder 2"/>
          <p:cNvSpPr>
            <a:spLocks noGrp="1"/>
          </p:cNvSpPr>
          <p:nvPr>
            <p:ph idx="1"/>
          </p:nvPr>
        </p:nvSpPr>
        <p:spPr>
          <a:xfrm>
            <a:off x="755576" y="1092138"/>
            <a:ext cx="7931224" cy="1839652"/>
          </a:xfrm>
          <a:ln>
            <a:solidFill>
              <a:schemeClr val="tx1"/>
            </a:solidFill>
          </a:ln>
        </p:spPr>
        <p:style>
          <a:lnRef idx="2">
            <a:schemeClr val="accent4"/>
          </a:lnRef>
          <a:fillRef idx="1">
            <a:schemeClr val="lt1"/>
          </a:fillRef>
          <a:effectRef idx="0">
            <a:schemeClr val="accent4"/>
          </a:effectRef>
          <a:fontRef idx="minor">
            <a:schemeClr val="dk1"/>
          </a:fontRef>
        </p:style>
        <p:txBody>
          <a:bodyPr>
            <a:noAutofit/>
          </a:bodyPr>
          <a:lstStyle/>
          <a:p>
            <a:pPr marL="0" indent="0" algn="just">
              <a:buNone/>
            </a:pPr>
            <a:r>
              <a:rPr lang="en-IN" sz="1900" b="1" dirty="0"/>
              <a:t>3(ii)(a)</a:t>
            </a:r>
            <a:r>
              <a:rPr lang="en-IN" sz="1900" dirty="0"/>
              <a:t> </a:t>
            </a:r>
            <a:r>
              <a:rPr lang="en-US" sz="1900" dirty="0"/>
              <a:t>Whether physical verification of inventory has been conducted at reasonable intervals by the management and whether, </a:t>
            </a:r>
            <a:r>
              <a:rPr lang="en-US" sz="1900" dirty="0">
                <a:solidFill>
                  <a:srgbClr val="0070C0"/>
                </a:solidFill>
              </a:rPr>
              <a:t>in the opinion of the auditor, the coverage and procedure of such verification by the management is appropriate; whether any discrepancies of 10% or more in the aggregate for each class of inventory</a:t>
            </a:r>
            <a:r>
              <a:rPr lang="en-US" sz="1900" dirty="0"/>
              <a:t> were noticed and if so, whether they have been properly dealt with in the books of account;</a:t>
            </a:r>
          </a:p>
        </p:txBody>
      </p:sp>
      <p:sp>
        <p:nvSpPr>
          <p:cNvPr id="5" name="Rectangle 4"/>
          <p:cNvSpPr/>
          <p:nvPr/>
        </p:nvSpPr>
        <p:spPr>
          <a:xfrm>
            <a:off x="755576" y="-20538"/>
            <a:ext cx="4211961" cy="338554"/>
          </a:xfrm>
          <a:prstGeom prst="rect">
            <a:avLst/>
          </a:prstGeom>
        </p:spPr>
        <p:txBody>
          <a:bodyPr wrap="square">
            <a:spAutoFit/>
          </a:bodyPr>
          <a:lstStyle/>
          <a:p>
            <a:r>
              <a:rPr lang="en-IN" sz="1600" dirty="0">
                <a:solidFill>
                  <a:schemeClr val="bg1"/>
                </a:solidFill>
              </a:rPr>
              <a:t>Clause 2 Modification/ sub clause added</a:t>
            </a:r>
          </a:p>
        </p:txBody>
      </p:sp>
      <p:sp>
        <p:nvSpPr>
          <p:cNvPr id="6" name="Content Placeholder 2"/>
          <p:cNvSpPr txBox="1">
            <a:spLocks/>
          </p:cNvSpPr>
          <p:nvPr/>
        </p:nvSpPr>
        <p:spPr>
          <a:xfrm>
            <a:off x="539552" y="3147814"/>
            <a:ext cx="8064896" cy="1296144"/>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2800" dirty="0">
                <a:latin typeface="Calibri" pitchFamily="34" charset="0"/>
                <a:cs typeface="Calibri" pitchFamily="34" charset="0"/>
              </a:rPr>
              <a:t>What is Appropriateness with regard to Coverage and procedure?</a:t>
            </a:r>
          </a:p>
          <a:p>
            <a:pPr lvl="0"/>
            <a:r>
              <a:rPr lang="en-US" sz="2800" dirty="0">
                <a:latin typeface="Calibri" pitchFamily="34" charset="0"/>
                <a:cs typeface="Calibri" pitchFamily="34" charset="0"/>
              </a:rPr>
              <a:t>10% or more for each </a:t>
            </a:r>
            <a:r>
              <a:rPr lang="en-US" sz="2800" u="sng" dirty="0">
                <a:latin typeface="Calibri" pitchFamily="34" charset="0"/>
                <a:cs typeface="Calibri" pitchFamily="34" charset="0"/>
              </a:rPr>
              <a:t>Class</a:t>
            </a:r>
            <a:r>
              <a:rPr lang="en-US" sz="2800" dirty="0">
                <a:latin typeface="Calibri" pitchFamily="34" charset="0"/>
                <a:cs typeface="Calibri" pitchFamily="34" charset="0"/>
              </a:rPr>
              <a:t> of inventory?</a:t>
            </a:r>
          </a:p>
          <a:p>
            <a:pPr lvl="0"/>
            <a:r>
              <a:rPr lang="en-US" sz="2800" dirty="0">
                <a:latin typeface="Calibri" pitchFamily="34" charset="0"/>
                <a:cs typeface="Calibri" pitchFamily="34" charset="0"/>
              </a:rPr>
              <a:t>Where there is NIL physical quantity and books are showing some amount of inventory, then how to report it?</a:t>
            </a:r>
          </a:p>
        </p:txBody>
      </p:sp>
      <p:sp>
        <p:nvSpPr>
          <p:cNvPr id="8" name="Date Placeholder 7">
            <a:extLst>
              <a:ext uri="{FF2B5EF4-FFF2-40B4-BE49-F238E27FC236}">
                <a16:creationId xmlns:a16="http://schemas.microsoft.com/office/drawing/2014/main" id="{9701EC9F-B2B1-2B71-CD55-4E8C9AB1FCE9}"/>
              </a:ext>
            </a:extLst>
          </p:cNvPr>
          <p:cNvSpPr>
            <a:spLocks noGrp="1"/>
          </p:cNvSpPr>
          <p:nvPr>
            <p:ph type="dt" sz="half" idx="10"/>
          </p:nvPr>
        </p:nvSpPr>
        <p:spPr/>
        <p:txBody>
          <a:bodyPr/>
          <a:lstStyle/>
          <a:p>
            <a:fld id="{AB1F1469-D27D-4943-A5A8-CE55DC96C5FD}" type="datetime1">
              <a:rPr lang="en-US" smtClean="0"/>
              <a:t>4/18/2023</a:t>
            </a:fld>
            <a:endParaRPr lang="en-IN"/>
          </a:p>
        </p:txBody>
      </p:sp>
      <p:sp>
        <p:nvSpPr>
          <p:cNvPr id="9" name="Footer Placeholder 8">
            <a:extLst>
              <a:ext uri="{FF2B5EF4-FFF2-40B4-BE49-F238E27FC236}">
                <a16:creationId xmlns:a16="http://schemas.microsoft.com/office/drawing/2014/main" id="{29A7C960-366C-555C-D371-7F9C58E528A5}"/>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293566381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200" dirty="0"/>
              <a:t>Deemed Deposit</a:t>
            </a:r>
          </a:p>
        </p:txBody>
      </p:sp>
      <p:sp>
        <p:nvSpPr>
          <p:cNvPr id="3" name="Content Placeholder 2"/>
          <p:cNvSpPr>
            <a:spLocks noGrp="1"/>
          </p:cNvSpPr>
          <p:nvPr>
            <p:ph idx="1"/>
          </p:nvPr>
        </p:nvSpPr>
        <p:spPr>
          <a:xfrm>
            <a:off x="683568" y="843558"/>
            <a:ext cx="8003232" cy="1944215"/>
          </a:xfrm>
        </p:spPr>
        <p:style>
          <a:lnRef idx="2">
            <a:schemeClr val="accent6"/>
          </a:lnRef>
          <a:fillRef idx="1">
            <a:schemeClr val="lt1"/>
          </a:fillRef>
          <a:effectRef idx="0">
            <a:schemeClr val="accent6"/>
          </a:effectRef>
          <a:fontRef idx="minor">
            <a:schemeClr val="dk1"/>
          </a:fontRef>
        </p:style>
        <p:txBody>
          <a:bodyPr>
            <a:noAutofit/>
          </a:bodyPr>
          <a:lstStyle/>
          <a:p>
            <a:pPr marL="0" indent="0" algn="just">
              <a:buNone/>
            </a:pPr>
            <a:r>
              <a:rPr lang="en-US" sz="1600" b="1" dirty="0"/>
              <a:t>3(v)</a:t>
            </a:r>
            <a:r>
              <a:rPr lang="en-US" sz="1600" dirty="0"/>
              <a:t> In respect of deposits accepted by the company </a:t>
            </a:r>
            <a:r>
              <a:rPr lang="en-US" sz="1600" b="1" u="sng" dirty="0">
                <a:solidFill>
                  <a:srgbClr val="0070C0"/>
                </a:solidFill>
              </a:rPr>
              <a:t>or amounts which are deemed to be deposits</a:t>
            </a:r>
            <a:r>
              <a:rPr lang="en-US" sz="1600" dirty="0"/>
              <a:t>, whether the directives issued by the Reserve Bank of India and the provisions of sections 73 to 76 or any other relevant provisions of the Companies Act and the rules made thereunder, where applicable, have been complied with, if not, the nature of such contraventions be stated; if an order has been passed by Company Law Board or National Company Law Tribunal or Reserve Bank of India or any court or any other tribunal, whether the same has been complied with or not;</a:t>
            </a:r>
            <a:endParaRPr lang="en-IN" sz="1600" dirty="0"/>
          </a:p>
        </p:txBody>
      </p:sp>
      <p:sp>
        <p:nvSpPr>
          <p:cNvPr id="5" name="Rectangle 4"/>
          <p:cNvSpPr/>
          <p:nvPr/>
        </p:nvSpPr>
        <p:spPr>
          <a:xfrm>
            <a:off x="827584" y="-20538"/>
            <a:ext cx="4211961" cy="338554"/>
          </a:xfrm>
          <a:prstGeom prst="rect">
            <a:avLst/>
          </a:prstGeom>
        </p:spPr>
        <p:txBody>
          <a:bodyPr wrap="square">
            <a:spAutoFit/>
          </a:bodyPr>
          <a:lstStyle/>
          <a:p>
            <a:r>
              <a:rPr lang="en-IN" sz="1600" dirty="0">
                <a:solidFill>
                  <a:schemeClr val="bg1"/>
                </a:solidFill>
              </a:rPr>
              <a:t>Clause 3 Modification</a:t>
            </a:r>
          </a:p>
        </p:txBody>
      </p:sp>
      <p:sp>
        <p:nvSpPr>
          <p:cNvPr id="6" name="TextBox 5"/>
          <p:cNvSpPr txBox="1"/>
          <p:nvPr/>
        </p:nvSpPr>
        <p:spPr>
          <a:xfrm>
            <a:off x="683567" y="2859782"/>
            <a:ext cx="8136905" cy="1569660"/>
          </a:xfrm>
          <a:prstGeom prst="rect">
            <a:avLst/>
          </a:prstGeom>
          <a:noFill/>
        </p:spPr>
        <p:txBody>
          <a:bodyPr wrap="square" rtlCol="0">
            <a:spAutoFit/>
          </a:bodyPr>
          <a:lstStyle/>
          <a:p>
            <a:pPr algn="just"/>
            <a:r>
              <a:rPr lang="en-IN" sz="1600" b="1" dirty="0">
                <a:latin typeface="Calibri" pitchFamily="34" charset="0"/>
                <a:cs typeface="Calibri" pitchFamily="34" charset="0"/>
              </a:rPr>
              <a:t>Deemed Deposit: Rule 2(1)(c)  Clause (vii):</a:t>
            </a:r>
          </a:p>
          <a:p>
            <a:pPr algn="just"/>
            <a:r>
              <a:rPr lang="en-US" sz="1600" dirty="0">
                <a:latin typeface="Calibri" pitchFamily="34" charset="0"/>
                <a:cs typeface="Calibri" pitchFamily="34" charset="0"/>
              </a:rPr>
              <a:t>If the securities for which application money or advance for such securities was received cannot be allotted within sixty days from the date of receipt of the application money or advance for such securities by the company and such application money or advance is not refunded to the subscribers within fifteen days from the date of completion of sixty days, such amount shall also be treated as a deemed deposit.</a:t>
            </a:r>
            <a:endParaRPr lang="en-IN" sz="1600" dirty="0">
              <a:latin typeface="Calibri" pitchFamily="34" charset="0"/>
              <a:cs typeface="Calibri" pitchFamily="34" charset="0"/>
            </a:endParaRPr>
          </a:p>
        </p:txBody>
      </p:sp>
      <p:sp>
        <p:nvSpPr>
          <p:cNvPr id="8" name="Date Placeholder 7">
            <a:extLst>
              <a:ext uri="{FF2B5EF4-FFF2-40B4-BE49-F238E27FC236}">
                <a16:creationId xmlns:a16="http://schemas.microsoft.com/office/drawing/2014/main" id="{370FB65E-193A-3D22-9770-E045FD485BDD}"/>
              </a:ext>
            </a:extLst>
          </p:cNvPr>
          <p:cNvSpPr>
            <a:spLocks noGrp="1"/>
          </p:cNvSpPr>
          <p:nvPr>
            <p:ph type="dt" sz="half" idx="10"/>
          </p:nvPr>
        </p:nvSpPr>
        <p:spPr/>
        <p:txBody>
          <a:bodyPr/>
          <a:lstStyle/>
          <a:p>
            <a:fld id="{6D961589-6F13-4877-90F8-1996D222F7AF}" type="datetime1">
              <a:rPr lang="en-US" smtClean="0"/>
              <a:t>4/18/2023</a:t>
            </a:fld>
            <a:endParaRPr lang="en-IN"/>
          </a:p>
        </p:txBody>
      </p:sp>
      <p:sp>
        <p:nvSpPr>
          <p:cNvPr id="9" name="Footer Placeholder 8">
            <a:extLst>
              <a:ext uri="{FF2B5EF4-FFF2-40B4-BE49-F238E27FC236}">
                <a16:creationId xmlns:a16="http://schemas.microsoft.com/office/drawing/2014/main" id="{C32DFEFC-FBDE-0E0B-6A3F-774D0127591F}"/>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416044421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62880" y="225970"/>
            <a:ext cx="8229600" cy="689596"/>
          </a:xfrm>
        </p:spPr>
        <p:txBody>
          <a:bodyPr>
            <a:normAutofit/>
          </a:bodyPr>
          <a:lstStyle/>
          <a:p>
            <a:r>
              <a:rPr lang="en-IN" sz="3200" dirty="0"/>
              <a:t>Consolidated FS</a:t>
            </a:r>
          </a:p>
        </p:txBody>
      </p:sp>
      <p:sp>
        <p:nvSpPr>
          <p:cNvPr id="9" name="Rectangle 8"/>
          <p:cNvSpPr/>
          <p:nvPr/>
        </p:nvSpPr>
        <p:spPr>
          <a:xfrm>
            <a:off x="792087" y="-20538"/>
            <a:ext cx="4211961" cy="338554"/>
          </a:xfrm>
          <a:prstGeom prst="rect">
            <a:avLst/>
          </a:prstGeom>
        </p:spPr>
        <p:txBody>
          <a:bodyPr wrap="square">
            <a:spAutoFit/>
          </a:bodyPr>
          <a:lstStyle/>
          <a:p>
            <a:r>
              <a:rPr lang="en-IN" sz="1600" dirty="0">
                <a:solidFill>
                  <a:schemeClr val="bg1"/>
                </a:solidFill>
              </a:rPr>
              <a:t>Clause 3 sub clause added</a:t>
            </a:r>
          </a:p>
        </p:txBody>
      </p:sp>
      <p:sp>
        <p:nvSpPr>
          <p:cNvPr id="10" name="Content Placeholder 2"/>
          <p:cNvSpPr txBox="1">
            <a:spLocks/>
          </p:cNvSpPr>
          <p:nvPr/>
        </p:nvSpPr>
        <p:spPr>
          <a:xfrm>
            <a:off x="755577" y="2787774"/>
            <a:ext cx="7931225" cy="19982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IN" sz="1800" dirty="0">
                <a:latin typeface="Calibri" pitchFamily="34" charset="0"/>
                <a:cs typeface="Calibri" pitchFamily="34" charset="0"/>
              </a:rPr>
              <a:t>Review and Report – Materiality?</a:t>
            </a:r>
          </a:p>
          <a:p>
            <a:pPr marL="285750" indent="-285750"/>
            <a:r>
              <a:rPr lang="en-US" sz="1800" dirty="0">
                <a:latin typeface="Calibri" pitchFamily="34" charset="0"/>
                <a:cs typeface="Calibri" pitchFamily="34" charset="0"/>
              </a:rPr>
              <a:t>Which kind of reporting to be considered as qualification/ adverse remarks in Subsidiaries ?</a:t>
            </a:r>
          </a:p>
          <a:p>
            <a:pPr marL="285750" indent="-285750"/>
            <a:r>
              <a:rPr lang="en-IN" sz="1800" dirty="0">
                <a:latin typeface="Calibri" pitchFamily="34" charset="0"/>
                <a:cs typeface="Calibri" pitchFamily="34" charset="0"/>
              </a:rPr>
              <a:t>When component </a:t>
            </a:r>
            <a:r>
              <a:rPr lang="en-IN" sz="1800" dirty="0" err="1">
                <a:latin typeface="Calibri" pitchFamily="34" charset="0"/>
                <a:cs typeface="Calibri" pitchFamily="34" charset="0"/>
              </a:rPr>
              <a:t>Audior</a:t>
            </a:r>
            <a:r>
              <a:rPr lang="en-IN" sz="1800" dirty="0">
                <a:latin typeface="Calibri" pitchFamily="34" charset="0"/>
                <a:cs typeface="Calibri" pitchFamily="34" charset="0"/>
              </a:rPr>
              <a:t> has not issued statutory audit report by the time</a:t>
            </a:r>
          </a:p>
          <a:p>
            <a:pPr lvl="0"/>
            <a:endParaRPr lang="en-IN" sz="1800" dirty="0">
              <a:latin typeface="Calibri" pitchFamily="34" charset="0"/>
              <a:cs typeface="Calibri" pitchFamily="34" charset="0"/>
            </a:endParaRPr>
          </a:p>
        </p:txBody>
      </p:sp>
      <p:sp>
        <p:nvSpPr>
          <p:cNvPr id="4" name="TextBox 3"/>
          <p:cNvSpPr txBox="1"/>
          <p:nvPr/>
        </p:nvSpPr>
        <p:spPr>
          <a:xfrm>
            <a:off x="827584" y="987574"/>
            <a:ext cx="7776864" cy="175432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lvl="0"/>
            <a:r>
              <a:rPr lang="en-US" b="1" dirty="0">
                <a:latin typeface="Calibri" pitchFamily="34" charset="0"/>
                <a:cs typeface="Calibri" pitchFamily="34" charset="0"/>
              </a:rPr>
              <a:t>3(xxi) Consolidated Financial Statements: </a:t>
            </a:r>
          </a:p>
          <a:p>
            <a:pPr lvl="0"/>
            <a:r>
              <a:rPr lang="en-US" dirty="0">
                <a:latin typeface="Calibri" pitchFamily="34" charset="0"/>
                <a:cs typeface="Calibri" pitchFamily="34" charset="0"/>
              </a:rPr>
              <a:t>Whether there have been any qualifications or adverse remarks by the respective auditors in the Companies (Auditor’s Report) Order (CARO) reports of the companies included in the consolidated financial statements, if yes, indicate the details of the companies and the paragraph numbers of the CARO report containing the qualifications or adverse remarks.</a:t>
            </a:r>
            <a:endParaRPr lang="en-IN" dirty="0">
              <a:latin typeface="Calibri" pitchFamily="34" charset="0"/>
              <a:cs typeface="Calibri" pitchFamily="34" charset="0"/>
            </a:endParaRPr>
          </a:p>
        </p:txBody>
      </p:sp>
      <p:sp>
        <p:nvSpPr>
          <p:cNvPr id="6" name="Date Placeholder 5">
            <a:extLst>
              <a:ext uri="{FF2B5EF4-FFF2-40B4-BE49-F238E27FC236}">
                <a16:creationId xmlns:a16="http://schemas.microsoft.com/office/drawing/2014/main" id="{9CD4409F-3789-D311-4874-DC8AFB16ADE9}"/>
              </a:ext>
            </a:extLst>
          </p:cNvPr>
          <p:cNvSpPr>
            <a:spLocks noGrp="1"/>
          </p:cNvSpPr>
          <p:nvPr>
            <p:ph type="dt" sz="half" idx="10"/>
          </p:nvPr>
        </p:nvSpPr>
        <p:spPr/>
        <p:txBody>
          <a:bodyPr/>
          <a:lstStyle/>
          <a:p>
            <a:fld id="{4DF8463E-4FA4-4A6F-A48C-827AC9E40C6E}" type="datetime1">
              <a:rPr lang="en-US" smtClean="0"/>
              <a:t>4/18/2023</a:t>
            </a:fld>
            <a:endParaRPr lang="en-IN"/>
          </a:p>
        </p:txBody>
      </p:sp>
      <p:sp>
        <p:nvSpPr>
          <p:cNvPr id="7" name="Footer Placeholder 6">
            <a:extLst>
              <a:ext uri="{FF2B5EF4-FFF2-40B4-BE49-F238E27FC236}">
                <a16:creationId xmlns:a16="http://schemas.microsoft.com/office/drawing/2014/main" id="{13228556-A77E-418D-CA30-13816B443956}"/>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335428143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200" dirty="0"/>
              <a:t>Practical IMP Points for SMPs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13756506"/>
              </p:ext>
            </p:extLst>
          </p:nvPr>
        </p:nvGraphicFramePr>
        <p:xfrm>
          <a:off x="827584" y="951570"/>
          <a:ext cx="7543800" cy="35103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id="{A7376314-4109-942A-3105-957FCC353F5E}"/>
              </a:ext>
            </a:extLst>
          </p:cNvPr>
          <p:cNvSpPr>
            <a:spLocks noGrp="1"/>
          </p:cNvSpPr>
          <p:nvPr>
            <p:ph type="dt" sz="half" idx="10"/>
          </p:nvPr>
        </p:nvSpPr>
        <p:spPr/>
        <p:txBody>
          <a:bodyPr/>
          <a:lstStyle/>
          <a:p>
            <a:fld id="{4159DC0A-783D-4B17-9D0A-B6E346F1EC06}" type="datetime1">
              <a:rPr lang="en-US" smtClean="0"/>
              <a:t>4/18/2023</a:t>
            </a:fld>
            <a:endParaRPr lang="en-IN"/>
          </a:p>
        </p:txBody>
      </p:sp>
      <p:sp>
        <p:nvSpPr>
          <p:cNvPr id="7" name="Footer Placeholder 6">
            <a:extLst>
              <a:ext uri="{FF2B5EF4-FFF2-40B4-BE49-F238E27FC236}">
                <a16:creationId xmlns:a16="http://schemas.microsoft.com/office/drawing/2014/main" id="{29A00060-F8C7-4B50-0674-E0A98D31DC51}"/>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127749117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3225478" y="1494109"/>
            <a:ext cx="3096344" cy="85725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4000" kern="1200">
                <a:solidFill>
                  <a:srgbClr val="0070C0"/>
                </a:solidFill>
                <a:latin typeface="Calibri" pitchFamily="34" charset="0"/>
                <a:ea typeface="+mj-ea"/>
                <a:cs typeface="Calibri"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IN" altLang="en-US" sz="4800" dirty="0">
                <a:solidFill>
                  <a:srgbClr val="FF0000"/>
                </a:solidFill>
              </a:rPr>
              <a:t>Thank You</a:t>
            </a:r>
          </a:p>
        </p:txBody>
      </p:sp>
      <p:sp>
        <p:nvSpPr>
          <p:cNvPr id="7" name="TextBox 6"/>
          <p:cNvSpPr txBox="1"/>
          <p:nvPr/>
        </p:nvSpPr>
        <p:spPr>
          <a:xfrm>
            <a:off x="2627784" y="2850755"/>
            <a:ext cx="6306616" cy="1414163"/>
          </a:xfrm>
          <a:prstGeom prst="rect">
            <a:avLst/>
          </a:prstGeom>
          <a:noFill/>
        </p:spPr>
        <p:txBody>
          <a:bodyPr wrap="square" lIns="120326" tIns="60163" rIns="120326" bIns="60163">
            <a:spAutoFit/>
          </a:bodyPr>
          <a:lstStyle/>
          <a:p>
            <a:pPr algn="r">
              <a:defRPr/>
            </a:pPr>
            <a:r>
              <a:rPr lang="en-IN" sz="2800" b="1" dirty="0">
                <a:solidFill>
                  <a:schemeClr val="accent5">
                    <a:lumMod val="75000"/>
                  </a:schemeClr>
                </a:solidFill>
                <a:latin typeface="Arial" charset="0"/>
                <a:cs typeface="Arial" charset="0"/>
              </a:rPr>
              <a:t>CA. Chandrashekhar V. Chitale</a:t>
            </a:r>
          </a:p>
          <a:p>
            <a:pPr algn="r">
              <a:defRPr/>
            </a:pPr>
            <a:r>
              <a:rPr lang="en-IN" sz="2800" b="1" dirty="0">
                <a:solidFill>
                  <a:schemeClr val="accent5">
                    <a:lumMod val="75000"/>
                  </a:schemeClr>
                </a:solidFill>
                <a:latin typeface="Arial" charset="0"/>
                <a:cs typeface="Arial" charset="0"/>
              </a:rPr>
              <a:t>CCM</a:t>
            </a:r>
          </a:p>
          <a:p>
            <a:pPr algn="r">
              <a:defRPr/>
            </a:pPr>
            <a:r>
              <a:rPr lang="en-IN" sz="2800" b="1" dirty="0">
                <a:solidFill>
                  <a:schemeClr val="accent6">
                    <a:lumMod val="75000"/>
                  </a:schemeClr>
                </a:solidFill>
                <a:latin typeface="Arial" charset="0"/>
                <a:cs typeface="Arial" charset="0"/>
              </a:rPr>
              <a:t>Shekhar@cvchitale.com</a:t>
            </a:r>
          </a:p>
        </p:txBody>
      </p:sp>
      <p:pic>
        <p:nvPicPr>
          <p:cNvPr id="11"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54" t="29759" r="15932" b="34619"/>
          <a:stretch/>
        </p:blipFill>
        <p:spPr bwMode="auto">
          <a:xfrm>
            <a:off x="8316" y="-2687"/>
            <a:ext cx="3123524" cy="99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a:extLst>
              <a:ext uri="{FF2B5EF4-FFF2-40B4-BE49-F238E27FC236}">
                <a16:creationId xmlns:a16="http://schemas.microsoft.com/office/drawing/2014/main" id="{E656CEFF-25FB-5080-63A9-69B4C5BCF740}"/>
              </a:ext>
            </a:extLst>
          </p:cNvPr>
          <p:cNvSpPr>
            <a:spLocks noGrp="1"/>
          </p:cNvSpPr>
          <p:nvPr>
            <p:ph type="dt" sz="half" idx="10"/>
          </p:nvPr>
        </p:nvSpPr>
        <p:spPr/>
        <p:txBody>
          <a:bodyPr/>
          <a:lstStyle/>
          <a:p>
            <a:fld id="{859D3686-7DFE-4EE6-8B15-5A9E0E19BBAD}" type="datetime1">
              <a:rPr lang="en-US" smtClean="0"/>
              <a:t>4/18/2023</a:t>
            </a:fld>
            <a:endParaRPr lang="en-IN"/>
          </a:p>
        </p:txBody>
      </p:sp>
      <p:sp>
        <p:nvSpPr>
          <p:cNvPr id="4" name="Footer Placeholder 3">
            <a:extLst>
              <a:ext uri="{FF2B5EF4-FFF2-40B4-BE49-F238E27FC236}">
                <a16:creationId xmlns:a16="http://schemas.microsoft.com/office/drawing/2014/main" id="{70215828-BE5F-E059-8D55-AAF59BDDF682}"/>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240783078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C0931-D002-79AA-91EA-25B1BD4FECD9}"/>
              </a:ext>
            </a:extLst>
          </p:cNvPr>
          <p:cNvSpPr>
            <a:spLocks noGrp="1"/>
          </p:cNvSpPr>
          <p:nvPr>
            <p:ph type="title"/>
          </p:nvPr>
        </p:nvSpPr>
        <p:spPr>
          <a:xfrm>
            <a:off x="814536" y="291480"/>
            <a:ext cx="7501880" cy="552078"/>
          </a:xfrm>
        </p:spPr>
        <p:txBody>
          <a:bodyPr>
            <a:noAutofit/>
          </a:bodyPr>
          <a:lstStyle/>
          <a:p>
            <a:r>
              <a:rPr lang="en-US" sz="2800" b="1" i="0" u="none" strike="noStrike" baseline="0" dirty="0">
                <a:solidFill>
                  <a:schemeClr val="tx1"/>
                </a:solidFill>
                <a:latin typeface="Agency FB" panose="020B0503020202020204" pitchFamily="34" charset="0"/>
              </a:rPr>
              <a:t>CARO 2020  - Matters to be included in the Auditor’s Report</a:t>
            </a:r>
            <a:endParaRPr lang="en-IN" sz="2800" dirty="0">
              <a:solidFill>
                <a:schemeClr val="tx1"/>
              </a:solidFill>
            </a:endParaRPr>
          </a:p>
        </p:txBody>
      </p:sp>
      <p:sp>
        <p:nvSpPr>
          <p:cNvPr id="3" name="Content Placeholder 2">
            <a:extLst>
              <a:ext uri="{FF2B5EF4-FFF2-40B4-BE49-F238E27FC236}">
                <a16:creationId xmlns:a16="http://schemas.microsoft.com/office/drawing/2014/main" id="{6F481F32-DC91-B36A-2512-BBB1944B39C2}"/>
              </a:ext>
            </a:extLst>
          </p:cNvPr>
          <p:cNvSpPr>
            <a:spLocks noGrp="1"/>
          </p:cNvSpPr>
          <p:nvPr>
            <p:ph idx="1"/>
          </p:nvPr>
        </p:nvSpPr>
        <p:spPr>
          <a:xfrm>
            <a:off x="323528" y="951569"/>
            <a:ext cx="8352928" cy="3722601"/>
          </a:xfrm>
        </p:spPr>
        <p:txBody>
          <a:bodyPr>
            <a:noAutofit/>
          </a:bodyPr>
          <a:lstStyle/>
          <a:p>
            <a:r>
              <a:rPr lang="en-US" sz="2400" b="0" i="0" u="none" strike="noStrike" baseline="0" dirty="0" err="1">
                <a:solidFill>
                  <a:srgbClr val="2E5496"/>
                </a:solidFill>
                <a:latin typeface="Calibri" panose="020F0502020204030204" pitchFamily="34" charset="0"/>
              </a:rPr>
              <a:t>XVI.Registration</a:t>
            </a:r>
            <a:r>
              <a:rPr lang="en-US" sz="2400" b="0" i="0" u="none" strike="noStrike" baseline="0" dirty="0">
                <a:solidFill>
                  <a:srgbClr val="2E5496"/>
                </a:solidFill>
                <a:latin typeface="Calibri" panose="020F0502020204030204" pitchFamily="34" charset="0"/>
              </a:rPr>
              <a:t> with Reserve Bank of India - amended </a:t>
            </a:r>
          </a:p>
          <a:p>
            <a:r>
              <a:rPr lang="en-IN" sz="2400" b="1" i="1" u="none" strike="noStrike" baseline="0" dirty="0" err="1">
                <a:solidFill>
                  <a:srgbClr val="2E5496"/>
                </a:solidFill>
                <a:latin typeface="Calibri" panose="020F0502020204030204" pitchFamily="34" charset="0"/>
              </a:rPr>
              <a:t>XVII.Cash</a:t>
            </a:r>
            <a:r>
              <a:rPr lang="en-IN" sz="2400" b="1" i="1" u="none" strike="noStrike" baseline="0" dirty="0">
                <a:solidFill>
                  <a:srgbClr val="2E5496"/>
                </a:solidFill>
                <a:latin typeface="Calibri" panose="020F0502020204030204" pitchFamily="34" charset="0"/>
              </a:rPr>
              <a:t> losses </a:t>
            </a:r>
            <a:endParaRPr lang="en-IN" sz="2400" b="0" i="0" u="none" strike="noStrike" baseline="0" dirty="0">
              <a:solidFill>
                <a:srgbClr val="2E5496"/>
              </a:solidFill>
              <a:latin typeface="Calibri" panose="020F0502020204030204" pitchFamily="34" charset="0"/>
            </a:endParaRPr>
          </a:p>
          <a:p>
            <a:r>
              <a:rPr lang="en-US" sz="2400" b="1" i="1" u="none" strike="noStrike" baseline="0" dirty="0" err="1">
                <a:solidFill>
                  <a:srgbClr val="2E5496"/>
                </a:solidFill>
                <a:latin typeface="Calibri" panose="020F0502020204030204" pitchFamily="34" charset="0"/>
              </a:rPr>
              <a:t>XVIII.Resignation</a:t>
            </a:r>
            <a:r>
              <a:rPr lang="en-US" sz="2400" b="1" i="1" u="none" strike="noStrike" baseline="0" dirty="0">
                <a:solidFill>
                  <a:srgbClr val="2E5496"/>
                </a:solidFill>
                <a:latin typeface="Calibri" panose="020F0502020204030204" pitchFamily="34" charset="0"/>
              </a:rPr>
              <a:t> of the statutory auditors during the year </a:t>
            </a:r>
            <a:endParaRPr lang="en-US" sz="2400" b="0" i="0" u="none" strike="noStrike" baseline="0" dirty="0">
              <a:solidFill>
                <a:srgbClr val="2E5496"/>
              </a:solidFill>
              <a:latin typeface="Calibri" panose="020F0502020204030204" pitchFamily="34" charset="0"/>
            </a:endParaRPr>
          </a:p>
          <a:p>
            <a:r>
              <a:rPr lang="en-US" sz="2400" b="1" i="1" u="none" strike="noStrike" baseline="0" dirty="0" err="1">
                <a:solidFill>
                  <a:srgbClr val="2E5496"/>
                </a:solidFill>
                <a:latin typeface="Calibri" panose="020F0502020204030204" pitchFamily="34" charset="0"/>
              </a:rPr>
              <a:t>XIX.Capability</a:t>
            </a:r>
            <a:r>
              <a:rPr lang="en-US" sz="2400" b="1" i="1" u="none" strike="noStrike" baseline="0" dirty="0">
                <a:solidFill>
                  <a:srgbClr val="2E5496"/>
                </a:solidFill>
                <a:latin typeface="Calibri" panose="020F0502020204030204" pitchFamily="34" charset="0"/>
              </a:rPr>
              <a:t> of company of meeting its liabilities existing at the date of balance sheet </a:t>
            </a:r>
            <a:endParaRPr lang="en-US" sz="2400" b="0" i="0" u="none" strike="noStrike" baseline="0" dirty="0">
              <a:solidFill>
                <a:srgbClr val="2E5496"/>
              </a:solidFill>
              <a:latin typeface="Calibri" panose="020F0502020204030204" pitchFamily="34" charset="0"/>
            </a:endParaRPr>
          </a:p>
          <a:p>
            <a:r>
              <a:rPr lang="en-US" sz="2400" b="1" i="1" u="none" strike="noStrike" baseline="0" dirty="0" err="1">
                <a:solidFill>
                  <a:srgbClr val="2E5496"/>
                </a:solidFill>
                <a:latin typeface="Calibri" panose="020F0502020204030204" pitchFamily="34" charset="0"/>
              </a:rPr>
              <a:t>XX.Transfer</a:t>
            </a:r>
            <a:r>
              <a:rPr lang="en-US" sz="2400" b="1" i="1" u="none" strike="noStrike" baseline="0" dirty="0">
                <a:solidFill>
                  <a:srgbClr val="2E5496"/>
                </a:solidFill>
                <a:latin typeface="Calibri" panose="020F0502020204030204" pitchFamily="34" charset="0"/>
              </a:rPr>
              <a:t> of amount remaining unspent under sub-section (5) of section 135 to Fund specified in Schedule VII </a:t>
            </a:r>
          </a:p>
          <a:p>
            <a:pPr marL="0" indent="0">
              <a:buNone/>
            </a:pPr>
            <a:endParaRPr lang="en-US" sz="2400" b="0" i="0" u="none" strike="noStrike" baseline="0" dirty="0">
              <a:solidFill>
                <a:srgbClr val="2E5496"/>
              </a:solidFill>
              <a:latin typeface="Calibri" panose="020F0502020204030204" pitchFamily="34" charset="0"/>
            </a:endParaRPr>
          </a:p>
          <a:p>
            <a:r>
              <a:rPr lang="en-IN" sz="2400" b="1" i="1" u="none" strike="noStrike" baseline="0" dirty="0" err="1">
                <a:solidFill>
                  <a:srgbClr val="2E5496"/>
                </a:solidFill>
                <a:latin typeface="Calibri" panose="020F0502020204030204" pitchFamily="34" charset="0"/>
              </a:rPr>
              <a:t>XXI.Consolidated</a:t>
            </a:r>
            <a:r>
              <a:rPr lang="en-IN" sz="2400" b="1" i="1" u="none" strike="noStrike" baseline="0" dirty="0">
                <a:solidFill>
                  <a:srgbClr val="2E5496"/>
                </a:solidFill>
                <a:latin typeface="Calibri" panose="020F0502020204030204" pitchFamily="34" charset="0"/>
              </a:rPr>
              <a:t> Financial Statements </a:t>
            </a:r>
            <a:endParaRPr lang="en-IN" sz="2400" b="0" i="0" u="none" strike="noStrike" baseline="0" dirty="0">
              <a:solidFill>
                <a:srgbClr val="2E5496"/>
              </a:solidFill>
              <a:latin typeface="Calibri" panose="020F0502020204030204" pitchFamily="34" charset="0"/>
            </a:endParaRPr>
          </a:p>
        </p:txBody>
      </p:sp>
      <p:sp>
        <p:nvSpPr>
          <p:cNvPr id="6" name="Date Placeholder 5">
            <a:extLst>
              <a:ext uri="{FF2B5EF4-FFF2-40B4-BE49-F238E27FC236}">
                <a16:creationId xmlns:a16="http://schemas.microsoft.com/office/drawing/2014/main" id="{CE1563FF-9B33-7851-47DC-4AD3BE4C5053}"/>
              </a:ext>
            </a:extLst>
          </p:cNvPr>
          <p:cNvSpPr>
            <a:spLocks noGrp="1"/>
          </p:cNvSpPr>
          <p:nvPr>
            <p:ph type="dt" sz="half" idx="10"/>
          </p:nvPr>
        </p:nvSpPr>
        <p:spPr/>
        <p:txBody>
          <a:bodyPr/>
          <a:lstStyle/>
          <a:p>
            <a:fld id="{B1292B9E-51EB-4051-A4E4-0DE4E0C4D373}" type="datetime1">
              <a:rPr lang="en-US" smtClean="0"/>
              <a:t>4/18/2023</a:t>
            </a:fld>
            <a:endParaRPr lang="en-IN"/>
          </a:p>
        </p:txBody>
      </p:sp>
      <p:sp>
        <p:nvSpPr>
          <p:cNvPr id="7" name="Footer Placeholder 6">
            <a:extLst>
              <a:ext uri="{FF2B5EF4-FFF2-40B4-BE49-F238E27FC236}">
                <a16:creationId xmlns:a16="http://schemas.microsoft.com/office/drawing/2014/main" id="{FE01A692-0159-9557-7244-930A51CC85A8}"/>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1694931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EE17B-3A2A-EB65-9894-C6798BBAAD7E}"/>
              </a:ext>
            </a:extLst>
          </p:cNvPr>
          <p:cNvSpPr>
            <a:spLocks noGrp="1"/>
          </p:cNvSpPr>
          <p:nvPr>
            <p:ph type="title"/>
          </p:nvPr>
        </p:nvSpPr>
        <p:spPr/>
        <p:txBody>
          <a:bodyPr>
            <a:normAutofit fontScale="90000"/>
          </a:bodyPr>
          <a:lstStyle/>
          <a:p>
            <a:r>
              <a:rPr lang="en-US" b="1" i="1" dirty="0">
                <a:solidFill>
                  <a:srgbClr val="92D050"/>
                </a:solidFill>
              </a:rPr>
              <a:t>Qualifications &amp; Disclaimer</a:t>
            </a:r>
            <a:endParaRPr lang="en-IN" b="1" i="1" dirty="0">
              <a:solidFill>
                <a:srgbClr val="92D050"/>
              </a:solidFill>
            </a:endParaRPr>
          </a:p>
        </p:txBody>
      </p:sp>
      <p:sp>
        <p:nvSpPr>
          <p:cNvPr id="3" name="Content Placeholder 2">
            <a:extLst>
              <a:ext uri="{FF2B5EF4-FFF2-40B4-BE49-F238E27FC236}">
                <a16:creationId xmlns:a16="http://schemas.microsoft.com/office/drawing/2014/main" id="{A81C741C-F57E-2A65-BAE2-3BD2DF1B695A}"/>
              </a:ext>
            </a:extLst>
          </p:cNvPr>
          <p:cNvSpPr>
            <a:spLocks noGrp="1"/>
          </p:cNvSpPr>
          <p:nvPr>
            <p:ph idx="1"/>
          </p:nvPr>
        </p:nvSpPr>
        <p:spPr>
          <a:xfrm>
            <a:off x="827584" y="843558"/>
            <a:ext cx="7543800" cy="3813024"/>
          </a:xfrm>
        </p:spPr>
        <p:txBody>
          <a:bodyPr>
            <a:noAutofit/>
          </a:bodyPr>
          <a:lstStyle/>
          <a:p>
            <a:r>
              <a:rPr lang="en-GB" sz="2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Paragraph 4(1) In a case where the auditor’s answer to any of the requirements mentioned above is unfavourable or negative, then the auditor’s report shall also state the basis for such unfavourable or qualified answer. </a:t>
            </a:r>
          </a:p>
          <a:p>
            <a:r>
              <a:rPr lang="en-GB" sz="2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Paragraph 4(2) Also, in a case where the auditor is unable to express any opinion on any specific matter, the report shall indicate such fact along with the reasons as to why it is not possible for the auditor to give an opinion on the same.</a:t>
            </a:r>
            <a:endParaRPr lang="en-IN" sz="2400" dirty="0">
              <a:solidFill>
                <a:srgbClr val="C00000"/>
              </a:solidFill>
            </a:endParaRPr>
          </a:p>
        </p:txBody>
      </p:sp>
      <p:sp>
        <p:nvSpPr>
          <p:cNvPr id="6" name="Date Placeholder 5">
            <a:extLst>
              <a:ext uri="{FF2B5EF4-FFF2-40B4-BE49-F238E27FC236}">
                <a16:creationId xmlns:a16="http://schemas.microsoft.com/office/drawing/2014/main" id="{FDDB38FE-0BE6-17C8-E94A-F271B4E2394B}"/>
              </a:ext>
            </a:extLst>
          </p:cNvPr>
          <p:cNvSpPr>
            <a:spLocks noGrp="1"/>
          </p:cNvSpPr>
          <p:nvPr>
            <p:ph type="dt" sz="half" idx="10"/>
          </p:nvPr>
        </p:nvSpPr>
        <p:spPr/>
        <p:txBody>
          <a:bodyPr/>
          <a:lstStyle/>
          <a:p>
            <a:fld id="{555BFBFF-2BF3-4AC9-968A-3C0F20470942}" type="datetime1">
              <a:rPr lang="en-US" smtClean="0"/>
              <a:t>4/18/2023</a:t>
            </a:fld>
            <a:endParaRPr lang="en-IN"/>
          </a:p>
        </p:txBody>
      </p:sp>
      <p:sp>
        <p:nvSpPr>
          <p:cNvPr id="7" name="Footer Placeholder 6">
            <a:extLst>
              <a:ext uri="{FF2B5EF4-FFF2-40B4-BE49-F238E27FC236}">
                <a16:creationId xmlns:a16="http://schemas.microsoft.com/office/drawing/2014/main" id="{8823A866-BE46-FFF4-575D-719D0E48DC8C}"/>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1723545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4C4F6-29A6-625E-41F5-344BE991F0E9}"/>
              </a:ext>
            </a:extLst>
          </p:cNvPr>
          <p:cNvSpPr>
            <a:spLocks noGrp="1"/>
          </p:cNvSpPr>
          <p:nvPr>
            <p:ph type="title"/>
          </p:nvPr>
        </p:nvSpPr>
        <p:spPr/>
        <p:txBody>
          <a:bodyPr>
            <a:normAutofit fontScale="90000"/>
          </a:bodyPr>
          <a:lstStyle/>
          <a:p>
            <a:r>
              <a:rPr lang="en-US" dirty="0"/>
              <a:t> </a:t>
            </a:r>
            <a:endParaRPr lang="en-IN" dirty="0"/>
          </a:p>
        </p:txBody>
      </p:sp>
      <p:sp>
        <p:nvSpPr>
          <p:cNvPr id="3" name="Content Placeholder 2">
            <a:extLst>
              <a:ext uri="{FF2B5EF4-FFF2-40B4-BE49-F238E27FC236}">
                <a16:creationId xmlns:a16="http://schemas.microsoft.com/office/drawing/2014/main" id="{F93CB79E-465E-6FD4-FC56-DF73C126A863}"/>
              </a:ext>
            </a:extLst>
          </p:cNvPr>
          <p:cNvSpPr>
            <a:spLocks noGrp="1"/>
          </p:cNvSpPr>
          <p:nvPr>
            <p:ph idx="1"/>
          </p:nvPr>
        </p:nvSpPr>
        <p:spPr/>
        <p:txBody>
          <a:bodyPr>
            <a:normAutofit/>
          </a:bodyPr>
          <a:lstStyle/>
          <a:p>
            <a:endParaRPr lang="en-US" sz="4000" b="1" i="1" dirty="0">
              <a:solidFill>
                <a:srgbClr val="002060"/>
              </a:solidFill>
              <a:latin typeface="Agency FB" panose="020B0503020202020204" pitchFamily="34" charset="0"/>
            </a:endParaRPr>
          </a:p>
          <a:p>
            <a:endParaRPr lang="en-US" sz="4000" b="1" i="1" dirty="0">
              <a:solidFill>
                <a:srgbClr val="002060"/>
              </a:solidFill>
              <a:latin typeface="Agency FB" panose="020B0503020202020204" pitchFamily="34" charset="0"/>
            </a:endParaRPr>
          </a:p>
          <a:p>
            <a:r>
              <a:rPr lang="en-US" sz="4000" b="1" i="1" dirty="0">
                <a:solidFill>
                  <a:srgbClr val="002060"/>
                </a:solidFill>
                <a:latin typeface="Agency FB" panose="020B0503020202020204" pitchFamily="34" charset="0"/>
              </a:rPr>
              <a:t>Schedule III</a:t>
            </a:r>
          </a:p>
        </p:txBody>
      </p:sp>
      <p:sp>
        <p:nvSpPr>
          <p:cNvPr id="6" name="Date Placeholder 5">
            <a:extLst>
              <a:ext uri="{FF2B5EF4-FFF2-40B4-BE49-F238E27FC236}">
                <a16:creationId xmlns:a16="http://schemas.microsoft.com/office/drawing/2014/main" id="{27ACD770-4231-F017-30A2-4A12D255ACB0}"/>
              </a:ext>
            </a:extLst>
          </p:cNvPr>
          <p:cNvSpPr>
            <a:spLocks noGrp="1"/>
          </p:cNvSpPr>
          <p:nvPr>
            <p:ph type="dt" sz="half" idx="10"/>
          </p:nvPr>
        </p:nvSpPr>
        <p:spPr/>
        <p:txBody>
          <a:bodyPr/>
          <a:lstStyle/>
          <a:p>
            <a:fld id="{B83B46AF-77DA-4503-A6D8-D06553DB0ACA}" type="datetime1">
              <a:rPr lang="en-US" smtClean="0"/>
              <a:t>4/18/2023</a:t>
            </a:fld>
            <a:endParaRPr lang="en-IN"/>
          </a:p>
        </p:txBody>
      </p:sp>
      <p:sp>
        <p:nvSpPr>
          <p:cNvPr id="7" name="Footer Placeholder 6">
            <a:extLst>
              <a:ext uri="{FF2B5EF4-FFF2-40B4-BE49-F238E27FC236}">
                <a16:creationId xmlns:a16="http://schemas.microsoft.com/office/drawing/2014/main" id="{DB449659-1049-278C-5FD4-263686E2B398}"/>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68539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AA1E5-AFC9-0C1D-4E9F-42A865BE2C9D}"/>
              </a:ext>
            </a:extLst>
          </p:cNvPr>
          <p:cNvSpPr>
            <a:spLocks noGrp="1"/>
          </p:cNvSpPr>
          <p:nvPr>
            <p:ph type="title"/>
          </p:nvPr>
        </p:nvSpPr>
        <p:spPr/>
        <p:txBody>
          <a:bodyPr>
            <a:normAutofit fontScale="90000"/>
          </a:bodyPr>
          <a:lstStyle/>
          <a:p>
            <a:r>
              <a:rPr lang="en-US" sz="4000" b="1" dirty="0">
                <a:solidFill>
                  <a:srgbClr val="C00000"/>
                </a:solidFill>
              </a:rPr>
              <a:t>Financial Statements</a:t>
            </a:r>
            <a:endParaRPr lang="en-IN" dirty="0">
              <a:solidFill>
                <a:srgbClr val="C00000"/>
              </a:solidFill>
            </a:endParaRPr>
          </a:p>
        </p:txBody>
      </p:sp>
      <p:sp>
        <p:nvSpPr>
          <p:cNvPr id="3" name="Content Placeholder 2">
            <a:extLst>
              <a:ext uri="{FF2B5EF4-FFF2-40B4-BE49-F238E27FC236}">
                <a16:creationId xmlns:a16="http://schemas.microsoft.com/office/drawing/2014/main" id="{3F857F2F-4DAD-9684-39FE-48F6B54B75C6}"/>
              </a:ext>
            </a:extLst>
          </p:cNvPr>
          <p:cNvSpPr>
            <a:spLocks noGrp="1"/>
          </p:cNvSpPr>
          <p:nvPr>
            <p:ph idx="1"/>
          </p:nvPr>
        </p:nvSpPr>
        <p:spPr/>
        <p:txBody>
          <a:bodyPr>
            <a:normAutofit fontScale="85000" lnSpcReduction="10000"/>
          </a:bodyPr>
          <a:lstStyle/>
          <a:p>
            <a:pPr algn="just">
              <a:lnSpc>
                <a:spcPct val="120000"/>
              </a:lnSpc>
            </a:pPr>
            <a:r>
              <a:rPr lang="en-GB" sz="2800" b="1" dirty="0">
                <a:effectLst/>
                <a:latin typeface="Arial" panose="020B0604020202020204" pitchFamily="34" charset="0"/>
                <a:ea typeface="Times New Roman" panose="02020603050405020304" pitchFamily="18" charset="0"/>
                <a:cs typeface="Times New Roman" panose="02020603050405020304" pitchFamily="18" charset="0"/>
              </a:rPr>
              <a:t>129 (1)</a:t>
            </a:r>
            <a:r>
              <a:rPr lang="en-GB" sz="2800" dirty="0">
                <a:effectLst/>
                <a:latin typeface="Arial" panose="020B0604020202020204" pitchFamily="34" charset="0"/>
                <a:ea typeface="Times New Roman" panose="02020603050405020304" pitchFamily="18" charset="0"/>
                <a:cs typeface="Times New Roman" panose="02020603050405020304" pitchFamily="18" charset="0"/>
              </a:rPr>
              <a:t> The financial statements shall give a </a:t>
            </a:r>
            <a:r>
              <a:rPr lang="en-GB" sz="2800" b="1" dirty="0">
                <a:effectLst/>
                <a:latin typeface="Arial" panose="020B0604020202020204" pitchFamily="34" charset="0"/>
                <a:ea typeface="Times New Roman" panose="02020603050405020304" pitchFamily="18" charset="0"/>
                <a:cs typeface="Times New Roman" panose="02020603050405020304" pitchFamily="18" charset="0"/>
              </a:rPr>
              <a:t>true and fair view</a:t>
            </a:r>
            <a:r>
              <a:rPr lang="en-GB" sz="2800" dirty="0">
                <a:effectLst/>
                <a:latin typeface="Arial" panose="020B0604020202020204" pitchFamily="34" charset="0"/>
                <a:ea typeface="Times New Roman" panose="02020603050405020304" pitchFamily="18" charset="0"/>
                <a:cs typeface="Times New Roman" panose="02020603050405020304" pitchFamily="18" charset="0"/>
              </a:rPr>
              <a:t> of the state of affairs of the company or companies, comply with the </a:t>
            </a:r>
            <a:r>
              <a:rPr lang="en-GB" sz="2800" b="1" u="sng" dirty="0">
                <a:effectLst/>
                <a:latin typeface="Arial" panose="020B0604020202020204" pitchFamily="34" charset="0"/>
                <a:ea typeface="Times New Roman" panose="02020603050405020304" pitchFamily="18" charset="0"/>
                <a:cs typeface="Times New Roman" panose="02020603050405020304" pitchFamily="18" charset="0"/>
              </a:rPr>
              <a:t>accounting standards</a:t>
            </a:r>
            <a:r>
              <a:rPr lang="en-GB" sz="2800" dirty="0">
                <a:effectLst/>
                <a:latin typeface="Arial" panose="020B0604020202020204" pitchFamily="34" charset="0"/>
                <a:ea typeface="Times New Roman" panose="02020603050405020304" pitchFamily="18" charset="0"/>
                <a:cs typeface="Times New Roman" panose="02020603050405020304" pitchFamily="18" charset="0"/>
              </a:rPr>
              <a:t> notified under section 133 and shall be </a:t>
            </a:r>
            <a:r>
              <a:rPr lang="en-GB" sz="2800" b="1" dirty="0">
                <a:effectLst/>
                <a:latin typeface="Arial" panose="020B0604020202020204" pitchFamily="34" charset="0"/>
                <a:ea typeface="Times New Roman" panose="02020603050405020304" pitchFamily="18" charset="0"/>
                <a:cs typeface="Times New Roman" panose="02020603050405020304" pitchFamily="18" charset="0"/>
              </a:rPr>
              <a:t>in the form as may be provided</a:t>
            </a:r>
            <a:r>
              <a:rPr lang="en-GB" sz="2800" dirty="0">
                <a:effectLst/>
                <a:latin typeface="Arial" panose="020B0604020202020204" pitchFamily="34" charset="0"/>
                <a:ea typeface="Times New Roman" panose="02020603050405020304" pitchFamily="18" charset="0"/>
                <a:cs typeface="Times New Roman" panose="02020603050405020304" pitchFamily="18" charset="0"/>
              </a:rPr>
              <a:t> for different class or classes of companies in </a:t>
            </a:r>
            <a:r>
              <a:rPr lang="en-GB" sz="2800" b="1" dirty="0">
                <a:effectLst/>
                <a:latin typeface="Arial" panose="020B0604020202020204" pitchFamily="34" charset="0"/>
                <a:ea typeface="Times New Roman" panose="02020603050405020304" pitchFamily="18" charset="0"/>
                <a:cs typeface="Times New Roman" panose="02020603050405020304" pitchFamily="18" charset="0"/>
              </a:rPr>
              <a:t>Schedule III</a:t>
            </a:r>
            <a:r>
              <a:rPr lang="en-GB" sz="2800" dirty="0">
                <a:effectLst/>
                <a:latin typeface="Arial" panose="020B0604020202020204" pitchFamily="34" charset="0"/>
                <a:ea typeface="Times New Roman" panose="02020603050405020304" pitchFamily="18" charset="0"/>
                <a:cs typeface="Times New Roman" panose="02020603050405020304" pitchFamily="18" charset="0"/>
              </a:rPr>
              <a:t>:</a:t>
            </a:r>
          </a:p>
          <a:p>
            <a:pPr algn="just">
              <a:lnSpc>
                <a:spcPct val="120000"/>
              </a:lnSpc>
            </a:pPr>
            <a:r>
              <a:rPr lang="en-GB" sz="2800" dirty="0">
                <a:effectLst/>
                <a:latin typeface="Arial" panose="020B0604020202020204" pitchFamily="34" charset="0"/>
                <a:ea typeface="Times New Roman" panose="02020603050405020304" pitchFamily="18" charset="0"/>
                <a:cs typeface="Times New Roman" panose="02020603050405020304" pitchFamily="18" charset="0"/>
              </a:rPr>
              <a:t>Items contained in such financial statements shall be in accordance with the </a:t>
            </a:r>
            <a:r>
              <a:rPr lang="en-GB" sz="2800" b="1" dirty="0">
                <a:effectLst/>
                <a:latin typeface="Arial" panose="020B0604020202020204" pitchFamily="34" charset="0"/>
                <a:ea typeface="Times New Roman" panose="02020603050405020304" pitchFamily="18" charset="0"/>
                <a:cs typeface="Times New Roman" panose="02020603050405020304" pitchFamily="18" charset="0"/>
              </a:rPr>
              <a:t>accounting standards</a:t>
            </a:r>
            <a:r>
              <a:rPr lang="en-GB" sz="2800" dirty="0">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a:extLst>
              <a:ext uri="{FF2B5EF4-FFF2-40B4-BE49-F238E27FC236}">
                <a16:creationId xmlns:a16="http://schemas.microsoft.com/office/drawing/2014/main" id="{7515FD06-D896-4CF8-9FC2-7C34F0A76781}"/>
              </a:ext>
            </a:extLst>
          </p:cNvPr>
          <p:cNvSpPr>
            <a:spLocks noGrp="1"/>
          </p:cNvSpPr>
          <p:nvPr>
            <p:ph type="dt" sz="half" idx="10"/>
          </p:nvPr>
        </p:nvSpPr>
        <p:spPr/>
        <p:txBody>
          <a:bodyPr/>
          <a:lstStyle/>
          <a:p>
            <a:fld id="{9BFC5B89-F687-413A-9BD4-EB670B228493}" type="datetime1">
              <a:rPr lang="en-US" smtClean="0"/>
              <a:t>4/18/2023</a:t>
            </a:fld>
            <a:endParaRPr lang="en-IN"/>
          </a:p>
        </p:txBody>
      </p:sp>
      <p:sp>
        <p:nvSpPr>
          <p:cNvPr id="5" name="Footer Placeholder 4">
            <a:extLst>
              <a:ext uri="{FF2B5EF4-FFF2-40B4-BE49-F238E27FC236}">
                <a16:creationId xmlns:a16="http://schemas.microsoft.com/office/drawing/2014/main" id="{58A71A20-5049-8ACF-F9CA-026479B77A21}"/>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1346244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AA1E5-AFC9-0C1D-4E9F-42A865BE2C9D}"/>
              </a:ext>
            </a:extLst>
          </p:cNvPr>
          <p:cNvSpPr>
            <a:spLocks noGrp="1"/>
          </p:cNvSpPr>
          <p:nvPr>
            <p:ph type="title"/>
          </p:nvPr>
        </p:nvSpPr>
        <p:spPr/>
        <p:txBody>
          <a:bodyPr>
            <a:normAutofit fontScale="90000"/>
          </a:bodyPr>
          <a:lstStyle/>
          <a:p>
            <a:r>
              <a:rPr lang="en-US" sz="4000" b="1" dirty="0">
                <a:solidFill>
                  <a:srgbClr val="C00000"/>
                </a:solidFill>
              </a:rPr>
              <a:t>Financial Statements</a:t>
            </a:r>
            <a:endParaRPr lang="en-IN" dirty="0">
              <a:solidFill>
                <a:srgbClr val="C00000"/>
              </a:solidFill>
            </a:endParaRPr>
          </a:p>
        </p:txBody>
      </p:sp>
      <p:sp>
        <p:nvSpPr>
          <p:cNvPr id="3" name="Content Placeholder 2">
            <a:extLst>
              <a:ext uri="{FF2B5EF4-FFF2-40B4-BE49-F238E27FC236}">
                <a16:creationId xmlns:a16="http://schemas.microsoft.com/office/drawing/2014/main" id="{3F857F2F-4DAD-9684-39FE-48F6B54B75C6}"/>
              </a:ext>
            </a:extLst>
          </p:cNvPr>
          <p:cNvSpPr>
            <a:spLocks noGrp="1"/>
          </p:cNvSpPr>
          <p:nvPr>
            <p:ph idx="1"/>
          </p:nvPr>
        </p:nvSpPr>
        <p:spPr>
          <a:xfrm>
            <a:off x="827584" y="1347614"/>
            <a:ext cx="7543800" cy="3114346"/>
          </a:xfrm>
        </p:spPr>
        <p:txBody>
          <a:bodyPr>
            <a:normAutofit/>
          </a:bodyPr>
          <a:lstStyle/>
          <a:p>
            <a:r>
              <a:rPr lang="en-GB" sz="2400" dirty="0">
                <a:effectLst/>
                <a:latin typeface="Arial" panose="020B0604020202020204" pitchFamily="34" charset="0"/>
                <a:ea typeface="Times New Roman" panose="02020603050405020304" pitchFamily="18" charset="0"/>
                <a:cs typeface="Arial" panose="020B0604020202020204" pitchFamily="34" charset="0"/>
              </a:rPr>
              <a:t>Section 129(1) shall NOT apply to </a:t>
            </a:r>
          </a:p>
          <a:p>
            <a:pPr marL="0" indent="0">
              <a:buNone/>
            </a:pPr>
            <a:r>
              <a:rPr lang="en-GB" sz="2400" dirty="0">
                <a:effectLst/>
                <a:latin typeface="Arial" panose="020B0604020202020204" pitchFamily="34" charset="0"/>
                <a:ea typeface="Times New Roman" panose="02020603050405020304" pitchFamily="18" charset="0"/>
                <a:cs typeface="Arial" panose="020B0604020202020204" pitchFamily="34" charset="0"/>
              </a:rPr>
              <a:t>any </a:t>
            </a:r>
            <a:r>
              <a:rPr lang="en-GB" sz="2400" b="1" dirty="0">
                <a:effectLst/>
                <a:latin typeface="Arial" panose="020B0604020202020204" pitchFamily="34" charset="0"/>
                <a:ea typeface="Times New Roman" panose="02020603050405020304" pitchFamily="18" charset="0"/>
                <a:cs typeface="Arial" panose="020B0604020202020204" pitchFamily="34" charset="0"/>
              </a:rPr>
              <a:t>insurance </a:t>
            </a:r>
            <a:r>
              <a:rPr lang="en-GB" sz="2400" dirty="0">
                <a:effectLst/>
                <a:latin typeface="Arial" panose="020B0604020202020204" pitchFamily="34" charset="0"/>
                <a:ea typeface="Times New Roman" panose="02020603050405020304" pitchFamily="18" charset="0"/>
                <a:cs typeface="Arial" panose="020B0604020202020204" pitchFamily="34" charset="0"/>
              </a:rPr>
              <a:t>or </a:t>
            </a:r>
            <a:r>
              <a:rPr lang="en-GB" sz="2400" b="1" dirty="0">
                <a:effectLst/>
                <a:latin typeface="Arial" panose="020B0604020202020204" pitchFamily="34" charset="0"/>
                <a:ea typeface="Times New Roman" panose="02020603050405020304" pitchFamily="18" charset="0"/>
                <a:cs typeface="Arial" panose="020B0604020202020204" pitchFamily="34" charset="0"/>
              </a:rPr>
              <a:t>banking</a:t>
            </a:r>
            <a:r>
              <a:rPr lang="en-GB" sz="2400" dirty="0">
                <a:effectLst/>
                <a:latin typeface="Arial" panose="020B0604020202020204" pitchFamily="34" charset="0"/>
                <a:ea typeface="Times New Roman" panose="02020603050405020304" pitchFamily="18" charset="0"/>
                <a:cs typeface="Arial" panose="020B0604020202020204" pitchFamily="34" charset="0"/>
              </a:rPr>
              <a:t> company or any                 company engaged in the generation or supply of </a:t>
            </a:r>
            <a:r>
              <a:rPr lang="en-GB" sz="2400" b="1" dirty="0">
                <a:effectLst/>
                <a:latin typeface="Arial" panose="020B0604020202020204" pitchFamily="34" charset="0"/>
                <a:ea typeface="Times New Roman" panose="02020603050405020304" pitchFamily="18" charset="0"/>
                <a:cs typeface="Arial" panose="020B0604020202020204" pitchFamily="34" charset="0"/>
              </a:rPr>
              <a:t>electricity</a:t>
            </a:r>
            <a:r>
              <a:rPr lang="en-GB" sz="2400" dirty="0">
                <a:effectLst/>
                <a:latin typeface="Arial" panose="020B0604020202020204" pitchFamily="34" charset="0"/>
                <a:ea typeface="Times New Roman" panose="02020603050405020304" pitchFamily="18" charset="0"/>
                <a:cs typeface="Arial" panose="020B0604020202020204" pitchFamily="34" charset="0"/>
              </a:rPr>
              <a:t>, or to any </a:t>
            </a:r>
            <a:r>
              <a:rPr lang="en-GB" sz="2400" b="1" dirty="0">
                <a:effectLst/>
                <a:latin typeface="Arial" panose="020B0604020202020204" pitchFamily="34" charset="0"/>
                <a:ea typeface="Times New Roman" panose="02020603050405020304" pitchFamily="18" charset="0"/>
                <a:cs typeface="Arial" panose="020B0604020202020204" pitchFamily="34" charset="0"/>
              </a:rPr>
              <a:t>other class of company</a:t>
            </a:r>
            <a:r>
              <a:rPr lang="en-GB" sz="2400" dirty="0">
                <a:effectLst/>
                <a:latin typeface="Arial" panose="020B0604020202020204" pitchFamily="34" charset="0"/>
                <a:ea typeface="Times New Roman" panose="02020603050405020304" pitchFamily="18" charset="0"/>
                <a:cs typeface="Arial" panose="020B0604020202020204" pitchFamily="34" charset="0"/>
              </a:rPr>
              <a:t> for which a form of financial statement has been specified in or under the Act governing such class of company</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endParaRPr lang="en-GB"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7515FD06-D896-4CF8-9FC2-7C34F0A76781}"/>
              </a:ext>
            </a:extLst>
          </p:cNvPr>
          <p:cNvSpPr>
            <a:spLocks noGrp="1"/>
          </p:cNvSpPr>
          <p:nvPr>
            <p:ph type="dt" sz="half" idx="10"/>
          </p:nvPr>
        </p:nvSpPr>
        <p:spPr/>
        <p:txBody>
          <a:bodyPr/>
          <a:lstStyle/>
          <a:p>
            <a:fld id="{9BFC5B89-F687-413A-9BD4-EB670B228493}" type="datetime1">
              <a:rPr lang="en-US" smtClean="0"/>
              <a:t>4/18/2023</a:t>
            </a:fld>
            <a:endParaRPr lang="en-IN"/>
          </a:p>
        </p:txBody>
      </p:sp>
      <p:sp>
        <p:nvSpPr>
          <p:cNvPr id="5" name="Footer Placeholder 4">
            <a:extLst>
              <a:ext uri="{FF2B5EF4-FFF2-40B4-BE49-F238E27FC236}">
                <a16:creationId xmlns:a16="http://schemas.microsoft.com/office/drawing/2014/main" id="{58A71A20-5049-8ACF-F9CA-026479B77A21}"/>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3763683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AA1E5-AFC9-0C1D-4E9F-42A865BE2C9D}"/>
              </a:ext>
            </a:extLst>
          </p:cNvPr>
          <p:cNvSpPr>
            <a:spLocks noGrp="1"/>
          </p:cNvSpPr>
          <p:nvPr>
            <p:ph type="title"/>
          </p:nvPr>
        </p:nvSpPr>
        <p:spPr/>
        <p:txBody>
          <a:bodyPr>
            <a:normAutofit fontScale="90000"/>
          </a:bodyPr>
          <a:lstStyle/>
          <a:p>
            <a:r>
              <a:rPr lang="en-US" sz="4000" b="1" dirty="0">
                <a:solidFill>
                  <a:srgbClr val="C00000"/>
                </a:solidFill>
              </a:rPr>
              <a:t>Financial Statements</a:t>
            </a:r>
            <a:endParaRPr lang="en-IN" dirty="0">
              <a:solidFill>
                <a:srgbClr val="C00000"/>
              </a:solidFill>
            </a:endParaRPr>
          </a:p>
        </p:txBody>
      </p:sp>
      <p:sp>
        <p:nvSpPr>
          <p:cNvPr id="3" name="Content Placeholder 2">
            <a:extLst>
              <a:ext uri="{FF2B5EF4-FFF2-40B4-BE49-F238E27FC236}">
                <a16:creationId xmlns:a16="http://schemas.microsoft.com/office/drawing/2014/main" id="{3F857F2F-4DAD-9684-39FE-48F6B54B75C6}"/>
              </a:ext>
            </a:extLst>
          </p:cNvPr>
          <p:cNvSpPr>
            <a:spLocks noGrp="1"/>
          </p:cNvSpPr>
          <p:nvPr>
            <p:ph idx="1"/>
          </p:nvPr>
        </p:nvSpPr>
        <p:spPr>
          <a:xfrm>
            <a:off x="683568" y="1347614"/>
            <a:ext cx="8208912" cy="3114346"/>
          </a:xfrm>
        </p:spPr>
        <p:txBody>
          <a:bodyPr>
            <a:normAutofit fontScale="92500"/>
          </a:bodyPr>
          <a:lstStyle/>
          <a:p>
            <a:pPr algn="just">
              <a:lnSpc>
                <a:spcPct val="110000"/>
              </a:lnSpc>
            </a:pPr>
            <a:r>
              <a:rPr lang="en-US" sz="2400" dirty="0">
                <a:latin typeface="Verdana" panose="020B0604030504040204" pitchFamily="34" charset="0"/>
              </a:rPr>
              <a:t>S 129</a:t>
            </a:r>
            <a:r>
              <a:rPr lang="en-US" sz="2400" b="0" i="0" dirty="0">
                <a:effectLst/>
                <a:latin typeface="Verdana" panose="020B0604030504040204" pitchFamily="34" charset="0"/>
              </a:rPr>
              <a:t>(7) If a company contravenes the provisions of S. 129, the MD, the whole-time director in charge of finance, the CFO or any other person charged by the Board with the duty of complying with this section and in the absence of any of these officers, all the directors shall be punishable with </a:t>
            </a:r>
            <a:r>
              <a:rPr lang="en-US" sz="2400" b="0" i="0" dirty="0">
                <a:effectLst/>
                <a:highlight>
                  <a:srgbClr val="FFFF00"/>
                </a:highlight>
                <a:latin typeface="Verdana" panose="020B0604030504040204" pitchFamily="34" charset="0"/>
              </a:rPr>
              <a:t>imprisonment</a:t>
            </a:r>
            <a:r>
              <a:rPr lang="en-US" sz="2400" b="0" i="0" dirty="0">
                <a:effectLst/>
                <a:latin typeface="Verdana" panose="020B0604030504040204" pitchFamily="34" charset="0"/>
              </a:rPr>
              <a:t> for a term up to one year or with </a:t>
            </a:r>
            <a:r>
              <a:rPr lang="en-US" sz="2400" b="0" i="0" dirty="0">
                <a:effectLst/>
                <a:highlight>
                  <a:srgbClr val="FFFF00"/>
                </a:highlight>
                <a:latin typeface="Verdana" panose="020B0604030504040204" pitchFamily="34" charset="0"/>
              </a:rPr>
              <a:t>fine of Rs. 50,000 to Rs. 5,00,000</a:t>
            </a:r>
            <a:r>
              <a:rPr lang="en-US" sz="2400" b="0" i="0" dirty="0">
                <a:effectLst/>
                <a:latin typeface="Verdana" panose="020B0604030504040204" pitchFamily="34" charset="0"/>
              </a:rPr>
              <a:t> or with both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a:extLst>
              <a:ext uri="{FF2B5EF4-FFF2-40B4-BE49-F238E27FC236}">
                <a16:creationId xmlns:a16="http://schemas.microsoft.com/office/drawing/2014/main" id="{7515FD06-D896-4CF8-9FC2-7C34F0A76781}"/>
              </a:ext>
            </a:extLst>
          </p:cNvPr>
          <p:cNvSpPr>
            <a:spLocks noGrp="1"/>
          </p:cNvSpPr>
          <p:nvPr>
            <p:ph type="dt" sz="half" idx="10"/>
          </p:nvPr>
        </p:nvSpPr>
        <p:spPr/>
        <p:txBody>
          <a:bodyPr/>
          <a:lstStyle/>
          <a:p>
            <a:fld id="{9BFC5B89-F687-413A-9BD4-EB670B228493}" type="datetime1">
              <a:rPr lang="en-US" smtClean="0"/>
              <a:t>4/18/2023</a:t>
            </a:fld>
            <a:endParaRPr lang="en-IN"/>
          </a:p>
        </p:txBody>
      </p:sp>
      <p:sp>
        <p:nvSpPr>
          <p:cNvPr id="5" name="Footer Placeholder 4">
            <a:extLst>
              <a:ext uri="{FF2B5EF4-FFF2-40B4-BE49-F238E27FC236}">
                <a16:creationId xmlns:a16="http://schemas.microsoft.com/office/drawing/2014/main" id="{58A71A20-5049-8ACF-F9CA-026479B77A21}"/>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2165701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AA1E5-AFC9-0C1D-4E9F-42A865BE2C9D}"/>
              </a:ext>
            </a:extLst>
          </p:cNvPr>
          <p:cNvSpPr>
            <a:spLocks noGrp="1"/>
          </p:cNvSpPr>
          <p:nvPr>
            <p:ph type="title"/>
          </p:nvPr>
        </p:nvSpPr>
        <p:spPr/>
        <p:txBody>
          <a:bodyPr>
            <a:normAutofit fontScale="90000"/>
          </a:bodyPr>
          <a:lstStyle/>
          <a:p>
            <a:r>
              <a:rPr lang="en-US" sz="4000" b="1" dirty="0">
                <a:solidFill>
                  <a:srgbClr val="C00000"/>
                </a:solidFill>
              </a:rPr>
              <a:t>Financial Statements</a:t>
            </a:r>
            <a:endParaRPr lang="en-IN" dirty="0">
              <a:solidFill>
                <a:srgbClr val="C00000"/>
              </a:solidFill>
            </a:endParaRPr>
          </a:p>
        </p:txBody>
      </p:sp>
      <p:sp>
        <p:nvSpPr>
          <p:cNvPr id="3" name="Content Placeholder 2">
            <a:extLst>
              <a:ext uri="{FF2B5EF4-FFF2-40B4-BE49-F238E27FC236}">
                <a16:creationId xmlns:a16="http://schemas.microsoft.com/office/drawing/2014/main" id="{3F857F2F-4DAD-9684-39FE-48F6B54B75C6}"/>
              </a:ext>
            </a:extLst>
          </p:cNvPr>
          <p:cNvSpPr>
            <a:spLocks noGrp="1"/>
          </p:cNvSpPr>
          <p:nvPr>
            <p:ph idx="1"/>
          </p:nvPr>
        </p:nvSpPr>
        <p:spPr>
          <a:xfrm>
            <a:off x="683568" y="1347614"/>
            <a:ext cx="8208912" cy="3114346"/>
          </a:xfrm>
        </p:spPr>
        <p:txBody>
          <a:bodyPr>
            <a:normAutofit/>
          </a:bodyPr>
          <a:lstStyle/>
          <a:p>
            <a:pPr algn="just"/>
            <a:r>
              <a:rPr lang="en-US" sz="2400" dirty="0"/>
              <a:t>The Ministry of Corporate Affairs (MCA) issued notification G.S.R. 207(E) dated 24th March 2021 amending Schedule III to the Companies Act, 2013 for financial year commencing on or after 1st April 2021.</a:t>
            </a:r>
          </a:p>
          <a:p>
            <a:pPr algn="just"/>
            <a:r>
              <a:rPr lang="en-US" sz="2400" dirty="0"/>
              <a:t>It incorporates various additional disclosure requirements to be complied with while preparing financial statements.</a:t>
            </a:r>
            <a:endParaRPr lang="en-IN" sz="2400" dirty="0">
              <a:solidFill>
                <a:srgbClr val="002060"/>
              </a:solidFill>
            </a:endParaRPr>
          </a:p>
        </p:txBody>
      </p:sp>
      <p:sp>
        <p:nvSpPr>
          <p:cNvPr id="4" name="Date Placeholder 3">
            <a:extLst>
              <a:ext uri="{FF2B5EF4-FFF2-40B4-BE49-F238E27FC236}">
                <a16:creationId xmlns:a16="http://schemas.microsoft.com/office/drawing/2014/main" id="{7515FD06-D896-4CF8-9FC2-7C34F0A76781}"/>
              </a:ext>
            </a:extLst>
          </p:cNvPr>
          <p:cNvSpPr>
            <a:spLocks noGrp="1"/>
          </p:cNvSpPr>
          <p:nvPr>
            <p:ph type="dt" sz="half" idx="10"/>
          </p:nvPr>
        </p:nvSpPr>
        <p:spPr/>
        <p:txBody>
          <a:bodyPr/>
          <a:lstStyle/>
          <a:p>
            <a:fld id="{9BFC5B89-F687-413A-9BD4-EB670B228493}" type="datetime1">
              <a:rPr lang="en-US" smtClean="0"/>
              <a:t>4/18/2023</a:t>
            </a:fld>
            <a:endParaRPr lang="en-IN"/>
          </a:p>
        </p:txBody>
      </p:sp>
      <p:sp>
        <p:nvSpPr>
          <p:cNvPr id="5" name="Footer Placeholder 4">
            <a:extLst>
              <a:ext uri="{FF2B5EF4-FFF2-40B4-BE49-F238E27FC236}">
                <a16:creationId xmlns:a16="http://schemas.microsoft.com/office/drawing/2014/main" id="{58A71A20-5049-8ACF-F9CA-026479B77A21}"/>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1057909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AA1E5-AFC9-0C1D-4E9F-42A865BE2C9D}"/>
              </a:ext>
            </a:extLst>
          </p:cNvPr>
          <p:cNvSpPr>
            <a:spLocks noGrp="1"/>
          </p:cNvSpPr>
          <p:nvPr>
            <p:ph type="title"/>
          </p:nvPr>
        </p:nvSpPr>
        <p:spPr/>
        <p:txBody>
          <a:bodyPr>
            <a:normAutofit fontScale="90000"/>
          </a:bodyPr>
          <a:lstStyle/>
          <a:p>
            <a:r>
              <a:rPr lang="en-US" sz="4000" b="1" dirty="0">
                <a:solidFill>
                  <a:srgbClr val="C00000"/>
                </a:solidFill>
              </a:rPr>
              <a:t>Financial Statements</a:t>
            </a:r>
            <a:endParaRPr lang="en-IN" dirty="0">
              <a:solidFill>
                <a:srgbClr val="C00000"/>
              </a:solidFill>
            </a:endParaRPr>
          </a:p>
        </p:txBody>
      </p:sp>
      <p:sp>
        <p:nvSpPr>
          <p:cNvPr id="3" name="Content Placeholder 2">
            <a:extLst>
              <a:ext uri="{FF2B5EF4-FFF2-40B4-BE49-F238E27FC236}">
                <a16:creationId xmlns:a16="http://schemas.microsoft.com/office/drawing/2014/main" id="{3F857F2F-4DAD-9684-39FE-48F6B54B75C6}"/>
              </a:ext>
            </a:extLst>
          </p:cNvPr>
          <p:cNvSpPr>
            <a:spLocks noGrp="1"/>
          </p:cNvSpPr>
          <p:nvPr>
            <p:ph idx="1"/>
          </p:nvPr>
        </p:nvSpPr>
        <p:spPr>
          <a:xfrm>
            <a:off x="683568" y="1347614"/>
            <a:ext cx="8208912" cy="3114346"/>
          </a:xfrm>
        </p:spPr>
        <p:txBody>
          <a:bodyPr>
            <a:normAutofit/>
          </a:bodyPr>
          <a:lstStyle/>
          <a:p>
            <a:pPr algn="just"/>
            <a:r>
              <a:rPr lang="en-US" sz="2400" dirty="0"/>
              <a:t>Majority of the amendments to Schedule III are to align with CARO 2020.</a:t>
            </a:r>
          </a:p>
          <a:p>
            <a:pPr algn="just"/>
            <a:r>
              <a:rPr lang="en-US" sz="2400" dirty="0"/>
              <a:t>Since amended Schedule III is effective from 1st April 2021, the interim financial information reporting also need to be in compliance with amended Schedule III.</a:t>
            </a:r>
            <a:endParaRPr lang="en-IN" sz="2400" dirty="0">
              <a:solidFill>
                <a:srgbClr val="002060"/>
              </a:solidFill>
            </a:endParaRPr>
          </a:p>
        </p:txBody>
      </p:sp>
      <p:sp>
        <p:nvSpPr>
          <p:cNvPr id="4" name="Date Placeholder 3">
            <a:extLst>
              <a:ext uri="{FF2B5EF4-FFF2-40B4-BE49-F238E27FC236}">
                <a16:creationId xmlns:a16="http://schemas.microsoft.com/office/drawing/2014/main" id="{7515FD06-D896-4CF8-9FC2-7C34F0A76781}"/>
              </a:ext>
            </a:extLst>
          </p:cNvPr>
          <p:cNvSpPr>
            <a:spLocks noGrp="1"/>
          </p:cNvSpPr>
          <p:nvPr>
            <p:ph type="dt" sz="half" idx="10"/>
          </p:nvPr>
        </p:nvSpPr>
        <p:spPr/>
        <p:txBody>
          <a:bodyPr/>
          <a:lstStyle/>
          <a:p>
            <a:fld id="{9BFC5B89-F687-413A-9BD4-EB670B228493}" type="datetime1">
              <a:rPr lang="en-US" smtClean="0"/>
              <a:t>4/18/2023</a:t>
            </a:fld>
            <a:endParaRPr lang="en-IN"/>
          </a:p>
        </p:txBody>
      </p:sp>
      <p:sp>
        <p:nvSpPr>
          <p:cNvPr id="5" name="Footer Placeholder 4">
            <a:extLst>
              <a:ext uri="{FF2B5EF4-FFF2-40B4-BE49-F238E27FC236}">
                <a16:creationId xmlns:a16="http://schemas.microsoft.com/office/drawing/2014/main" id="{58A71A20-5049-8ACF-F9CA-026479B77A21}"/>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546729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79039" y="-750361"/>
            <a:ext cx="3711211" cy="1240226"/>
          </a:xfrm>
          <a:prstGeom prst="rect">
            <a:avLst/>
          </a:prstGeom>
        </p:spPr>
        <p:txBody>
          <a:bodyPr vert="horz" wrap="square" lIns="0" tIns="9032" rIns="0" bIns="0" rtlCol="0" anchor="b" anchorCtr="0">
            <a:spAutoFit/>
          </a:bodyPr>
          <a:lstStyle/>
          <a:p>
            <a:pPr marL="9507">
              <a:spcBef>
                <a:spcPts val="71"/>
              </a:spcBef>
            </a:pPr>
            <a:r>
              <a:rPr dirty="0">
                <a:highlight>
                  <a:srgbClr val="FFFF00"/>
                </a:highlight>
              </a:rPr>
              <a:t>AMENDMENTS</a:t>
            </a:r>
            <a:r>
              <a:rPr spc="-49" dirty="0">
                <a:highlight>
                  <a:srgbClr val="FFFF00"/>
                </a:highlight>
              </a:rPr>
              <a:t> </a:t>
            </a:r>
            <a:r>
              <a:rPr spc="-4" dirty="0">
                <a:highlight>
                  <a:srgbClr val="FFFF00"/>
                </a:highlight>
              </a:rPr>
              <a:t>IN</a:t>
            </a:r>
            <a:r>
              <a:rPr spc="-15" dirty="0">
                <a:highlight>
                  <a:srgbClr val="FFFF00"/>
                </a:highlight>
              </a:rPr>
              <a:t> </a:t>
            </a:r>
            <a:r>
              <a:rPr dirty="0">
                <a:highlight>
                  <a:srgbClr val="FFFF00"/>
                </a:highlight>
              </a:rPr>
              <a:t>SCHEDULE</a:t>
            </a:r>
            <a:r>
              <a:rPr spc="-22" dirty="0">
                <a:highlight>
                  <a:srgbClr val="FFFF00"/>
                </a:highlight>
              </a:rPr>
              <a:t> </a:t>
            </a:r>
            <a:r>
              <a:rPr spc="-4" dirty="0">
                <a:highlight>
                  <a:srgbClr val="FFFF00"/>
                </a:highlight>
              </a:rPr>
              <a:t>III</a:t>
            </a:r>
          </a:p>
        </p:txBody>
      </p:sp>
      <p:sp>
        <p:nvSpPr>
          <p:cNvPr id="3" name="object 3"/>
          <p:cNvSpPr/>
          <p:nvPr/>
        </p:nvSpPr>
        <p:spPr>
          <a:xfrm>
            <a:off x="1559868" y="581852"/>
            <a:ext cx="5893555" cy="1244992"/>
          </a:xfrm>
          <a:custGeom>
            <a:avLst/>
            <a:gdLst/>
            <a:ahLst/>
            <a:cxnLst/>
            <a:rect l="l" t="t" r="r" b="b"/>
            <a:pathLst>
              <a:path w="7961630" h="1663064">
                <a:moveTo>
                  <a:pt x="7961375" y="1662683"/>
                </a:moveTo>
                <a:lnTo>
                  <a:pt x="0" y="1662683"/>
                </a:lnTo>
                <a:lnTo>
                  <a:pt x="0" y="0"/>
                </a:lnTo>
                <a:lnTo>
                  <a:pt x="7961375" y="0"/>
                </a:lnTo>
                <a:lnTo>
                  <a:pt x="7961375" y="1662683"/>
                </a:lnTo>
                <a:close/>
              </a:path>
            </a:pathLst>
          </a:custGeom>
          <a:solidFill>
            <a:srgbClr val="D61634"/>
          </a:solidFill>
        </p:spPr>
        <p:txBody>
          <a:bodyPr wrap="square" lIns="0" tIns="0" rIns="0" bIns="0" rtlCol="0"/>
          <a:lstStyle/>
          <a:p>
            <a:endParaRPr sz="1347"/>
          </a:p>
        </p:txBody>
      </p:sp>
      <p:sp>
        <p:nvSpPr>
          <p:cNvPr id="4" name="object 4"/>
          <p:cNvSpPr txBox="1"/>
          <p:nvPr/>
        </p:nvSpPr>
        <p:spPr>
          <a:xfrm>
            <a:off x="1559868" y="604327"/>
            <a:ext cx="5957713" cy="1150177"/>
          </a:xfrm>
          <a:prstGeom prst="rect">
            <a:avLst/>
          </a:prstGeom>
        </p:spPr>
        <p:txBody>
          <a:bodyPr vert="horz" wrap="square" lIns="0" tIns="22342" rIns="0" bIns="0" rtlCol="0">
            <a:spAutoFit/>
          </a:bodyPr>
          <a:lstStyle/>
          <a:p>
            <a:pPr marL="28522" marR="22817" algn="ctr">
              <a:lnSpc>
                <a:spcPts val="2119"/>
              </a:lnSpc>
              <a:spcBef>
                <a:spcPts val="176"/>
              </a:spcBef>
            </a:pPr>
            <a:r>
              <a:rPr sz="1797" b="1" spc="-4" dirty="0">
                <a:solidFill>
                  <a:srgbClr val="FFFFFF"/>
                </a:solidFill>
                <a:latin typeface="Trebuchet MS"/>
                <a:cs typeface="Trebuchet MS"/>
              </a:rPr>
              <a:t>The Ministry </a:t>
            </a:r>
            <a:r>
              <a:rPr sz="1797" b="1" spc="-7" dirty="0">
                <a:solidFill>
                  <a:srgbClr val="FFFFFF"/>
                </a:solidFill>
                <a:latin typeface="Trebuchet MS"/>
                <a:cs typeface="Trebuchet MS"/>
              </a:rPr>
              <a:t>of </a:t>
            </a:r>
            <a:r>
              <a:rPr sz="1797" b="1" spc="-11" dirty="0">
                <a:solidFill>
                  <a:srgbClr val="FFFFFF"/>
                </a:solidFill>
                <a:latin typeface="Trebuchet MS"/>
                <a:cs typeface="Trebuchet MS"/>
              </a:rPr>
              <a:t>Corporate </a:t>
            </a:r>
            <a:r>
              <a:rPr sz="1797" b="1" dirty="0">
                <a:solidFill>
                  <a:srgbClr val="FFFFFF"/>
                </a:solidFill>
                <a:latin typeface="Trebuchet MS"/>
                <a:cs typeface="Trebuchet MS"/>
              </a:rPr>
              <a:t>Affairs </a:t>
            </a:r>
            <a:r>
              <a:rPr sz="1797" b="1" spc="-4" dirty="0">
                <a:solidFill>
                  <a:srgbClr val="FFFFFF"/>
                </a:solidFill>
                <a:latin typeface="Trebuchet MS"/>
                <a:cs typeface="Trebuchet MS"/>
              </a:rPr>
              <a:t>(MCA) </a:t>
            </a:r>
            <a:r>
              <a:rPr sz="1797" b="1" spc="-7" dirty="0">
                <a:solidFill>
                  <a:srgbClr val="FFFFFF"/>
                </a:solidFill>
                <a:latin typeface="Trebuchet MS"/>
                <a:cs typeface="Trebuchet MS"/>
              </a:rPr>
              <a:t>has </a:t>
            </a:r>
            <a:r>
              <a:rPr sz="1797" b="1" dirty="0">
                <a:solidFill>
                  <a:srgbClr val="FFFFFF"/>
                </a:solidFill>
                <a:latin typeface="Trebuchet MS"/>
                <a:cs typeface="Trebuchet MS"/>
              </a:rPr>
              <a:t>amended </a:t>
            </a:r>
            <a:r>
              <a:rPr sz="1797" b="1" spc="-532" dirty="0">
                <a:solidFill>
                  <a:srgbClr val="FFFFFF"/>
                </a:solidFill>
                <a:latin typeface="Trebuchet MS"/>
                <a:cs typeface="Trebuchet MS"/>
              </a:rPr>
              <a:t> </a:t>
            </a:r>
            <a:r>
              <a:rPr sz="1797" b="1" spc="-4" dirty="0">
                <a:solidFill>
                  <a:srgbClr val="FFFFFF"/>
                </a:solidFill>
                <a:latin typeface="Trebuchet MS"/>
                <a:cs typeface="Trebuchet MS"/>
              </a:rPr>
              <a:t>Schedule</a:t>
            </a:r>
            <a:r>
              <a:rPr sz="1797" b="1" dirty="0">
                <a:solidFill>
                  <a:srgbClr val="FFFFFF"/>
                </a:solidFill>
                <a:latin typeface="Trebuchet MS"/>
                <a:cs typeface="Trebuchet MS"/>
              </a:rPr>
              <a:t> III</a:t>
            </a:r>
            <a:r>
              <a:rPr sz="1797" b="1" spc="-19" dirty="0">
                <a:solidFill>
                  <a:srgbClr val="FFFFFF"/>
                </a:solidFill>
                <a:latin typeface="Trebuchet MS"/>
                <a:cs typeface="Trebuchet MS"/>
              </a:rPr>
              <a:t> </a:t>
            </a:r>
            <a:r>
              <a:rPr sz="1797" b="1" dirty="0">
                <a:solidFill>
                  <a:srgbClr val="FFFFFF"/>
                </a:solidFill>
                <a:latin typeface="Trebuchet MS"/>
                <a:cs typeface="Trebuchet MS"/>
              </a:rPr>
              <a:t>of</a:t>
            </a:r>
            <a:r>
              <a:rPr sz="1797" b="1" spc="-4" dirty="0">
                <a:solidFill>
                  <a:srgbClr val="FFFFFF"/>
                </a:solidFill>
                <a:latin typeface="Trebuchet MS"/>
                <a:cs typeface="Trebuchet MS"/>
              </a:rPr>
              <a:t> the</a:t>
            </a:r>
            <a:r>
              <a:rPr sz="1797" b="1" spc="-11" dirty="0">
                <a:solidFill>
                  <a:srgbClr val="FFFFFF"/>
                </a:solidFill>
                <a:latin typeface="Trebuchet MS"/>
                <a:cs typeface="Trebuchet MS"/>
              </a:rPr>
              <a:t> </a:t>
            </a:r>
            <a:r>
              <a:rPr sz="1797" b="1" spc="-4" dirty="0">
                <a:solidFill>
                  <a:srgbClr val="FFFFFF"/>
                </a:solidFill>
                <a:latin typeface="Trebuchet MS"/>
                <a:cs typeface="Trebuchet MS"/>
              </a:rPr>
              <a:t>Companies</a:t>
            </a:r>
            <a:r>
              <a:rPr sz="1797" b="1" spc="-94" dirty="0">
                <a:solidFill>
                  <a:srgbClr val="FFFFFF"/>
                </a:solidFill>
                <a:latin typeface="Trebuchet MS"/>
                <a:cs typeface="Trebuchet MS"/>
              </a:rPr>
              <a:t> </a:t>
            </a:r>
            <a:r>
              <a:rPr sz="1797" b="1" spc="-7" dirty="0">
                <a:solidFill>
                  <a:srgbClr val="FFFFFF"/>
                </a:solidFill>
                <a:latin typeface="Trebuchet MS"/>
                <a:cs typeface="Trebuchet MS"/>
              </a:rPr>
              <a:t>Act,</a:t>
            </a:r>
            <a:r>
              <a:rPr sz="1797" b="1" spc="19" dirty="0">
                <a:solidFill>
                  <a:srgbClr val="FFFFFF"/>
                </a:solidFill>
                <a:latin typeface="Trebuchet MS"/>
                <a:cs typeface="Trebuchet MS"/>
              </a:rPr>
              <a:t> </a:t>
            </a:r>
            <a:r>
              <a:rPr sz="1797" b="1" spc="-7" dirty="0">
                <a:solidFill>
                  <a:srgbClr val="FFFFFF"/>
                </a:solidFill>
                <a:latin typeface="Trebuchet MS"/>
                <a:cs typeface="Trebuchet MS"/>
              </a:rPr>
              <a:t>2013</a:t>
            </a:r>
            <a:endParaRPr sz="1797" dirty="0">
              <a:latin typeface="Trebuchet MS"/>
              <a:cs typeface="Trebuchet MS"/>
            </a:endParaRPr>
          </a:p>
          <a:p>
            <a:pPr algn="ctr">
              <a:spcBef>
                <a:spcPts val="633"/>
              </a:spcBef>
              <a:tabLst>
                <a:tab pos="1043893" algn="l"/>
              </a:tabLst>
            </a:pPr>
            <a:r>
              <a:rPr sz="1497" b="1" dirty="0">
                <a:solidFill>
                  <a:srgbClr val="FFBF00"/>
                </a:solidFill>
                <a:latin typeface="Trebuchet MS"/>
                <a:cs typeface="Trebuchet MS"/>
              </a:rPr>
              <a:t>Applicable	:</a:t>
            </a:r>
            <a:r>
              <a:rPr sz="1497" b="1" spc="-26" dirty="0">
                <a:solidFill>
                  <a:srgbClr val="FFBF00"/>
                </a:solidFill>
                <a:latin typeface="Trebuchet MS"/>
                <a:cs typeface="Trebuchet MS"/>
              </a:rPr>
              <a:t> </a:t>
            </a:r>
            <a:r>
              <a:rPr sz="1497" b="1" spc="4" dirty="0">
                <a:solidFill>
                  <a:srgbClr val="FFBF00"/>
                </a:solidFill>
                <a:latin typeface="Trebuchet MS"/>
                <a:cs typeface="Trebuchet MS"/>
              </a:rPr>
              <a:t>01</a:t>
            </a:r>
            <a:r>
              <a:rPr sz="1460" b="1" spc="5" baseline="25641" dirty="0">
                <a:solidFill>
                  <a:srgbClr val="FFBF00"/>
                </a:solidFill>
                <a:latin typeface="Trebuchet MS"/>
                <a:cs typeface="Trebuchet MS"/>
              </a:rPr>
              <a:t>st</a:t>
            </a:r>
            <a:r>
              <a:rPr sz="1460" b="1" spc="95" baseline="25641" dirty="0">
                <a:solidFill>
                  <a:srgbClr val="FFBF00"/>
                </a:solidFill>
                <a:latin typeface="Trebuchet MS"/>
                <a:cs typeface="Trebuchet MS"/>
              </a:rPr>
              <a:t> </a:t>
            </a:r>
            <a:r>
              <a:rPr sz="1497" b="1" spc="-4" dirty="0">
                <a:solidFill>
                  <a:srgbClr val="FFBF00"/>
                </a:solidFill>
                <a:latin typeface="Trebuchet MS"/>
                <a:cs typeface="Trebuchet MS"/>
              </a:rPr>
              <a:t>April</a:t>
            </a:r>
            <a:r>
              <a:rPr sz="1497" b="1" spc="-22" dirty="0">
                <a:solidFill>
                  <a:srgbClr val="FFBF00"/>
                </a:solidFill>
                <a:latin typeface="Trebuchet MS"/>
                <a:cs typeface="Trebuchet MS"/>
              </a:rPr>
              <a:t> </a:t>
            </a:r>
            <a:r>
              <a:rPr sz="1497" b="1" dirty="0">
                <a:solidFill>
                  <a:srgbClr val="FFBF00"/>
                </a:solidFill>
                <a:latin typeface="Trebuchet MS"/>
                <a:cs typeface="Trebuchet MS"/>
              </a:rPr>
              <a:t>2021</a:t>
            </a:r>
            <a:endParaRPr sz="1497" dirty="0">
              <a:latin typeface="Trebuchet MS"/>
              <a:cs typeface="Trebuchet MS"/>
            </a:endParaRPr>
          </a:p>
          <a:p>
            <a:pPr algn="ctr">
              <a:spcBef>
                <a:spcPts val="374"/>
              </a:spcBef>
            </a:pPr>
            <a:r>
              <a:rPr sz="1497" b="1" spc="-4" dirty="0">
                <a:solidFill>
                  <a:srgbClr val="FFFFFF"/>
                </a:solidFill>
                <a:latin typeface="Trebuchet MS"/>
                <a:cs typeface="Trebuchet MS"/>
              </a:rPr>
              <a:t>The</a:t>
            </a:r>
            <a:r>
              <a:rPr sz="1497" b="1" spc="4" dirty="0">
                <a:solidFill>
                  <a:srgbClr val="FFFFFF"/>
                </a:solidFill>
                <a:latin typeface="Trebuchet MS"/>
                <a:cs typeface="Trebuchet MS"/>
              </a:rPr>
              <a:t> </a:t>
            </a:r>
            <a:r>
              <a:rPr sz="1497" b="1" spc="-4" dirty="0">
                <a:solidFill>
                  <a:srgbClr val="FFFFFF"/>
                </a:solidFill>
                <a:latin typeface="Trebuchet MS"/>
                <a:cs typeface="Trebuchet MS"/>
              </a:rPr>
              <a:t>Schedule</a:t>
            </a:r>
            <a:r>
              <a:rPr sz="1497" b="1" spc="-7" dirty="0">
                <a:solidFill>
                  <a:srgbClr val="FFFFFF"/>
                </a:solidFill>
                <a:latin typeface="Trebuchet MS"/>
                <a:cs typeface="Trebuchet MS"/>
              </a:rPr>
              <a:t> III</a:t>
            </a:r>
            <a:r>
              <a:rPr sz="1497" b="1" spc="19" dirty="0">
                <a:solidFill>
                  <a:srgbClr val="FFFFFF"/>
                </a:solidFill>
                <a:latin typeface="Trebuchet MS"/>
                <a:cs typeface="Trebuchet MS"/>
              </a:rPr>
              <a:t> </a:t>
            </a:r>
            <a:r>
              <a:rPr sz="1497" b="1" dirty="0">
                <a:solidFill>
                  <a:srgbClr val="FFFFFF"/>
                </a:solidFill>
                <a:latin typeface="Trebuchet MS"/>
                <a:cs typeface="Trebuchet MS"/>
              </a:rPr>
              <a:t>is</a:t>
            </a:r>
            <a:r>
              <a:rPr sz="1497" b="1" spc="-19" dirty="0">
                <a:solidFill>
                  <a:srgbClr val="FFFFFF"/>
                </a:solidFill>
                <a:latin typeface="Trebuchet MS"/>
                <a:cs typeface="Trebuchet MS"/>
              </a:rPr>
              <a:t> </a:t>
            </a:r>
            <a:r>
              <a:rPr sz="1497" b="1" spc="4" dirty="0">
                <a:solidFill>
                  <a:srgbClr val="FFFFFF"/>
                </a:solidFill>
                <a:latin typeface="Trebuchet MS"/>
                <a:cs typeface="Trebuchet MS"/>
              </a:rPr>
              <a:t>divided</a:t>
            </a:r>
            <a:r>
              <a:rPr sz="1497" b="1" dirty="0">
                <a:solidFill>
                  <a:srgbClr val="FFFFFF"/>
                </a:solidFill>
                <a:latin typeface="Trebuchet MS"/>
                <a:cs typeface="Trebuchet MS"/>
              </a:rPr>
              <a:t> </a:t>
            </a:r>
            <a:r>
              <a:rPr sz="1497" b="1" spc="-4" dirty="0">
                <a:solidFill>
                  <a:srgbClr val="FFFFFF"/>
                </a:solidFill>
                <a:latin typeface="Trebuchet MS"/>
                <a:cs typeface="Trebuchet MS"/>
              </a:rPr>
              <a:t>into</a:t>
            </a:r>
            <a:r>
              <a:rPr sz="1497" b="1" spc="7" dirty="0">
                <a:solidFill>
                  <a:srgbClr val="FFFFFF"/>
                </a:solidFill>
                <a:latin typeface="Trebuchet MS"/>
                <a:cs typeface="Trebuchet MS"/>
              </a:rPr>
              <a:t> </a:t>
            </a:r>
            <a:r>
              <a:rPr sz="1497" b="1" dirty="0">
                <a:solidFill>
                  <a:srgbClr val="FFFFFF"/>
                </a:solidFill>
                <a:latin typeface="Trebuchet MS"/>
                <a:cs typeface="Trebuchet MS"/>
              </a:rPr>
              <a:t>3</a:t>
            </a:r>
            <a:r>
              <a:rPr sz="1497" b="1" spc="-11" dirty="0">
                <a:solidFill>
                  <a:srgbClr val="FFFFFF"/>
                </a:solidFill>
                <a:latin typeface="Trebuchet MS"/>
                <a:cs typeface="Trebuchet MS"/>
              </a:rPr>
              <a:t> </a:t>
            </a:r>
            <a:r>
              <a:rPr sz="1497" b="1" spc="4" dirty="0">
                <a:solidFill>
                  <a:srgbClr val="FFFFFF"/>
                </a:solidFill>
                <a:latin typeface="Trebuchet MS"/>
                <a:cs typeface="Trebuchet MS"/>
              </a:rPr>
              <a:t>divisions</a:t>
            </a:r>
            <a:r>
              <a:rPr sz="1497" b="1" spc="-30" dirty="0">
                <a:solidFill>
                  <a:srgbClr val="FFFFFF"/>
                </a:solidFill>
                <a:latin typeface="Trebuchet MS"/>
                <a:cs typeface="Trebuchet MS"/>
              </a:rPr>
              <a:t> </a:t>
            </a:r>
            <a:r>
              <a:rPr sz="1497" b="1" dirty="0">
                <a:solidFill>
                  <a:srgbClr val="FFFFFF"/>
                </a:solidFill>
                <a:latin typeface="Trebuchet MS"/>
                <a:cs typeface="Trebuchet MS"/>
              </a:rPr>
              <a:t>which</a:t>
            </a:r>
            <a:r>
              <a:rPr sz="1497" b="1" spc="-4" dirty="0">
                <a:solidFill>
                  <a:srgbClr val="FFFFFF"/>
                </a:solidFill>
                <a:latin typeface="Trebuchet MS"/>
                <a:cs typeface="Trebuchet MS"/>
              </a:rPr>
              <a:t> </a:t>
            </a:r>
            <a:r>
              <a:rPr sz="1497" b="1" spc="-7" dirty="0">
                <a:solidFill>
                  <a:srgbClr val="FFFFFF"/>
                </a:solidFill>
                <a:latin typeface="Trebuchet MS"/>
                <a:cs typeface="Trebuchet MS"/>
              </a:rPr>
              <a:t>are</a:t>
            </a:r>
            <a:r>
              <a:rPr sz="1497" b="1" spc="4" dirty="0">
                <a:solidFill>
                  <a:srgbClr val="FFFFFF"/>
                </a:solidFill>
                <a:latin typeface="Trebuchet MS"/>
                <a:cs typeface="Trebuchet MS"/>
              </a:rPr>
              <a:t> </a:t>
            </a:r>
            <a:r>
              <a:rPr sz="1497" b="1" spc="-4" dirty="0">
                <a:solidFill>
                  <a:srgbClr val="FFFFFF"/>
                </a:solidFill>
                <a:latin typeface="Trebuchet MS"/>
                <a:cs typeface="Trebuchet MS"/>
              </a:rPr>
              <a:t>as</a:t>
            </a:r>
            <a:r>
              <a:rPr sz="1497" b="1" dirty="0">
                <a:solidFill>
                  <a:srgbClr val="FFFFFF"/>
                </a:solidFill>
                <a:latin typeface="Trebuchet MS"/>
                <a:cs typeface="Trebuchet MS"/>
              </a:rPr>
              <a:t> below</a:t>
            </a:r>
            <a:endParaRPr sz="1497" dirty="0">
              <a:latin typeface="Trebuchet MS"/>
              <a:cs typeface="Trebuchet MS"/>
            </a:endParaRPr>
          </a:p>
        </p:txBody>
      </p:sp>
      <p:sp>
        <p:nvSpPr>
          <p:cNvPr id="5" name="object 5"/>
          <p:cNvSpPr/>
          <p:nvPr/>
        </p:nvSpPr>
        <p:spPr>
          <a:xfrm>
            <a:off x="1562149" y="1826560"/>
            <a:ext cx="1985144" cy="2614058"/>
          </a:xfrm>
          <a:custGeom>
            <a:avLst/>
            <a:gdLst/>
            <a:ahLst/>
            <a:cxnLst/>
            <a:rect l="l" t="t" r="r" b="b"/>
            <a:pathLst>
              <a:path w="2651760" h="3491865">
                <a:moveTo>
                  <a:pt x="0" y="0"/>
                </a:moveTo>
                <a:lnTo>
                  <a:pt x="2651760" y="0"/>
                </a:lnTo>
                <a:lnTo>
                  <a:pt x="2651760" y="3491484"/>
                </a:lnTo>
                <a:lnTo>
                  <a:pt x="0" y="3491484"/>
                </a:lnTo>
                <a:lnTo>
                  <a:pt x="0" y="0"/>
                </a:lnTo>
                <a:close/>
              </a:path>
            </a:pathLst>
          </a:custGeom>
          <a:ln w="25908">
            <a:solidFill>
              <a:srgbClr val="D61634"/>
            </a:solidFill>
          </a:ln>
        </p:spPr>
        <p:txBody>
          <a:bodyPr wrap="square" lIns="0" tIns="0" rIns="0" bIns="0" rtlCol="0"/>
          <a:lstStyle/>
          <a:p>
            <a:endParaRPr sz="1347"/>
          </a:p>
        </p:txBody>
      </p:sp>
      <p:sp>
        <p:nvSpPr>
          <p:cNvPr id="6" name="object 6"/>
          <p:cNvSpPr txBox="1"/>
          <p:nvPr/>
        </p:nvSpPr>
        <p:spPr>
          <a:xfrm>
            <a:off x="1611932" y="2095465"/>
            <a:ext cx="1884841" cy="2043756"/>
          </a:xfrm>
          <a:prstGeom prst="rect">
            <a:avLst/>
          </a:prstGeom>
        </p:spPr>
        <p:txBody>
          <a:bodyPr vert="horz" wrap="square" lIns="0" tIns="38980" rIns="0" bIns="0" rtlCol="0">
            <a:spAutoFit/>
          </a:bodyPr>
          <a:lstStyle/>
          <a:p>
            <a:pPr marL="9507" marR="3803" indent="-951" algn="ctr">
              <a:lnSpc>
                <a:spcPct val="87100"/>
              </a:lnSpc>
              <a:spcBef>
                <a:spcPts val="306"/>
              </a:spcBef>
            </a:pPr>
            <a:r>
              <a:rPr sz="1497" b="1" spc="4" dirty="0">
                <a:solidFill>
                  <a:srgbClr val="702FA0"/>
                </a:solidFill>
                <a:latin typeface="Trebuchet MS"/>
                <a:cs typeface="Trebuchet MS"/>
              </a:rPr>
              <a:t>Division </a:t>
            </a:r>
            <a:r>
              <a:rPr sz="1497" b="1" dirty="0">
                <a:solidFill>
                  <a:srgbClr val="702FA0"/>
                </a:solidFill>
                <a:latin typeface="Trebuchet MS"/>
                <a:cs typeface="Trebuchet MS"/>
              </a:rPr>
              <a:t>I </a:t>
            </a:r>
            <a:r>
              <a:rPr sz="1497" b="1" dirty="0">
                <a:latin typeface="Trebuchet MS"/>
                <a:cs typeface="Trebuchet MS"/>
              </a:rPr>
              <a:t>– </a:t>
            </a:r>
            <a:r>
              <a:rPr sz="1497" b="1" spc="-4" dirty="0">
                <a:latin typeface="Trebuchet MS"/>
                <a:cs typeface="Trebuchet MS"/>
              </a:rPr>
              <a:t>Financial </a:t>
            </a:r>
            <a:r>
              <a:rPr sz="1497" b="1" dirty="0">
                <a:latin typeface="Trebuchet MS"/>
                <a:cs typeface="Trebuchet MS"/>
              </a:rPr>
              <a:t> </a:t>
            </a:r>
            <a:r>
              <a:rPr sz="1497" b="1" spc="-4" dirty="0">
                <a:latin typeface="Trebuchet MS"/>
                <a:cs typeface="Trebuchet MS"/>
              </a:rPr>
              <a:t>Statements </a:t>
            </a:r>
            <a:r>
              <a:rPr sz="1497" b="1" dirty="0">
                <a:latin typeface="Trebuchet MS"/>
                <a:cs typeface="Trebuchet MS"/>
              </a:rPr>
              <a:t>for a </a:t>
            </a:r>
            <a:r>
              <a:rPr sz="1497" b="1" spc="4" dirty="0">
                <a:latin typeface="Trebuchet MS"/>
                <a:cs typeface="Trebuchet MS"/>
              </a:rPr>
              <a:t> </a:t>
            </a:r>
            <a:r>
              <a:rPr sz="1497" b="1" dirty="0">
                <a:latin typeface="Trebuchet MS"/>
                <a:cs typeface="Trebuchet MS"/>
              </a:rPr>
              <a:t>company </a:t>
            </a:r>
            <a:r>
              <a:rPr sz="1497" b="1" spc="-4" dirty="0">
                <a:latin typeface="Trebuchet MS"/>
                <a:cs typeface="Trebuchet MS"/>
              </a:rPr>
              <a:t>whose </a:t>
            </a:r>
            <a:r>
              <a:rPr sz="1497" b="1" dirty="0">
                <a:latin typeface="Trebuchet MS"/>
                <a:cs typeface="Trebuchet MS"/>
              </a:rPr>
              <a:t> </a:t>
            </a:r>
            <a:r>
              <a:rPr sz="1497" b="1" spc="-4" dirty="0">
                <a:latin typeface="Trebuchet MS"/>
                <a:cs typeface="Trebuchet MS"/>
              </a:rPr>
              <a:t>Financial Statements </a:t>
            </a:r>
            <a:r>
              <a:rPr sz="1497" b="1" spc="-442" dirty="0">
                <a:latin typeface="Trebuchet MS"/>
                <a:cs typeface="Trebuchet MS"/>
              </a:rPr>
              <a:t> </a:t>
            </a:r>
            <a:r>
              <a:rPr sz="1497" b="1" dirty="0">
                <a:latin typeface="Trebuchet MS"/>
                <a:cs typeface="Trebuchet MS"/>
              </a:rPr>
              <a:t>are required </a:t>
            </a:r>
            <a:r>
              <a:rPr sz="1497" b="1" spc="-7" dirty="0">
                <a:latin typeface="Trebuchet MS"/>
                <a:cs typeface="Trebuchet MS"/>
              </a:rPr>
              <a:t>to </a:t>
            </a:r>
            <a:r>
              <a:rPr sz="1497" b="1" spc="-4" dirty="0">
                <a:latin typeface="Trebuchet MS"/>
                <a:cs typeface="Trebuchet MS"/>
              </a:rPr>
              <a:t> comply </a:t>
            </a:r>
            <a:r>
              <a:rPr sz="1497" b="1" dirty="0">
                <a:latin typeface="Trebuchet MS"/>
                <a:cs typeface="Trebuchet MS"/>
              </a:rPr>
              <a:t>with </a:t>
            </a:r>
            <a:r>
              <a:rPr sz="1497" b="1" spc="4" dirty="0">
                <a:latin typeface="Trebuchet MS"/>
                <a:cs typeface="Trebuchet MS"/>
              </a:rPr>
              <a:t> </a:t>
            </a:r>
            <a:r>
              <a:rPr sz="1497" b="1" dirty="0">
                <a:latin typeface="Trebuchet MS"/>
                <a:cs typeface="Trebuchet MS"/>
              </a:rPr>
              <a:t>Companies </a:t>
            </a:r>
            <a:r>
              <a:rPr sz="1497" b="1" spc="4" dirty="0">
                <a:latin typeface="Trebuchet MS"/>
                <a:cs typeface="Trebuchet MS"/>
              </a:rPr>
              <a:t> </a:t>
            </a:r>
            <a:r>
              <a:rPr sz="1497" b="1" dirty="0">
                <a:latin typeface="Trebuchet MS"/>
                <a:cs typeface="Trebuchet MS"/>
              </a:rPr>
              <a:t>(Accounting </a:t>
            </a:r>
            <a:r>
              <a:rPr sz="1497" b="1" spc="4" dirty="0">
                <a:latin typeface="Trebuchet MS"/>
                <a:cs typeface="Trebuchet MS"/>
              </a:rPr>
              <a:t> </a:t>
            </a:r>
            <a:r>
              <a:rPr sz="1497" b="1" spc="-4" dirty="0">
                <a:latin typeface="Trebuchet MS"/>
                <a:cs typeface="Trebuchet MS"/>
              </a:rPr>
              <a:t>Standards) Rules, </a:t>
            </a:r>
            <a:r>
              <a:rPr sz="1497" b="1" dirty="0">
                <a:latin typeface="Trebuchet MS"/>
                <a:cs typeface="Trebuchet MS"/>
              </a:rPr>
              <a:t> 2006</a:t>
            </a:r>
            <a:endParaRPr sz="1497" dirty="0">
              <a:latin typeface="Trebuchet MS"/>
              <a:cs typeface="Trebuchet MS"/>
            </a:endParaRPr>
          </a:p>
        </p:txBody>
      </p:sp>
      <p:grpSp>
        <p:nvGrpSpPr>
          <p:cNvPr id="7" name="object 7"/>
          <p:cNvGrpSpPr/>
          <p:nvPr/>
        </p:nvGrpSpPr>
        <p:grpSpPr>
          <a:xfrm>
            <a:off x="3537548" y="1816815"/>
            <a:ext cx="2004634" cy="2633548"/>
            <a:chOff x="3196526" y="2426906"/>
            <a:chExt cx="2677795" cy="3517900"/>
          </a:xfrm>
        </p:grpSpPr>
        <p:sp>
          <p:nvSpPr>
            <p:cNvPr id="8" name="object 8"/>
            <p:cNvSpPr/>
            <p:nvPr/>
          </p:nvSpPr>
          <p:spPr>
            <a:xfrm>
              <a:off x="3209544" y="2439923"/>
              <a:ext cx="2651760" cy="3491865"/>
            </a:xfrm>
            <a:custGeom>
              <a:avLst/>
              <a:gdLst/>
              <a:ahLst/>
              <a:cxnLst/>
              <a:rect l="l" t="t" r="r" b="b"/>
              <a:pathLst>
                <a:path w="2651760" h="3491865">
                  <a:moveTo>
                    <a:pt x="2651759" y="3491484"/>
                  </a:moveTo>
                  <a:lnTo>
                    <a:pt x="0" y="3491484"/>
                  </a:lnTo>
                  <a:lnTo>
                    <a:pt x="0" y="0"/>
                  </a:lnTo>
                  <a:lnTo>
                    <a:pt x="2651759" y="0"/>
                  </a:lnTo>
                  <a:lnTo>
                    <a:pt x="2651759" y="3491484"/>
                  </a:lnTo>
                  <a:close/>
                </a:path>
              </a:pathLst>
            </a:custGeom>
            <a:solidFill>
              <a:srgbClr val="FFFFFF"/>
            </a:solidFill>
          </p:spPr>
          <p:txBody>
            <a:bodyPr wrap="square" lIns="0" tIns="0" rIns="0" bIns="0" rtlCol="0"/>
            <a:lstStyle/>
            <a:p>
              <a:endParaRPr sz="1347"/>
            </a:p>
          </p:txBody>
        </p:sp>
        <p:sp>
          <p:nvSpPr>
            <p:cNvPr id="9" name="object 9"/>
            <p:cNvSpPr/>
            <p:nvPr/>
          </p:nvSpPr>
          <p:spPr>
            <a:xfrm>
              <a:off x="3209544" y="2439923"/>
              <a:ext cx="2651760" cy="3491865"/>
            </a:xfrm>
            <a:custGeom>
              <a:avLst/>
              <a:gdLst/>
              <a:ahLst/>
              <a:cxnLst/>
              <a:rect l="l" t="t" r="r" b="b"/>
              <a:pathLst>
                <a:path w="2651760" h="3491865">
                  <a:moveTo>
                    <a:pt x="0" y="0"/>
                  </a:moveTo>
                  <a:lnTo>
                    <a:pt x="2651759" y="0"/>
                  </a:lnTo>
                  <a:lnTo>
                    <a:pt x="2651759" y="3491484"/>
                  </a:lnTo>
                  <a:lnTo>
                    <a:pt x="0" y="3491484"/>
                  </a:lnTo>
                  <a:lnTo>
                    <a:pt x="0" y="0"/>
                  </a:lnTo>
                  <a:close/>
                </a:path>
              </a:pathLst>
            </a:custGeom>
            <a:ln w="25908">
              <a:solidFill>
                <a:srgbClr val="D61634"/>
              </a:solidFill>
            </a:ln>
          </p:spPr>
          <p:txBody>
            <a:bodyPr wrap="square" lIns="0" tIns="0" rIns="0" bIns="0" rtlCol="0"/>
            <a:lstStyle/>
            <a:p>
              <a:endParaRPr sz="1347"/>
            </a:p>
          </p:txBody>
        </p:sp>
      </p:grpSp>
      <p:sp>
        <p:nvSpPr>
          <p:cNvPr id="10" name="object 10"/>
          <p:cNvSpPr txBox="1"/>
          <p:nvPr/>
        </p:nvSpPr>
        <p:spPr>
          <a:xfrm>
            <a:off x="3643924" y="2095465"/>
            <a:ext cx="1791668" cy="2043756"/>
          </a:xfrm>
          <a:prstGeom prst="rect">
            <a:avLst/>
          </a:prstGeom>
        </p:spPr>
        <p:txBody>
          <a:bodyPr vert="horz" wrap="square" lIns="0" tIns="38980" rIns="0" bIns="0" rtlCol="0">
            <a:spAutoFit/>
          </a:bodyPr>
          <a:lstStyle/>
          <a:p>
            <a:pPr marL="9507" marR="3803" algn="ctr">
              <a:lnSpc>
                <a:spcPct val="87100"/>
              </a:lnSpc>
              <a:spcBef>
                <a:spcPts val="306"/>
              </a:spcBef>
            </a:pPr>
            <a:r>
              <a:rPr sz="1497" dirty="0">
                <a:solidFill>
                  <a:srgbClr val="702FA0"/>
                </a:solidFill>
                <a:latin typeface="Trebuchet MS"/>
                <a:cs typeface="Trebuchet MS"/>
              </a:rPr>
              <a:t>Division</a:t>
            </a:r>
            <a:r>
              <a:rPr sz="1497" spc="-41" dirty="0">
                <a:solidFill>
                  <a:srgbClr val="702FA0"/>
                </a:solidFill>
                <a:latin typeface="Trebuchet MS"/>
                <a:cs typeface="Trebuchet MS"/>
              </a:rPr>
              <a:t> </a:t>
            </a:r>
            <a:r>
              <a:rPr sz="1497" dirty="0">
                <a:solidFill>
                  <a:srgbClr val="702FA0"/>
                </a:solidFill>
                <a:latin typeface="Trebuchet MS"/>
                <a:cs typeface="Trebuchet MS"/>
              </a:rPr>
              <a:t>II</a:t>
            </a:r>
            <a:r>
              <a:rPr sz="1497" spc="-19" dirty="0">
                <a:solidFill>
                  <a:srgbClr val="702FA0"/>
                </a:solidFill>
                <a:latin typeface="Trebuchet MS"/>
                <a:cs typeface="Trebuchet MS"/>
              </a:rPr>
              <a:t> </a:t>
            </a:r>
            <a:r>
              <a:rPr sz="1497" dirty="0">
                <a:latin typeface="Trebuchet MS"/>
                <a:cs typeface="Trebuchet MS"/>
              </a:rPr>
              <a:t>–</a:t>
            </a:r>
            <a:r>
              <a:rPr sz="1497" spc="-30" dirty="0">
                <a:latin typeface="Trebuchet MS"/>
                <a:cs typeface="Trebuchet MS"/>
              </a:rPr>
              <a:t> </a:t>
            </a:r>
            <a:r>
              <a:rPr sz="1497" dirty="0">
                <a:latin typeface="Trebuchet MS"/>
                <a:cs typeface="Trebuchet MS"/>
              </a:rPr>
              <a:t>Financial </a:t>
            </a:r>
            <a:r>
              <a:rPr sz="1497" spc="-442" dirty="0">
                <a:latin typeface="Trebuchet MS"/>
                <a:cs typeface="Trebuchet MS"/>
              </a:rPr>
              <a:t> </a:t>
            </a:r>
            <a:r>
              <a:rPr sz="1497" spc="-4" dirty="0">
                <a:latin typeface="Trebuchet MS"/>
                <a:cs typeface="Trebuchet MS"/>
              </a:rPr>
              <a:t>Statements </a:t>
            </a:r>
            <a:r>
              <a:rPr sz="1497" dirty="0">
                <a:latin typeface="Trebuchet MS"/>
                <a:cs typeface="Trebuchet MS"/>
              </a:rPr>
              <a:t>for a </a:t>
            </a:r>
            <a:r>
              <a:rPr sz="1497" spc="4" dirty="0">
                <a:latin typeface="Trebuchet MS"/>
                <a:cs typeface="Trebuchet MS"/>
              </a:rPr>
              <a:t> </a:t>
            </a:r>
            <a:r>
              <a:rPr sz="1497" dirty="0">
                <a:latin typeface="Trebuchet MS"/>
                <a:cs typeface="Trebuchet MS"/>
              </a:rPr>
              <a:t>company whose </a:t>
            </a:r>
            <a:r>
              <a:rPr sz="1497" spc="4" dirty="0">
                <a:latin typeface="Trebuchet MS"/>
                <a:cs typeface="Trebuchet MS"/>
              </a:rPr>
              <a:t> </a:t>
            </a:r>
            <a:r>
              <a:rPr sz="1497" dirty="0">
                <a:latin typeface="Trebuchet MS"/>
                <a:cs typeface="Trebuchet MS"/>
              </a:rPr>
              <a:t>financial </a:t>
            </a:r>
            <a:r>
              <a:rPr sz="1497" spc="-4" dirty="0">
                <a:latin typeface="Trebuchet MS"/>
                <a:cs typeface="Trebuchet MS"/>
              </a:rPr>
              <a:t>statements </a:t>
            </a:r>
            <a:r>
              <a:rPr sz="1497" spc="-442" dirty="0">
                <a:latin typeface="Trebuchet MS"/>
                <a:cs typeface="Trebuchet MS"/>
              </a:rPr>
              <a:t> </a:t>
            </a:r>
            <a:r>
              <a:rPr sz="1497" dirty="0">
                <a:latin typeface="Trebuchet MS"/>
                <a:cs typeface="Trebuchet MS"/>
              </a:rPr>
              <a:t>are drawn up </a:t>
            </a:r>
            <a:r>
              <a:rPr sz="1497" spc="-7" dirty="0">
                <a:latin typeface="Trebuchet MS"/>
                <a:cs typeface="Trebuchet MS"/>
              </a:rPr>
              <a:t>in </a:t>
            </a:r>
            <a:r>
              <a:rPr sz="1497" spc="-4" dirty="0">
                <a:latin typeface="Trebuchet MS"/>
                <a:cs typeface="Trebuchet MS"/>
              </a:rPr>
              <a:t> </a:t>
            </a:r>
            <a:r>
              <a:rPr sz="1497" dirty="0">
                <a:latin typeface="Trebuchet MS"/>
                <a:cs typeface="Trebuchet MS"/>
              </a:rPr>
              <a:t>compliance of </a:t>
            </a:r>
            <a:r>
              <a:rPr sz="1497" spc="-4" dirty="0">
                <a:latin typeface="Trebuchet MS"/>
                <a:cs typeface="Trebuchet MS"/>
              </a:rPr>
              <a:t>the </a:t>
            </a:r>
            <a:r>
              <a:rPr sz="1497" dirty="0">
                <a:latin typeface="Trebuchet MS"/>
                <a:cs typeface="Trebuchet MS"/>
              </a:rPr>
              <a:t> Companies </a:t>
            </a:r>
            <a:r>
              <a:rPr sz="1497" spc="-4" dirty="0">
                <a:latin typeface="Trebuchet MS"/>
                <a:cs typeface="Trebuchet MS"/>
              </a:rPr>
              <a:t>(Indian </a:t>
            </a:r>
            <a:r>
              <a:rPr sz="1497" dirty="0">
                <a:latin typeface="Trebuchet MS"/>
                <a:cs typeface="Trebuchet MS"/>
              </a:rPr>
              <a:t> Accounting </a:t>
            </a:r>
            <a:r>
              <a:rPr sz="1497" spc="4" dirty="0">
                <a:latin typeface="Trebuchet MS"/>
                <a:cs typeface="Trebuchet MS"/>
              </a:rPr>
              <a:t> </a:t>
            </a:r>
            <a:r>
              <a:rPr sz="1497" spc="-4" dirty="0">
                <a:latin typeface="Trebuchet MS"/>
                <a:cs typeface="Trebuchet MS"/>
              </a:rPr>
              <a:t>Standards) </a:t>
            </a:r>
            <a:r>
              <a:rPr sz="1497" spc="-11" dirty="0">
                <a:latin typeface="Trebuchet MS"/>
                <a:cs typeface="Trebuchet MS"/>
              </a:rPr>
              <a:t>Rules, </a:t>
            </a:r>
            <a:r>
              <a:rPr sz="1497" spc="-7" dirty="0">
                <a:latin typeface="Trebuchet MS"/>
                <a:cs typeface="Trebuchet MS"/>
              </a:rPr>
              <a:t> </a:t>
            </a:r>
            <a:r>
              <a:rPr sz="1497" dirty="0">
                <a:latin typeface="Trebuchet MS"/>
                <a:cs typeface="Trebuchet MS"/>
              </a:rPr>
              <a:t>2015</a:t>
            </a:r>
          </a:p>
        </p:txBody>
      </p:sp>
      <p:grpSp>
        <p:nvGrpSpPr>
          <p:cNvPr id="11" name="object 11"/>
          <p:cNvGrpSpPr/>
          <p:nvPr/>
        </p:nvGrpSpPr>
        <p:grpSpPr>
          <a:xfrm>
            <a:off x="5522692" y="1816815"/>
            <a:ext cx="2004634" cy="2633548"/>
            <a:chOff x="5848286" y="2426906"/>
            <a:chExt cx="2677795" cy="3517900"/>
          </a:xfrm>
        </p:grpSpPr>
        <p:sp>
          <p:nvSpPr>
            <p:cNvPr id="12" name="object 12"/>
            <p:cNvSpPr/>
            <p:nvPr/>
          </p:nvSpPr>
          <p:spPr>
            <a:xfrm>
              <a:off x="5861303" y="2439923"/>
              <a:ext cx="2651760" cy="3491865"/>
            </a:xfrm>
            <a:custGeom>
              <a:avLst/>
              <a:gdLst/>
              <a:ahLst/>
              <a:cxnLst/>
              <a:rect l="l" t="t" r="r" b="b"/>
              <a:pathLst>
                <a:path w="2651759" h="3491865">
                  <a:moveTo>
                    <a:pt x="2651760" y="3491484"/>
                  </a:moveTo>
                  <a:lnTo>
                    <a:pt x="0" y="3491484"/>
                  </a:lnTo>
                  <a:lnTo>
                    <a:pt x="0" y="0"/>
                  </a:lnTo>
                  <a:lnTo>
                    <a:pt x="2651760" y="0"/>
                  </a:lnTo>
                  <a:lnTo>
                    <a:pt x="2651760" y="3491484"/>
                  </a:lnTo>
                  <a:close/>
                </a:path>
              </a:pathLst>
            </a:custGeom>
            <a:solidFill>
              <a:srgbClr val="FFFFFF"/>
            </a:solidFill>
          </p:spPr>
          <p:txBody>
            <a:bodyPr wrap="square" lIns="0" tIns="0" rIns="0" bIns="0" rtlCol="0"/>
            <a:lstStyle/>
            <a:p>
              <a:endParaRPr sz="1347"/>
            </a:p>
          </p:txBody>
        </p:sp>
        <p:sp>
          <p:nvSpPr>
            <p:cNvPr id="13" name="object 13"/>
            <p:cNvSpPr/>
            <p:nvPr/>
          </p:nvSpPr>
          <p:spPr>
            <a:xfrm>
              <a:off x="5861303" y="2439923"/>
              <a:ext cx="2651760" cy="3491865"/>
            </a:xfrm>
            <a:custGeom>
              <a:avLst/>
              <a:gdLst/>
              <a:ahLst/>
              <a:cxnLst/>
              <a:rect l="l" t="t" r="r" b="b"/>
              <a:pathLst>
                <a:path w="2651759" h="3491865">
                  <a:moveTo>
                    <a:pt x="0" y="0"/>
                  </a:moveTo>
                  <a:lnTo>
                    <a:pt x="2651760" y="0"/>
                  </a:lnTo>
                  <a:lnTo>
                    <a:pt x="2651760" y="3491484"/>
                  </a:lnTo>
                  <a:lnTo>
                    <a:pt x="0" y="3491484"/>
                  </a:lnTo>
                  <a:lnTo>
                    <a:pt x="0" y="0"/>
                  </a:lnTo>
                  <a:close/>
                </a:path>
              </a:pathLst>
            </a:custGeom>
            <a:ln w="25908">
              <a:solidFill>
                <a:srgbClr val="D61634"/>
              </a:solidFill>
            </a:ln>
          </p:spPr>
          <p:txBody>
            <a:bodyPr wrap="square" lIns="0" tIns="0" rIns="0" bIns="0" rtlCol="0"/>
            <a:lstStyle/>
            <a:p>
              <a:endParaRPr sz="1347"/>
            </a:p>
          </p:txBody>
        </p:sp>
      </p:grpSp>
      <p:sp>
        <p:nvSpPr>
          <p:cNvPr id="14" name="object 14"/>
          <p:cNvSpPr txBox="1"/>
          <p:nvPr/>
        </p:nvSpPr>
        <p:spPr>
          <a:xfrm>
            <a:off x="5580000" y="1996201"/>
            <a:ext cx="1887693" cy="2244195"/>
          </a:xfrm>
          <a:prstGeom prst="rect">
            <a:avLst/>
          </a:prstGeom>
        </p:spPr>
        <p:txBody>
          <a:bodyPr vert="horz" wrap="square" lIns="0" tIns="38980" rIns="0" bIns="0" rtlCol="0">
            <a:spAutoFit/>
          </a:bodyPr>
          <a:lstStyle/>
          <a:p>
            <a:pPr marL="9032" marR="3803" algn="ctr">
              <a:lnSpc>
                <a:spcPct val="87100"/>
              </a:lnSpc>
              <a:spcBef>
                <a:spcPts val="306"/>
              </a:spcBef>
            </a:pPr>
            <a:r>
              <a:rPr sz="1497" dirty="0">
                <a:solidFill>
                  <a:srgbClr val="702FA0"/>
                </a:solidFill>
                <a:latin typeface="Trebuchet MS"/>
                <a:cs typeface="Trebuchet MS"/>
              </a:rPr>
              <a:t>Division </a:t>
            </a:r>
            <a:r>
              <a:rPr sz="1497" spc="-7" dirty="0">
                <a:solidFill>
                  <a:srgbClr val="702FA0"/>
                </a:solidFill>
                <a:latin typeface="Trebuchet MS"/>
                <a:cs typeface="Trebuchet MS"/>
              </a:rPr>
              <a:t>III </a:t>
            </a:r>
            <a:r>
              <a:rPr sz="1497" dirty="0">
                <a:latin typeface="Trebuchet MS"/>
                <a:cs typeface="Trebuchet MS"/>
              </a:rPr>
              <a:t>- Financial </a:t>
            </a:r>
            <a:r>
              <a:rPr sz="1497" spc="-442" dirty="0">
                <a:latin typeface="Trebuchet MS"/>
                <a:cs typeface="Trebuchet MS"/>
              </a:rPr>
              <a:t> </a:t>
            </a:r>
            <a:r>
              <a:rPr sz="1497" spc="-4" dirty="0">
                <a:latin typeface="Trebuchet MS"/>
                <a:cs typeface="Trebuchet MS"/>
              </a:rPr>
              <a:t>Statements </a:t>
            </a:r>
            <a:r>
              <a:rPr sz="1497" dirty="0">
                <a:latin typeface="Trebuchet MS"/>
                <a:cs typeface="Trebuchet MS"/>
              </a:rPr>
              <a:t>for Non- </a:t>
            </a:r>
            <a:r>
              <a:rPr sz="1497" spc="4" dirty="0">
                <a:latin typeface="Trebuchet MS"/>
                <a:cs typeface="Trebuchet MS"/>
              </a:rPr>
              <a:t> </a:t>
            </a:r>
            <a:r>
              <a:rPr sz="1497" dirty="0">
                <a:latin typeface="Trebuchet MS"/>
                <a:cs typeface="Trebuchet MS"/>
              </a:rPr>
              <a:t>Banking Financial </a:t>
            </a:r>
            <a:r>
              <a:rPr sz="1497" spc="4" dirty="0">
                <a:latin typeface="Trebuchet MS"/>
                <a:cs typeface="Trebuchet MS"/>
              </a:rPr>
              <a:t> </a:t>
            </a:r>
            <a:r>
              <a:rPr sz="1497" dirty="0">
                <a:latin typeface="Trebuchet MS"/>
                <a:cs typeface="Trebuchet MS"/>
              </a:rPr>
              <a:t>Company (NBFC) </a:t>
            </a:r>
            <a:r>
              <a:rPr sz="1497" spc="4" dirty="0">
                <a:latin typeface="Trebuchet MS"/>
                <a:cs typeface="Trebuchet MS"/>
              </a:rPr>
              <a:t> </a:t>
            </a:r>
            <a:r>
              <a:rPr sz="1497" dirty="0">
                <a:latin typeface="Trebuchet MS"/>
                <a:cs typeface="Trebuchet MS"/>
              </a:rPr>
              <a:t>whose financial </a:t>
            </a:r>
            <a:r>
              <a:rPr sz="1497" spc="4" dirty="0">
                <a:latin typeface="Trebuchet MS"/>
                <a:cs typeface="Trebuchet MS"/>
              </a:rPr>
              <a:t> </a:t>
            </a:r>
            <a:r>
              <a:rPr sz="1497" dirty="0">
                <a:latin typeface="Trebuchet MS"/>
                <a:cs typeface="Trebuchet MS"/>
              </a:rPr>
              <a:t>statements</a:t>
            </a:r>
            <a:r>
              <a:rPr sz="1497" spc="-56" dirty="0">
                <a:latin typeface="Trebuchet MS"/>
                <a:cs typeface="Trebuchet MS"/>
              </a:rPr>
              <a:t> </a:t>
            </a:r>
            <a:r>
              <a:rPr sz="1497" dirty="0">
                <a:latin typeface="Trebuchet MS"/>
                <a:cs typeface="Trebuchet MS"/>
              </a:rPr>
              <a:t>are</a:t>
            </a:r>
            <a:r>
              <a:rPr sz="1497" spc="-37" dirty="0">
                <a:latin typeface="Trebuchet MS"/>
                <a:cs typeface="Trebuchet MS"/>
              </a:rPr>
              <a:t> </a:t>
            </a:r>
            <a:r>
              <a:rPr sz="1497" dirty="0">
                <a:latin typeface="Trebuchet MS"/>
                <a:cs typeface="Trebuchet MS"/>
              </a:rPr>
              <a:t>drawn </a:t>
            </a:r>
            <a:r>
              <a:rPr sz="1497" spc="-442" dirty="0">
                <a:latin typeface="Trebuchet MS"/>
                <a:cs typeface="Trebuchet MS"/>
              </a:rPr>
              <a:t> </a:t>
            </a:r>
            <a:r>
              <a:rPr sz="1497" spc="-7" dirty="0">
                <a:latin typeface="Trebuchet MS"/>
                <a:cs typeface="Trebuchet MS"/>
              </a:rPr>
              <a:t>up </a:t>
            </a:r>
            <a:r>
              <a:rPr sz="1497" dirty="0">
                <a:latin typeface="Trebuchet MS"/>
                <a:cs typeface="Trebuchet MS"/>
              </a:rPr>
              <a:t>in compliance of </a:t>
            </a:r>
            <a:r>
              <a:rPr sz="1497" spc="4" dirty="0">
                <a:latin typeface="Trebuchet MS"/>
                <a:cs typeface="Trebuchet MS"/>
              </a:rPr>
              <a:t> </a:t>
            </a:r>
            <a:r>
              <a:rPr sz="1497" spc="-4" dirty="0">
                <a:latin typeface="Trebuchet MS"/>
                <a:cs typeface="Trebuchet MS"/>
              </a:rPr>
              <a:t>the</a:t>
            </a:r>
            <a:r>
              <a:rPr sz="1497" spc="442" dirty="0">
                <a:latin typeface="Trebuchet MS"/>
                <a:cs typeface="Trebuchet MS"/>
              </a:rPr>
              <a:t> </a:t>
            </a:r>
            <a:r>
              <a:rPr sz="1497" dirty="0">
                <a:latin typeface="Trebuchet MS"/>
                <a:cs typeface="Trebuchet MS"/>
              </a:rPr>
              <a:t>Companies </a:t>
            </a:r>
            <a:r>
              <a:rPr sz="1497" spc="4" dirty="0">
                <a:latin typeface="Trebuchet MS"/>
                <a:cs typeface="Trebuchet MS"/>
              </a:rPr>
              <a:t> </a:t>
            </a:r>
            <a:r>
              <a:rPr sz="1497" spc="-4" dirty="0">
                <a:latin typeface="Trebuchet MS"/>
                <a:cs typeface="Trebuchet MS"/>
              </a:rPr>
              <a:t>(Indian </a:t>
            </a:r>
            <a:r>
              <a:rPr sz="1497" dirty="0">
                <a:latin typeface="Trebuchet MS"/>
                <a:cs typeface="Trebuchet MS"/>
              </a:rPr>
              <a:t>Accounting </a:t>
            </a:r>
            <a:r>
              <a:rPr sz="1497" spc="4" dirty="0">
                <a:latin typeface="Trebuchet MS"/>
                <a:cs typeface="Trebuchet MS"/>
              </a:rPr>
              <a:t> </a:t>
            </a:r>
            <a:r>
              <a:rPr sz="1497" spc="-4" dirty="0">
                <a:latin typeface="Trebuchet MS"/>
                <a:cs typeface="Trebuchet MS"/>
              </a:rPr>
              <a:t>Standards)</a:t>
            </a:r>
            <a:r>
              <a:rPr sz="1497" spc="15" dirty="0">
                <a:latin typeface="Trebuchet MS"/>
                <a:cs typeface="Trebuchet MS"/>
              </a:rPr>
              <a:t> </a:t>
            </a:r>
            <a:r>
              <a:rPr sz="1497" spc="-11" dirty="0">
                <a:latin typeface="Trebuchet MS"/>
                <a:cs typeface="Trebuchet MS"/>
              </a:rPr>
              <a:t>Rules, </a:t>
            </a:r>
            <a:r>
              <a:rPr sz="1497" spc="-7" dirty="0">
                <a:latin typeface="Trebuchet MS"/>
                <a:cs typeface="Trebuchet MS"/>
              </a:rPr>
              <a:t> </a:t>
            </a:r>
            <a:r>
              <a:rPr sz="1497" dirty="0">
                <a:latin typeface="Trebuchet MS"/>
                <a:cs typeface="Trebuchet MS"/>
              </a:rPr>
              <a:t>2015</a:t>
            </a:r>
            <a:endParaRPr sz="1497">
              <a:latin typeface="Trebuchet MS"/>
              <a:cs typeface="Trebuchet MS"/>
            </a:endParaRPr>
          </a:p>
        </p:txBody>
      </p:sp>
      <p:sp>
        <p:nvSpPr>
          <p:cNvPr id="15" name="object 15"/>
          <p:cNvSpPr/>
          <p:nvPr/>
        </p:nvSpPr>
        <p:spPr>
          <a:xfrm>
            <a:off x="1228543" y="4273439"/>
            <a:ext cx="6556204" cy="290926"/>
          </a:xfrm>
          <a:custGeom>
            <a:avLst/>
            <a:gdLst/>
            <a:ahLst/>
            <a:cxnLst/>
            <a:rect l="l" t="t" r="r" b="b"/>
            <a:pathLst>
              <a:path w="7961630" h="388620">
                <a:moveTo>
                  <a:pt x="7961375" y="388619"/>
                </a:moveTo>
                <a:lnTo>
                  <a:pt x="0" y="388619"/>
                </a:lnTo>
                <a:lnTo>
                  <a:pt x="0" y="0"/>
                </a:lnTo>
                <a:lnTo>
                  <a:pt x="7961375" y="0"/>
                </a:lnTo>
                <a:lnTo>
                  <a:pt x="7961375" y="388619"/>
                </a:lnTo>
                <a:close/>
              </a:path>
            </a:pathLst>
          </a:custGeom>
          <a:solidFill>
            <a:srgbClr val="D61634"/>
          </a:solidFill>
        </p:spPr>
        <p:txBody>
          <a:bodyPr wrap="square" lIns="0" tIns="0" rIns="0" bIns="0" rtlCol="0"/>
          <a:lstStyle/>
          <a:p>
            <a:endParaRPr sz="1347"/>
          </a:p>
        </p:txBody>
      </p:sp>
      <p:sp>
        <p:nvSpPr>
          <p:cNvPr id="16" name="Date Placeholder 15">
            <a:extLst>
              <a:ext uri="{FF2B5EF4-FFF2-40B4-BE49-F238E27FC236}">
                <a16:creationId xmlns:a16="http://schemas.microsoft.com/office/drawing/2014/main" id="{74982CA2-4DB3-1727-EC86-A909C6692B67}"/>
              </a:ext>
            </a:extLst>
          </p:cNvPr>
          <p:cNvSpPr>
            <a:spLocks noGrp="1"/>
          </p:cNvSpPr>
          <p:nvPr>
            <p:ph type="dt" sz="half" idx="10"/>
          </p:nvPr>
        </p:nvSpPr>
        <p:spPr/>
        <p:txBody>
          <a:bodyPr/>
          <a:lstStyle/>
          <a:p>
            <a:fld id="{6B197228-ACFD-45EA-87A5-C447C631B2E5}" type="datetime1">
              <a:rPr lang="en-US" smtClean="0"/>
              <a:t>4/18/2023</a:t>
            </a:fld>
            <a:endParaRPr lang="en-IN"/>
          </a:p>
        </p:txBody>
      </p:sp>
      <p:sp>
        <p:nvSpPr>
          <p:cNvPr id="17" name="Footer Placeholder 16">
            <a:extLst>
              <a:ext uri="{FF2B5EF4-FFF2-40B4-BE49-F238E27FC236}">
                <a16:creationId xmlns:a16="http://schemas.microsoft.com/office/drawing/2014/main" id="{39BBB66E-04B0-D257-838E-C62EA93660FF}"/>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2127985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046A7-7AA7-BEFA-C71E-E07F95260982}"/>
              </a:ext>
            </a:extLst>
          </p:cNvPr>
          <p:cNvSpPr>
            <a:spLocks noGrp="1"/>
          </p:cNvSpPr>
          <p:nvPr>
            <p:ph type="title"/>
          </p:nvPr>
        </p:nvSpPr>
        <p:spPr/>
        <p:txBody>
          <a:bodyPr>
            <a:normAutofit fontScale="90000"/>
          </a:bodyPr>
          <a:lstStyle/>
          <a:p>
            <a:r>
              <a:rPr lang="en-US" dirty="0"/>
              <a:t> </a:t>
            </a:r>
            <a:endParaRPr lang="en-IN" dirty="0"/>
          </a:p>
        </p:txBody>
      </p:sp>
      <p:sp>
        <p:nvSpPr>
          <p:cNvPr id="3" name="Content Placeholder 2">
            <a:extLst>
              <a:ext uri="{FF2B5EF4-FFF2-40B4-BE49-F238E27FC236}">
                <a16:creationId xmlns:a16="http://schemas.microsoft.com/office/drawing/2014/main" id="{1D0F4BA5-889F-4093-A3C1-0AC1D9063951}"/>
              </a:ext>
            </a:extLst>
          </p:cNvPr>
          <p:cNvSpPr>
            <a:spLocks noGrp="1"/>
          </p:cNvSpPr>
          <p:nvPr>
            <p:ph idx="1"/>
          </p:nvPr>
        </p:nvSpPr>
        <p:spPr>
          <a:xfrm>
            <a:off x="827584" y="411510"/>
            <a:ext cx="7543800" cy="3744415"/>
          </a:xfrm>
        </p:spPr>
        <p:txBody>
          <a:bodyPr>
            <a:normAutofit fontScale="92500" lnSpcReduction="20000"/>
          </a:bodyPr>
          <a:lstStyle/>
          <a:p>
            <a:r>
              <a:rPr lang="en-US" sz="3000" b="1" dirty="0">
                <a:solidFill>
                  <a:srgbClr val="92D050"/>
                </a:solidFill>
                <a:latin typeface="Abadi" panose="020B0604020104020204" pitchFamily="34" charset="0"/>
              </a:rPr>
              <a:t>CARO 2020</a:t>
            </a:r>
          </a:p>
          <a:p>
            <a:r>
              <a:rPr lang="en-US" sz="3000" dirty="0">
                <a:latin typeface="Abadi" panose="020B0604020104020204" pitchFamily="34" charset="0"/>
              </a:rPr>
              <a:t>Additional Reporting by Company Auditors</a:t>
            </a:r>
          </a:p>
          <a:p>
            <a:r>
              <a:rPr lang="en-US" sz="3000" dirty="0">
                <a:latin typeface="Abadi" panose="020B0604020104020204" pitchFamily="34" charset="0"/>
              </a:rPr>
              <a:t>As per powers of </a:t>
            </a:r>
            <a:r>
              <a:rPr lang="en-US" sz="3000" b="0" i="0" dirty="0">
                <a:solidFill>
                  <a:srgbClr val="212529"/>
                </a:solidFill>
                <a:effectLst/>
                <a:latin typeface="Abadi" panose="020B0604020104020204" pitchFamily="34" charset="0"/>
              </a:rPr>
              <a:t>Central Government, in consultation with the NFRA</a:t>
            </a:r>
            <a:endParaRPr lang="en-IN" sz="3200" dirty="0">
              <a:latin typeface="Abadi" panose="020B0604020104020204" pitchFamily="34" charset="0"/>
            </a:endParaRPr>
          </a:p>
          <a:p>
            <a:endParaRPr lang="en-US" sz="3000" b="1" dirty="0">
              <a:solidFill>
                <a:srgbClr val="92D050"/>
              </a:solidFill>
              <a:latin typeface="Abadi" panose="020B0604020104020204" pitchFamily="34" charset="0"/>
            </a:endParaRPr>
          </a:p>
          <a:p>
            <a:r>
              <a:rPr lang="en-US" sz="3000" b="1" dirty="0">
                <a:solidFill>
                  <a:srgbClr val="92D050"/>
                </a:solidFill>
                <a:latin typeface="Abadi" panose="020B0604020104020204" pitchFamily="34" charset="0"/>
              </a:rPr>
              <a:t>Schedule III</a:t>
            </a:r>
          </a:p>
          <a:p>
            <a:r>
              <a:rPr lang="en-US" sz="3000" dirty="0">
                <a:latin typeface="Abadi" panose="020B0604020104020204" pitchFamily="34" charset="0"/>
              </a:rPr>
              <a:t>Form of Company Financial Statements</a:t>
            </a:r>
          </a:p>
          <a:p>
            <a:r>
              <a:rPr lang="en-US" sz="3000" dirty="0">
                <a:latin typeface="Abadi" panose="020B0604020104020204" pitchFamily="34" charset="0"/>
              </a:rPr>
              <a:t>Along with Rules for preparation and presentation</a:t>
            </a:r>
          </a:p>
          <a:p>
            <a:r>
              <a:rPr lang="en-US" sz="3000" dirty="0">
                <a:latin typeface="Abadi" panose="020B0604020104020204" pitchFamily="34" charset="0"/>
              </a:rPr>
              <a:t>Act and AS will have superiority</a:t>
            </a:r>
          </a:p>
        </p:txBody>
      </p:sp>
      <p:sp>
        <p:nvSpPr>
          <p:cNvPr id="6" name="Date Placeholder 5">
            <a:extLst>
              <a:ext uri="{FF2B5EF4-FFF2-40B4-BE49-F238E27FC236}">
                <a16:creationId xmlns:a16="http://schemas.microsoft.com/office/drawing/2014/main" id="{1975236D-19E9-222E-80CC-B4037ABC9CA3}"/>
              </a:ext>
            </a:extLst>
          </p:cNvPr>
          <p:cNvSpPr>
            <a:spLocks noGrp="1"/>
          </p:cNvSpPr>
          <p:nvPr>
            <p:ph type="dt" sz="half" idx="10"/>
          </p:nvPr>
        </p:nvSpPr>
        <p:spPr/>
        <p:txBody>
          <a:bodyPr/>
          <a:lstStyle/>
          <a:p>
            <a:fld id="{ADF62B28-B784-432A-9304-3B5A639433C6}" type="datetime1">
              <a:rPr lang="en-US" smtClean="0"/>
              <a:t>4/18/2023</a:t>
            </a:fld>
            <a:endParaRPr lang="en-IN"/>
          </a:p>
        </p:txBody>
      </p:sp>
      <p:sp>
        <p:nvSpPr>
          <p:cNvPr id="7" name="Footer Placeholder 6">
            <a:extLst>
              <a:ext uri="{FF2B5EF4-FFF2-40B4-BE49-F238E27FC236}">
                <a16:creationId xmlns:a16="http://schemas.microsoft.com/office/drawing/2014/main" id="{911FEE2C-07FF-8009-764F-7EF42C7A16DA}"/>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1192316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4872AA-E103-4353-B304-DAA59CE275D8}"/>
              </a:ext>
            </a:extLst>
          </p:cNvPr>
          <p:cNvSpPr>
            <a:spLocks noGrp="1"/>
          </p:cNvSpPr>
          <p:nvPr>
            <p:ph idx="1"/>
          </p:nvPr>
        </p:nvSpPr>
        <p:spPr/>
        <p:txBody>
          <a:bodyPr>
            <a:noAutofit/>
          </a:bodyPr>
          <a:lstStyle/>
          <a:p>
            <a:pPr algn="just"/>
            <a:r>
              <a:rPr lang="en-US" sz="2800" i="0" u="none" strike="noStrike" baseline="0" dirty="0">
                <a:solidFill>
                  <a:srgbClr val="002060"/>
                </a:solidFill>
              </a:rPr>
              <a:t>Guidance Notes: </a:t>
            </a:r>
            <a:r>
              <a:rPr lang="en-US" sz="2800" dirty="0"/>
              <a:t>ICAI revised in January, 2022:</a:t>
            </a:r>
          </a:p>
          <a:p>
            <a:pPr lvl="1" algn="just"/>
            <a:r>
              <a:rPr lang="en-US" sz="2800" i="0" u="none" strike="noStrike" baseline="0" dirty="0">
                <a:solidFill>
                  <a:srgbClr val="002060"/>
                </a:solidFill>
              </a:rPr>
              <a:t>on Division I –  Non Ind AS Schedule III</a:t>
            </a:r>
          </a:p>
          <a:p>
            <a:pPr lvl="1" algn="just"/>
            <a:r>
              <a:rPr lang="en-US" sz="2800" i="0" u="none" strike="noStrike" baseline="0" dirty="0">
                <a:solidFill>
                  <a:srgbClr val="002060"/>
                </a:solidFill>
              </a:rPr>
              <a:t>on Division II – Ind AS Schedule III</a:t>
            </a:r>
          </a:p>
          <a:p>
            <a:pPr lvl="1" algn="just"/>
            <a:r>
              <a:rPr lang="en-US" sz="2800" i="0" u="none" strike="noStrike" baseline="0" dirty="0">
                <a:solidFill>
                  <a:srgbClr val="002060"/>
                </a:solidFill>
              </a:rPr>
              <a:t>on Division III – Schedule III for NBFC </a:t>
            </a:r>
            <a:r>
              <a:rPr lang="en-US" sz="2800" dirty="0">
                <a:solidFill>
                  <a:srgbClr val="002060"/>
                </a:solidFill>
              </a:rPr>
              <a:t>that is required to comply with Ind AS</a:t>
            </a:r>
            <a:endParaRPr lang="en-IN" sz="2800" dirty="0">
              <a:solidFill>
                <a:srgbClr val="002060"/>
              </a:solidFill>
            </a:endParaRPr>
          </a:p>
        </p:txBody>
      </p:sp>
      <p:sp>
        <p:nvSpPr>
          <p:cNvPr id="3" name="Title 2">
            <a:extLst>
              <a:ext uri="{FF2B5EF4-FFF2-40B4-BE49-F238E27FC236}">
                <a16:creationId xmlns:a16="http://schemas.microsoft.com/office/drawing/2014/main" id="{F6F15D03-2BD5-40A6-BF68-0D7D8099A309}"/>
              </a:ext>
            </a:extLst>
          </p:cNvPr>
          <p:cNvSpPr>
            <a:spLocks noGrp="1"/>
          </p:cNvSpPr>
          <p:nvPr>
            <p:ph type="title"/>
          </p:nvPr>
        </p:nvSpPr>
        <p:spPr/>
        <p:txBody>
          <a:bodyPr/>
          <a:lstStyle/>
          <a:p>
            <a:r>
              <a:rPr lang="en-US" sz="3200" b="1" dirty="0">
                <a:solidFill>
                  <a:srgbClr val="FFFF00"/>
                </a:solidFill>
              </a:rPr>
              <a:t>Background</a:t>
            </a:r>
            <a:endParaRPr lang="en-IN" sz="3200" b="1" dirty="0">
              <a:solidFill>
                <a:srgbClr val="FFFF00"/>
              </a:solidFill>
            </a:endParaRPr>
          </a:p>
        </p:txBody>
      </p:sp>
    </p:spTree>
    <p:extLst>
      <p:ext uri="{BB962C8B-B14F-4D97-AF65-F5344CB8AC3E}">
        <p14:creationId xmlns:p14="http://schemas.microsoft.com/office/powerpoint/2010/main" val="4166601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Structure of Division I to the Schedule III</a:t>
            </a:r>
            <a:endParaRPr lang="en-IN" sz="3200" dirty="0"/>
          </a:p>
        </p:txBody>
      </p:sp>
      <p:sp>
        <p:nvSpPr>
          <p:cNvPr id="3" name="Content Placeholder 2"/>
          <p:cNvSpPr>
            <a:spLocks noGrp="1"/>
          </p:cNvSpPr>
          <p:nvPr>
            <p:ph idx="1"/>
          </p:nvPr>
        </p:nvSpPr>
        <p:spPr>
          <a:xfrm>
            <a:off x="467544" y="951570"/>
            <a:ext cx="8676456" cy="3510390"/>
          </a:xfrm>
        </p:spPr>
        <p:txBody>
          <a:bodyPr>
            <a:normAutofit fontScale="92500" lnSpcReduction="10000"/>
          </a:bodyPr>
          <a:lstStyle/>
          <a:p>
            <a:r>
              <a:rPr lang="en-US" dirty="0">
                <a:solidFill>
                  <a:srgbClr val="002060"/>
                </a:solidFill>
              </a:rPr>
              <a:t>I. General Instructions for preparation of Balance Sheet and Statement of Profit and Loss of a company</a:t>
            </a:r>
          </a:p>
          <a:p>
            <a:r>
              <a:rPr lang="en-US" dirty="0">
                <a:solidFill>
                  <a:srgbClr val="002060"/>
                </a:solidFill>
              </a:rPr>
              <a:t>II. Part I – Form of Balance Sheet </a:t>
            </a:r>
          </a:p>
          <a:p>
            <a:r>
              <a:rPr lang="en-US" dirty="0">
                <a:solidFill>
                  <a:srgbClr val="002060"/>
                </a:solidFill>
              </a:rPr>
              <a:t>III. General Instructions for Preparation of Balance Sheet </a:t>
            </a:r>
          </a:p>
          <a:p>
            <a:r>
              <a:rPr lang="en-US" dirty="0">
                <a:solidFill>
                  <a:srgbClr val="002060"/>
                </a:solidFill>
              </a:rPr>
              <a:t>IV. Part II – Form of Statement of Profit and Loss </a:t>
            </a:r>
          </a:p>
          <a:p>
            <a:r>
              <a:rPr lang="en-US" dirty="0">
                <a:solidFill>
                  <a:srgbClr val="002060"/>
                </a:solidFill>
              </a:rPr>
              <a:t>V. General Instructions for Preparation of Statement of Profit and Loss </a:t>
            </a:r>
          </a:p>
          <a:p>
            <a:r>
              <a:rPr lang="en-US" dirty="0">
                <a:solidFill>
                  <a:srgbClr val="002060"/>
                </a:solidFill>
              </a:rPr>
              <a:t>VI. General Instructions for the Preparation of Consolidated Financial Statements </a:t>
            </a:r>
            <a:endParaRPr lang="en-IN" dirty="0">
              <a:solidFill>
                <a:srgbClr val="002060"/>
              </a:solidFill>
            </a:endParaRPr>
          </a:p>
        </p:txBody>
      </p:sp>
      <p:sp>
        <p:nvSpPr>
          <p:cNvPr id="6" name="Date Placeholder 5">
            <a:extLst>
              <a:ext uri="{FF2B5EF4-FFF2-40B4-BE49-F238E27FC236}">
                <a16:creationId xmlns:a16="http://schemas.microsoft.com/office/drawing/2014/main" id="{BE8D047A-F6B8-3335-B50E-8D86EF633E62}"/>
              </a:ext>
            </a:extLst>
          </p:cNvPr>
          <p:cNvSpPr>
            <a:spLocks noGrp="1"/>
          </p:cNvSpPr>
          <p:nvPr>
            <p:ph type="dt" sz="half" idx="10"/>
          </p:nvPr>
        </p:nvSpPr>
        <p:spPr/>
        <p:txBody>
          <a:bodyPr/>
          <a:lstStyle/>
          <a:p>
            <a:fld id="{A7773438-83B8-45ED-A7D9-FFFA84E915AB}" type="datetime1">
              <a:rPr lang="en-US" smtClean="0"/>
              <a:t>4/18/2023</a:t>
            </a:fld>
            <a:endParaRPr lang="en-IN"/>
          </a:p>
        </p:txBody>
      </p:sp>
      <p:sp>
        <p:nvSpPr>
          <p:cNvPr id="7" name="Footer Placeholder 6">
            <a:extLst>
              <a:ext uri="{FF2B5EF4-FFF2-40B4-BE49-F238E27FC236}">
                <a16:creationId xmlns:a16="http://schemas.microsoft.com/office/drawing/2014/main" id="{FF50B020-0A9C-6425-B8CC-65B78D2DFE43}"/>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1910141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General Instructions</a:t>
            </a:r>
            <a:endParaRPr lang="en-IN" sz="3200" dirty="0"/>
          </a:p>
        </p:txBody>
      </p:sp>
      <p:sp>
        <p:nvSpPr>
          <p:cNvPr id="3" name="Content Placeholder 2"/>
          <p:cNvSpPr>
            <a:spLocks noGrp="1"/>
          </p:cNvSpPr>
          <p:nvPr>
            <p:ph idx="1"/>
          </p:nvPr>
        </p:nvSpPr>
        <p:spPr>
          <a:xfrm>
            <a:off x="467544" y="951570"/>
            <a:ext cx="8208912" cy="3510390"/>
          </a:xfrm>
        </p:spPr>
        <p:txBody>
          <a:bodyPr>
            <a:normAutofit/>
          </a:bodyPr>
          <a:lstStyle/>
          <a:p>
            <a:pPr algn="just"/>
            <a:r>
              <a:rPr lang="en-US" sz="2400" b="0" i="0" u="none" strike="noStrike" baseline="0" dirty="0">
                <a:solidFill>
                  <a:srgbClr val="002060"/>
                </a:solidFill>
                <a:latin typeface="Arial" panose="020B0604020202020204" pitchFamily="34" charset="0"/>
              </a:rPr>
              <a:t>The Schedule III requires that if compliance with the requirements of the Act and/ or the notified Accounting Standards requires a change in the treatment or disclosure in the Financial Statements as compared to that provided in the Schedule III, the requirements of the Act and/ or the notified Accounting Standards will prevail over the Schedule. </a:t>
            </a:r>
          </a:p>
          <a:p>
            <a:pPr algn="just"/>
            <a:endParaRPr lang="en-IN" sz="2400" b="0" i="0" u="none" strike="noStrike" baseline="0" dirty="0">
              <a:solidFill>
                <a:srgbClr val="002060"/>
              </a:solidFill>
              <a:latin typeface="Arial" panose="020B0604020202020204" pitchFamily="34" charset="0"/>
            </a:endParaRPr>
          </a:p>
          <a:p>
            <a:pPr algn="just"/>
            <a:endParaRPr lang="en-IN" sz="2400" b="0" i="0" u="none" strike="noStrike" baseline="0" dirty="0">
              <a:solidFill>
                <a:srgbClr val="002060"/>
              </a:solidFill>
              <a:latin typeface="Arial" panose="020B0604020202020204" pitchFamily="34" charset="0"/>
            </a:endParaRPr>
          </a:p>
        </p:txBody>
      </p:sp>
      <p:sp>
        <p:nvSpPr>
          <p:cNvPr id="6" name="Date Placeholder 5">
            <a:extLst>
              <a:ext uri="{FF2B5EF4-FFF2-40B4-BE49-F238E27FC236}">
                <a16:creationId xmlns:a16="http://schemas.microsoft.com/office/drawing/2014/main" id="{9CE26334-B308-878D-5FBF-658A9828361C}"/>
              </a:ext>
            </a:extLst>
          </p:cNvPr>
          <p:cNvSpPr>
            <a:spLocks noGrp="1"/>
          </p:cNvSpPr>
          <p:nvPr>
            <p:ph type="dt" sz="half" idx="10"/>
          </p:nvPr>
        </p:nvSpPr>
        <p:spPr/>
        <p:txBody>
          <a:bodyPr/>
          <a:lstStyle/>
          <a:p>
            <a:fld id="{220A7ECC-22B2-4D37-B2EF-BEED41594DCA}" type="datetime1">
              <a:rPr lang="en-US" smtClean="0"/>
              <a:t>4/18/2023</a:t>
            </a:fld>
            <a:endParaRPr lang="en-IN"/>
          </a:p>
        </p:txBody>
      </p:sp>
      <p:sp>
        <p:nvSpPr>
          <p:cNvPr id="7" name="Footer Placeholder 6">
            <a:extLst>
              <a:ext uri="{FF2B5EF4-FFF2-40B4-BE49-F238E27FC236}">
                <a16:creationId xmlns:a16="http://schemas.microsoft.com/office/drawing/2014/main" id="{96194B3D-3925-F155-8194-A95F61246832}"/>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1416182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General Instructions</a:t>
            </a:r>
            <a:endParaRPr lang="en-IN" sz="3200" dirty="0"/>
          </a:p>
        </p:txBody>
      </p:sp>
      <p:sp>
        <p:nvSpPr>
          <p:cNvPr id="3" name="Content Placeholder 2"/>
          <p:cNvSpPr>
            <a:spLocks noGrp="1"/>
          </p:cNvSpPr>
          <p:nvPr>
            <p:ph idx="1"/>
          </p:nvPr>
        </p:nvSpPr>
        <p:spPr>
          <a:xfrm>
            <a:off x="467544" y="951570"/>
            <a:ext cx="8208912" cy="3510390"/>
          </a:xfrm>
        </p:spPr>
        <p:txBody>
          <a:bodyPr>
            <a:normAutofit/>
          </a:bodyPr>
          <a:lstStyle/>
          <a:p>
            <a:pPr algn="just"/>
            <a:endParaRPr lang="en-IN" sz="2400" b="0" i="0" u="none" strike="noStrike" baseline="0" dirty="0">
              <a:solidFill>
                <a:srgbClr val="002060"/>
              </a:solidFill>
              <a:latin typeface="Arial" panose="020B0604020202020204" pitchFamily="34" charset="0"/>
            </a:endParaRPr>
          </a:p>
          <a:p>
            <a:pPr algn="just"/>
            <a:r>
              <a:rPr lang="en-US" sz="2400" b="0" i="0" u="none" strike="noStrike" baseline="0" dirty="0">
                <a:solidFill>
                  <a:srgbClr val="002060"/>
                </a:solidFill>
                <a:latin typeface="Arial" panose="020B0604020202020204" pitchFamily="34" charset="0"/>
              </a:rPr>
              <a:t>The terms used in the Schedule III will carry the meaning as defined by the applicable Accounting Standards. For example, the terms such as ‘associate’, ‘related parties’, etc. will have the same meaning as defined in Accounting Standards notified under Companies (Accounting Standards) Rules, 2006 (as amended from time to time). </a:t>
            </a:r>
          </a:p>
          <a:p>
            <a:pPr algn="just"/>
            <a:endParaRPr lang="en-IN" sz="2400" b="0" i="0" u="none" strike="noStrike" baseline="0" dirty="0">
              <a:solidFill>
                <a:srgbClr val="002060"/>
              </a:solidFill>
              <a:latin typeface="Arial" panose="020B0604020202020204" pitchFamily="34" charset="0"/>
            </a:endParaRPr>
          </a:p>
          <a:p>
            <a:pPr algn="just"/>
            <a:endParaRPr lang="en-IN" sz="2400" b="0" i="0" u="none" strike="noStrike" baseline="0" dirty="0">
              <a:solidFill>
                <a:srgbClr val="002060"/>
              </a:solidFill>
              <a:latin typeface="Arial" panose="020B0604020202020204" pitchFamily="34" charset="0"/>
            </a:endParaRPr>
          </a:p>
        </p:txBody>
      </p:sp>
      <p:sp>
        <p:nvSpPr>
          <p:cNvPr id="6" name="Date Placeholder 5">
            <a:extLst>
              <a:ext uri="{FF2B5EF4-FFF2-40B4-BE49-F238E27FC236}">
                <a16:creationId xmlns:a16="http://schemas.microsoft.com/office/drawing/2014/main" id="{8AFAE763-9777-7321-E59A-EFF1D5C36CC3}"/>
              </a:ext>
            </a:extLst>
          </p:cNvPr>
          <p:cNvSpPr>
            <a:spLocks noGrp="1"/>
          </p:cNvSpPr>
          <p:nvPr>
            <p:ph type="dt" sz="half" idx="10"/>
          </p:nvPr>
        </p:nvSpPr>
        <p:spPr/>
        <p:txBody>
          <a:bodyPr/>
          <a:lstStyle/>
          <a:p>
            <a:fld id="{5380A4A0-62B5-46CA-947B-4E39EF6718A1}" type="datetime1">
              <a:rPr lang="en-US" smtClean="0"/>
              <a:t>4/18/2023</a:t>
            </a:fld>
            <a:endParaRPr lang="en-IN"/>
          </a:p>
        </p:txBody>
      </p:sp>
      <p:sp>
        <p:nvSpPr>
          <p:cNvPr id="7" name="Footer Placeholder 6">
            <a:extLst>
              <a:ext uri="{FF2B5EF4-FFF2-40B4-BE49-F238E27FC236}">
                <a16:creationId xmlns:a16="http://schemas.microsoft.com/office/drawing/2014/main" id="{56DBA6CD-F559-3C75-9972-A0E497DEC964}"/>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3075967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General Instructions</a:t>
            </a:r>
            <a:endParaRPr lang="en-IN" sz="3200" dirty="0"/>
          </a:p>
        </p:txBody>
      </p:sp>
      <p:sp>
        <p:nvSpPr>
          <p:cNvPr id="3" name="Content Placeholder 2"/>
          <p:cNvSpPr>
            <a:spLocks noGrp="1"/>
          </p:cNvSpPr>
          <p:nvPr>
            <p:ph idx="1"/>
          </p:nvPr>
        </p:nvSpPr>
        <p:spPr>
          <a:xfrm>
            <a:off x="467544" y="951570"/>
            <a:ext cx="8208912" cy="3510390"/>
          </a:xfrm>
        </p:spPr>
        <p:txBody>
          <a:bodyPr>
            <a:normAutofit/>
          </a:bodyPr>
          <a:lstStyle/>
          <a:p>
            <a:pPr algn="just"/>
            <a:endParaRPr lang="en-IN" sz="2400" b="0" i="0" u="none" strike="noStrike" baseline="0" dirty="0">
              <a:solidFill>
                <a:srgbClr val="002060"/>
              </a:solidFill>
              <a:latin typeface="Arial" panose="020B0604020202020204" pitchFamily="34" charset="0"/>
            </a:endParaRPr>
          </a:p>
          <a:p>
            <a:pPr algn="just"/>
            <a:r>
              <a:rPr lang="en-US" sz="2400" b="0" i="0" u="none" strike="noStrike" baseline="0" dirty="0">
                <a:solidFill>
                  <a:srgbClr val="002060"/>
                </a:solidFill>
                <a:latin typeface="Arial" panose="020B0604020202020204" pitchFamily="34" charset="0"/>
              </a:rPr>
              <a:t>In preparing the Financial Statements including the Notes to Accounts, a balance will have to be maintained between providing excessive detail that may not assist users of Financial Statements and not providing important information as a result of too much aggregation. </a:t>
            </a:r>
          </a:p>
          <a:p>
            <a:pPr algn="just"/>
            <a:endParaRPr lang="en-IN" sz="2400" b="0" i="0" u="none" strike="noStrike" baseline="0" dirty="0">
              <a:solidFill>
                <a:srgbClr val="002060"/>
              </a:solidFill>
              <a:latin typeface="Arial" panose="020B0604020202020204" pitchFamily="34" charset="0"/>
            </a:endParaRPr>
          </a:p>
          <a:p>
            <a:pPr algn="just"/>
            <a:endParaRPr lang="en-IN" sz="2400" b="0" i="0" u="none" strike="noStrike" baseline="0" dirty="0">
              <a:solidFill>
                <a:srgbClr val="002060"/>
              </a:solidFill>
              <a:latin typeface="Arial" panose="020B0604020202020204" pitchFamily="34" charset="0"/>
            </a:endParaRPr>
          </a:p>
        </p:txBody>
      </p:sp>
      <p:sp>
        <p:nvSpPr>
          <p:cNvPr id="6" name="Date Placeholder 5">
            <a:extLst>
              <a:ext uri="{FF2B5EF4-FFF2-40B4-BE49-F238E27FC236}">
                <a16:creationId xmlns:a16="http://schemas.microsoft.com/office/drawing/2014/main" id="{85636716-7E4B-379F-E4FD-5EA62BD7E76F}"/>
              </a:ext>
            </a:extLst>
          </p:cNvPr>
          <p:cNvSpPr>
            <a:spLocks noGrp="1"/>
          </p:cNvSpPr>
          <p:nvPr>
            <p:ph type="dt" sz="half" idx="10"/>
          </p:nvPr>
        </p:nvSpPr>
        <p:spPr/>
        <p:txBody>
          <a:bodyPr/>
          <a:lstStyle/>
          <a:p>
            <a:fld id="{A4CD8AE7-E5B0-4309-BC0F-DD20C35F1144}" type="datetime1">
              <a:rPr lang="en-US" smtClean="0"/>
              <a:t>4/18/2023</a:t>
            </a:fld>
            <a:endParaRPr lang="en-IN"/>
          </a:p>
        </p:txBody>
      </p:sp>
      <p:sp>
        <p:nvSpPr>
          <p:cNvPr id="7" name="Footer Placeholder 6">
            <a:extLst>
              <a:ext uri="{FF2B5EF4-FFF2-40B4-BE49-F238E27FC236}">
                <a16:creationId xmlns:a16="http://schemas.microsoft.com/office/drawing/2014/main" id="{7C915717-8F9E-CF3C-0E40-3105CC488CA0}"/>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1012000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General Instructions</a:t>
            </a:r>
            <a:endParaRPr lang="en-IN" sz="3200" dirty="0"/>
          </a:p>
        </p:txBody>
      </p:sp>
      <p:sp>
        <p:nvSpPr>
          <p:cNvPr id="3" name="Content Placeholder 2"/>
          <p:cNvSpPr>
            <a:spLocks noGrp="1"/>
          </p:cNvSpPr>
          <p:nvPr>
            <p:ph idx="1"/>
          </p:nvPr>
        </p:nvSpPr>
        <p:spPr>
          <a:xfrm>
            <a:off x="467544" y="951570"/>
            <a:ext cx="8208912" cy="3510390"/>
          </a:xfrm>
        </p:spPr>
        <p:txBody>
          <a:bodyPr>
            <a:normAutofit/>
          </a:bodyPr>
          <a:lstStyle/>
          <a:p>
            <a:pPr algn="just"/>
            <a:endParaRPr lang="en-IN" sz="2400" b="0" i="0" u="none" strike="noStrike" baseline="0" dirty="0">
              <a:solidFill>
                <a:srgbClr val="002060"/>
              </a:solidFill>
              <a:latin typeface="Arial" panose="020B0604020202020204" pitchFamily="34" charset="0"/>
            </a:endParaRPr>
          </a:p>
          <a:p>
            <a:pPr algn="just"/>
            <a:r>
              <a:rPr lang="en-US" sz="2400" b="0" i="0" u="none" strike="noStrike" baseline="0" dirty="0">
                <a:solidFill>
                  <a:srgbClr val="002060"/>
                </a:solidFill>
                <a:latin typeface="Arial" panose="020B0604020202020204" pitchFamily="34" charset="0"/>
              </a:rPr>
              <a:t>All items of assets and liabilities are to be bifurcated between current and non-current portions and presented separately on the face of the Balance Sheet. </a:t>
            </a:r>
          </a:p>
          <a:p>
            <a:pPr marL="0" indent="0" algn="just">
              <a:buNone/>
            </a:pPr>
            <a:endParaRPr lang="en-US" sz="2400" b="0" i="0" u="none" strike="noStrike" baseline="0" dirty="0">
              <a:solidFill>
                <a:srgbClr val="002060"/>
              </a:solidFill>
              <a:latin typeface="Arial" panose="020B0604020202020204" pitchFamily="34" charset="0"/>
            </a:endParaRPr>
          </a:p>
          <a:p>
            <a:pPr algn="just"/>
            <a:r>
              <a:rPr lang="en-US" sz="2400" b="0" i="0" u="none" strike="noStrike" baseline="0" dirty="0">
                <a:solidFill>
                  <a:srgbClr val="002060"/>
                </a:solidFill>
                <a:latin typeface="Arial" panose="020B0604020202020204" pitchFamily="34" charset="0"/>
              </a:rPr>
              <a:t>There is an explicit requirement to use the same unit of measurement uniformly throughout the Financial Statements and notes thereon. </a:t>
            </a:r>
          </a:p>
          <a:p>
            <a:pPr algn="just"/>
            <a:endParaRPr lang="en-IN" sz="2400" b="0" i="0" u="none" strike="noStrike" baseline="0" dirty="0">
              <a:solidFill>
                <a:srgbClr val="002060"/>
              </a:solidFill>
              <a:latin typeface="Arial" panose="020B0604020202020204" pitchFamily="34" charset="0"/>
            </a:endParaRPr>
          </a:p>
          <a:p>
            <a:pPr algn="just"/>
            <a:endParaRPr lang="en-IN" sz="2400" b="0" i="0" u="none" strike="noStrike" baseline="0" dirty="0">
              <a:solidFill>
                <a:srgbClr val="002060"/>
              </a:solidFill>
              <a:latin typeface="Arial" panose="020B0604020202020204" pitchFamily="34" charset="0"/>
            </a:endParaRPr>
          </a:p>
        </p:txBody>
      </p:sp>
      <p:sp>
        <p:nvSpPr>
          <p:cNvPr id="6" name="Date Placeholder 5">
            <a:extLst>
              <a:ext uri="{FF2B5EF4-FFF2-40B4-BE49-F238E27FC236}">
                <a16:creationId xmlns:a16="http://schemas.microsoft.com/office/drawing/2014/main" id="{910E9CCA-88E1-2CE5-3C34-F178906BFDB0}"/>
              </a:ext>
            </a:extLst>
          </p:cNvPr>
          <p:cNvSpPr>
            <a:spLocks noGrp="1"/>
          </p:cNvSpPr>
          <p:nvPr>
            <p:ph type="dt" sz="half" idx="10"/>
          </p:nvPr>
        </p:nvSpPr>
        <p:spPr/>
        <p:txBody>
          <a:bodyPr/>
          <a:lstStyle/>
          <a:p>
            <a:fld id="{6AE1D3EF-4F2E-423B-9071-F17DCA949F09}" type="datetime1">
              <a:rPr lang="en-US" smtClean="0"/>
              <a:t>4/18/2023</a:t>
            </a:fld>
            <a:endParaRPr lang="en-IN"/>
          </a:p>
        </p:txBody>
      </p:sp>
      <p:sp>
        <p:nvSpPr>
          <p:cNvPr id="7" name="Footer Placeholder 6">
            <a:extLst>
              <a:ext uri="{FF2B5EF4-FFF2-40B4-BE49-F238E27FC236}">
                <a16:creationId xmlns:a16="http://schemas.microsoft.com/office/drawing/2014/main" id="{58EBCE84-DA8B-74D9-3731-CC842BFD0872}"/>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19999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4C4F6-29A6-625E-41F5-344BE991F0E9}"/>
              </a:ext>
            </a:extLst>
          </p:cNvPr>
          <p:cNvSpPr>
            <a:spLocks noGrp="1"/>
          </p:cNvSpPr>
          <p:nvPr>
            <p:ph type="title"/>
          </p:nvPr>
        </p:nvSpPr>
        <p:spPr/>
        <p:txBody>
          <a:bodyPr>
            <a:normAutofit fontScale="90000"/>
          </a:bodyPr>
          <a:lstStyle/>
          <a:p>
            <a:r>
              <a:rPr lang="en-US" dirty="0"/>
              <a:t> </a:t>
            </a:r>
            <a:endParaRPr lang="en-IN" dirty="0"/>
          </a:p>
        </p:txBody>
      </p:sp>
      <p:sp>
        <p:nvSpPr>
          <p:cNvPr id="3" name="Content Placeholder 2">
            <a:extLst>
              <a:ext uri="{FF2B5EF4-FFF2-40B4-BE49-F238E27FC236}">
                <a16:creationId xmlns:a16="http://schemas.microsoft.com/office/drawing/2014/main" id="{F93CB79E-465E-6FD4-FC56-DF73C126A863}"/>
              </a:ext>
            </a:extLst>
          </p:cNvPr>
          <p:cNvSpPr>
            <a:spLocks noGrp="1"/>
          </p:cNvSpPr>
          <p:nvPr>
            <p:ph idx="1"/>
          </p:nvPr>
        </p:nvSpPr>
        <p:spPr/>
        <p:txBody>
          <a:bodyPr>
            <a:normAutofit/>
          </a:bodyPr>
          <a:lstStyle/>
          <a:p>
            <a:endParaRPr lang="en-US" sz="4000" b="1" i="1" dirty="0">
              <a:solidFill>
                <a:srgbClr val="002060"/>
              </a:solidFill>
              <a:latin typeface="Agency FB" panose="020B0503020202020204" pitchFamily="34" charset="0"/>
            </a:endParaRPr>
          </a:p>
          <a:p>
            <a:endParaRPr lang="en-US" sz="4000" b="1" i="1" dirty="0">
              <a:solidFill>
                <a:srgbClr val="002060"/>
              </a:solidFill>
              <a:latin typeface="Agency FB" panose="020B0503020202020204" pitchFamily="34" charset="0"/>
            </a:endParaRPr>
          </a:p>
          <a:p>
            <a:r>
              <a:rPr lang="en-US" sz="4000" b="1" i="1" dirty="0">
                <a:solidFill>
                  <a:srgbClr val="002060"/>
                </a:solidFill>
                <a:latin typeface="Agency FB" panose="020B0503020202020204" pitchFamily="34" charset="0"/>
              </a:rPr>
              <a:t>Schedule III  &amp; CARO, 2020</a:t>
            </a:r>
          </a:p>
        </p:txBody>
      </p:sp>
      <p:sp>
        <p:nvSpPr>
          <p:cNvPr id="6" name="Date Placeholder 5">
            <a:extLst>
              <a:ext uri="{FF2B5EF4-FFF2-40B4-BE49-F238E27FC236}">
                <a16:creationId xmlns:a16="http://schemas.microsoft.com/office/drawing/2014/main" id="{84BB4308-4E5A-265C-2A49-A9ABE1E4DDB4}"/>
              </a:ext>
            </a:extLst>
          </p:cNvPr>
          <p:cNvSpPr>
            <a:spLocks noGrp="1"/>
          </p:cNvSpPr>
          <p:nvPr>
            <p:ph type="dt" sz="half" idx="10"/>
          </p:nvPr>
        </p:nvSpPr>
        <p:spPr/>
        <p:txBody>
          <a:bodyPr/>
          <a:lstStyle/>
          <a:p>
            <a:fld id="{34E30939-6F69-4273-9E61-FFD2CF939926}" type="datetime1">
              <a:rPr lang="en-US" smtClean="0"/>
              <a:t>4/18/2023</a:t>
            </a:fld>
            <a:endParaRPr lang="en-IN"/>
          </a:p>
        </p:txBody>
      </p:sp>
      <p:sp>
        <p:nvSpPr>
          <p:cNvPr id="7" name="Footer Placeholder 6">
            <a:extLst>
              <a:ext uri="{FF2B5EF4-FFF2-40B4-BE49-F238E27FC236}">
                <a16:creationId xmlns:a16="http://schemas.microsoft.com/office/drawing/2014/main" id="{0B2FE718-373D-907F-F619-D5AA7CEC352B}"/>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2977194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78"/>
            <a:ext cx="9144000" cy="5211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Content Placeholder 5"/>
          <p:cNvGraphicFramePr>
            <a:graphicFrameLocks noGrp="1"/>
          </p:cNvGraphicFramePr>
          <p:nvPr>
            <p:ph idx="1"/>
            <p:extLst>
              <p:ext uri="{D42A27DB-BD31-4B8C-83A1-F6EECF244321}">
                <p14:modId xmlns:p14="http://schemas.microsoft.com/office/powerpoint/2010/main" val="2842148740"/>
              </p:ext>
            </p:extLst>
          </p:nvPr>
        </p:nvGraphicFramePr>
        <p:xfrm>
          <a:off x="772616" y="357504"/>
          <a:ext cx="7543800" cy="41584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gular Pentagon 6"/>
          <p:cNvSpPr/>
          <p:nvPr/>
        </p:nvSpPr>
        <p:spPr>
          <a:xfrm>
            <a:off x="3383868" y="1563638"/>
            <a:ext cx="2340260" cy="1296144"/>
          </a:xfrm>
          <a:prstGeom prst="pent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Calibri" pitchFamily="34" charset="0"/>
                <a:cs typeface="Calibri" pitchFamily="34" charset="0"/>
              </a:rPr>
              <a:t>Schedule III (Div. I)</a:t>
            </a:r>
          </a:p>
          <a:p>
            <a:pPr algn="ctr"/>
            <a:r>
              <a:rPr lang="en-IN" dirty="0">
                <a:latin typeface="Calibri" pitchFamily="34" charset="0"/>
                <a:cs typeface="Calibri" pitchFamily="34" charset="0"/>
              </a:rPr>
              <a:t>Amendment</a:t>
            </a:r>
          </a:p>
        </p:txBody>
      </p:sp>
      <p:sp>
        <p:nvSpPr>
          <p:cNvPr id="8" name="Oval 7"/>
          <p:cNvSpPr/>
          <p:nvPr/>
        </p:nvSpPr>
        <p:spPr>
          <a:xfrm>
            <a:off x="1331640" y="1221600"/>
            <a:ext cx="360040" cy="2700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Calibri" pitchFamily="34" charset="0"/>
                <a:cs typeface="Calibri" pitchFamily="34" charset="0"/>
              </a:rPr>
              <a:t>6</a:t>
            </a:r>
          </a:p>
        </p:txBody>
      </p:sp>
      <p:sp>
        <p:nvSpPr>
          <p:cNvPr id="10" name="Oval 9"/>
          <p:cNvSpPr/>
          <p:nvPr/>
        </p:nvSpPr>
        <p:spPr>
          <a:xfrm>
            <a:off x="3563888" y="141480"/>
            <a:ext cx="360040" cy="2700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Calibri" pitchFamily="34" charset="0"/>
                <a:cs typeface="Calibri" pitchFamily="34" charset="0"/>
              </a:rPr>
              <a:t>1</a:t>
            </a:r>
          </a:p>
        </p:txBody>
      </p:sp>
      <p:sp>
        <p:nvSpPr>
          <p:cNvPr id="11" name="Oval 10"/>
          <p:cNvSpPr/>
          <p:nvPr/>
        </p:nvSpPr>
        <p:spPr>
          <a:xfrm>
            <a:off x="1515513" y="2571750"/>
            <a:ext cx="360040" cy="2700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Calibri" pitchFamily="34" charset="0"/>
                <a:cs typeface="Calibri" pitchFamily="34" charset="0"/>
              </a:rPr>
              <a:t>5</a:t>
            </a:r>
          </a:p>
        </p:txBody>
      </p:sp>
      <p:sp>
        <p:nvSpPr>
          <p:cNvPr id="12" name="Oval 11"/>
          <p:cNvSpPr/>
          <p:nvPr/>
        </p:nvSpPr>
        <p:spPr>
          <a:xfrm>
            <a:off x="5724128" y="2517744"/>
            <a:ext cx="360040" cy="2700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Calibri" pitchFamily="34" charset="0"/>
                <a:cs typeface="Calibri" pitchFamily="34" charset="0"/>
              </a:rPr>
              <a:t>3</a:t>
            </a:r>
          </a:p>
        </p:txBody>
      </p:sp>
      <p:sp>
        <p:nvSpPr>
          <p:cNvPr id="13" name="Oval 12"/>
          <p:cNvSpPr/>
          <p:nvPr/>
        </p:nvSpPr>
        <p:spPr>
          <a:xfrm>
            <a:off x="5913728" y="1158038"/>
            <a:ext cx="360040" cy="2700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Calibri" pitchFamily="34" charset="0"/>
                <a:cs typeface="Calibri" pitchFamily="34" charset="0"/>
              </a:rPr>
              <a:t>2</a:t>
            </a:r>
          </a:p>
        </p:txBody>
      </p:sp>
      <p:sp>
        <p:nvSpPr>
          <p:cNvPr id="14" name="Oval 13"/>
          <p:cNvSpPr/>
          <p:nvPr/>
        </p:nvSpPr>
        <p:spPr>
          <a:xfrm>
            <a:off x="3635896" y="3597864"/>
            <a:ext cx="360040" cy="2700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Calibri" pitchFamily="34" charset="0"/>
                <a:cs typeface="Calibri" pitchFamily="34" charset="0"/>
              </a:rPr>
              <a:t>4</a:t>
            </a:r>
          </a:p>
        </p:txBody>
      </p:sp>
      <p:sp>
        <p:nvSpPr>
          <p:cNvPr id="3" name="Date Placeholder 2">
            <a:extLst>
              <a:ext uri="{FF2B5EF4-FFF2-40B4-BE49-F238E27FC236}">
                <a16:creationId xmlns:a16="http://schemas.microsoft.com/office/drawing/2014/main" id="{519F27CD-6732-FD15-B834-3B6904921662}"/>
              </a:ext>
            </a:extLst>
          </p:cNvPr>
          <p:cNvSpPr>
            <a:spLocks noGrp="1"/>
          </p:cNvSpPr>
          <p:nvPr>
            <p:ph type="dt" sz="half" idx="10"/>
          </p:nvPr>
        </p:nvSpPr>
        <p:spPr/>
        <p:txBody>
          <a:bodyPr/>
          <a:lstStyle/>
          <a:p>
            <a:fld id="{60D056F9-D763-49E0-B43D-3DBF9435956D}" type="datetime1">
              <a:rPr lang="en-US" smtClean="0"/>
              <a:t>4/18/2023</a:t>
            </a:fld>
            <a:endParaRPr lang="en-IN"/>
          </a:p>
        </p:txBody>
      </p:sp>
      <p:sp>
        <p:nvSpPr>
          <p:cNvPr id="4" name="Footer Placeholder 3">
            <a:extLst>
              <a:ext uri="{FF2B5EF4-FFF2-40B4-BE49-F238E27FC236}">
                <a16:creationId xmlns:a16="http://schemas.microsoft.com/office/drawing/2014/main" id="{5F3DD1B2-83E5-BF12-CDD8-166F9C013116}"/>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2471934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0538"/>
            <a:ext cx="9144001" cy="5171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Content Placeholder 5"/>
          <p:cNvGraphicFramePr>
            <a:graphicFrameLocks noGrp="1"/>
          </p:cNvGraphicFramePr>
          <p:nvPr>
            <p:ph idx="1"/>
            <p:extLst>
              <p:ext uri="{D42A27DB-BD31-4B8C-83A1-F6EECF244321}">
                <p14:modId xmlns:p14="http://schemas.microsoft.com/office/powerpoint/2010/main" val="1939941521"/>
              </p:ext>
            </p:extLst>
          </p:nvPr>
        </p:nvGraphicFramePr>
        <p:xfrm>
          <a:off x="827584" y="411510"/>
          <a:ext cx="7543800" cy="40504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Oval 7"/>
          <p:cNvSpPr/>
          <p:nvPr/>
        </p:nvSpPr>
        <p:spPr>
          <a:xfrm>
            <a:off x="1547664" y="1603851"/>
            <a:ext cx="504056" cy="324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itchFamily="34" charset="0"/>
                <a:cs typeface="Calibri" pitchFamily="34" charset="0"/>
              </a:rPr>
              <a:t>1</a:t>
            </a:r>
            <a:endParaRPr lang="en-IN" sz="2000" dirty="0">
              <a:latin typeface="Calibri" pitchFamily="34" charset="0"/>
              <a:cs typeface="Calibri" pitchFamily="34" charset="0"/>
            </a:endParaRPr>
          </a:p>
        </p:txBody>
      </p:sp>
      <p:sp>
        <p:nvSpPr>
          <p:cNvPr id="7" name="Rectangle 6"/>
          <p:cNvSpPr/>
          <p:nvPr/>
        </p:nvSpPr>
        <p:spPr>
          <a:xfrm>
            <a:off x="7864693" y="2139702"/>
            <a:ext cx="1008112" cy="64807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Calibri" pitchFamily="34" charset="0"/>
                <a:cs typeface="Calibri" pitchFamily="34" charset="0"/>
              </a:rPr>
              <a:t>CARO</a:t>
            </a:r>
          </a:p>
          <a:p>
            <a:pPr algn="ctr"/>
            <a:r>
              <a:rPr lang="en-IN" dirty="0">
                <a:latin typeface="Calibri" pitchFamily="34" charset="0"/>
                <a:cs typeface="Calibri" pitchFamily="34" charset="0"/>
              </a:rPr>
              <a:t>3(i)(d)</a:t>
            </a:r>
          </a:p>
        </p:txBody>
      </p:sp>
      <p:sp>
        <p:nvSpPr>
          <p:cNvPr id="9" name="Rectangle 8"/>
          <p:cNvSpPr/>
          <p:nvPr/>
        </p:nvSpPr>
        <p:spPr>
          <a:xfrm>
            <a:off x="7884368" y="3795886"/>
            <a:ext cx="1008112" cy="64807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Calibri" pitchFamily="34" charset="0"/>
                <a:cs typeface="Calibri" pitchFamily="34" charset="0"/>
              </a:rPr>
              <a:t>CARO</a:t>
            </a:r>
          </a:p>
          <a:p>
            <a:pPr algn="ctr"/>
            <a:r>
              <a:rPr lang="en-IN" dirty="0">
                <a:latin typeface="Calibri" pitchFamily="34" charset="0"/>
                <a:cs typeface="Calibri" pitchFamily="34" charset="0"/>
              </a:rPr>
              <a:t>3(xix)</a:t>
            </a:r>
          </a:p>
        </p:txBody>
      </p:sp>
      <p:sp>
        <p:nvSpPr>
          <p:cNvPr id="2" name="Date Placeholder 1">
            <a:extLst>
              <a:ext uri="{FF2B5EF4-FFF2-40B4-BE49-F238E27FC236}">
                <a16:creationId xmlns:a16="http://schemas.microsoft.com/office/drawing/2014/main" id="{573402CE-1D69-CC1E-D145-9EEFB6D669D4}"/>
              </a:ext>
            </a:extLst>
          </p:cNvPr>
          <p:cNvSpPr>
            <a:spLocks noGrp="1"/>
          </p:cNvSpPr>
          <p:nvPr>
            <p:ph type="dt" sz="half" idx="10"/>
          </p:nvPr>
        </p:nvSpPr>
        <p:spPr/>
        <p:txBody>
          <a:bodyPr/>
          <a:lstStyle/>
          <a:p>
            <a:fld id="{23A24549-BB77-4750-96F9-33178A8B4E70}" type="datetime1">
              <a:rPr lang="en-US" smtClean="0"/>
              <a:t>4/18/2023</a:t>
            </a:fld>
            <a:endParaRPr lang="en-IN"/>
          </a:p>
        </p:txBody>
      </p:sp>
      <p:sp>
        <p:nvSpPr>
          <p:cNvPr id="3" name="Footer Placeholder 2">
            <a:extLst>
              <a:ext uri="{FF2B5EF4-FFF2-40B4-BE49-F238E27FC236}">
                <a16:creationId xmlns:a16="http://schemas.microsoft.com/office/drawing/2014/main" id="{AD51CD92-699D-A994-5723-4426B8329B3A}"/>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37786404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F20FF-1FB5-A681-1610-89BE154786D4}"/>
              </a:ext>
            </a:extLst>
          </p:cNvPr>
          <p:cNvSpPr>
            <a:spLocks noGrp="1"/>
          </p:cNvSpPr>
          <p:nvPr>
            <p:ph type="title"/>
          </p:nvPr>
        </p:nvSpPr>
        <p:spPr/>
        <p:txBody>
          <a:bodyPr>
            <a:normAutofit fontScale="90000"/>
          </a:bodyPr>
          <a:lstStyle/>
          <a:p>
            <a:r>
              <a:rPr lang="en-GB" sz="4000" spc="-95" dirty="0">
                <a:ln w="9525" cap="flat" cmpd="sng" algn="ctr">
                  <a:noFill/>
                  <a:prstDash val="solid"/>
                  <a:round/>
                  <a:headEnd type="none" w="med" len="med"/>
                  <a:tailEnd type="none" w="med" len="med"/>
                </a:ln>
                <a:solidFill>
                  <a:srgbClr val="C00000"/>
                </a:solidFill>
                <a:latin typeface="FWADIK+NotoSerif-Bold"/>
                <a:cs typeface="FWADIK+NotoSerif-Bold"/>
                <a:sym typeface="Wingdings"/>
              </a:rPr>
              <a:t>Mandatory</a:t>
            </a:r>
            <a:r>
              <a:rPr lang="en-GB" sz="4000" spc="-99" dirty="0">
                <a:ln w="9525" cap="flat" cmpd="sng" algn="ctr">
                  <a:noFill/>
                  <a:prstDash val="solid"/>
                  <a:round/>
                  <a:headEnd type="none" w="med" len="med"/>
                  <a:tailEnd type="none" w="med" len="med"/>
                </a:ln>
                <a:solidFill>
                  <a:srgbClr val="C00000"/>
                </a:solidFill>
                <a:latin typeface="FWADIK+NotoSerif-Bold"/>
                <a:cs typeface="FWADIK+NotoSerif-Bold"/>
                <a:sym typeface="Wingdings"/>
              </a:rPr>
              <a:t> </a:t>
            </a:r>
            <a:r>
              <a:rPr lang="en-GB" sz="4000" spc="-94" dirty="0">
                <a:ln w="9525" cap="flat" cmpd="sng" algn="ctr">
                  <a:noFill/>
                  <a:prstDash val="solid"/>
                  <a:round/>
                  <a:headEnd type="none" w="med" len="med"/>
                  <a:tailEnd type="none" w="med" len="med"/>
                </a:ln>
                <a:solidFill>
                  <a:srgbClr val="C00000"/>
                </a:solidFill>
                <a:latin typeface="FWADIK+NotoSerif-Bold"/>
                <a:cs typeface="FWADIK+NotoSerif-Bold"/>
                <a:sym typeface="Wingdings"/>
              </a:rPr>
              <a:t>Rounding</a:t>
            </a:r>
            <a:r>
              <a:rPr lang="en-GB" sz="4000" spc="-114" dirty="0">
                <a:ln w="9525" cap="flat" cmpd="sng" algn="ctr">
                  <a:noFill/>
                  <a:prstDash val="solid"/>
                  <a:round/>
                  <a:headEnd type="none" w="med" len="med"/>
                  <a:tailEnd type="none" w="med" len="med"/>
                </a:ln>
                <a:solidFill>
                  <a:srgbClr val="C00000"/>
                </a:solidFill>
                <a:latin typeface="FWADIK+NotoSerif-Bold"/>
                <a:cs typeface="FWADIK+NotoSerif-Bold"/>
                <a:sym typeface="Wingdings"/>
              </a:rPr>
              <a:t> </a:t>
            </a:r>
            <a:r>
              <a:rPr lang="en-GB" sz="4000" spc="-95" dirty="0">
                <a:ln w="9525" cap="flat" cmpd="sng" algn="ctr">
                  <a:noFill/>
                  <a:prstDash val="solid"/>
                  <a:round/>
                  <a:headEnd type="none" w="med" len="med"/>
                  <a:tailEnd type="none" w="med" len="med"/>
                </a:ln>
                <a:solidFill>
                  <a:srgbClr val="C00000"/>
                </a:solidFill>
                <a:latin typeface="FWADIK+NotoSerif-Bold"/>
                <a:cs typeface="FWADIK+NotoSerif-Bold"/>
                <a:sym typeface="Wingdings"/>
              </a:rPr>
              <a:t>off</a:t>
            </a:r>
            <a:endParaRPr lang="en-GB" dirty="0">
              <a:solidFill>
                <a:srgbClr val="C00000"/>
              </a:solidFill>
            </a:endParaRPr>
          </a:p>
        </p:txBody>
      </p:sp>
      <p:sp>
        <p:nvSpPr>
          <p:cNvPr id="3" name="Content Placeholder 2">
            <a:extLst>
              <a:ext uri="{FF2B5EF4-FFF2-40B4-BE49-F238E27FC236}">
                <a16:creationId xmlns:a16="http://schemas.microsoft.com/office/drawing/2014/main" id="{26CC09F2-705F-2966-6C2A-6F5A2402B891}"/>
              </a:ext>
            </a:extLst>
          </p:cNvPr>
          <p:cNvSpPr>
            <a:spLocks noGrp="1"/>
          </p:cNvSpPr>
          <p:nvPr>
            <p:ph idx="1"/>
          </p:nvPr>
        </p:nvSpPr>
        <p:spPr/>
        <p:txBody>
          <a:bodyPr>
            <a:normAutofit/>
          </a:bodyPr>
          <a:lstStyle/>
          <a:p>
            <a:pPr marL="0" indent="0" algn="just">
              <a:buNone/>
            </a:pPr>
            <a:r>
              <a:rPr lang="en-GB" b="1" dirty="0">
                <a:solidFill>
                  <a:srgbClr val="0070C0"/>
                </a:solidFill>
                <a:ea typeface="Times New Roman" panose="02020603050405020304" pitchFamily="18" charset="0"/>
              </a:rPr>
              <a:t>Earlier u</a:t>
            </a:r>
            <a:r>
              <a:rPr lang="en-GB" b="1" dirty="0">
                <a:solidFill>
                  <a:srgbClr val="0070C0"/>
                </a:solidFill>
                <a:effectLst/>
                <a:ea typeface="Times New Roman" panose="02020603050405020304" pitchFamily="18" charset="0"/>
              </a:rPr>
              <a:t>sage of word "may". Now replaced by "shall". Resultantly </a:t>
            </a:r>
            <a:r>
              <a:rPr lang="en-US" b="1" i="0" dirty="0">
                <a:solidFill>
                  <a:srgbClr val="0070C0"/>
                </a:solidFill>
                <a:effectLst/>
              </a:rPr>
              <a:t>It is mandatory for the companies to round off the figures appearing in the financial statements</a:t>
            </a:r>
          </a:p>
          <a:p>
            <a:pPr marL="0" indent="0" algn="just">
              <a:buNone/>
            </a:pPr>
            <a:endParaRPr lang="en-US" b="1" i="0" dirty="0">
              <a:solidFill>
                <a:srgbClr val="FF0000"/>
              </a:solidFill>
              <a:effectLst/>
            </a:endParaRPr>
          </a:p>
          <a:p>
            <a:pPr marL="0" indent="0" algn="just">
              <a:buNone/>
            </a:pPr>
            <a:r>
              <a:rPr lang="en-US" b="1" i="0" dirty="0">
                <a:solidFill>
                  <a:srgbClr val="FF0000"/>
                </a:solidFill>
                <a:effectLst/>
              </a:rPr>
              <a:t>Basis: Earlier on the basis of ‘Turnover’. </a:t>
            </a:r>
            <a:r>
              <a:rPr lang="en-GB" b="1" dirty="0">
                <a:solidFill>
                  <a:srgbClr val="FF0000"/>
                </a:solidFill>
                <a:effectLst/>
                <a:ea typeface="Times New Roman" panose="02020603050405020304" pitchFamily="18" charset="0"/>
              </a:rPr>
              <a:t>Now same has been replaced </a:t>
            </a:r>
            <a:r>
              <a:rPr lang="en-US" b="1" i="0" dirty="0">
                <a:solidFill>
                  <a:srgbClr val="FF0000"/>
                </a:solidFill>
                <a:effectLst/>
              </a:rPr>
              <a:t>‘Total Income’. </a:t>
            </a:r>
          </a:p>
        </p:txBody>
      </p:sp>
      <p:sp>
        <p:nvSpPr>
          <p:cNvPr id="7" name="TextBox 6">
            <a:extLst>
              <a:ext uri="{FF2B5EF4-FFF2-40B4-BE49-F238E27FC236}">
                <a16:creationId xmlns:a16="http://schemas.microsoft.com/office/drawing/2014/main" id="{84209EC1-F7EA-8F89-F6E4-154CE902DFA2}"/>
              </a:ext>
            </a:extLst>
          </p:cNvPr>
          <p:cNvSpPr txBox="1"/>
          <p:nvPr/>
        </p:nvSpPr>
        <p:spPr>
          <a:xfrm>
            <a:off x="3349869" y="-77852"/>
            <a:ext cx="2158235" cy="369332"/>
          </a:xfrm>
          <a:prstGeom prst="rect">
            <a:avLst/>
          </a:prstGeom>
          <a:noFill/>
        </p:spPr>
        <p:txBody>
          <a:bodyPr wrap="square">
            <a:spAutoFit/>
          </a:bodyPr>
          <a:lstStyle/>
          <a:p>
            <a:pPr lvl="0"/>
            <a:r>
              <a:rPr lang="en-IN" dirty="0">
                <a:solidFill>
                  <a:schemeClr val="bg1"/>
                </a:solidFill>
                <a:latin typeface="Calibri" pitchFamily="34" charset="0"/>
                <a:cs typeface="Calibri" pitchFamily="34" charset="0"/>
              </a:rPr>
              <a:t>Presentation related</a:t>
            </a:r>
          </a:p>
        </p:txBody>
      </p:sp>
      <p:sp>
        <p:nvSpPr>
          <p:cNvPr id="6" name="Date Placeholder 5">
            <a:extLst>
              <a:ext uri="{FF2B5EF4-FFF2-40B4-BE49-F238E27FC236}">
                <a16:creationId xmlns:a16="http://schemas.microsoft.com/office/drawing/2014/main" id="{1B67F2A4-8C8F-AD55-85B5-FF38D40A5368}"/>
              </a:ext>
            </a:extLst>
          </p:cNvPr>
          <p:cNvSpPr>
            <a:spLocks noGrp="1"/>
          </p:cNvSpPr>
          <p:nvPr>
            <p:ph type="dt" sz="half" idx="10"/>
          </p:nvPr>
        </p:nvSpPr>
        <p:spPr/>
        <p:txBody>
          <a:bodyPr/>
          <a:lstStyle/>
          <a:p>
            <a:fld id="{DE939C65-7C72-4A70-86D2-0C20337B4F10}" type="datetime1">
              <a:rPr lang="en-US" smtClean="0"/>
              <a:t>4/18/2023</a:t>
            </a:fld>
            <a:endParaRPr lang="en-IN"/>
          </a:p>
        </p:txBody>
      </p:sp>
      <p:sp>
        <p:nvSpPr>
          <p:cNvPr id="8" name="Footer Placeholder 7">
            <a:extLst>
              <a:ext uri="{FF2B5EF4-FFF2-40B4-BE49-F238E27FC236}">
                <a16:creationId xmlns:a16="http://schemas.microsoft.com/office/drawing/2014/main" id="{06B4056C-E2FE-21E5-90AC-51A3D57951CD}"/>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922527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046A7-7AA7-BEFA-C71E-E07F95260982}"/>
              </a:ext>
            </a:extLst>
          </p:cNvPr>
          <p:cNvSpPr>
            <a:spLocks noGrp="1"/>
          </p:cNvSpPr>
          <p:nvPr>
            <p:ph type="title"/>
          </p:nvPr>
        </p:nvSpPr>
        <p:spPr/>
        <p:txBody>
          <a:bodyPr>
            <a:normAutofit fontScale="90000"/>
          </a:bodyPr>
          <a:lstStyle/>
          <a:p>
            <a:r>
              <a:rPr lang="en-US" dirty="0"/>
              <a:t> </a:t>
            </a:r>
            <a:endParaRPr lang="en-IN" dirty="0"/>
          </a:p>
        </p:txBody>
      </p:sp>
      <p:sp>
        <p:nvSpPr>
          <p:cNvPr id="3" name="Content Placeholder 2">
            <a:extLst>
              <a:ext uri="{FF2B5EF4-FFF2-40B4-BE49-F238E27FC236}">
                <a16:creationId xmlns:a16="http://schemas.microsoft.com/office/drawing/2014/main" id="{1D0F4BA5-889F-4093-A3C1-0AC1D9063951}"/>
              </a:ext>
            </a:extLst>
          </p:cNvPr>
          <p:cNvSpPr>
            <a:spLocks noGrp="1"/>
          </p:cNvSpPr>
          <p:nvPr>
            <p:ph idx="1"/>
          </p:nvPr>
        </p:nvSpPr>
        <p:spPr>
          <a:xfrm>
            <a:off x="827584" y="411510"/>
            <a:ext cx="7543800" cy="4176464"/>
          </a:xfrm>
        </p:spPr>
        <p:txBody>
          <a:bodyPr>
            <a:normAutofit fontScale="25000" lnSpcReduction="20000"/>
          </a:bodyPr>
          <a:lstStyle/>
          <a:p>
            <a:pPr algn="just"/>
            <a:r>
              <a:rPr lang="en-US" sz="12800" b="1" dirty="0">
                <a:solidFill>
                  <a:srgbClr val="92D050"/>
                </a:solidFill>
                <a:latin typeface="Abadi" panose="020B0604020202020204" pitchFamily="34" charset="0"/>
              </a:rPr>
              <a:t>CARO 2020</a:t>
            </a:r>
          </a:p>
          <a:p>
            <a:pPr marL="0" indent="0" algn="just">
              <a:buNone/>
            </a:pPr>
            <a:endParaRPr lang="en-US" sz="3200" b="1" dirty="0">
              <a:solidFill>
                <a:srgbClr val="002060"/>
              </a:solidFill>
              <a:latin typeface="Abadi" panose="020B0604020202020204" pitchFamily="34" charset="0"/>
            </a:endParaRPr>
          </a:p>
          <a:p>
            <a:pPr algn="just"/>
            <a:r>
              <a:rPr lang="en-US" sz="11200" dirty="0">
                <a:solidFill>
                  <a:srgbClr val="002060"/>
                </a:solidFill>
                <a:latin typeface="Abadi" panose="020B0604020202020204" pitchFamily="34" charset="0"/>
              </a:rPr>
              <a:t>Responsibility of Auditor</a:t>
            </a:r>
          </a:p>
          <a:p>
            <a:pPr algn="just"/>
            <a:r>
              <a:rPr lang="en-US" sz="11200" dirty="0">
                <a:latin typeface="Abadi" panose="020B0604020202020204" pitchFamily="34" charset="0"/>
              </a:rPr>
              <a:t>Section 143(11): Company Auditor’s Responsibility to Report</a:t>
            </a:r>
          </a:p>
          <a:p>
            <a:pPr algn="just"/>
            <a:r>
              <a:rPr lang="en-US" sz="11200" b="0" i="0" u="none" strike="noStrike" baseline="0" dirty="0">
                <a:solidFill>
                  <a:srgbClr val="2E5496"/>
                </a:solidFill>
                <a:latin typeface="Calibri" panose="020F0502020204030204" pitchFamily="34" charset="0"/>
              </a:rPr>
              <a:t>The Ministry of Corporate Affairs (</a:t>
            </a:r>
            <a:r>
              <a:rPr lang="en-US" sz="11200" b="1" i="0" u="none" strike="noStrike" baseline="0" dirty="0">
                <a:solidFill>
                  <a:srgbClr val="2E5496"/>
                </a:solidFill>
                <a:latin typeface="Calibri" panose="020F0502020204030204" pitchFamily="34" charset="0"/>
              </a:rPr>
              <a:t>MCA</a:t>
            </a:r>
            <a:r>
              <a:rPr lang="en-US" sz="11200" b="0" i="0" u="none" strike="noStrike" baseline="0" dirty="0">
                <a:solidFill>
                  <a:srgbClr val="2E5496"/>
                </a:solidFill>
                <a:latin typeface="Calibri" panose="020F0502020204030204" pitchFamily="34" charset="0"/>
              </a:rPr>
              <a:t>) issued Companies (Auditor’s Report) Order, 2020 (</a:t>
            </a:r>
            <a:r>
              <a:rPr lang="en-US" sz="11200" b="1" i="0" u="none" strike="noStrike" baseline="0" dirty="0">
                <a:solidFill>
                  <a:srgbClr val="2E5496"/>
                </a:solidFill>
                <a:latin typeface="Calibri" panose="020F0502020204030204" pitchFamily="34" charset="0"/>
              </a:rPr>
              <a:t>CARO 202</a:t>
            </a:r>
            <a:r>
              <a:rPr lang="en-US" sz="11200" b="0" i="0" u="none" strike="noStrike" baseline="0" dirty="0">
                <a:solidFill>
                  <a:srgbClr val="2E5496"/>
                </a:solidFill>
                <a:latin typeface="Calibri" panose="020F0502020204030204" pitchFamily="34" charset="0"/>
              </a:rPr>
              <a:t>0) </a:t>
            </a:r>
          </a:p>
          <a:p>
            <a:pPr algn="just"/>
            <a:r>
              <a:rPr lang="en-US" sz="11200" b="0" i="0" u="none" strike="noStrike" baseline="0" dirty="0">
                <a:solidFill>
                  <a:srgbClr val="2E5496"/>
                </a:solidFill>
                <a:latin typeface="Calibri" panose="020F0502020204030204" pitchFamily="34" charset="0"/>
              </a:rPr>
              <a:t>Applicable for each report issued by auditors of specified class of companies u/s 143 of the Companies Act, 2013 </a:t>
            </a:r>
            <a:r>
              <a:rPr lang="en-US" sz="11200" b="1" i="0" u="none" strike="noStrike" baseline="0" dirty="0">
                <a:solidFill>
                  <a:srgbClr val="2E5496"/>
                </a:solidFill>
                <a:latin typeface="Calibri" panose="020F0502020204030204" pitchFamily="34" charset="0"/>
              </a:rPr>
              <a:t>for financial year commencing on or after 1st April 2021. </a:t>
            </a:r>
            <a:endParaRPr lang="en-US" sz="11200" dirty="0">
              <a:latin typeface="Abadi" panose="020B0604020202020204" pitchFamily="34" charset="0"/>
            </a:endParaRPr>
          </a:p>
          <a:p>
            <a:pPr marL="0" indent="0" algn="just">
              <a:buNone/>
            </a:pPr>
            <a:endParaRPr lang="en-IN" sz="3200" dirty="0">
              <a:latin typeface="Abadi" panose="020B0604020202020204" pitchFamily="34" charset="0"/>
            </a:endParaRPr>
          </a:p>
        </p:txBody>
      </p:sp>
      <p:sp>
        <p:nvSpPr>
          <p:cNvPr id="6" name="Date Placeholder 5">
            <a:extLst>
              <a:ext uri="{FF2B5EF4-FFF2-40B4-BE49-F238E27FC236}">
                <a16:creationId xmlns:a16="http://schemas.microsoft.com/office/drawing/2014/main" id="{037BB7A4-DAEA-1697-70E9-9F4B26B5EC3C}"/>
              </a:ext>
            </a:extLst>
          </p:cNvPr>
          <p:cNvSpPr>
            <a:spLocks noGrp="1"/>
          </p:cNvSpPr>
          <p:nvPr>
            <p:ph type="dt" sz="half" idx="10"/>
          </p:nvPr>
        </p:nvSpPr>
        <p:spPr/>
        <p:txBody>
          <a:bodyPr/>
          <a:lstStyle/>
          <a:p>
            <a:fld id="{A67344D4-C6B6-416E-BEFA-9F2567C603C5}" type="datetime1">
              <a:rPr lang="en-US" smtClean="0"/>
              <a:t>4/18/2023</a:t>
            </a:fld>
            <a:endParaRPr lang="en-IN"/>
          </a:p>
        </p:txBody>
      </p:sp>
      <p:sp>
        <p:nvSpPr>
          <p:cNvPr id="7" name="Footer Placeholder 6">
            <a:extLst>
              <a:ext uri="{FF2B5EF4-FFF2-40B4-BE49-F238E27FC236}">
                <a16:creationId xmlns:a16="http://schemas.microsoft.com/office/drawing/2014/main" id="{A3AA22E3-797F-6BE5-C31B-1323C49A44AC}"/>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2612053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772616" y="285496"/>
            <a:ext cx="7543800" cy="3510390"/>
          </a:xfrm>
        </p:spPr>
        <p:txBody>
          <a:bodyPr>
            <a:noAutofit/>
          </a:bodyPr>
          <a:lstStyle/>
          <a:p>
            <a:r>
              <a:rPr lang="en-US" b="1" dirty="0"/>
              <a:t>Rounding off</a:t>
            </a:r>
            <a:r>
              <a:rPr lang="en-US" dirty="0"/>
              <a:t> mandatory</a:t>
            </a:r>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p:txBody>
      </p:sp>
      <p:sp>
        <p:nvSpPr>
          <p:cNvPr id="6" name="Rectangle 5"/>
          <p:cNvSpPr/>
          <p:nvPr/>
        </p:nvSpPr>
        <p:spPr>
          <a:xfrm>
            <a:off x="3628746" y="-20538"/>
            <a:ext cx="2095382" cy="369332"/>
          </a:xfrm>
          <a:prstGeom prst="rect">
            <a:avLst/>
          </a:prstGeom>
        </p:spPr>
        <p:txBody>
          <a:bodyPr wrap="none">
            <a:spAutoFit/>
          </a:bodyPr>
          <a:lstStyle/>
          <a:p>
            <a:pPr lvl="0"/>
            <a:r>
              <a:rPr lang="en-IN" dirty="0">
                <a:solidFill>
                  <a:schemeClr val="bg1"/>
                </a:solidFill>
                <a:latin typeface="Calibri" pitchFamily="34" charset="0"/>
                <a:cs typeface="Calibri" pitchFamily="34" charset="0"/>
              </a:rPr>
              <a:t>Presentation related</a:t>
            </a:r>
          </a:p>
        </p:txBody>
      </p:sp>
      <p:graphicFrame>
        <p:nvGraphicFramePr>
          <p:cNvPr id="2" name="Table 1"/>
          <p:cNvGraphicFramePr>
            <a:graphicFrameLocks noGrp="1"/>
          </p:cNvGraphicFramePr>
          <p:nvPr>
            <p:extLst>
              <p:ext uri="{D42A27DB-BD31-4B8C-83A1-F6EECF244321}">
                <p14:modId xmlns:p14="http://schemas.microsoft.com/office/powerpoint/2010/main" val="2271741908"/>
              </p:ext>
            </p:extLst>
          </p:nvPr>
        </p:nvGraphicFramePr>
        <p:xfrm>
          <a:off x="980120" y="1419622"/>
          <a:ext cx="7128792" cy="2834640"/>
        </p:xfrm>
        <a:graphic>
          <a:graphicData uri="http://schemas.openxmlformats.org/drawingml/2006/table">
            <a:tbl>
              <a:tblPr firstRow="1" bandRow="1">
                <a:tableStyleId>{5C22544A-7EE6-4342-B048-85BDC9FD1C3A}</a:tableStyleId>
              </a:tblPr>
              <a:tblGrid>
                <a:gridCol w="2448272">
                  <a:extLst>
                    <a:ext uri="{9D8B030D-6E8A-4147-A177-3AD203B41FA5}">
                      <a16:colId xmlns:a16="http://schemas.microsoft.com/office/drawing/2014/main" val="20000"/>
                    </a:ext>
                  </a:extLst>
                </a:gridCol>
                <a:gridCol w="4680520">
                  <a:extLst>
                    <a:ext uri="{9D8B030D-6E8A-4147-A177-3AD203B41FA5}">
                      <a16:colId xmlns:a16="http://schemas.microsoft.com/office/drawing/2014/main" val="20001"/>
                    </a:ext>
                  </a:extLst>
                </a:gridCol>
              </a:tblGrid>
              <a:tr h="370840">
                <a:tc>
                  <a:txBody>
                    <a:bodyPr/>
                    <a:lstStyle/>
                    <a:p>
                      <a:r>
                        <a:rPr lang="en-IN" sz="2800" dirty="0">
                          <a:latin typeface="Calibri" pitchFamily="34" charset="0"/>
                          <a:cs typeface="Calibri" pitchFamily="34" charset="0"/>
                        </a:rPr>
                        <a:t>Total Income</a:t>
                      </a:r>
                    </a:p>
                  </a:txBody>
                  <a:tcPr/>
                </a:tc>
                <a:tc>
                  <a:txBody>
                    <a:bodyPr/>
                    <a:lstStyle/>
                    <a:p>
                      <a:r>
                        <a:rPr lang="en-IN" sz="2800" dirty="0">
                          <a:latin typeface="Calibri" pitchFamily="34" charset="0"/>
                          <a:cs typeface="Calibri" pitchFamily="34" charset="0"/>
                        </a:rPr>
                        <a:t>Rounding Off</a:t>
                      </a:r>
                    </a:p>
                  </a:txBody>
                  <a:tcPr/>
                </a:tc>
                <a:extLst>
                  <a:ext uri="{0D108BD9-81ED-4DB2-BD59-A6C34878D82A}">
                    <a16:rowId xmlns:a16="http://schemas.microsoft.com/office/drawing/2014/main" val="10000"/>
                  </a:ext>
                </a:extLst>
              </a:tr>
              <a:tr h="370840">
                <a:tc>
                  <a:txBody>
                    <a:bodyPr/>
                    <a:lstStyle/>
                    <a:p>
                      <a:r>
                        <a:rPr lang="en-IN" sz="2800" dirty="0">
                          <a:latin typeface="Calibri" pitchFamily="34" charset="0"/>
                          <a:cs typeface="Calibri" pitchFamily="34" charset="0"/>
                        </a:rPr>
                        <a:t>Less than </a:t>
                      </a:r>
                      <a:r>
                        <a:rPr lang="en-IN" sz="2800" dirty="0" err="1">
                          <a:latin typeface="Calibri" pitchFamily="34" charset="0"/>
                          <a:cs typeface="Calibri" pitchFamily="34" charset="0"/>
                        </a:rPr>
                        <a:t>Rs</a:t>
                      </a:r>
                      <a:r>
                        <a:rPr lang="en-IN" sz="2800" dirty="0">
                          <a:latin typeface="Calibri" pitchFamily="34" charset="0"/>
                          <a:cs typeface="Calibri" pitchFamily="34" charset="0"/>
                        </a:rPr>
                        <a:t>. 100 </a:t>
                      </a:r>
                      <a:r>
                        <a:rPr lang="en-IN" sz="2800" dirty="0" err="1">
                          <a:latin typeface="Calibri" pitchFamily="34" charset="0"/>
                          <a:cs typeface="Calibri" pitchFamily="34" charset="0"/>
                        </a:rPr>
                        <a:t>crore</a:t>
                      </a:r>
                      <a:endParaRPr lang="en-IN" sz="2800" dirty="0">
                        <a:latin typeface="Calibri" pitchFamily="34" charset="0"/>
                        <a:cs typeface="Calibri" pitchFamily="34" charset="0"/>
                      </a:endParaRPr>
                    </a:p>
                  </a:txBody>
                  <a:tcPr/>
                </a:tc>
                <a:tc>
                  <a:txBody>
                    <a:bodyPr/>
                    <a:lstStyle/>
                    <a:p>
                      <a:r>
                        <a:rPr lang="en-IN" sz="2800" dirty="0">
                          <a:latin typeface="Calibri" pitchFamily="34" charset="0"/>
                          <a:cs typeface="Calibri" pitchFamily="34" charset="0"/>
                        </a:rPr>
                        <a:t>To the nearest hundreds, thousands, lakhs or millions or decimals thereof</a:t>
                      </a:r>
                    </a:p>
                  </a:txBody>
                  <a:tcPr/>
                </a:tc>
                <a:extLst>
                  <a:ext uri="{0D108BD9-81ED-4DB2-BD59-A6C34878D82A}">
                    <a16:rowId xmlns:a16="http://schemas.microsoft.com/office/drawing/2014/main" val="10001"/>
                  </a:ext>
                </a:extLst>
              </a:tr>
              <a:tr h="370840">
                <a:tc>
                  <a:txBody>
                    <a:bodyPr/>
                    <a:lstStyle/>
                    <a:p>
                      <a:r>
                        <a:rPr lang="en-IN" sz="2800" dirty="0" err="1">
                          <a:latin typeface="Calibri" pitchFamily="34" charset="0"/>
                          <a:cs typeface="Calibri" pitchFamily="34" charset="0"/>
                        </a:rPr>
                        <a:t>Rs</a:t>
                      </a:r>
                      <a:r>
                        <a:rPr lang="en-IN" sz="2800" dirty="0">
                          <a:latin typeface="Calibri" pitchFamily="34" charset="0"/>
                          <a:cs typeface="Calibri" pitchFamily="34" charset="0"/>
                        </a:rPr>
                        <a:t>.</a:t>
                      </a:r>
                      <a:r>
                        <a:rPr lang="en-IN" sz="2800" baseline="0" dirty="0">
                          <a:latin typeface="Calibri" pitchFamily="34" charset="0"/>
                          <a:cs typeface="Calibri" pitchFamily="34" charset="0"/>
                        </a:rPr>
                        <a:t> 100 </a:t>
                      </a:r>
                      <a:r>
                        <a:rPr lang="en-IN" sz="2800" baseline="0" dirty="0" err="1">
                          <a:latin typeface="Calibri" pitchFamily="34" charset="0"/>
                          <a:cs typeface="Calibri" pitchFamily="34" charset="0"/>
                        </a:rPr>
                        <a:t>crore</a:t>
                      </a:r>
                      <a:r>
                        <a:rPr lang="en-IN" sz="2800" baseline="0" dirty="0">
                          <a:latin typeface="Calibri" pitchFamily="34" charset="0"/>
                          <a:cs typeface="Calibri" pitchFamily="34" charset="0"/>
                        </a:rPr>
                        <a:t> or more</a:t>
                      </a:r>
                      <a:endParaRPr lang="en-IN" sz="2800" dirty="0">
                        <a:latin typeface="Calibri" pitchFamily="34" charset="0"/>
                        <a:cs typeface="Calibri" pitchFamily="34" charset="0"/>
                      </a:endParaRPr>
                    </a:p>
                  </a:txBody>
                  <a:tcPr/>
                </a:tc>
                <a:tc>
                  <a:txBody>
                    <a:bodyPr/>
                    <a:lstStyle/>
                    <a:p>
                      <a:r>
                        <a:rPr lang="en-IN" sz="2800" dirty="0">
                          <a:latin typeface="Calibri" pitchFamily="34" charset="0"/>
                          <a:cs typeface="Calibri" pitchFamily="34" charset="0"/>
                        </a:rPr>
                        <a:t>To the nearest lakhs, millions</a:t>
                      </a:r>
                      <a:r>
                        <a:rPr lang="en-IN" sz="2800" baseline="0" dirty="0">
                          <a:latin typeface="Calibri" pitchFamily="34" charset="0"/>
                          <a:cs typeface="Calibri" pitchFamily="34" charset="0"/>
                        </a:rPr>
                        <a:t> or </a:t>
                      </a:r>
                      <a:r>
                        <a:rPr lang="en-IN" sz="2800" baseline="0" dirty="0" err="1">
                          <a:latin typeface="Calibri" pitchFamily="34" charset="0"/>
                          <a:cs typeface="Calibri" pitchFamily="34" charset="0"/>
                        </a:rPr>
                        <a:t>crores</a:t>
                      </a:r>
                      <a:r>
                        <a:rPr lang="en-IN" sz="2800" baseline="0" dirty="0">
                          <a:latin typeface="Calibri" pitchFamily="34" charset="0"/>
                          <a:cs typeface="Calibri" pitchFamily="34" charset="0"/>
                        </a:rPr>
                        <a:t> or decimals thereof</a:t>
                      </a:r>
                      <a:endParaRPr lang="en-IN" sz="2800" dirty="0">
                        <a:latin typeface="Calibri" pitchFamily="34" charset="0"/>
                        <a:cs typeface="Calibri" pitchFamily="34" charset="0"/>
                      </a:endParaRPr>
                    </a:p>
                  </a:txBody>
                  <a:tcPr/>
                </a:tc>
                <a:extLst>
                  <a:ext uri="{0D108BD9-81ED-4DB2-BD59-A6C34878D82A}">
                    <a16:rowId xmlns:a16="http://schemas.microsoft.com/office/drawing/2014/main" val="10002"/>
                  </a:ext>
                </a:extLst>
              </a:tr>
            </a:tbl>
          </a:graphicData>
        </a:graphic>
      </p:graphicFrame>
      <p:sp>
        <p:nvSpPr>
          <p:cNvPr id="3" name="Date Placeholder 2">
            <a:extLst>
              <a:ext uri="{FF2B5EF4-FFF2-40B4-BE49-F238E27FC236}">
                <a16:creationId xmlns:a16="http://schemas.microsoft.com/office/drawing/2014/main" id="{00FFA41F-24C5-70AE-53C8-58B79B89F96E}"/>
              </a:ext>
            </a:extLst>
          </p:cNvPr>
          <p:cNvSpPr>
            <a:spLocks noGrp="1"/>
          </p:cNvSpPr>
          <p:nvPr>
            <p:ph type="dt" sz="half" idx="10"/>
          </p:nvPr>
        </p:nvSpPr>
        <p:spPr/>
        <p:txBody>
          <a:bodyPr/>
          <a:lstStyle/>
          <a:p>
            <a:fld id="{E64958FE-8E53-4187-B3F4-DE45E841BB21}" type="datetime1">
              <a:rPr lang="en-US" smtClean="0"/>
              <a:t>4/18/2023</a:t>
            </a:fld>
            <a:endParaRPr lang="en-IN"/>
          </a:p>
        </p:txBody>
      </p:sp>
      <p:sp>
        <p:nvSpPr>
          <p:cNvPr id="8" name="Footer Placeholder 7">
            <a:extLst>
              <a:ext uri="{FF2B5EF4-FFF2-40B4-BE49-F238E27FC236}">
                <a16:creationId xmlns:a16="http://schemas.microsoft.com/office/drawing/2014/main" id="{FB54C9CE-FECD-3F44-205D-4DE4F79A9873}"/>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3696811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755576" y="519522"/>
            <a:ext cx="7543800" cy="4137060"/>
          </a:xfrm>
        </p:spPr>
        <p:txBody>
          <a:bodyPr>
            <a:noAutofit/>
          </a:bodyPr>
          <a:lstStyle/>
          <a:p>
            <a:pPr marL="0" indent="0">
              <a:buNone/>
            </a:pPr>
            <a:r>
              <a:rPr lang="en-US" sz="2400" b="1" dirty="0"/>
              <a:t>PART I- BALANCE SHEET</a:t>
            </a:r>
            <a:endParaRPr lang="en-US" sz="2400" dirty="0"/>
          </a:p>
          <a:p>
            <a:r>
              <a:rPr lang="en-US" sz="2400" dirty="0"/>
              <a:t>On face of balance sheet, Heading will be Property, Plant &amp; Equipment and Intangible Assets, instead of Property, Plant &amp; Equipment</a:t>
            </a:r>
          </a:p>
          <a:p>
            <a:r>
              <a:rPr lang="en-US" sz="2400" dirty="0"/>
              <a:t>To disclose “</a:t>
            </a:r>
            <a:r>
              <a:rPr lang="en-US" sz="2400" b="1" dirty="0"/>
              <a:t>current maturities of Long-term borrowings</a:t>
            </a:r>
            <a:r>
              <a:rPr lang="en-US" sz="2400" dirty="0"/>
              <a:t>” separately under heading of “Short-term Borrowings”</a:t>
            </a:r>
          </a:p>
          <a:p>
            <a:r>
              <a:rPr lang="en-US" sz="2400" dirty="0"/>
              <a:t>“</a:t>
            </a:r>
            <a:r>
              <a:rPr lang="en-US" sz="2400" b="1" dirty="0"/>
              <a:t>Security Deposits</a:t>
            </a:r>
            <a:r>
              <a:rPr lang="en-US" sz="2400" dirty="0"/>
              <a:t>” under heading of “Other Non-Current Assets”. </a:t>
            </a:r>
          </a:p>
          <a:p>
            <a:endParaRPr lang="en-US" sz="2400" dirty="0"/>
          </a:p>
          <a:p>
            <a:pPr lvl="1"/>
            <a:endParaRPr lang="en-IN" sz="2400" dirty="0"/>
          </a:p>
        </p:txBody>
      </p:sp>
      <p:sp>
        <p:nvSpPr>
          <p:cNvPr id="6" name="Rectangle 5"/>
          <p:cNvSpPr/>
          <p:nvPr/>
        </p:nvSpPr>
        <p:spPr>
          <a:xfrm>
            <a:off x="2953762" y="-20538"/>
            <a:ext cx="3202415" cy="369332"/>
          </a:xfrm>
          <a:prstGeom prst="rect">
            <a:avLst/>
          </a:prstGeom>
        </p:spPr>
        <p:txBody>
          <a:bodyPr wrap="none">
            <a:spAutoFit/>
          </a:bodyPr>
          <a:lstStyle/>
          <a:p>
            <a:pPr lvl="0"/>
            <a:r>
              <a:rPr lang="en-IN" dirty="0">
                <a:solidFill>
                  <a:schemeClr val="bg1"/>
                </a:solidFill>
                <a:latin typeface="Calibri" pitchFamily="34" charset="0"/>
                <a:cs typeface="Calibri" pitchFamily="34" charset="0"/>
              </a:rPr>
              <a:t>Disclosure regarding revaluation</a:t>
            </a:r>
          </a:p>
        </p:txBody>
      </p:sp>
      <p:sp>
        <p:nvSpPr>
          <p:cNvPr id="2" name="Date Placeholder 1">
            <a:extLst>
              <a:ext uri="{FF2B5EF4-FFF2-40B4-BE49-F238E27FC236}">
                <a16:creationId xmlns:a16="http://schemas.microsoft.com/office/drawing/2014/main" id="{92405151-0906-BE48-13CD-A0838B0FFBA8}"/>
              </a:ext>
            </a:extLst>
          </p:cNvPr>
          <p:cNvSpPr>
            <a:spLocks noGrp="1"/>
          </p:cNvSpPr>
          <p:nvPr>
            <p:ph type="dt" sz="half" idx="10"/>
          </p:nvPr>
        </p:nvSpPr>
        <p:spPr/>
        <p:txBody>
          <a:bodyPr/>
          <a:lstStyle/>
          <a:p>
            <a:fld id="{4B9CDCC9-0BAD-4241-A969-A3F07FFB4CE8}" type="datetime1">
              <a:rPr lang="en-US" smtClean="0"/>
              <a:t>4/18/2023</a:t>
            </a:fld>
            <a:endParaRPr lang="en-IN"/>
          </a:p>
        </p:txBody>
      </p:sp>
      <p:sp>
        <p:nvSpPr>
          <p:cNvPr id="3" name="Footer Placeholder 2">
            <a:extLst>
              <a:ext uri="{FF2B5EF4-FFF2-40B4-BE49-F238E27FC236}">
                <a16:creationId xmlns:a16="http://schemas.microsoft.com/office/drawing/2014/main" id="{ED134DD9-CF17-073A-43D0-9455508BC7A4}"/>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31189667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755576" y="357504"/>
            <a:ext cx="7543800" cy="3510390"/>
          </a:xfrm>
        </p:spPr>
        <p:txBody>
          <a:bodyPr>
            <a:noAutofit/>
          </a:bodyPr>
          <a:lstStyle/>
          <a:p>
            <a:r>
              <a:rPr lang="en-US" sz="2400" b="1" dirty="0"/>
              <a:t>Trade Receivables</a:t>
            </a:r>
            <a:r>
              <a:rPr lang="en-US" sz="2400" dirty="0"/>
              <a:t>:</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pPr marL="320040" lvl="1" indent="0">
              <a:buNone/>
            </a:pPr>
            <a:endParaRPr lang="en-US" sz="2400" dirty="0"/>
          </a:p>
        </p:txBody>
      </p:sp>
      <p:graphicFrame>
        <p:nvGraphicFramePr>
          <p:cNvPr id="6" name="Table 5"/>
          <p:cNvGraphicFramePr>
            <a:graphicFrameLocks noGrp="1"/>
          </p:cNvGraphicFramePr>
          <p:nvPr>
            <p:extLst>
              <p:ext uri="{D42A27DB-BD31-4B8C-83A1-F6EECF244321}">
                <p14:modId xmlns:p14="http://schemas.microsoft.com/office/powerpoint/2010/main" val="186088024"/>
              </p:ext>
            </p:extLst>
          </p:nvPr>
        </p:nvGraphicFramePr>
        <p:xfrm>
          <a:off x="395536" y="746252"/>
          <a:ext cx="8496944" cy="3819591"/>
        </p:xfrm>
        <a:graphic>
          <a:graphicData uri="http://schemas.openxmlformats.org/drawingml/2006/table">
            <a:tbl>
              <a:tblPr firstRow="1" firstCol="1" bandRow="1">
                <a:tableStyleId>{5C22544A-7EE6-4342-B048-85BDC9FD1C3A}</a:tableStyleId>
              </a:tblPr>
              <a:tblGrid>
                <a:gridCol w="2736304">
                  <a:extLst>
                    <a:ext uri="{9D8B030D-6E8A-4147-A177-3AD203B41FA5}">
                      <a16:colId xmlns:a16="http://schemas.microsoft.com/office/drawing/2014/main" val="20000"/>
                    </a:ext>
                  </a:extLst>
                </a:gridCol>
                <a:gridCol w="1114167">
                  <a:extLst>
                    <a:ext uri="{9D8B030D-6E8A-4147-A177-3AD203B41FA5}">
                      <a16:colId xmlns:a16="http://schemas.microsoft.com/office/drawing/2014/main" val="20001"/>
                    </a:ext>
                  </a:extLst>
                </a:gridCol>
                <a:gridCol w="1142376">
                  <a:extLst>
                    <a:ext uri="{9D8B030D-6E8A-4147-A177-3AD203B41FA5}">
                      <a16:colId xmlns:a16="http://schemas.microsoft.com/office/drawing/2014/main" val="20002"/>
                    </a:ext>
                  </a:extLst>
                </a:gridCol>
                <a:gridCol w="696501">
                  <a:extLst>
                    <a:ext uri="{9D8B030D-6E8A-4147-A177-3AD203B41FA5}">
                      <a16:colId xmlns:a16="http://schemas.microsoft.com/office/drawing/2014/main" val="20003"/>
                    </a:ext>
                  </a:extLst>
                </a:gridCol>
                <a:gridCol w="1077606">
                  <a:extLst>
                    <a:ext uri="{9D8B030D-6E8A-4147-A177-3AD203B41FA5}">
                      <a16:colId xmlns:a16="http://schemas.microsoft.com/office/drawing/2014/main" val="20004"/>
                    </a:ext>
                  </a:extLst>
                </a:gridCol>
                <a:gridCol w="1077606">
                  <a:extLst>
                    <a:ext uri="{9D8B030D-6E8A-4147-A177-3AD203B41FA5}">
                      <a16:colId xmlns:a16="http://schemas.microsoft.com/office/drawing/2014/main" val="20005"/>
                    </a:ext>
                  </a:extLst>
                </a:gridCol>
                <a:gridCol w="652384">
                  <a:extLst>
                    <a:ext uri="{9D8B030D-6E8A-4147-A177-3AD203B41FA5}">
                      <a16:colId xmlns:a16="http://schemas.microsoft.com/office/drawing/2014/main" val="20006"/>
                    </a:ext>
                  </a:extLst>
                </a:gridCol>
              </a:tblGrid>
              <a:tr h="413338">
                <a:tc rowSpan="2">
                  <a:txBody>
                    <a:bodyPr/>
                    <a:lstStyle/>
                    <a:p>
                      <a:pPr marL="6350" indent="-34290" algn="l">
                        <a:lnSpc>
                          <a:spcPct val="107000"/>
                        </a:lnSpc>
                        <a:spcAft>
                          <a:spcPts val="0"/>
                        </a:spcAft>
                      </a:pPr>
                      <a:r>
                        <a:rPr lang="en-US" sz="1600" b="0" dirty="0">
                          <a:effectLst/>
                          <a:latin typeface="Calibri" pitchFamily="34" charset="0"/>
                          <a:cs typeface="Calibri" pitchFamily="34" charset="0"/>
                        </a:rPr>
                        <a:t>Particulars </a:t>
                      </a:r>
                      <a:endParaRPr lang="en-IN" sz="1600" b="0" dirty="0">
                        <a:solidFill>
                          <a:srgbClr val="000000"/>
                        </a:solidFill>
                        <a:effectLst/>
                        <a:latin typeface="Calibri" pitchFamily="34" charset="0"/>
                        <a:ea typeface="Times New Roman"/>
                        <a:cs typeface="Calibri" pitchFamily="34" charset="0"/>
                      </a:endParaRPr>
                    </a:p>
                  </a:txBody>
                  <a:tcPr marL="67310" marR="30480" marT="6668" marB="0"/>
                </a:tc>
                <a:tc gridSpan="5">
                  <a:txBody>
                    <a:bodyPr/>
                    <a:lstStyle/>
                    <a:p>
                      <a:pPr marL="6350" indent="-34290" algn="l">
                        <a:lnSpc>
                          <a:spcPct val="107000"/>
                        </a:lnSpc>
                        <a:spcAft>
                          <a:spcPts val="0"/>
                        </a:spcAft>
                      </a:pPr>
                      <a:r>
                        <a:rPr lang="en-US" sz="1600" b="0" dirty="0">
                          <a:effectLst/>
                          <a:latin typeface="Calibri" pitchFamily="34" charset="0"/>
                          <a:cs typeface="Calibri" pitchFamily="34" charset="0"/>
                        </a:rPr>
                        <a:t>Outstanding for following periods </a:t>
                      </a:r>
                      <a:r>
                        <a:rPr lang="en-US" sz="1600" b="1" i="1" dirty="0">
                          <a:solidFill>
                            <a:srgbClr val="002060"/>
                          </a:solidFill>
                          <a:effectLst/>
                          <a:highlight>
                            <a:srgbClr val="FFFF00"/>
                          </a:highlight>
                          <a:latin typeface="Calibri" pitchFamily="34" charset="0"/>
                          <a:cs typeface="Calibri" pitchFamily="34" charset="0"/>
                        </a:rPr>
                        <a:t>from </a:t>
                      </a:r>
                      <a:r>
                        <a:rPr lang="en-US" sz="1600" b="1" i="1" u="sng" dirty="0">
                          <a:solidFill>
                            <a:srgbClr val="002060"/>
                          </a:solidFill>
                          <a:effectLst/>
                          <a:highlight>
                            <a:srgbClr val="FFFF00"/>
                          </a:highlight>
                          <a:latin typeface="Calibri" pitchFamily="34" charset="0"/>
                          <a:cs typeface="Calibri" pitchFamily="34" charset="0"/>
                        </a:rPr>
                        <a:t>due date</a:t>
                      </a:r>
                      <a:r>
                        <a:rPr lang="en-US" sz="1600" b="1" i="1" dirty="0">
                          <a:solidFill>
                            <a:srgbClr val="002060"/>
                          </a:solidFill>
                          <a:effectLst/>
                          <a:highlight>
                            <a:srgbClr val="FFFF00"/>
                          </a:highlight>
                          <a:latin typeface="Calibri" pitchFamily="34" charset="0"/>
                          <a:cs typeface="Calibri" pitchFamily="34" charset="0"/>
                        </a:rPr>
                        <a:t> of payment</a:t>
                      </a:r>
                      <a:endParaRPr lang="en-IN" sz="1600" b="1" i="1" dirty="0">
                        <a:solidFill>
                          <a:srgbClr val="002060"/>
                        </a:solidFill>
                        <a:effectLst/>
                        <a:highlight>
                          <a:srgbClr val="FFFF00"/>
                        </a:highlight>
                        <a:latin typeface="Calibri" pitchFamily="34" charset="0"/>
                        <a:ea typeface="Times New Roman"/>
                        <a:cs typeface="Calibri" pitchFamily="34" charset="0"/>
                      </a:endParaRPr>
                    </a:p>
                  </a:txBody>
                  <a:tcPr marL="67310" marR="30480" marT="6668"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a:txBody>
                    <a:bodyPr/>
                    <a:lstStyle/>
                    <a:p>
                      <a:pPr marL="6350" indent="-34290" algn="l">
                        <a:lnSpc>
                          <a:spcPct val="107000"/>
                        </a:lnSpc>
                        <a:spcAft>
                          <a:spcPts val="0"/>
                        </a:spcAft>
                      </a:pPr>
                      <a:r>
                        <a:rPr lang="en-US" sz="1600" b="0">
                          <a:effectLst/>
                          <a:latin typeface="Calibri" pitchFamily="34" charset="0"/>
                          <a:cs typeface="Calibri" pitchFamily="34" charset="0"/>
                        </a:rPr>
                        <a:t> </a:t>
                      </a:r>
                      <a:endParaRPr lang="en-IN" sz="1600" b="0">
                        <a:solidFill>
                          <a:srgbClr val="000000"/>
                        </a:solidFill>
                        <a:effectLst/>
                        <a:latin typeface="Calibri" pitchFamily="34" charset="0"/>
                        <a:ea typeface="Times New Roman"/>
                        <a:cs typeface="Calibri" pitchFamily="34" charset="0"/>
                      </a:endParaRPr>
                    </a:p>
                  </a:txBody>
                  <a:tcPr marL="67310" marR="30480" marT="6668" marB="0"/>
                </a:tc>
                <a:extLst>
                  <a:ext uri="{0D108BD9-81ED-4DB2-BD59-A6C34878D82A}">
                    <a16:rowId xmlns:a16="http://schemas.microsoft.com/office/drawing/2014/main" val="10000"/>
                  </a:ext>
                </a:extLst>
              </a:tr>
              <a:tr h="398860">
                <a:tc vMerge="1">
                  <a:txBody>
                    <a:bodyPr/>
                    <a:lstStyle/>
                    <a:p>
                      <a:endParaRPr lang="en-IN"/>
                    </a:p>
                  </a:txBody>
                  <a:tcPr/>
                </a:tc>
                <a:tc>
                  <a:txBody>
                    <a:bodyPr/>
                    <a:lstStyle/>
                    <a:p>
                      <a:pPr marL="6350" indent="-34290" algn="l">
                        <a:lnSpc>
                          <a:spcPct val="107000"/>
                        </a:lnSpc>
                        <a:spcAft>
                          <a:spcPts val="0"/>
                        </a:spcAft>
                      </a:pPr>
                      <a:r>
                        <a:rPr lang="en-US" sz="1600" b="0">
                          <a:effectLst/>
                          <a:latin typeface="Calibri" pitchFamily="34" charset="0"/>
                          <a:cs typeface="Calibri" pitchFamily="34" charset="0"/>
                        </a:rPr>
                        <a:t>Less than 6 months </a:t>
                      </a:r>
                      <a:endParaRPr lang="en-IN" sz="1600" b="0">
                        <a:solidFill>
                          <a:srgbClr val="000000"/>
                        </a:solidFill>
                        <a:effectLst/>
                        <a:latin typeface="Calibri" pitchFamily="34" charset="0"/>
                        <a:ea typeface="Times New Roman"/>
                        <a:cs typeface="Calibri" pitchFamily="34" charset="0"/>
                      </a:endParaRPr>
                    </a:p>
                  </a:txBody>
                  <a:tcPr marL="67310" marR="30480" marT="6668" marB="0"/>
                </a:tc>
                <a:tc>
                  <a:txBody>
                    <a:bodyPr/>
                    <a:lstStyle/>
                    <a:p>
                      <a:pPr marL="6350" indent="-34290" algn="l">
                        <a:lnSpc>
                          <a:spcPct val="107000"/>
                        </a:lnSpc>
                        <a:spcAft>
                          <a:spcPts val="95"/>
                        </a:spcAft>
                      </a:pPr>
                      <a:r>
                        <a:rPr lang="en-US" sz="1600" b="0">
                          <a:effectLst/>
                          <a:latin typeface="Calibri" pitchFamily="34" charset="0"/>
                          <a:cs typeface="Calibri" pitchFamily="34" charset="0"/>
                        </a:rPr>
                        <a:t>6 months -</a:t>
                      </a:r>
                      <a:endParaRPr lang="en-IN" sz="1600" b="0">
                        <a:effectLst/>
                        <a:latin typeface="Calibri" pitchFamily="34" charset="0"/>
                        <a:cs typeface="Calibri" pitchFamily="34" charset="0"/>
                      </a:endParaRPr>
                    </a:p>
                    <a:p>
                      <a:pPr marL="6350" indent="-34290" algn="l">
                        <a:lnSpc>
                          <a:spcPct val="107000"/>
                        </a:lnSpc>
                        <a:spcAft>
                          <a:spcPts val="0"/>
                        </a:spcAft>
                      </a:pPr>
                      <a:r>
                        <a:rPr lang="en-US" sz="1600" b="0">
                          <a:effectLst/>
                          <a:latin typeface="Calibri" pitchFamily="34" charset="0"/>
                          <a:cs typeface="Calibri" pitchFamily="34" charset="0"/>
                        </a:rPr>
                        <a:t>1 year </a:t>
                      </a:r>
                      <a:endParaRPr lang="en-IN" sz="1600" b="0">
                        <a:solidFill>
                          <a:srgbClr val="000000"/>
                        </a:solidFill>
                        <a:effectLst/>
                        <a:latin typeface="Calibri" pitchFamily="34" charset="0"/>
                        <a:ea typeface="Times New Roman"/>
                        <a:cs typeface="Calibri" pitchFamily="34" charset="0"/>
                      </a:endParaRPr>
                    </a:p>
                  </a:txBody>
                  <a:tcPr marL="67310" marR="30480" marT="6668" marB="0"/>
                </a:tc>
                <a:tc>
                  <a:txBody>
                    <a:bodyPr/>
                    <a:lstStyle/>
                    <a:p>
                      <a:pPr marL="6350" indent="-34290" algn="l">
                        <a:lnSpc>
                          <a:spcPct val="107000"/>
                        </a:lnSpc>
                        <a:spcAft>
                          <a:spcPts val="0"/>
                        </a:spcAft>
                      </a:pPr>
                      <a:r>
                        <a:rPr lang="en-US" sz="1600" b="0">
                          <a:effectLst/>
                          <a:latin typeface="Calibri" pitchFamily="34" charset="0"/>
                          <a:cs typeface="Calibri" pitchFamily="34" charset="0"/>
                        </a:rPr>
                        <a:t>1-2 years </a:t>
                      </a:r>
                      <a:endParaRPr lang="en-IN" sz="1600" b="0">
                        <a:solidFill>
                          <a:srgbClr val="000000"/>
                        </a:solidFill>
                        <a:effectLst/>
                        <a:latin typeface="Calibri" pitchFamily="34" charset="0"/>
                        <a:ea typeface="Times New Roman"/>
                        <a:cs typeface="Calibri" pitchFamily="34" charset="0"/>
                      </a:endParaRPr>
                    </a:p>
                  </a:txBody>
                  <a:tcPr marL="67310" marR="30480" marT="6668" marB="0"/>
                </a:tc>
                <a:tc>
                  <a:txBody>
                    <a:bodyPr/>
                    <a:lstStyle/>
                    <a:p>
                      <a:pPr marL="6350" indent="-34290" algn="l">
                        <a:lnSpc>
                          <a:spcPct val="107000"/>
                        </a:lnSpc>
                        <a:spcAft>
                          <a:spcPts val="0"/>
                        </a:spcAft>
                      </a:pPr>
                      <a:r>
                        <a:rPr lang="en-US" sz="1600" b="0" dirty="0">
                          <a:effectLst/>
                          <a:latin typeface="Calibri" pitchFamily="34" charset="0"/>
                          <a:cs typeface="Calibri" pitchFamily="34" charset="0"/>
                        </a:rPr>
                        <a:t>2-3 years </a:t>
                      </a:r>
                      <a:endParaRPr lang="en-IN" sz="1600" b="0" dirty="0">
                        <a:solidFill>
                          <a:srgbClr val="000000"/>
                        </a:solidFill>
                        <a:effectLst/>
                        <a:latin typeface="Calibri" pitchFamily="34" charset="0"/>
                        <a:ea typeface="Times New Roman"/>
                        <a:cs typeface="Calibri" pitchFamily="34" charset="0"/>
                      </a:endParaRPr>
                    </a:p>
                  </a:txBody>
                  <a:tcPr marL="67310" marR="30480" marT="6668" marB="0"/>
                </a:tc>
                <a:tc>
                  <a:txBody>
                    <a:bodyPr/>
                    <a:lstStyle/>
                    <a:p>
                      <a:pPr marL="6350" indent="-34290" algn="l">
                        <a:lnSpc>
                          <a:spcPct val="107000"/>
                        </a:lnSpc>
                        <a:spcAft>
                          <a:spcPts val="0"/>
                        </a:spcAft>
                      </a:pPr>
                      <a:r>
                        <a:rPr lang="en-US" sz="1600" b="0">
                          <a:effectLst/>
                          <a:latin typeface="Calibri" pitchFamily="34" charset="0"/>
                          <a:cs typeface="Calibri" pitchFamily="34" charset="0"/>
                        </a:rPr>
                        <a:t>More than 3 years</a:t>
                      </a:r>
                      <a:endParaRPr lang="en-IN" sz="1600" b="0">
                        <a:solidFill>
                          <a:srgbClr val="000000"/>
                        </a:solidFill>
                        <a:effectLst/>
                        <a:latin typeface="Calibri" pitchFamily="34" charset="0"/>
                        <a:ea typeface="Times New Roman"/>
                        <a:cs typeface="Calibri" pitchFamily="34" charset="0"/>
                      </a:endParaRPr>
                    </a:p>
                  </a:txBody>
                  <a:tcPr marL="67310" marR="30480" marT="6668" marB="0"/>
                </a:tc>
                <a:tc>
                  <a:txBody>
                    <a:bodyPr/>
                    <a:lstStyle/>
                    <a:p>
                      <a:pPr marL="6350" indent="-34290" algn="l">
                        <a:lnSpc>
                          <a:spcPct val="107000"/>
                        </a:lnSpc>
                        <a:spcAft>
                          <a:spcPts val="0"/>
                        </a:spcAft>
                      </a:pPr>
                      <a:r>
                        <a:rPr lang="en-US" sz="1600" b="0">
                          <a:effectLst/>
                          <a:latin typeface="Calibri" pitchFamily="34" charset="0"/>
                          <a:cs typeface="Calibri" pitchFamily="34" charset="0"/>
                        </a:rPr>
                        <a:t>Total </a:t>
                      </a:r>
                      <a:endParaRPr lang="en-IN" sz="1600" b="0">
                        <a:solidFill>
                          <a:srgbClr val="000000"/>
                        </a:solidFill>
                        <a:effectLst/>
                        <a:latin typeface="Calibri" pitchFamily="34" charset="0"/>
                        <a:ea typeface="Times New Roman"/>
                        <a:cs typeface="Calibri" pitchFamily="34" charset="0"/>
                      </a:endParaRPr>
                    </a:p>
                  </a:txBody>
                  <a:tcPr marL="67310" marR="30480" marT="6668" marB="0"/>
                </a:tc>
                <a:extLst>
                  <a:ext uri="{0D108BD9-81ED-4DB2-BD59-A6C34878D82A}">
                    <a16:rowId xmlns:a16="http://schemas.microsoft.com/office/drawing/2014/main" val="10001"/>
                  </a:ext>
                </a:extLst>
              </a:tr>
              <a:tr h="2081498">
                <a:tc>
                  <a:txBody>
                    <a:bodyPr/>
                    <a:lstStyle/>
                    <a:p>
                      <a:pPr marL="342900" lvl="0" indent="-342900" algn="l" fontAlgn="base">
                        <a:lnSpc>
                          <a:spcPct val="115000"/>
                        </a:lnSpc>
                        <a:spcAft>
                          <a:spcPts val="0"/>
                        </a:spcAft>
                        <a:buClr>
                          <a:srgbClr val="000000"/>
                        </a:buClr>
                        <a:buSzPts val="1200"/>
                        <a:buFont typeface="+mj-lt"/>
                        <a:buAutoNum type="romanLcParenBoth"/>
                      </a:pPr>
                      <a:r>
                        <a:rPr lang="en-US" sz="1600" b="0" u="none" strike="noStrike" dirty="0">
                          <a:effectLst/>
                          <a:uFill>
                            <a:solidFill>
                              <a:srgbClr val="000000"/>
                            </a:solidFill>
                          </a:uFill>
                          <a:latin typeface="Calibri" pitchFamily="34" charset="0"/>
                          <a:cs typeface="Calibri" pitchFamily="34" charset="0"/>
                        </a:rPr>
                        <a:t>Undisputed Trade receivables – considered good </a:t>
                      </a:r>
                      <a:endParaRPr lang="en-IN" sz="1600" b="0" u="none" strike="noStrike" dirty="0">
                        <a:effectLst/>
                        <a:uFill>
                          <a:solidFill>
                            <a:srgbClr val="000000"/>
                          </a:solidFill>
                        </a:uFill>
                        <a:latin typeface="Calibri" pitchFamily="34" charset="0"/>
                        <a:cs typeface="Calibri" pitchFamily="34" charset="0"/>
                      </a:endParaRPr>
                    </a:p>
                    <a:p>
                      <a:pPr marL="342900" lvl="0" indent="-342900" algn="l" fontAlgn="base">
                        <a:lnSpc>
                          <a:spcPct val="114000"/>
                        </a:lnSpc>
                        <a:spcAft>
                          <a:spcPts val="5"/>
                        </a:spcAft>
                        <a:buClr>
                          <a:srgbClr val="000000"/>
                        </a:buClr>
                        <a:buSzPts val="1200"/>
                        <a:buFont typeface="+mj-lt"/>
                        <a:buAutoNum type="romanLcParenBoth"/>
                      </a:pPr>
                      <a:r>
                        <a:rPr lang="en-US" sz="1600" b="0" u="none" strike="noStrike" dirty="0">
                          <a:effectLst/>
                          <a:uFill>
                            <a:solidFill>
                              <a:srgbClr val="000000"/>
                            </a:solidFill>
                          </a:uFill>
                          <a:latin typeface="Calibri" pitchFamily="34" charset="0"/>
                          <a:cs typeface="Calibri" pitchFamily="34" charset="0"/>
                        </a:rPr>
                        <a:t>Undisputed Trade Receivables – considered doubtful </a:t>
                      </a:r>
                      <a:endParaRPr lang="en-IN" sz="1600" b="0" u="none" strike="noStrike" dirty="0">
                        <a:effectLst/>
                        <a:uFill>
                          <a:solidFill>
                            <a:srgbClr val="000000"/>
                          </a:solidFill>
                        </a:uFill>
                        <a:latin typeface="Calibri" pitchFamily="34" charset="0"/>
                        <a:cs typeface="Calibri" pitchFamily="34" charset="0"/>
                      </a:endParaRPr>
                    </a:p>
                    <a:p>
                      <a:pPr marL="342900" lvl="0" indent="-342900" algn="l" fontAlgn="base">
                        <a:lnSpc>
                          <a:spcPct val="113000"/>
                        </a:lnSpc>
                        <a:spcAft>
                          <a:spcPts val="0"/>
                        </a:spcAft>
                        <a:buClr>
                          <a:srgbClr val="000000"/>
                        </a:buClr>
                        <a:buSzPts val="1200"/>
                        <a:buFont typeface="+mj-lt"/>
                        <a:buAutoNum type="romanLcParenBoth"/>
                      </a:pPr>
                      <a:r>
                        <a:rPr lang="en-US" sz="1600" b="0" u="none" strike="noStrike" dirty="0">
                          <a:effectLst/>
                          <a:uFill>
                            <a:solidFill>
                              <a:srgbClr val="000000"/>
                            </a:solidFill>
                          </a:uFill>
                          <a:latin typeface="Calibri" pitchFamily="34" charset="0"/>
                          <a:cs typeface="Calibri" pitchFamily="34" charset="0"/>
                        </a:rPr>
                        <a:t>Disputed Trade Receivables considered good </a:t>
                      </a:r>
                      <a:endParaRPr lang="en-IN" sz="1600" b="0" u="none" strike="noStrike" dirty="0">
                        <a:effectLst/>
                        <a:uFill>
                          <a:solidFill>
                            <a:srgbClr val="000000"/>
                          </a:solidFill>
                        </a:uFill>
                        <a:latin typeface="Calibri" pitchFamily="34" charset="0"/>
                        <a:cs typeface="Calibri" pitchFamily="34" charset="0"/>
                      </a:endParaRPr>
                    </a:p>
                    <a:p>
                      <a:pPr marL="342900" lvl="0" indent="-342900" algn="l" fontAlgn="base">
                        <a:lnSpc>
                          <a:spcPct val="114000"/>
                        </a:lnSpc>
                        <a:spcAft>
                          <a:spcPts val="0"/>
                        </a:spcAft>
                        <a:buClr>
                          <a:srgbClr val="000000"/>
                        </a:buClr>
                        <a:buSzPts val="1200"/>
                        <a:buFont typeface="+mj-lt"/>
                        <a:buAutoNum type="romanLcParenBoth"/>
                      </a:pPr>
                      <a:r>
                        <a:rPr lang="en-US" sz="1600" b="0" u="none" strike="noStrike" dirty="0">
                          <a:effectLst/>
                          <a:uFill>
                            <a:solidFill>
                              <a:srgbClr val="000000"/>
                            </a:solidFill>
                          </a:uFill>
                          <a:latin typeface="Calibri" pitchFamily="34" charset="0"/>
                          <a:cs typeface="Calibri" pitchFamily="34" charset="0"/>
                        </a:rPr>
                        <a:t>Disputed Trade Receivables considered </a:t>
                      </a:r>
                      <a:r>
                        <a:rPr lang="en-US" sz="1600" b="0" dirty="0">
                          <a:effectLst/>
                          <a:latin typeface="Calibri" pitchFamily="34" charset="0"/>
                          <a:cs typeface="Calibri" pitchFamily="34" charset="0"/>
                        </a:rPr>
                        <a:t>doubtful  </a:t>
                      </a:r>
                      <a:endParaRPr lang="en-IN" sz="1600" b="0" dirty="0">
                        <a:solidFill>
                          <a:srgbClr val="000000"/>
                        </a:solidFill>
                        <a:effectLst/>
                        <a:latin typeface="Calibri" pitchFamily="34" charset="0"/>
                        <a:ea typeface="Times New Roman"/>
                        <a:cs typeface="Calibri" pitchFamily="34" charset="0"/>
                      </a:endParaRPr>
                    </a:p>
                  </a:txBody>
                  <a:tcPr marL="67310" marR="30480" marT="6668" marB="0"/>
                </a:tc>
                <a:tc>
                  <a:txBody>
                    <a:bodyPr/>
                    <a:lstStyle/>
                    <a:p>
                      <a:pPr marL="6350" indent="-34290" algn="l">
                        <a:lnSpc>
                          <a:spcPct val="107000"/>
                        </a:lnSpc>
                        <a:spcAft>
                          <a:spcPts val="0"/>
                        </a:spcAft>
                      </a:pPr>
                      <a:r>
                        <a:rPr lang="en-US" sz="1600" b="0">
                          <a:effectLst/>
                          <a:latin typeface="Calibri" pitchFamily="34" charset="0"/>
                          <a:cs typeface="Calibri" pitchFamily="34" charset="0"/>
                        </a:rPr>
                        <a:t> </a:t>
                      </a:r>
                      <a:endParaRPr lang="en-IN" sz="1600" b="0">
                        <a:solidFill>
                          <a:srgbClr val="000000"/>
                        </a:solidFill>
                        <a:effectLst/>
                        <a:latin typeface="Calibri" pitchFamily="34" charset="0"/>
                        <a:ea typeface="Times New Roman"/>
                        <a:cs typeface="Calibri" pitchFamily="34" charset="0"/>
                      </a:endParaRPr>
                    </a:p>
                  </a:txBody>
                  <a:tcPr marL="67310" marR="30480" marT="6668" marB="0"/>
                </a:tc>
                <a:tc>
                  <a:txBody>
                    <a:bodyPr/>
                    <a:lstStyle/>
                    <a:p>
                      <a:pPr marL="6350" indent="-34290" algn="l">
                        <a:lnSpc>
                          <a:spcPct val="107000"/>
                        </a:lnSpc>
                        <a:spcAft>
                          <a:spcPts val="0"/>
                        </a:spcAft>
                      </a:pPr>
                      <a:r>
                        <a:rPr lang="en-US" sz="1600" b="0" dirty="0">
                          <a:effectLst/>
                          <a:latin typeface="Calibri" pitchFamily="34" charset="0"/>
                          <a:cs typeface="Calibri" pitchFamily="34" charset="0"/>
                        </a:rPr>
                        <a:t> </a:t>
                      </a:r>
                      <a:endParaRPr lang="en-IN" sz="1600" b="0" dirty="0">
                        <a:solidFill>
                          <a:srgbClr val="000000"/>
                        </a:solidFill>
                        <a:effectLst/>
                        <a:latin typeface="Calibri" pitchFamily="34" charset="0"/>
                        <a:ea typeface="Times New Roman"/>
                        <a:cs typeface="Calibri" pitchFamily="34" charset="0"/>
                      </a:endParaRPr>
                    </a:p>
                  </a:txBody>
                  <a:tcPr marL="67310" marR="30480" marT="6668" marB="0"/>
                </a:tc>
                <a:tc>
                  <a:txBody>
                    <a:bodyPr/>
                    <a:lstStyle/>
                    <a:p>
                      <a:pPr marL="6350" indent="-34290" algn="l">
                        <a:lnSpc>
                          <a:spcPct val="107000"/>
                        </a:lnSpc>
                        <a:spcAft>
                          <a:spcPts val="0"/>
                        </a:spcAft>
                      </a:pPr>
                      <a:r>
                        <a:rPr lang="en-US" sz="1600" b="0">
                          <a:effectLst/>
                          <a:latin typeface="Calibri" pitchFamily="34" charset="0"/>
                          <a:cs typeface="Calibri" pitchFamily="34" charset="0"/>
                        </a:rPr>
                        <a:t> </a:t>
                      </a:r>
                      <a:endParaRPr lang="en-IN" sz="1600" b="0">
                        <a:solidFill>
                          <a:srgbClr val="000000"/>
                        </a:solidFill>
                        <a:effectLst/>
                        <a:latin typeface="Calibri" pitchFamily="34" charset="0"/>
                        <a:ea typeface="Times New Roman"/>
                        <a:cs typeface="Calibri" pitchFamily="34" charset="0"/>
                      </a:endParaRPr>
                    </a:p>
                  </a:txBody>
                  <a:tcPr marL="67310" marR="30480" marT="6668" marB="0"/>
                </a:tc>
                <a:tc>
                  <a:txBody>
                    <a:bodyPr/>
                    <a:lstStyle/>
                    <a:p>
                      <a:pPr marL="6350" indent="-34290" algn="l">
                        <a:lnSpc>
                          <a:spcPct val="107000"/>
                        </a:lnSpc>
                        <a:spcAft>
                          <a:spcPts val="0"/>
                        </a:spcAft>
                      </a:pPr>
                      <a:r>
                        <a:rPr lang="en-US" sz="1600" b="0">
                          <a:effectLst/>
                          <a:latin typeface="Calibri" pitchFamily="34" charset="0"/>
                          <a:cs typeface="Calibri" pitchFamily="34" charset="0"/>
                        </a:rPr>
                        <a:t> </a:t>
                      </a:r>
                      <a:endParaRPr lang="en-IN" sz="1600" b="0">
                        <a:solidFill>
                          <a:srgbClr val="000000"/>
                        </a:solidFill>
                        <a:effectLst/>
                        <a:latin typeface="Calibri" pitchFamily="34" charset="0"/>
                        <a:ea typeface="Times New Roman"/>
                        <a:cs typeface="Calibri" pitchFamily="34" charset="0"/>
                      </a:endParaRPr>
                    </a:p>
                  </a:txBody>
                  <a:tcPr marL="67310" marR="30480" marT="6668" marB="0"/>
                </a:tc>
                <a:tc>
                  <a:txBody>
                    <a:bodyPr/>
                    <a:lstStyle/>
                    <a:p>
                      <a:pPr marL="6350" indent="-34290" algn="l">
                        <a:lnSpc>
                          <a:spcPct val="107000"/>
                        </a:lnSpc>
                        <a:spcAft>
                          <a:spcPts val="0"/>
                        </a:spcAft>
                      </a:pPr>
                      <a:r>
                        <a:rPr lang="en-US" sz="1600" b="0">
                          <a:effectLst/>
                          <a:latin typeface="Calibri" pitchFamily="34" charset="0"/>
                          <a:cs typeface="Calibri" pitchFamily="34" charset="0"/>
                        </a:rPr>
                        <a:t> </a:t>
                      </a:r>
                      <a:endParaRPr lang="en-IN" sz="1600" b="0">
                        <a:solidFill>
                          <a:srgbClr val="000000"/>
                        </a:solidFill>
                        <a:effectLst/>
                        <a:latin typeface="Calibri" pitchFamily="34" charset="0"/>
                        <a:ea typeface="Times New Roman"/>
                        <a:cs typeface="Calibri" pitchFamily="34" charset="0"/>
                      </a:endParaRPr>
                    </a:p>
                  </a:txBody>
                  <a:tcPr marL="67310" marR="30480" marT="6668" marB="0"/>
                </a:tc>
                <a:tc>
                  <a:txBody>
                    <a:bodyPr/>
                    <a:lstStyle/>
                    <a:p>
                      <a:pPr marL="6350" indent="-34290" algn="l">
                        <a:lnSpc>
                          <a:spcPct val="107000"/>
                        </a:lnSpc>
                        <a:spcAft>
                          <a:spcPts val="0"/>
                        </a:spcAft>
                      </a:pPr>
                      <a:r>
                        <a:rPr lang="en-US" sz="1600" b="0" dirty="0">
                          <a:effectLst/>
                          <a:latin typeface="Calibri" pitchFamily="34" charset="0"/>
                          <a:cs typeface="Calibri" pitchFamily="34" charset="0"/>
                        </a:rPr>
                        <a:t> </a:t>
                      </a:r>
                      <a:endParaRPr lang="en-IN" sz="1600" b="0" dirty="0">
                        <a:solidFill>
                          <a:srgbClr val="000000"/>
                        </a:solidFill>
                        <a:effectLst/>
                        <a:latin typeface="Calibri" pitchFamily="34" charset="0"/>
                        <a:ea typeface="Times New Roman"/>
                        <a:cs typeface="Calibri" pitchFamily="34" charset="0"/>
                      </a:endParaRPr>
                    </a:p>
                  </a:txBody>
                  <a:tcPr marL="67310" marR="30480" marT="6668" marB="0"/>
                </a:tc>
                <a:extLst>
                  <a:ext uri="{0D108BD9-81ED-4DB2-BD59-A6C34878D82A}">
                    <a16:rowId xmlns:a16="http://schemas.microsoft.com/office/drawing/2014/main" val="10002"/>
                  </a:ext>
                </a:extLst>
              </a:tr>
            </a:tbl>
          </a:graphicData>
        </a:graphic>
      </p:graphicFrame>
      <p:sp>
        <p:nvSpPr>
          <p:cNvPr id="8" name="Rectangle 7"/>
          <p:cNvSpPr/>
          <p:nvPr/>
        </p:nvSpPr>
        <p:spPr>
          <a:xfrm>
            <a:off x="844624" y="-29830"/>
            <a:ext cx="7454752" cy="523220"/>
          </a:xfrm>
          <a:prstGeom prst="rect">
            <a:avLst/>
          </a:prstGeom>
        </p:spPr>
        <p:txBody>
          <a:bodyPr wrap="square">
            <a:spAutoFit/>
          </a:bodyPr>
          <a:lstStyle/>
          <a:p>
            <a:pPr lvl="0" algn="ctr"/>
            <a:r>
              <a:rPr lang="en-IN" sz="2800" b="1" dirty="0">
                <a:solidFill>
                  <a:srgbClr val="FFFF00"/>
                </a:solidFill>
                <a:latin typeface="Calibri" pitchFamily="34" charset="0"/>
                <a:cs typeface="Calibri" pitchFamily="34" charset="0"/>
              </a:rPr>
              <a:t>Trade Receivables Ageing</a:t>
            </a:r>
          </a:p>
        </p:txBody>
      </p:sp>
      <p:sp>
        <p:nvSpPr>
          <p:cNvPr id="2" name="Date Placeholder 1">
            <a:extLst>
              <a:ext uri="{FF2B5EF4-FFF2-40B4-BE49-F238E27FC236}">
                <a16:creationId xmlns:a16="http://schemas.microsoft.com/office/drawing/2014/main" id="{493149B5-5898-F8C4-EF17-2617A841F827}"/>
              </a:ext>
            </a:extLst>
          </p:cNvPr>
          <p:cNvSpPr>
            <a:spLocks noGrp="1"/>
          </p:cNvSpPr>
          <p:nvPr>
            <p:ph type="dt" sz="half" idx="10"/>
          </p:nvPr>
        </p:nvSpPr>
        <p:spPr/>
        <p:txBody>
          <a:bodyPr/>
          <a:lstStyle/>
          <a:p>
            <a:fld id="{7EC8859C-6E63-4A9D-9CD7-0EF2545D2616}" type="datetime1">
              <a:rPr lang="en-US" smtClean="0"/>
              <a:t>4/18/2023</a:t>
            </a:fld>
            <a:endParaRPr lang="en-IN"/>
          </a:p>
        </p:txBody>
      </p:sp>
      <p:sp>
        <p:nvSpPr>
          <p:cNvPr id="3" name="Footer Placeholder 2">
            <a:extLst>
              <a:ext uri="{FF2B5EF4-FFF2-40B4-BE49-F238E27FC236}">
                <a16:creationId xmlns:a16="http://schemas.microsoft.com/office/drawing/2014/main" id="{1EB84B48-1D34-B6F1-D6DE-77689C09ED1A}"/>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2141203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501880" cy="483518"/>
          </a:xfrm>
        </p:spPr>
        <p:txBody>
          <a:bodyPr>
            <a:normAutofit fontScale="90000"/>
          </a:bodyPr>
          <a:lstStyle/>
          <a:p>
            <a:pPr lvl="0" algn="ctr"/>
            <a:r>
              <a:rPr lang="en-IN" sz="4000" b="1" dirty="0">
                <a:solidFill>
                  <a:srgbClr val="FFFF00"/>
                </a:solidFill>
                <a:latin typeface="Calibri" pitchFamily="34" charset="0"/>
                <a:cs typeface="Calibri" pitchFamily="34" charset="0"/>
              </a:rPr>
              <a:t>Trade Receivables Ageing</a:t>
            </a:r>
          </a:p>
        </p:txBody>
      </p:sp>
      <p:sp>
        <p:nvSpPr>
          <p:cNvPr id="3" name="Content Placeholder 2"/>
          <p:cNvSpPr>
            <a:spLocks noGrp="1"/>
          </p:cNvSpPr>
          <p:nvPr>
            <p:ph idx="1"/>
          </p:nvPr>
        </p:nvSpPr>
        <p:spPr>
          <a:xfrm>
            <a:off x="827584" y="771550"/>
            <a:ext cx="7543800" cy="3510390"/>
          </a:xfrm>
        </p:spPr>
        <p:txBody>
          <a:bodyPr/>
          <a:lstStyle/>
          <a:p>
            <a:r>
              <a:rPr lang="en-US" dirty="0"/>
              <a:t>Trade receivables shall be sub-classified as: </a:t>
            </a:r>
          </a:p>
          <a:p>
            <a:pPr lvl="1"/>
            <a:r>
              <a:rPr lang="en-IN" dirty="0"/>
              <a:t>(a) Secured, considered good; </a:t>
            </a:r>
          </a:p>
          <a:p>
            <a:pPr lvl="1"/>
            <a:r>
              <a:rPr lang="en-IN" dirty="0"/>
              <a:t>(b) Unsecured considered good; </a:t>
            </a:r>
          </a:p>
          <a:p>
            <a:pPr lvl="1"/>
            <a:r>
              <a:rPr lang="en-IN" dirty="0"/>
              <a:t>(c) Doubtful. </a:t>
            </a:r>
            <a:endParaRPr lang="en-IN" sz="3800" b="1" i="1" dirty="0">
              <a:solidFill>
                <a:schemeClr val="tx1"/>
              </a:solidFill>
            </a:endParaRPr>
          </a:p>
          <a:p>
            <a:r>
              <a:rPr lang="en-IN" sz="2300" b="1" i="1" dirty="0">
                <a:solidFill>
                  <a:schemeClr val="tx1"/>
                </a:solidFill>
              </a:rPr>
              <a:t>No due date of payment is specified?</a:t>
            </a:r>
            <a:endParaRPr lang="en-IN" sz="2300" dirty="0">
              <a:solidFill>
                <a:schemeClr val="tx1"/>
              </a:solidFill>
            </a:endParaRPr>
          </a:p>
          <a:p>
            <a:r>
              <a:rPr lang="en-US" sz="2300" b="1" u="sng" dirty="0">
                <a:solidFill>
                  <a:schemeClr val="tx1"/>
                </a:solidFill>
              </a:rPr>
              <a:t>Unbilled dues </a:t>
            </a:r>
            <a:r>
              <a:rPr lang="en-US" sz="2300" dirty="0">
                <a:solidFill>
                  <a:schemeClr val="tx1"/>
                </a:solidFill>
              </a:rPr>
              <a:t>shall be disclosed separately</a:t>
            </a:r>
          </a:p>
          <a:p>
            <a:r>
              <a:rPr lang="en-US" sz="2300" dirty="0">
                <a:solidFill>
                  <a:schemeClr val="tx1"/>
                </a:solidFill>
              </a:rPr>
              <a:t>Amount due under </a:t>
            </a:r>
            <a:r>
              <a:rPr lang="en-US" sz="2300" b="1" dirty="0">
                <a:solidFill>
                  <a:schemeClr val="tx1"/>
                </a:solidFill>
              </a:rPr>
              <a:t>contractual obligations</a:t>
            </a:r>
          </a:p>
          <a:p>
            <a:r>
              <a:rPr lang="en-US" sz="2300" b="1" dirty="0">
                <a:solidFill>
                  <a:schemeClr val="tx1"/>
                </a:solidFill>
              </a:rPr>
              <a:t>Reconcile with Total in Financials</a:t>
            </a:r>
          </a:p>
          <a:p>
            <a:r>
              <a:rPr lang="en-US" sz="2300" b="1" dirty="0">
                <a:solidFill>
                  <a:schemeClr val="tx1"/>
                </a:solidFill>
              </a:rPr>
              <a:t>Disputed?</a:t>
            </a:r>
          </a:p>
          <a:p>
            <a:endParaRPr lang="en-IN" dirty="0"/>
          </a:p>
        </p:txBody>
      </p:sp>
      <p:sp>
        <p:nvSpPr>
          <p:cNvPr id="6" name="Date Placeholder 5">
            <a:extLst>
              <a:ext uri="{FF2B5EF4-FFF2-40B4-BE49-F238E27FC236}">
                <a16:creationId xmlns:a16="http://schemas.microsoft.com/office/drawing/2014/main" id="{AB93A923-83FC-4C28-2709-C8FC678150EE}"/>
              </a:ext>
            </a:extLst>
          </p:cNvPr>
          <p:cNvSpPr>
            <a:spLocks noGrp="1"/>
          </p:cNvSpPr>
          <p:nvPr>
            <p:ph type="dt" sz="half" idx="10"/>
          </p:nvPr>
        </p:nvSpPr>
        <p:spPr/>
        <p:txBody>
          <a:bodyPr/>
          <a:lstStyle/>
          <a:p>
            <a:fld id="{E385032C-E3F3-4290-A0D5-2D900B17D071}" type="datetime1">
              <a:rPr lang="en-US" smtClean="0"/>
              <a:t>4/18/2023</a:t>
            </a:fld>
            <a:endParaRPr lang="en-IN"/>
          </a:p>
        </p:txBody>
      </p:sp>
      <p:sp>
        <p:nvSpPr>
          <p:cNvPr id="7" name="Footer Placeholder 6">
            <a:extLst>
              <a:ext uri="{FF2B5EF4-FFF2-40B4-BE49-F238E27FC236}">
                <a16:creationId xmlns:a16="http://schemas.microsoft.com/office/drawing/2014/main" id="{A5211A78-0BBA-8E09-D6FC-19F4F03BCB3A}"/>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253525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755576" y="2643758"/>
            <a:ext cx="7543800" cy="1242138"/>
          </a:xfrm>
        </p:spPr>
        <p:txBody>
          <a:bodyPr>
            <a:noAutofit/>
          </a:bodyPr>
          <a:lstStyle/>
          <a:p>
            <a:r>
              <a:rPr lang="en-US" sz="2000" b="1" dirty="0">
                <a:solidFill>
                  <a:schemeClr val="tx1"/>
                </a:solidFill>
              </a:rPr>
              <a:t> </a:t>
            </a:r>
          </a:p>
        </p:txBody>
      </p:sp>
      <p:graphicFrame>
        <p:nvGraphicFramePr>
          <p:cNvPr id="3" name="Table 2"/>
          <p:cNvGraphicFramePr>
            <a:graphicFrameLocks noGrp="1"/>
          </p:cNvGraphicFramePr>
          <p:nvPr>
            <p:extLst>
              <p:ext uri="{D42A27DB-BD31-4B8C-83A1-F6EECF244321}">
                <p14:modId xmlns:p14="http://schemas.microsoft.com/office/powerpoint/2010/main" val="2564960061"/>
              </p:ext>
            </p:extLst>
          </p:nvPr>
        </p:nvGraphicFramePr>
        <p:xfrm>
          <a:off x="1043608" y="971333"/>
          <a:ext cx="7488832" cy="2969198"/>
        </p:xfrm>
        <a:graphic>
          <a:graphicData uri="http://schemas.openxmlformats.org/drawingml/2006/table">
            <a:tbl>
              <a:tblPr firstRow="1" firstCol="1" bandRow="1">
                <a:tableStyleId>{5C22544A-7EE6-4342-B048-85BDC9FD1C3A}</a:tableStyleId>
              </a:tblPr>
              <a:tblGrid>
                <a:gridCol w="2897427">
                  <a:extLst>
                    <a:ext uri="{9D8B030D-6E8A-4147-A177-3AD203B41FA5}">
                      <a16:colId xmlns:a16="http://schemas.microsoft.com/office/drawing/2014/main" val="20000"/>
                    </a:ext>
                  </a:extLst>
                </a:gridCol>
                <a:gridCol w="1135021">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1296143">
                  <a:extLst>
                    <a:ext uri="{9D8B030D-6E8A-4147-A177-3AD203B41FA5}">
                      <a16:colId xmlns:a16="http://schemas.microsoft.com/office/drawing/2014/main" val="20004"/>
                    </a:ext>
                  </a:extLst>
                </a:gridCol>
                <a:gridCol w="576065">
                  <a:extLst>
                    <a:ext uri="{9D8B030D-6E8A-4147-A177-3AD203B41FA5}">
                      <a16:colId xmlns:a16="http://schemas.microsoft.com/office/drawing/2014/main" val="20005"/>
                    </a:ext>
                  </a:extLst>
                </a:gridCol>
              </a:tblGrid>
              <a:tr h="437150">
                <a:tc rowSpan="2">
                  <a:txBody>
                    <a:bodyPr/>
                    <a:lstStyle/>
                    <a:p>
                      <a:pPr marL="53340" indent="-53340" algn="l">
                        <a:lnSpc>
                          <a:spcPct val="107000"/>
                        </a:lnSpc>
                        <a:spcAft>
                          <a:spcPts val="0"/>
                        </a:spcAft>
                      </a:pPr>
                      <a:r>
                        <a:rPr lang="en-US" sz="2000" dirty="0">
                          <a:effectLst/>
                          <a:latin typeface="Calibri" pitchFamily="34" charset="0"/>
                          <a:cs typeface="Calibri" pitchFamily="34" charset="0"/>
                        </a:rPr>
                        <a:t>Particulars </a:t>
                      </a:r>
                      <a:endParaRPr lang="en-IN" sz="2000" dirty="0">
                        <a:solidFill>
                          <a:srgbClr val="000000"/>
                        </a:solidFill>
                        <a:effectLst/>
                        <a:latin typeface="Calibri" pitchFamily="34" charset="0"/>
                        <a:ea typeface="Times New Roman"/>
                        <a:cs typeface="Calibri" pitchFamily="34" charset="0"/>
                      </a:endParaRPr>
                    </a:p>
                  </a:txBody>
                  <a:tcPr marL="18415" marR="30480" marT="6668" marB="0"/>
                </a:tc>
                <a:tc gridSpan="4">
                  <a:txBody>
                    <a:bodyPr/>
                    <a:lstStyle/>
                    <a:p>
                      <a:pPr marL="53340" indent="-53340" algn="l">
                        <a:lnSpc>
                          <a:spcPct val="107000"/>
                        </a:lnSpc>
                        <a:spcAft>
                          <a:spcPts val="0"/>
                        </a:spcAft>
                      </a:pPr>
                      <a:r>
                        <a:rPr lang="en-US" sz="2000" dirty="0">
                          <a:effectLst/>
                          <a:latin typeface="Calibri" pitchFamily="34" charset="0"/>
                          <a:cs typeface="Calibri" pitchFamily="34" charset="0"/>
                        </a:rPr>
                        <a:t>Outstanding for following periods from </a:t>
                      </a:r>
                      <a:r>
                        <a:rPr lang="en-US" sz="2000" u="sng" dirty="0">
                          <a:effectLst/>
                          <a:latin typeface="Calibri" pitchFamily="34" charset="0"/>
                          <a:cs typeface="Calibri" pitchFamily="34" charset="0"/>
                        </a:rPr>
                        <a:t>due date</a:t>
                      </a:r>
                      <a:r>
                        <a:rPr lang="en-US" sz="2000" dirty="0">
                          <a:effectLst/>
                          <a:latin typeface="Calibri" pitchFamily="34" charset="0"/>
                          <a:cs typeface="Calibri" pitchFamily="34" charset="0"/>
                        </a:rPr>
                        <a:t> of  payment</a:t>
                      </a:r>
                      <a:endParaRPr lang="en-IN" sz="2000" dirty="0">
                        <a:solidFill>
                          <a:srgbClr val="000000"/>
                        </a:solidFill>
                        <a:effectLst/>
                        <a:latin typeface="Calibri" pitchFamily="34" charset="0"/>
                        <a:ea typeface="Times New Roman"/>
                        <a:cs typeface="Calibri" pitchFamily="34" charset="0"/>
                      </a:endParaRPr>
                    </a:p>
                  </a:txBody>
                  <a:tcPr marL="18415" marR="30480" marT="6668" marB="0"/>
                </a:tc>
                <a:tc hMerge="1">
                  <a:txBody>
                    <a:bodyPr/>
                    <a:lstStyle/>
                    <a:p>
                      <a:endParaRPr lang="en-IN"/>
                    </a:p>
                  </a:txBody>
                  <a:tcPr/>
                </a:tc>
                <a:tc hMerge="1">
                  <a:txBody>
                    <a:bodyPr/>
                    <a:lstStyle/>
                    <a:p>
                      <a:endParaRPr lang="en-IN"/>
                    </a:p>
                  </a:txBody>
                  <a:tcPr/>
                </a:tc>
                <a:tc hMerge="1">
                  <a:txBody>
                    <a:bodyPr/>
                    <a:lstStyle/>
                    <a:p>
                      <a:endParaRPr lang="en-IN"/>
                    </a:p>
                  </a:txBody>
                  <a:tcPr/>
                </a:tc>
                <a:tc>
                  <a:txBody>
                    <a:bodyPr/>
                    <a:lstStyle/>
                    <a:p>
                      <a:pPr marL="53340" indent="-53340" algn="l">
                        <a:lnSpc>
                          <a:spcPct val="107000"/>
                        </a:lnSpc>
                        <a:spcAft>
                          <a:spcPts val="0"/>
                        </a:spcAft>
                      </a:pPr>
                      <a:r>
                        <a:rPr lang="en-US" sz="2000">
                          <a:effectLst/>
                          <a:latin typeface="Calibri" pitchFamily="34" charset="0"/>
                          <a:cs typeface="Calibri" pitchFamily="34" charset="0"/>
                        </a:rPr>
                        <a:t> </a:t>
                      </a:r>
                      <a:endParaRPr lang="en-IN" sz="2000">
                        <a:solidFill>
                          <a:srgbClr val="000000"/>
                        </a:solidFill>
                        <a:effectLst/>
                        <a:latin typeface="Calibri" pitchFamily="34" charset="0"/>
                        <a:ea typeface="Times New Roman"/>
                        <a:cs typeface="Calibri" pitchFamily="34" charset="0"/>
                      </a:endParaRPr>
                    </a:p>
                  </a:txBody>
                  <a:tcPr marL="18415" marR="30480" marT="6668" marB="0"/>
                </a:tc>
                <a:extLst>
                  <a:ext uri="{0D108BD9-81ED-4DB2-BD59-A6C34878D82A}">
                    <a16:rowId xmlns:a16="http://schemas.microsoft.com/office/drawing/2014/main" val="10000"/>
                  </a:ext>
                </a:extLst>
              </a:tr>
              <a:tr h="449533">
                <a:tc vMerge="1">
                  <a:txBody>
                    <a:bodyPr/>
                    <a:lstStyle/>
                    <a:p>
                      <a:endParaRPr lang="en-IN"/>
                    </a:p>
                  </a:txBody>
                  <a:tcPr/>
                </a:tc>
                <a:tc>
                  <a:txBody>
                    <a:bodyPr/>
                    <a:lstStyle/>
                    <a:p>
                      <a:pPr marL="53340" indent="-53340" algn="l">
                        <a:lnSpc>
                          <a:spcPct val="113000"/>
                        </a:lnSpc>
                        <a:spcAft>
                          <a:spcPts val="30"/>
                        </a:spcAft>
                      </a:pPr>
                      <a:r>
                        <a:rPr lang="en-US" sz="2000" dirty="0">
                          <a:effectLst/>
                          <a:latin typeface="Calibri" pitchFamily="34" charset="0"/>
                          <a:cs typeface="Calibri" pitchFamily="34" charset="0"/>
                        </a:rPr>
                        <a:t>Less than 1 year </a:t>
                      </a:r>
                      <a:endParaRPr lang="en-IN" sz="2000" dirty="0">
                        <a:solidFill>
                          <a:srgbClr val="000000"/>
                        </a:solidFill>
                        <a:effectLst/>
                        <a:latin typeface="Calibri" pitchFamily="34" charset="0"/>
                        <a:ea typeface="Times New Roman"/>
                        <a:cs typeface="Calibri" pitchFamily="34" charset="0"/>
                      </a:endParaRPr>
                    </a:p>
                  </a:txBody>
                  <a:tcPr marL="18415" marR="30480" marT="6668" marB="0"/>
                </a:tc>
                <a:tc>
                  <a:txBody>
                    <a:bodyPr/>
                    <a:lstStyle/>
                    <a:p>
                      <a:pPr marL="53340" indent="-53340" algn="l">
                        <a:lnSpc>
                          <a:spcPct val="107000"/>
                        </a:lnSpc>
                        <a:spcAft>
                          <a:spcPts val="0"/>
                        </a:spcAft>
                      </a:pPr>
                      <a:r>
                        <a:rPr lang="en-US" sz="2000">
                          <a:effectLst/>
                          <a:latin typeface="Calibri" pitchFamily="34" charset="0"/>
                          <a:cs typeface="Calibri" pitchFamily="34" charset="0"/>
                        </a:rPr>
                        <a:t>1-2 years </a:t>
                      </a:r>
                      <a:endParaRPr lang="en-IN" sz="2000">
                        <a:solidFill>
                          <a:srgbClr val="000000"/>
                        </a:solidFill>
                        <a:effectLst/>
                        <a:latin typeface="Calibri" pitchFamily="34" charset="0"/>
                        <a:ea typeface="Times New Roman"/>
                        <a:cs typeface="Calibri" pitchFamily="34" charset="0"/>
                      </a:endParaRPr>
                    </a:p>
                  </a:txBody>
                  <a:tcPr marL="18415" marR="30480" marT="6668" marB="0"/>
                </a:tc>
                <a:tc>
                  <a:txBody>
                    <a:bodyPr/>
                    <a:lstStyle/>
                    <a:p>
                      <a:pPr marL="53340" indent="-53340" algn="l">
                        <a:lnSpc>
                          <a:spcPct val="107000"/>
                        </a:lnSpc>
                        <a:spcAft>
                          <a:spcPts val="0"/>
                        </a:spcAft>
                      </a:pPr>
                      <a:r>
                        <a:rPr lang="en-US" sz="2000">
                          <a:effectLst/>
                          <a:latin typeface="Calibri" pitchFamily="34" charset="0"/>
                          <a:cs typeface="Calibri" pitchFamily="34" charset="0"/>
                        </a:rPr>
                        <a:t>2-3 years </a:t>
                      </a:r>
                      <a:endParaRPr lang="en-IN" sz="2000">
                        <a:solidFill>
                          <a:srgbClr val="000000"/>
                        </a:solidFill>
                        <a:effectLst/>
                        <a:latin typeface="Calibri" pitchFamily="34" charset="0"/>
                        <a:ea typeface="Times New Roman"/>
                        <a:cs typeface="Calibri" pitchFamily="34" charset="0"/>
                      </a:endParaRPr>
                    </a:p>
                  </a:txBody>
                  <a:tcPr marL="18415" marR="30480" marT="6668" marB="0"/>
                </a:tc>
                <a:tc>
                  <a:txBody>
                    <a:bodyPr/>
                    <a:lstStyle/>
                    <a:p>
                      <a:pPr marL="53340" indent="-53340" algn="l">
                        <a:lnSpc>
                          <a:spcPct val="107000"/>
                        </a:lnSpc>
                        <a:spcAft>
                          <a:spcPts val="0"/>
                        </a:spcAft>
                      </a:pPr>
                      <a:r>
                        <a:rPr lang="en-US" sz="2000" dirty="0">
                          <a:effectLst/>
                          <a:latin typeface="Calibri" pitchFamily="34" charset="0"/>
                          <a:cs typeface="Calibri" pitchFamily="34" charset="0"/>
                        </a:rPr>
                        <a:t>More than 3 years </a:t>
                      </a:r>
                      <a:endParaRPr lang="en-IN" sz="2000" dirty="0">
                        <a:solidFill>
                          <a:srgbClr val="000000"/>
                        </a:solidFill>
                        <a:effectLst/>
                        <a:latin typeface="Calibri" pitchFamily="34" charset="0"/>
                        <a:ea typeface="Times New Roman"/>
                        <a:cs typeface="Calibri" pitchFamily="34" charset="0"/>
                      </a:endParaRPr>
                    </a:p>
                  </a:txBody>
                  <a:tcPr marL="18415" marR="30480" marT="6668" marB="0"/>
                </a:tc>
                <a:tc>
                  <a:txBody>
                    <a:bodyPr/>
                    <a:lstStyle/>
                    <a:p>
                      <a:pPr marL="53340" indent="-53340" algn="l">
                        <a:lnSpc>
                          <a:spcPct val="107000"/>
                        </a:lnSpc>
                        <a:spcAft>
                          <a:spcPts val="0"/>
                        </a:spcAft>
                      </a:pPr>
                      <a:r>
                        <a:rPr lang="en-US" sz="2000" dirty="0">
                          <a:effectLst/>
                          <a:latin typeface="Calibri" pitchFamily="34" charset="0"/>
                          <a:cs typeface="Calibri" pitchFamily="34" charset="0"/>
                        </a:rPr>
                        <a:t>Total </a:t>
                      </a:r>
                      <a:endParaRPr lang="en-IN" sz="2000" dirty="0">
                        <a:solidFill>
                          <a:srgbClr val="000000"/>
                        </a:solidFill>
                        <a:effectLst/>
                        <a:latin typeface="Calibri" pitchFamily="34" charset="0"/>
                        <a:ea typeface="Times New Roman"/>
                        <a:cs typeface="Calibri" pitchFamily="34" charset="0"/>
                      </a:endParaRPr>
                    </a:p>
                  </a:txBody>
                  <a:tcPr marL="18415" marR="30480" marT="6668" marB="0"/>
                </a:tc>
                <a:extLst>
                  <a:ext uri="{0D108BD9-81ED-4DB2-BD59-A6C34878D82A}">
                    <a16:rowId xmlns:a16="http://schemas.microsoft.com/office/drawing/2014/main" val="10001"/>
                  </a:ext>
                </a:extLst>
              </a:tr>
              <a:tr h="896446">
                <a:tc>
                  <a:txBody>
                    <a:bodyPr/>
                    <a:lstStyle/>
                    <a:p>
                      <a:pPr marL="342900" lvl="0" indent="-342900" fontAlgn="base">
                        <a:lnSpc>
                          <a:spcPct val="107000"/>
                        </a:lnSpc>
                        <a:spcAft>
                          <a:spcPts val="80"/>
                        </a:spcAft>
                        <a:buClr>
                          <a:srgbClr val="000000"/>
                        </a:buClr>
                        <a:buSzPts val="1200"/>
                        <a:buFont typeface="+mj-lt"/>
                        <a:buAutoNum type="romanLcParenBoth"/>
                      </a:pPr>
                      <a:r>
                        <a:rPr lang="en-IN" sz="2000" u="none" strike="noStrike" dirty="0">
                          <a:effectLst/>
                          <a:uFill>
                            <a:solidFill>
                              <a:srgbClr val="000000"/>
                            </a:solidFill>
                          </a:uFill>
                          <a:latin typeface="Calibri" pitchFamily="34" charset="0"/>
                          <a:cs typeface="Calibri" pitchFamily="34" charset="0"/>
                        </a:rPr>
                        <a:t>MSME </a:t>
                      </a:r>
                    </a:p>
                    <a:p>
                      <a:pPr marL="342900" lvl="0" indent="-342900" fontAlgn="base">
                        <a:lnSpc>
                          <a:spcPct val="107000"/>
                        </a:lnSpc>
                        <a:spcAft>
                          <a:spcPts val="80"/>
                        </a:spcAft>
                        <a:buClr>
                          <a:srgbClr val="000000"/>
                        </a:buClr>
                        <a:buSzPts val="1200"/>
                        <a:buFont typeface="+mj-lt"/>
                        <a:buAutoNum type="romanLcParenBoth"/>
                      </a:pPr>
                      <a:r>
                        <a:rPr lang="en-IN" sz="2000" u="none" strike="noStrike" dirty="0">
                          <a:effectLst/>
                          <a:uFill>
                            <a:solidFill>
                              <a:srgbClr val="000000"/>
                            </a:solidFill>
                          </a:uFill>
                          <a:latin typeface="Calibri" pitchFamily="34" charset="0"/>
                          <a:cs typeface="Calibri" pitchFamily="34" charset="0"/>
                        </a:rPr>
                        <a:t>Others </a:t>
                      </a:r>
                    </a:p>
                    <a:p>
                      <a:pPr marL="342900" marR="21590" lvl="0" indent="-342900" fontAlgn="base">
                        <a:lnSpc>
                          <a:spcPct val="107000"/>
                        </a:lnSpc>
                        <a:spcAft>
                          <a:spcPts val="0"/>
                        </a:spcAft>
                        <a:buClr>
                          <a:srgbClr val="000000"/>
                        </a:buClr>
                        <a:buSzPts val="1200"/>
                        <a:buFont typeface="+mj-lt"/>
                        <a:buAutoNum type="romanLcParenBoth"/>
                      </a:pPr>
                      <a:r>
                        <a:rPr lang="en-IN" sz="2000" u="none" strike="noStrike" dirty="0">
                          <a:effectLst/>
                          <a:uFill>
                            <a:solidFill>
                              <a:srgbClr val="000000"/>
                            </a:solidFill>
                          </a:uFill>
                          <a:latin typeface="Calibri" pitchFamily="34" charset="0"/>
                          <a:cs typeface="Calibri" pitchFamily="34" charset="0"/>
                        </a:rPr>
                        <a:t>Disputed  dues – MSME </a:t>
                      </a:r>
                    </a:p>
                    <a:p>
                      <a:pPr marL="342900" marR="21590" lvl="0" indent="-342900" fontAlgn="base">
                        <a:lnSpc>
                          <a:spcPct val="107000"/>
                        </a:lnSpc>
                        <a:spcAft>
                          <a:spcPts val="0"/>
                        </a:spcAft>
                        <a:buClr>
                          <a:srgbClr val="000000"/>
                        </a:buClr>
                        <a:buSzPts val="1200"/>
                        <a:buFont typeface="+mj-lt"/>
                        <a:buAutoNum type="romanLcParenBoth"/>
                      </a:pPr>
                      <a:r>
                        <a:rPr lang="en-IN" sz="2000" u="none" strike="noStrike" dirty="0">
                          <a:effectLst/>
                          <a:uFill>
                            <a:solidFill>
                              <a:srgbClr val="000000"/>
                            </a:solidFill>
                          </a:uFill>
                          <a:latin typeface="Calibri" pitchFamily="34" charset="0"/>
                          <a:cs typeface="Calibri" pitchFamily="34" charset="0"/>
                        </a:rPr>
                        <a:t>Disputed dues - Others </a:t>
                      </a:r>
                      <a:endParaRPr lang="en-IN" sz="2000" u="none" strike="noStrike" dirty="0">
                        <a:effectLst/>
                        <a:uFill>
                          <a:solidFill>
                            <a:srgbClr val="000000"/>
                          </a:solidFill>
                        </a:uFill>
                        <a:latin typeface="Calibri" pitchFamily="34" charset="0"/>
                        <a:ea typeface="Times New Roman"/>
                        <a:cs typeface="Calibri" pitchFamily="34" charset="0"/>
                      </a:endParaRPr>
                    </a:p>
                  </a:txBody>
                  <a:tcPr marL="18415" marR="30480" marT="6668" marB="0"/>
                </a:tc>
                <a:tc>
                  <a:txBody>
                    <a:bodyPr/>
                    <a:lstStyle/>
                    <a:p>
                      <a:pPr marL="53340" indent="-53340" algn="l">
                        <a:lnSpc>
                          <a:spcPct val="107000"/>
                        </a:lnSpc>
                        <a:spcAft>
                          <a:spcPts val="0"/>
                        </a:spcAft>
                      </a:pPr>
                      <a:r>
                        <a:rPr lang="en-IN" sz="2000" dirty="0">
                          <a:effectLst/>
                          <a:latin typeface="Calibri" pitchFamily="34" charset="0"/>
                          <a:cs typeface="Calibri" pitchFamily="34" charset="0"/>
                        </a:rPr>
                        <a:t> </a:t>
                      </a:r>
                      <a:endParaRPr lang="en-IN" sz="2000" dirty="0">
                        <a:solidFill>
                          <a:srgbClr val="000000"/>
                        </a:solidFill>
                        <a:effectLst/>
                        <a:latin typeface="Calibri" pitchFamily="34" charset="0"/>
                        <a:ea typeface="Times New Roman"/>
                        <a:cs typeface="Calibri" pitchFamily="34" charset="0"/>
                      </a:endParaRPr>
                    </a:p>
                  </a:txBody>
                  <a:tcPr marL="18415" marR="30480" marT="6668" marB="0"/>
                </a:tc>
                <a:tc>
                  <a:txBody>
                    <a:bodyPr/>
                    <a:lstStyle/>
                    <a:p>
                      <a:pPr marL="53340" indent="-53340" algn="l">
                        <a:lnSpc>
                          <a:spcPct val="107000"/>
                        </a:lnSpc>
                        <a:spcAft>
                          <a:spcPts val="0"/>
                        </a:spcAft>
                      </a:pPr>
                      <a:r>
                        <a:rPr lang="en-US" sz="2000">
                          <a:effectLst/>
                          <a:latin typeface="Calibri" pitchFamily="34" charset="0"/>
                          <a:cs typeface="Calibri" pitchFamily="34" charset="0"/>
                        </a:rPr>
                        <a:t> </a:t>
                      </a:r>
                      <a:endParaRPr lang="en-IN" sz="2000">
                        <a:solidFill>
                          <a:srgbClr val="000000"/>
                        </a:solidFill>
                        <a:effectLst/>
                        <a:latin typeface="Calibri" pitchFamily="34" charset="0"/>
                        <a:ea typeface="Times New Roman"/>
                        <a:cs typeface="Calibri" pitchFamily="34" charset="0"/>
                      </a:endParaRPr>
                    </a:p>
                  </a:txBody>
                  <a:tcPr marL="18415" marR="30480" marT="6668" marB="0"/>
                </a:tc>
                <a:tc>
                  <a:txBody>
                    <a:bodyPr/>
                    <a:lstStyle/>
                    <a:p>
                      <a:pPr marL="53340" indent="-53340" algn="l">
                        <a:lnSpc>
                          <a:spcPct val="107000"/>
                        </a:lnSpc>
                        <a:spcAft>
                          <a:spcPts val="0"/>
                        </a:spcAft>
                      </a:pPr>
                      <a:r>
                        <a:rPr lang="en-US" sz="2000">
                          <a:effectLst/>
                          <a:latin typeface="Calibri" pitchFamily="34" charset="0"/>
                          <a:cs typeface="Calibri" pitchFamily="34" charset="0"/>
                        </a:rPr>
                        <a:t> </a:t>
                      </a:r>
                      <a:endParaRPr lang="en-IN" sz="2000">
                        <a:solidFill>
                          <a:srgbClr val="000000"/>
                        </a:solidFill>
                        <a:effectLst/>
                        <a:latin typeface="Calibri" pitchFamily="34" charset="0"/>
                        <a:ea typeface="Times New Roman"/>
                        <a:cs typeface="Calibri" pitchFamily="34" charset="0"/>
                      </a:endParaRPr>
                    </a:p>
                  </a:txBody>
                  <a:tcPr marL="18415" marR="30480" marT="6668" marB="0"/>
                </a:tc>
                <a:tc>
                  <a:txBody>
                    <a:bodyPr/>
                    <a:lstStyle/>
                    <a:p>
                      <a:pPr marL="53340" indent="-53340" algn="l">
                        <a:lnSpc>
                          <a:spcPct val="107000"/>
                        </a:lnSpc>
                        <a:spcAft>
                          <a:spcPts val="0"/>
                        </a:spcAft>
                      </a:pPr>
                      <a:r>
                        <a:rPr lang="en-US" sz="2000">
                          <a:effectLst/>
                          <a:latin typeface="Calibri" pitchFamily="34" charset="0"/>
                          <a:cs typeface="Calibri" pitchFamily="34" charset="0"/>
                        </a:rPr>
                        <a:t> </a:t>
                      </a:r>
                      <a:endParaRPr lang="en-IN" sz="2000">
                        <a:solidFill>
                          <a:srgbClr val="000000"/>
                        </a:solidFill>
                        <a:effectLst/>
                        <a:latin typeface="Calibri" pitchFamily="34" charset="0"/>
                        <a:ea typeface="Times New Roman"/>
                        <a:cs typeface="Calibri" pitchFamily="34" charset="0"/>
                      </a:endParaRPr>
                    </a:p>
                  </a:txBody>
                  <a:tcPr marL="18415" marR="30480" marT="6668" marB="0"/>
                </a:tc>
                <a:tc>
                  <a:txBody>
                    <a:bodyPr/>
                    <a:lstStyle/>
                    <a:p>
                      <a:pPr marL="53340" indent="-53340" algn="l">
                        <a:lnSpc>
                          <a:spcPct val="107000"/>
                        </a:lnSpc>
                        <a:spcAft>
                          <a:spcPts val="0"/>
                        </a:spcAft>
                      </a:pPr>
                      <a:r>
                        <a:rPr lang="en-US" sz="2000" dirty="0">
                          <a:effectLst/>
                          <a:latin typeface="Calibri" pitchFamily="34" charset="0"/>
                          <a:cs typeface="Calibri" pitchFamily="34" charset="0"/>
                        </a:rPr>
                        <a:t> </a:t>
                      </a:r>
                      <a:endParaRPr lang="en-IN" sz="2000" dirty="0">
                        <a:solidFill>
                          <a:srgbClr val="000000"/>
                        </a:solidFill>
                        <a:effectLst/>
                        <a:latin typeface="Calibri" pitchFamily="34" charset="0"/>
                        <a:ea typeface="Times New Roman"/>
                        <a:cs typeface="Calibri" pitchFamily="34" charset="0"/>
                      </a:endParaRPr>
                    </a:p>
                  </a:txBody>
                  <a:tcPr marL="18415" marR="30480" marT="6668" marB="0"/>
                </a:tc>
                <a:extLst>
                  <a:ext uri="{0D108BD9-81ED-4DB2-BD59-A6C34878D82A}">
                    <a16:rowId xmlns:a16="http://schemas.microsoft.com/office/drawing/2014/main" val="10002"/>
                  </a:ext>
                </a:extLst>
              </a:tr>
            </a:tbl>
          </a:graphicData>
        </a:graphic>
      </p:graphicFrame>
      <p:sp>
        <p:nvSpPr>
          <p:cNvPr id="6" name="Rectangle 5"/>
          <p:cNvSpPr/>
          <p:nvPr/>
        </p:nvSpPr>
        <p:spPr>
          <a:xfrm>
            <a:off x="810544" y="213074"/>
            <a:ext cx="7537376" cy="523220"/>
          </a:xfrm>
          <a:prstGeom prst="rect">
            <a:avLst/>
          </a:prstGeom>
        </p:spPr>
        <p:txBody>
          <a:bodyPr wrap="square">
            <a:spAutoFit/>
          </a:bodyPr>
          <a:lstStyle/>
          <a:p>
            <a:pPr lvl="0" algn="ctr"/>
            <a:r>
              <a:rPr lang="en-IN" sz="2800" b="1" dirty="0">
                <a:solidFill>
                  <a:srgbClr val="002060"/>
                </a:solidFill>
                <a:latin typeface="Calibri" pitchFamily="34" charset="0"/>
                <a:cs typeface="Calibri" pitchFamily="34" charset="0"/>
              </a:rPr>
              <a:t>Trade Payable Ageing</a:t>
            </a:r>
          </a:p>
        </p:txBody>
      </p:sp>
      <p:sp>
        <p:nvSpPr>
          <p:cNvPr id="2" name="Date Placeholder 1">
            <a:extLst>
              <a:ext uri="{FF2B5EF4-FFF2-40B4-BE49-F238E27FC236}">
                <a16:creationId xmlns:a16="http://schemas.microsoft.com/office/drawing/2014/main" id="{47869743-3CE9-AD9E-DE32-7D1EB3AD8694}"/>
              </a:ext>
            </a:extLst>
          </p:cNvPr>
          <p:cNvSpPr>
            <a:spLocks noGrp="1"/>
          </p:cNvSpPr>
          <p:nvPr>
            <p:ph type="dt" sz="half" idx="10"/>
          </p:nvPr>
        </p:nvSpPr>
        <p:spPr/>
        <p:txBody>
          <a:bodyPr/>
          <a:lstStyle/>
          <a:p>
            <a:fld id="{21AA452D-A927-4084-99FF-9E8E8A2CA089}" type="datetime1">
              <a:rPr lang="en-US" smtClean="0"/>
              <a:t>4/18/2023</a:t>
            </a:fld>
            <a:endParaRPr lang="en-IN"/>
          </a:p>
        </p:txBody>
      </p:sp>
      <p:sp>
        <p:nvSpPr>
          <p:cNvPr id="8" name="Footer Placeholder 7">
            <a:extLst>
              <a:ext uri="{FF2B5EF4-FFF2-40B4-BE49-F238E27FC236}">
                <a16:creationId xmlns:a16="http://schemas.microsoft.com/office/drawing/2014/main" id="{8D0CFE12-4B7F-9DD0-1CD9-85A3CBD4E238}"/>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354938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755576" y="348794"/>
            <a:ext cx="7543800" cy="3537102"/>
          </a:xfrm>
        </p:spPr>
        <p:txBody>
          <a:bodyPr>
            <a:noAutofit/>
          </a:bodyPr>
          <a:lstStyle/>
          <a:p>
            <a:r>
              <a:rPr lang="en-IN" sz="3600" b="1" i="1" dirty="0">
                <a:solidFill>
                  <a:srgbClr val="002060"/>
                </a:solidFill>
              </a:rPr>
              <a:t>No due date of payment is specified?</a:t>
            </a:r>
            <a:endParaRPr lang="en-IN" sz="3600" dirty="0">
              <a:solidFill>
                <a:srgbClr val="002060"/>
              </a:solidFill>
            </a:endParaRPr>
          </a:p>
          <a:p>
            <a:r>
              <a:rPr lang="en-US" sz="3600" b="1" u="sng" dirty="0">
                <a:solidFill>
                  <a:srgbClr val="002060"/>
                </a:solidFill>
              </a:rPr>
              <a:t>Unbilled dues </a:t>
            </a:r>
            <a:r>
              <a:rPr lang="en-US" sz="3600" dirty="0">
                <a:solidFill>
                  <a:srgbClr val="002060"/>
                </a:solidFill>
              </a:rPr>
              <a:t>shall be disclosed separately</a:t>
            </a:r>
          </a:p>
          <a:p>
            <a:r>
              <a:rPr lang="en-US" sz="3600" dirty="0">
                <a:solidFill>
                  <a:srgbClr val="002060"/>
                </a:solidFill>
              </a:rPr>
              <a:t>Amount due under </a:t>
            </a:r>
            <a:r>
              <a:rPr lang="en-US" sz="3600" b="1" dirty="0">
                <a:solidFill>
                  <a:srgbClr val="002060"/>
                </a:solidFill>
              </a:rPr>
              <a:t>contractual obligations</a:t>
            </a:r>
          </a:p>
          <a:p>
            <a:r>
              <a:rPr lang="en-US" sz="3600" b="1" dirty="0">
                <a:solidFill>
                  <a:srgbClr val="002060"/>
                </a:solidFill>
              </a:rPr>
              <a:t>Reconcile with Total in Financials</a:t>
            </a:r>
          </a:p>
          <a:p>
            <a:r>
              <a:rPr lang="en-US" sz="3600" b="1" dirty="0">
                <a:solidFill>
                  <a:srgbClr val="002060"/>
                </a:solidFill>
              </a:rPr>
              <a:t>Disputed?</a:t>
            </a:r>
          </a:p>
        </p:txBody>
      </p:sp>
      <p:sp>
        <p:nvSpPr>
          <p:cNvPr id="6" name="Rectangle 5"/>
          <p:cNvSpPr/>
          <p:nvPr/>
        </p:nvSpPr>
        <p:spPr>
          <a:xfrm>
            <a:off x="3491880" y="-20538"/>
            <a:ext cx="2172390" cy="369332"/>
          </a:xfrm>
          <a:prstGeom prst="rect">
            <a:avLst/>
          </a:prstGeom>
        </p:spPr>
        <p:txBody>
          <a:bodyPr wrap="none">
            <a:spAutoFit/>
          </a:bodyPr>
          <a:lstStyle/>
          <a:p>
            <a:pPr lvl="0"/>
            <a:r>
              <a:rPr lang="en-IN" dirty="0">
                <a:solidFill>
                  <a:schemeClr val="bg1"/>
                </a:solidFill>
                <a:latin typeface="Calibri" pitchFamily="34" charset="0"/>
                <a:cs typeface="Calibri" pitchFamily="34" charset="0"/>
              </a:rPr>
              <a:t>Trade Payable Ageing</a:t>
            </a:r>
          </a:p>
        </p:txBody>
      </p:sp>
      <p:sp>
        <p:nvSpPr>
          <p:cNvPr id="2" name="Date Placeholder 1">
            <a:extLst>
              <a:ext uri="{FF2B5EF4-FFF2-40B4-BE49-F238E27FC236}">
                <a16:creationId xmlns:a16="http://schemas.microsoft.com/office/drawing/2014/main" id="{FB9F9C51-B174-F390-5837-36874CFB0185}"/>
              </a:ext>
            </a:extLst>
          </p:cNvPr>
          <p:cNvSpPr>
            <a:spLocks noGrp="1"/>
          </p:cNvSpPr>
          <p:nvPr>
            <p:ph type="dt" sz="half" idx="10"/>
          </p:nvPr>
        </p:nvSpPr>
        <p:spPr/>
        <p:txBody>
          <a:bodyPr/>
          <a:lstStyle/>
          <a:p>
            <a:fld id="{B114225D-1FD9-410D-8507-830F9302A3A0}" type="datetime1">
              <a:rPr lang="en-US" smtClean="0"/>
              <a:t>4/18/2023</a:t>
            </a:fld>
            <a:endParaRPr lang="en-IN"/>
          </a:p>
        </p:txBody>
      </p:sp>
      <p:sp>
        <p:nvSpPr>
          <p:cNvPr id="3" name="Footer Placeholder 2">
            <a:extLst>
              <a:ext uri="{FF2B5EF4-FFF2-40B4-BE49-F238E27FC236}">
                <a16:creationId xmlns:a16="http://schemas.microsoft.com/office/drawing/2014/main" id="{F34EFEFD-FA9B-5305-695C-EDD82162F239}"/>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105276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51520" y="375111"/>
            <a:ext cx="8682880" cy="4299059"/>
          </a:xfrm>
        </p:spPr>
        <p:txBody>
          <a:bodyPr>
            <a:noAutofit/>
          </a:bodyPr>
          <a:lstStyle/>
          <a:p>
            <a:r>
              <a:rPr lang="en-US" b="1" dirty="0"/>
              <a:t>Property, Plant &amp; Equipment</a:t>
            </a:r>
            <a:endParaRPr lang="en-US" dirty="0"/>
          </a:p>
          <a:p>
            <a:pPr marL="0" indent="0" algn="just">
              <a:buNone/>
            </a:pPr>
            <a:r>
              <a:rPr lang="en-US" dirty="0"/>
              <a:t>“A reconciliation of the gross and net carrying amounts of each class of assets at the beginning and end of the reporting period showing additions, disposals, acquisitions through business combinations, </a:t>
            </a:r>
            <a:r>
              <a:rPr lang="en-US" b="1" i="1" dirty="0"/>
              <a:t>amount of change due to revaluation (</a:t>
            </a:r>
            <a:r>
              <a:rPr lang="en-US" b="1" i="1" u="sng" dirty="0"/>
              <a:t>if change is 10% or more </a:t>
            </a:r>
            <a:r>
              <a:rPr lang="en-US" b="1" i="1" dirty="0"/>
              <a:t>in the aggregate of the net carrying value of each class of Property, Plant and Equipment)</a:t>
            </a:r>
            <a:r>
              <a:rPr lang="en-US" dirty="0"/>
              <a:t> and other adjustments and the related depreciation and impairment losses/reversals shall be disclosed separately.</a:t>
            </a:r>
          </a:p>
          <a:p>
            <a:endParaRPr lang="en-US" dirty="0"/>
          </a:p>
          <a:p>
            <a:pPr marL="0" indent="0">
              <a:buNone/>
            </a:pPr>
            <a:r>
              <a:rPr lang="en-US" dirty="0"/>
              <a:t>(ii) Where the Company has revalued its Property, Plant and Equipment, the company shall disclose as to whether the </a:t>
            </a:r>
            <a:r>
              <a:rPr lang="en-US" b="1" i="1" dirty="0"/>
              <a:t>revaluation is based on the valuation by a registered </a:t>
            </a:r>
            <a:r>
              <a:rPr lang="en-US" b="1" i="1" dirty="0" err="1"/>
              <a:t>valuer</a:t>
            </a:r>
            <a:r>
              <a:rPr lang="en-US" dirty="0"/>
              <a:t> as defined under rule 2 of the Companies (Registered Valuers and Valuation) Rules, 2017. </a:t>
            </a:r>
          </a:p>
          <a:p>
            <a:endParaRPr lang="en-US" dirty="0"/>
          </a:p>
          <a:p>
            <a:pPr lvl="1"/>
            <a:endParaRPr lang="en-IN" sz="2800" dirty="0"/>
          </a:p>
        </p:txBody>
      </p:sp>
      <p:sp>
        <p:nvSpPr>
          <p:cNvPr id="6" name="Rectangle 5"/>
          <p:cNvSpPr/>
          <p:nvPr/>
        </p:nvSpPr>
        <p:spPr>
          <a:xfrm>
            <a:off x="2953762" y="-20538"/>
            <a:ext cx="3202415" cy="369332"/>
          </a:xfrm>
          <a:prstGeom prst="rect">
            <a:avLst/>
          </a:prstGeom>
        </p:spPr>
        <p:txBody>
          <a:bodyPr wrap="none">
            <a:spAutoFit/>
          </a:bodyPr>
          <a:lstStyle/>
          <a:p>
            <a:pPr lvl="0"/>
            <a:r>
              <a:rPr lang="en-IN" dirty="0">
                <a:solidFill>
                  <a:schemeClr val="bg1"/>
                </a:solidFill>
                <a:latin typeface="Calibri" pitchFamily="34" charset="0"/>
                <a:cs typeface="Calibri" pitchFamily="34" charset="0"/>
              </a:rPr>
              <a:t>Disclosure regarding revaluation</a:t>
            </a:r>
          </a:p>
        </p:txBody>
      </p:sp>
      <p:sp>
        <p:nvSpPr>
          <p:cNvPr id="2" name="Date Placeholder 1">
            <a:extLst>
              <a:ext uri="{FF2B5EF4-FFF2-40B4-BE49-F238E27FC236}">
                <a16:creationId xmlns:a16="http://schemas.microsoft.com/office/drawing/2014/main" id="{DF6B4F9B-3E9A-8A53-4D1B-36631FDDF1AB}"/>
              </a:ext>
            </a:extLst>
          </p:cNvPr>
          <p:cNvSpPr>
            <a:spLocks noGrp="1"/>
          </p:cNvSpPr>
          <p:nvPr>
            <p:ph type="dt" sz="half" idx="10"/>
          </p:nvPr>
        </p:nvSpPr>
        <p:spPr/>
        <p:txBody>
          <a:bodyPr/>
          <a:lstStyle/>
          <a:p>
            <a:fld id="{872E8832-0CC5-4EF7-B30C-9D89154689FB}" type="datetime1">
              <a:rPr lang="en-US" smtClean="0"/>
              <a:t>4/18/2023</a:t>
            </a:fld>
            <a:endParaRPr lang="en-IN"/>
          </a:p>
        </p:txBody>
      </p:sp>
      <p:sp>
        <p:nvSpPr>
          <p:cNvPr id="3" name="Footer Placeholder 2">
            <a:extLst>
              <a:ext uri="{FF2B5EF4-FFF2-40B4-BE49-F238E27FC236}">
                <a16:creationId xmlns:a16="http://schemas.microsoft.com/office/drawing/2014/main" id="{46737FD9-CCA2-A8A8-CDCE-88CD93ED7F36}"/>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273914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755576" y="519522"/>
            <a:ext cx="7543800" cy="4137060"/>
          </a:xfrm>
        </p:spPr>
        <p:txBody>
          <a:bodyPr>
            <a:noAutofit/>
          </a:bodyPr>
          <a:lstStyle/>
          <a:p>
            <a:r>
              <a:rPr lang="en-US" b="1" dirty="0"/>
              <a:t>Property, Plant &amp; Equipment</a:t>
            </a:r>
            <a:endParaRPr lang="en-US" dirty="0"/>
          </a:p>
          <a:p>
            <a:pPr marL="0" indent="0">
              <a:buNone/>
            </a:pPr>
            <a:r>
              <a:rPr lang="en-US" dirty="0"/>
              <a:t>Where the Company has revalued its Property, Plant and Equipment, the company shall disclose as to whether the </a:t>
            </a:r>
            <a:r>
              <a:rPr lang="en-US" b="1" i="1" dirty="0"/>
              <a:t>revaluation is based on the valuation by a registered valuer</a:t>
            </a:r>
            <a:r>
              <a:rPr lang="en-US" dirty="0"/>
              <a:t> as defined under rule 2 of the Companies (Registered Valuers and Valuation) Rules, 2017. </a:t>
            </a:r>
          </a:p>
          <a:p>
            <a:pPr marL="0" indent="0">
              <a:buNone/>
            </a:pPr>
            <a:endParaRPr lang="en-US" sz="900" dirty="0"/>
          </a:p>
          <a:p>
            <a:pPr marL="0" indent="0">
              <a:buNone/>
            </a:pPr>
            <a:r>
              <a:rPr lang="en-US" dirty="0">
                <a:solidFill>
                  <a:srgbClr val="C00000"/>
                </a:solidFill>
              </a:rPr>
              <a:t>(Similar for </a:t>
            </a:r>
            <a:r>
              <a:rPr lang="en-US" b="1" dirty="0">
                <a:solidFill>
                  <a:srgbClr val="C00000"/>
                </a:solidFill>
              </a:rPr>
              <a:t>Intangible Assets</a:t>
            </a:r>
            <a:r>
              <a:rPr lang="en-US" dirty="0">
                <a:solidFill>
                  <a:srgbClr val="C00000"/>
                </a:solidFill>
              </a:rPr>
              <a:t>)</a:t>
            </a:r>
          </a:p>
          <a:p>
            <a:pPr marL="0" indent="0">
              <a:buNone/>
            </a:pPr>
            <a:endParaRPr lang="en-US" dirty="0"/>
          </a:p>
          <a:p>
            <a:endParaRPr lang="en-US" dirty="0"/>
          </a:p>
          <a:p>
            <a:pPr lvl="1"/>
            <a:endParaRPr lang="en-IN" sz="2800" dirty="0"/>
          </a:p>
        </p:txBody>
      </p:sp>
      <p:sp>
        <p:nvSpPr>
          <p:cNvPr id="6" name="Rectangle 5"/>
          <p:cNvSpPr/>
          <p:nvPr/>
        </p:nvSpPr>
        <p:spPr>
          <a:xfrm>
            <a:off x="2953762" y="-20538"/>
            <a:ext cx="3202415" cy="369332"/>
          </a:xfrm>
          <a:prstGeom prst="rect">
            <a:avLst/>
          </a:prstGeom>
        </p:spPr>
        <p:txBody>
          <a:bodyPr wrap="none">
            <a:spAutoFit/>
          </a:bodyPr>
          <a:lstStyle/>
          <a:p>
            <a:pPr lvl="0"/>
            <a:r>
              <a:rPr lang="en-IN" dirty="0">
                <a:solidFill>
                  <a:schemeClr val="bg1"/>
                </a:solidFill>
                <a:latin typeface="Calibri" pitchFamily="34" charset="0"/>
                <a:cs typeface="Calibri" pitchFamily="34" charset="0"/>
              </a:rPr>
              <a:t>Disclosure regarding revaluation</a:t>
            </a:r>
          </a:p>
        </p:txBody>
      </p:sp>
      <p:sp>
        <p:nvSpPr>
          <p:cNvPr id="2" name="Date Placeholder 1">
            <a:extLst>
              <a:ext uri="{FF2B5EF4-FFF2-40B4-BE49-F238E27FC236}">
                <a16:creationId xmlns:a16="http://schemas.microsoft.com/office/drawing/2014/main" id="{8C0D7812-DB82-0254-936C-E70DDC5641A1}"/>
              </a:ext>
            </a:extLst>
          </p:cNvPr>
          <p:cNvSpPr>
            <a:spLocks noGrp="1"/>
          </p:cNvSpPr>
          <p:nvPr>
            <p:ph type="dt" sz="half" idx="10"/>
          </p:nvPr>
        </p:nvSpPr>
        <p:spPr/>
        <p:txBody>
          <a:bodyPr/>
          <a:lstStyle/>
          <a:p>
            <a:fld id="{E1E3E8D5-CCE0-42DB-B3FC-74B51F3AC660}" type="datetime1">
              <a:rPr lang="en-US" smtClean="0"/>
              <a:t>4/18/2023</a:t>
            </a:fld>
            <a:endParaRPr lang="en-IN"/>
          </a:p>
        </p:txBody>
      </p:sp>
      <p:sp>
        <p:nvSpPr>
          <p:cNvPr id="3" name="Footer Placeholder 2">
            <a:extLst>
              <a:ext uri="{FF2B5EF4-FFF2-40B4-BE49-F238E27FC236}">
                <a16:creationId xmlns:a16="http://schemas.microsoft.com/office/drawing/2014/main" id="{1B348554-F8EA-DEB4-0A52-79021CDEC9BB}"/>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387910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CARO 2020</a:t>
            </a:r>
          </a:p>
        </p:txBody>
      </p:sp>
      <p:sp>
        <p:nvSpPr>
          <p:cNvPr id="3" name="Content Placeholder 2"/>
          <p:cNvSpPr>
            <a:spLocks noGrp="1"/>
          </p:cNvSpPr>
          <p:nvPr>
            <p:ph idx="1"/>
          </p:nvPr>
        </p:nvSpPr>
        <p:spPr/>
        <p:txBody>
          <a:bodyPr>
            <a:noAutofit/>
          </a:bodyPr>
          <a:lstStyle/>
          <a:p>
            <a:r>
              <a:rPr lang="en-US" dirty="0"/>
              <a:t>Specify the amount of change, if change is 10% or more in the aggregate of the net carrying value of each class of Property, Plant and Equipment or intangible assets; [Paragraph 3(i)(d)]</a:t>
            </a:r>
            <a:endParaRPr lang="en-IN" dirty="0"/>
          </a:p>
        </p:txBody>
      </p:sp>
      <p:sp>
        <p:nvSpPr>
          <p:cNvPr id="6" name="Date Placeholder 5">
            <a:extLst>
              <a:ext uri="{FF2B5EF4-FFF2-40B4-BE49-F238E27FC236}">
                <a16:creationId xmlns:a16="http://schemas.microsoft.com/office/drawing/2014/main" id="{B6C8B4FC-BF44-DE08-8BB5-87795AF9F77C}"/>
              </a:ext>
            </a:extLst>
          </p:cNvPr>
          <p:cNvSpPr>
            <a:spLocks noGrp="1"/>
          </p:cNvSpPr>
          <p:nvPr>
            <p:ph type="dt" sz="half" idx="10"/>
          </p:nvPr>
        </p:nvSpPr>
        <p:spPr/>
        <p:txBody>
          <a:bodyPr/>
          <a:lstStyle/>
          <a:p>
            <a:fld id="{39688919-D7A9-450D-9A14-70DB4DE3331F}" type="datetime1">
              <a:rPr lang="en-US" smtClean="0"/>
              <a:t>4/18/2023</a:t>
            </a:fld>
            <a:endParaRPr lang="en-IN"/>
          </a:p>
        </p:txBody>
      </p:sp>
      <p:sp>
        <p:nvSpPr>
          <p:cNvPr id="7" name="Footer Placeholder 6">
            <a:extLst>
              <a:ext uri="{FF2B5EF4-FFF2-40B4-BE49-F238E27FC236}">
                <a16:creationId xmlns:a16="http://schemas.microsoft.com/office/drawing/2014/main" id="{BA530BCB-62CF-24CA-B8AB-406217FFDB64}"/>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15880578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CARO 2020</a:t>
            </a:r>
          </a:p>
        </p:txBody>
      </p:sp>
      <p:sp>
        <p:nvSpPr>
          <p:cNvPr id="3" name="Content Placeholder 2"/>
          <p:cNvSpPr>
            <a:spLocks noGrp="1"/>
          </p:cNvSpPr>
          <p:nvPr>
            <p:ph idx="1"/>
          </p:nvPr>
        </p:nvSpPr>
        <p:spPr/>
        <p:txBody>
          <a:bodyPr>
            <a:noAutofit/>
          </a:bodyPr>
          <a:lstStyle/>
          <a:p>
            <a:r>
              <a:rPr lang="en-US" dirty="0"/>
              <a:t>Whether the company has revalued its Property, Plant and Equipment (including Right of Use assets) or intangible assets or both during the year and, if so, whether the revaluation is based on the valuation by a Registered Valuer;</a:t>
            </a:r>
          </a:p>
          <a:p>
            <a:endParaRPr lang="en-IN" dirty="0"/>
          </a:p>
        </p:txBody>
      </p:sp>
      <p:sp>
        <p:nvSpPr>
          <p:cNvPr id="6" name="Date Placeholder 5">
            <a:extLst>
              <a:ext uri="{FF2B5EF4-FFF2-40B4-BE49-F238E27FC236}">
                <a16:creationId xmlns:a16="http://schemas.microsoft.com/office/drawing/2014/main" id="{AAA1CD90-FEEB-26C7-7BF9-DC044BFC15E1}"/>
              </a:ext>
            </a:extLst>
          </p:cNvPr>
          <p:cNvSpPr>
            <a:spLocks noGrp="1"/>
          </p:cNvSpPr>
          <p:nvPr>
            <p:ph type="dt" sz="half" idx="10"/>
          </p:nvPr>
        </p:nvSpPr>
        <p:spPr/>
        <p:txBody>
          <a:bodyPr/>
          <a:lstStyle/>
          <a:p>
            <a:fld id="{BB7E0584-0CF7-41E3-971E-87517947C3BF}" type="datetime1">
              <a:rPr lang="en-US" smtClean="0"/>
              <a:t>4/18/2023</a:t>
            </a:fld>
            <a:endParaRPr lang="en-IN"/>
          </a:p>
        </p:txBody>
      </p:sp>
      <p:sp>
        <p:nvSpPr>
          <p:cNvPr id="7" name="Footer Placeholder 6">
            <a:extLst>
              <a:ext uri="{FF2B5EF4-FFF2-40B4-BE49-F238E27FC236}">
                <a16:creationId xmlns:a16="http://schemas.microsoft.com/office/drawing/2014/main" id="{6E6C1317-0425-E3DD-2059-C4D10335779C}"/>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3792513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046A7-7AA7-BEFA-C71E-E07F95260982}"/>
              </a:ext>
            </a:extLst>
          </p:cNvPr>
          <p:cNvSpPr>
            <a:spLocks noGrp="1"/>
          </p:cNvSpPr>
          <p:nvPr>
            <p:ph type="title"/>
          </p:nvPr>
        </p:nvSpPr>
        <p:spPr/>
        <p:txBody>
          <a:bodyPr>
            <a:normAutofit fontScale="90000"/>
          </a:bodyPr>
          <a:lstStyle/>
          <a:p>
            <a:r>
              <a:rPr lang="en-US" dirty="0"/>
              <a:t> </a:t>
            </a:r>
            <a:endParaRPr lang="en-IN" dirty="0"/>
          </a:p>
        </p:txBody>
      </p:sp>
      <p:sp>
        <p:nvSpPr>
          <p:cNvPr id="3" name="Content Placeholder 2">
            <a:extLst>
              <a:ext uri="{FF2B5EF4-FFF2-40B4-BE49-F238E27FC236}">
                <a16:creationId xmlns:a16="http://schemas.microsoft.com/office/drawing/2014/main" id="{1D0F4BA5-889F-4093-A3C1-0AC1D9063951}"/>
              </a:ext>
            </a:extLst>
          </p:cNvPr>
          <p:cNvSpPr>
            <a:spLocks noGrp="1"/>
          </p:cNvSpPr>
          <p:nvPr>
            <p:ph idx="1"/>
          </p:nvPr>
        </p:nvSpPr>
        <p:spPr>
          <a:xfrm>
            <a:off x="323528" y="411510"/>
            <a:ext cx="8352928" cy="3915435"/>
          </a:xfrm>
        </p:spPr>
        <p:txBody>
          <a:bodyPr>
            <a:normAutofit fontScale="85000" lnSpcReduction="10000"/>
          </a:bodyPr>
          <a:lstStyle/>
          <a:p>
            <a:pPr algn="just"/>
            <a:r>
              <a:rPr lang="en-US" sz="3500" b="1" dirty="0">
                <a:solidFill>
                  <a:srgbClr val="92D050"/>
                </a:solidFill>
                <a:latin typeface="Abadi" panose="020B0604020202020204" pitchFamily="34" charset="0"/>
              </a:rPr>
              <a:t>Schedule III</a:t>
            </a:r>
          </a:p>
          <a:p>
            <a:pPr algn="just"/>
            <a:r>
              <a:rPr lang="en-US" dirty="0">
                <a:latin typeface="Abadi" panose="020B0604020202020204" pitchFamily="34" charset="0"/>
              </a:rPr>
              <a:t>Responsibility of Company</a:t>
            </a:r>
          </a:p>
          <a:p>
            <a:pPr algn="just"/>
            <a:r>
              <a:rPr lang="en-US" dirty="0">
                <a:latin typeface="Abadi" panose="020B0604020202020204" pitchFamily="34" charset="0"/>
              </a:rPr>
              <a:t>Section 129 </a:t>
            </a:r>
            <a:r>
              <a:rPr lang="en-US" b="0" i="0" dirty="0">
                <a:solidFill>
                  <a:srgbClr val="333333"/>
                </a:solidFill>
                <a:effectLst/>
                <a:latin typeface="Abadi" panose="020B0604020202020204" pitchFamily="34" charset="0"/>
              </a:rPr>
              <a:t>(</a:t>
            </a:r>
            <a:r>
              <a:rPr lang="en-US" b="0" i="1" dirty="0">
                <a:solidFill>
                  <a:srgbClr val="333333"/>
                </a:solidFill>
                <a:effectLst/>
                <a:latin typeface="Abadi" panose="020B0604020202020204" pitchFamily="34" charset="0"/>
              </a:rPr>
              <a:t>7</a:t>
            </a:r>
            <a:r>
              <a:rPr lang="en-US" b="0" i="0" dirty="0">
                <a:solidFill>
                  <a:srgbClr val="333333"/>
                </a:solidFill>
                <a:effectLst/>
                <a:latin typeface="Abadi" panose="020B0604020202020204" pitchFamily="34" charset="0"/>
              </a:rPr>
              <a:t>): If a company contravenes the provisions of this section, the </a:t>
            </a:r>
            <a:r>
              <a:rPr lang="en-US" b="0" i="0" u="none" strike="noStrike" dirty="0">
                <a:solidFill>
                  <a:srgbClr val="CA3C08"/>
                </a:solidFill>
                <a:effectLst/>
                <a:latin typeface="Abadi" panose="020B0604020202020204" pitchFamily="34" charset="0"/>
              </a:rPr>
              <a:t>MD</a:t>
            </a:r>
            <a:r>
              <a:rPr lang="en-US" b="0" i="0" dirty="0">
                <a:solidFill>
                  <a:srgbClr val="333333"/>
                </a:solidFill>
                <a:effectLst/>
                <a:latin typeface="Abadi" panose="020B0604020202020204" pitchFamily="34" charset="0"/>
              </a:rPr>
              <a:t>, the </a:t>
            </a:r>
            <a:r>
              <a:rPr lang="en-US" b="0" i="0" u="none" strike="noStrike" dirty="0">
                <a:solidFill>
                  <a:srgbClr val="CA3C08"/>
                </a:solidFill>
                <a:effectLst/>
                <a:latin typeface="Abadi" panose="020B0604020202020204" pitchFamily="34" charset="0"/>
              </a:rPr>
              <a:t>WTD </a:t>
            </a:r>
            <a:r>
              <a:rPr lang="en-US" b="0" i="0" dirty="0">
                <a:solidFill>
                  <a:srgbClr val="333333"/>
                </a:solidFill>
                <a:effectLst/>
                <a:latin typeface="Abadi" panose="020B0604020202020204" pitchFamily="34" charset="0"/>
              </a:rPr>
              <a:t>in charge of finance, the </a:t>
            </a:r>
            <a:r>
              <a:rPr lang="en-US" b="0" i="0" u="none" strike="noStrike" dirty="0">
                <a:solidFill>
                  <a:srgbClr val="CA3C08"/>
                </a:solidFill>
                <a:effectLst/>
                <a:latin typeface="Abadi" panose="020B0604020202020204" pitchFamily="34" charset="0"/>
              </a:rPr>
              <a:t>CFO </a:t>
            </a:r>
            <a:r>
              <a:rPr lang="en-US" b="0" i="0" dirty="0">
                <a:solidFill>
                  <a:srgbClr val="333333"/>
                </a:solidFill>
                <a:effectLst/>
                <a:latin typeface="Abadi" panose="020B0604020202020204" pitchFamily="34" charset="0"/>
              </a:rPr>
              <a:t> or any other person charged by the Board with the duty of complying with the requirements of this section and in the absence of any of the officers mentioned above, all the directors shall be punishable with imprisonment for a term which may extend to </a:t>
            </a:r>
            <a:r>
              <a:rPr lang="en-US" b="1" i="0" dirty="0">
                <a:solidFill>
                  <a:srgbClr val="333333"/>
                </a:solidFill>
                <a:effectLst/>
                <a:latin typeface="Abadi" panose="020B0604020202020204" pitchFamily="34" charset="0"/>
              </a:rPr>
              <a:t>1</a:t>
            </a:r>
            <a:r>
              <a:rPr lang="en-US" b="0" i="0" dirty="0">
                <a:solidFill>
                  <a:srgbClr val="333333"/>
                </a:solidFill>
                <a:effectLst/>
                <a:latin typeface="Abadi" panose="020B0604020202020204" pitchFamily="34" charset="0"/>
              </a:rPr>
              <a:t> year or with fine which shall not be less than Rs. 50,000 but which may extend to Rs. 5,00,000, or with both.</a:t>
            </a:r>
            <a:endParaRPr lang="en-US" dirty="0">
              <a:latin typeface="Abadi" panose="020B0604020202020204" pitchFamily="34" charset="0"/>
            </a:endParaRPr>
          </a:p>
          <a:p>
            <a:pPr algn="just"/>
            <a:endParaRPr lang="en-US" dirty="0">
              <a:latin typeface="Abadi" panose="020B0604020202020204" pitchFamily="34" charset="0"/>
            </a:endParaRPr>
          </a:p>
        </p:txBody>
      </p:sp>
      <p:sp>
        <p:nvSpPr>
          <p:cNvPr id="6" name="Date Placeholder 5">
            <a:extLst>
              <a:ext uri="{FF2B5EF4-FFF2-40B4-BE49-F238E27FC236}">
                <a16:creationId xmlns:a16="http://schemas.microsoft.com/office/drawing/2014/main" id="{2C82FD77-8AA2-BED6-598F-E935E575DA60}"/>
              </a:ext>
            </a:extLst>
          </p:cNvPr>
          <p:cNvSpPr>
            <a:spLocks noGrp="1"/>
          </p:cNvSpPr>
          <p:nvPr>
            <p:ph type="dt" sz="half" idx="10"/>
          </p:nvPr>
        </p:nvSpPr>
        <p:spPr/>
        <p:txBody>
          <a:bodyPr/>
          <a:lstStyle/>
          <a:p>
            <a:fld id="{0E627CF5-C8F7-4780-9CF7-7E060B41C84B}" type="datetime1">
              <a:rPr lang="en-US" smtClean="0"/>
              <a:t>4/18/2023</a:t>
            </a:fld>
            <a:endParaRPr lang="en-IN"/>
          </a:p>
        </p:txBody>
      </p:sp>
      <p:sp>
        <p:nvSpPr>
          <p:cNvPr id="7" name="Footer Placeholder 6">
            <a:extLst>
              <a:ext uri="{FF2B5EF4-FFF2-40B4-BE49-F238E27FC236}">
                <a16:creationId xmlns:a16="http://schemas.microsoft.com/office/drawing/2014/main" id="{6773B37E-7510-DA54-FA7E-8997799D477A}"/>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23008630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267494"/>
            <a:ext cx="7543800" cy="3510390"/>
          </a:xfrm>
        </p:spPr>
        <p:txBody>
          <a:bodyPr>
            <a:normAutofit/>
          </a:bodyPr>
          <a:lstStyle/>
          <a:p>
            <a:pPr marL="0" indent="0">
              <a:buNone/>
            </a:pPr>
            <a:r>
              <a:rPr lang="en-US" sz="1600" b="1" dirty="0"/>
              <a:t>(iv) Capital-Work-in Progress (CWIP) </a:t>
            </a:r>
            <a:r>
              <a:rPr lang="en-US" sz="1600" b="1" i="1" dirty="0"/>
              <a:t>(Same for Intangible Assets under development)</a:t>
            </a:r>
          </a:p>
          <a:p>
            <a:pPr marL="0" indent="0">
              <a:buNone/>
            </a:pPr>
            <a:endParaRPr lang="en-IN" sz="1600" dirty="0"/>
          </a:p>
        </p:txBody>
      </p:sp>
      <p:sp>
        <p:nvSpPr>
          <p:cNvPr id="6" name="Rectangle 5"/>
          <p:cNvSpPr/>
          <p:nvPr/>
        </p:nvSpPr>
        <p:spPr>
          <a:xfrm>
            <a:off x="395536" y="577013"/>
            <a:ext cx="8538864" cy="584775"/>
          </a:xfrm>
          <a:prstGeom prst="rect">
            <a:avLst/>
          </a:prstGeom>
        </p:spPr>
        <p:txBody>
          <a:bodyPr wrap="square">
            <a:spAutoFit/>
          </a:bodyPr>
          <a:lstStyle/>
          <a:p>
            <a:pPr lvl="0"/>
            <a:r>
              <a:rPr lang="en-IN" sz="1600" dirty="0">
                <a:latin typeface="Calibri" pitchFamily="34" charset="0"/>
                <a:cs typeface="Calibri" pitchFamily="34" charset="0"/>
              </a:rPr>
              <a:t>(a) For Capital-work-in progress, following ageing schedule shall be given: </a:t>
            </a:r>
          </a:p>
          <a:p>
            <a:r>
              <a:rPr lang="en-US" sz="1600" dirty="0">
                <a:latin typeface="Calibri" pitchFamily="34" charset="0"/>
                <a:cs typeface="Calibri" pitchFamily="34" charset="0"/>
              </a:rPr>
              <a:t>      CWIP aging schedule</a:t>
            </a:r>
            <a:endParaRPr lang="en-IN" sz="1600" dirty="0">
              <a:latin typeface="Calibri" pitchFamily="34" charset="0"/>
              <a:cs typeface="Calibri"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125091124"/>
              </p:ext>
            </p:extLst>
          </p:nvPr>
        </p:nvGraphicFramePr>
        <p:xfrm>
          <a:off x="209600" y="1059582"/>
          <a:ext cx="8826895" cy="3201354"/>
        </p:xfrm>
        <a:graphic>
          <a:graphicData uri="http://schemas.openxmlformats.org/drawingml/2006/table">
            <a:tbl>
              <a:tblPr firstRow="1" firstCol="1" bandRow="1">
                <a:tableStyleId>{5C22544A-7EE6-4342-B048-85BDC9FD1C3A}</a:tableStyleId>
              </a:tblPr>
              <a:tblGrid>
                <a:gridCol w="2376224">
                  <a:extLst>
                    <a:ext uri="{9D8B030D-6E8A-4147-A177-3AD203B41FA5}">
                      <a16:colId xmlns:a16="http://schemas.microsoft.com/office/drawing/2014/main" val="20000"/>
                    </a:ext>
                  </a:extLst>
                </a:gridCol>
                <a:gridCol w="1273398">
                  <a:extLst>
                    <a:ext uri="{9D8B030D-6E8A-4147-A177-3AD203B41FA5}">
                      <a16:colId xmlns:a16="http://schemas.microsoft.com/office/drawing/2014/main" val="20001"/>
                    </a:ext>
                  </a:extLst>
                </a:gridCol>
                <a:gridCol w="886121">
                  <a:extLst>
                    <a:ext uri="{9D8B030D-6E8A-4147-A177-3AD203B41FA5}">
                      <a16:colId xmlns:a16="http://schemas.microsoft.com/office/drawing/2014/main" val="20002"/>
                    </a:ext>
                  </a:extLst>
                </a:gridCol>
                <a:gridCol w="1438609">
                  <a:extLst>
                    <a:ext uri="{9D8B030D-6E8A-4147-A177-3AD203B41FA5}">
                      <a16:colId xmlns:a16="http://schemas.microsoft.com/office/drawing/2014/main" val="20003"/>
                    </a:ext>
                  </a:extLst>
                </a:gridCol>
                <a:gridCol w="1438609">
                  <a:extLst>
                    <a:ext uri="{9D8B030D-6E8A-4147-A177-3AD203B41FA5}">
                      <a16:colId xmlns:a16="http://schemas.microsoft.com/office/drawing/2014/main" val="20004"/>
                    </a:ext>
                  </a:extLst>
                </a:gridCol>
                <a:gridCol w="1413934">
                  <a:extLst>
                    <a:ext uri="{9D8B030D-6E8A-4147-A177-3AD203B41FA5}">
                      <a16:colId xmlns:a16="http://schemas.microsoft.com/office/drawing/2014/main" val="20005"/>
                    </a:ext>
                  </a:extLst>
                </a:gridCol>
              </a:tblGrid>
              <a:tr h="193643">
                <a:tc rowSpan="2">
                  <a:txBody>
                    <a:bodyPr/>
                    <a:lstStyle/>
                    <a:p>
                      <a:pPr marL="1270" indent="-6350" algn="l">
                        <a:lnSpc>
                          <a:spcPct val="107000"/>
                        </a:lnSpc>
                        <a:spcAft>
                          <a:spcPts val="0"/>
                        </a:spcAft>
                      </a:pPr>
                      <a:r>
                        <a:rPr lang="en-US" sz="2200" dirty="0">
                          <a:effectLst/>
                          <a:latin typeface="Calibri" pitchFamily="34" charset="0"/>
                          <a:cs typeface="Calibri" pitchFamily="34" charset="0"/>
                        </a:rPr>
                        <a:t>CWIP  </a:t>
                      </a:r>
                      <a:endParaRPr lang="en-IN" sz="2200" dirty="0">
                        <a:solidFill>
                          <a:srgbClr val="000000"/>
                        </a:solidFill>
                        <a:effectLst/>
                        <a:latin typeface="Calibri" pitchFamily="34" charset="0"/>
                        <a:ea typeface="Times New Roman"/>
                        <a:cs typeface="Calibri" pitchFamily="34" charset="0"/>
                      </a:endParaRPr>
                    </a:p>
                  </a:txBody>
                  <a:tcPr marL="18415" marR="30480" marT="6668" marB="0"/>
                </a:tc>
                <a:tc gridSpan="4">
                  <a:txBody>
                    <a:bodyPr/>
                    <a:lstStyle/>
                    <a:p>
                      <a:pPr marL="1270" indent="-6350" algn="l">
                        <a:lnSpc>
                          <a:spcPct val="107000"/>
                        </a:lnSpc>
                        <a:spcAft>
                          <a:spcPts val="0"/>
                        </a:spcAft>
                      </a:pPr>
                      <a:r>
                        <a:rPr lang="en-US" sz="2200" dirty="0">
                          <a:effectLst/>
                          <a:latin typeface="Calibri" pitchFamily="34" charset="0"/>
                          <a:cs typeface="Calibri" pitchFamily="34" charset="0"/>
                        </a:rPr>
                        <a:t>Amount in CWIP for a period of </a:t>
                      </a:r>
                      <a:endParaRPr lang="en-IN" sz="2200" dirty="0">
                        <a:solidFill>
                          <a:srgbClr val="000000"/>
                        </a:solidFill>
                        <a:effectLst/>
                        <a:latin typeface="Calibri" pitchFamily="34" charset="0"/>
                        <a:ea typeface="Times New Roman"/>
                        <a:cs typeface="Calibri" pitchFamily="34" charset="0"/>
                      </a:endParaRPr>
                    </a:p>
                  </a:txBody>
                  <a:tcPr marL="18415" marR="30480" marT="6668" marB="0"/>
                </a:tc>
                <a:tc hMerge="1">
                  <a:txBody>
                    <a:bodyPr/>
                    <a:lstStyle/>
                    <a:p>
                      <a:endParaRPr lang="en-IN"/>
                    </a:p>
                  </a:txBody>
                  <a:tcPr/>
                </a:tc>
                <a:tc hMerge="1">
                  <a:txBody>
                    <a:bodyPr/>
                    <a:lstStyle/>
                    <a:p>
                      <a:endParaRPr lang="en-IN"/>
                    </a:p>
                  </a:txBody>
                  <a:tcPr/>
                </a:tc>
                <a:tc hMerge="1">
                  <a:txBody>
                    <a:bodyPr/>
                    <a:lstStyle/>
                    <a:p>
                      <a:endParaRPr lang="en-IN"/>
                    </a:p>
                  </a:txBody>
                  <a:tcPr/>
                </a:tc>
                <a:tc>
                  <a:txBody>
                    <a:bodyPr/>
                    <a:lstStyle/>
                    <a:p>
                      <a:pPr marL="1270" indent="-6350" algn="l">
                        <a:lnSpc>
                          <a:spcPct val="107000"/>
                        </a:lnSpc>
                        <a:spcAft>
                          <a:spcPts val="0"/>
                        </a:spcAft>
                      </a:pPr>
                      <a:r>
                        <a:rPr lang="en-US" sz="2200">
                          <a:effectLst/>
                          <a:latin typeface="Calibri" pitchFamily="34" charset="0"/>
                          <a:cs typeface="Calibri" pitchFamily="34" charset="0"/>
                        </a:rPr>
                        <a:t>Total*  </a:t>
                      </a:r>
                      <a:endParaRPr lang="en-IN" sz="2200">
                        <a:solidFill>
                          <a:srgbClr val="000000"/>
                        </a:solidFill>
                        <a:effectLst/>
                        <a:latin typeface="Calibri" pitchFamily="34" charset="0"/>
                        <a:ea typeface="Times New Roman"/>
                        <a:cs typeface="Calibri" pitchFamily="34" charset="0"/>
                      </a:endParaRPr>
                    </a:p>
                  </a:txBody>
                  <a:tcPr marL="18415" marR="30480" marT="6668" marB="0"/>
                </a:tc>
                <a:extLst>
                  <a:ext uri="{0D108BD9-81ED-4DB2-BD59-A6C34878D82A}">
                    <a16:rowId xmlns:a16="http://schemas.microsoft.com/office/drawing/2014/main" val="10000"/>
                  </a:ext>
                </a:extLst>
              </a:tr>
              <a:tr h="389335">
                <a:tc vMerge="1">
                  <a:txBody>
                    <a:bodyPr/>
                    <a:lstStyle/>
                    <a:p>
                      <a:endParaRPr lang="en-IN"/>
                    </a:p>
                  </a:txBody>
                  <a:tcPr/>
                </a:tc>
                <a:tc>
                  <a:txBody>
                    <a:bodyPr/>
                    <a:lstStyle/>
                    <a:p>
                      <a:pPr marL="1270" indent="-6350" algn="l">
                        <a:lnSpc>
                          <a:spcPct val="107000"/>
                        </a:lnSpc>
                        <a:spcAft>
                          <a:spcPts val="0"/>
                        </a:spcAft>
                      </a:pPr>
                      <a:r>
                        <a:rPr lang="en-US" sz="2200" dirty="0">
                          <a:effectLst/>
                          <a:latin typeface="Calibri" pitchFamily="34" charset="0"/>
                          <a:cs typeface="Calibri" pitchFamily="34" charset="0"/>
                        </a:rPr>
                        <a:t>Less than </a:t>
                      </a:r>
                      <a:endParaRPr lang="en-IN" sz="2200" dirty="0">
                        <a:effectLst/>
                        <a:latin typeface="Calibri" pitchFamily="34" charset="0"/>
                        <a:cs typeface="Calibri" pitchFamily="34" charset="0"/>
                      </a:endParaRPr>
                    </a:p>
                    <a:p>
                      <a:pPr marL="1270" indent="-6350" algn="l">
                        <a:lnSpc>
                          <a:spcPct val="107000"/>
                        </a:lnSpc>
                        <a:spcAft>
                          <a:spcPts val="0"/>
                        </a:spcAft>
                      </a:pPr>
                      <a:r>
                        <a:rPr lang="en-US" sz="2200" dirty="0">
                          <a:effectLst/>
                          <a:latin typeface="Calibri" pitchFamily="34" charset="0"/>
                          <a:cs typeface="Calibri" pitchFamily="34" charset="0"/>
                        </a:rPr>
                        <a:t>1 year  </a:t>
                      </a:r>
                      <a:endParaRPr lang="en-IN" sz="2200" dirty="0">
                        <a:solidFill>
                          <a:srgbClr val="000000"/>
                        </a:solidFill>
                        <a:effectLst/>
                        <a:latin typeface="Calibri" pitchFamily="34" charset="0"/>
                        <a:ea typeface="Times New Roman"/>
                        <a:cs typeface="Calibri" pitchFamily="34" charset="0"/>
                      </a:endParaRPr>
                    </a:p>
                  </a:txBody>
                  <a:tcPr marL="18415" marR="30480" marT="6668" marB="0"/>
                </a:tc>
                <a:tc>
                  <a:txBody>
                    <a:bodyPr/>
                    <a:lstStyle/>
                    <a:p>
                      <a:pPr marL="1270" indent="-6350" algn="l">
                        <a:lnSpc>
                          <a:spcPct val="107000"/>
                        </a:lnSpc>
                        <a:spcAft>
                          <a:spcPts val="0"/>
                        </a:spcAft>
                      </a:pPr>
                      <a:r>
                        <a:rPr lang="en-US" sz="2200" dirty="0">
                          <a:effectLst/>
                          <a:latin typeface="Calibri" pitchFamily="34" charset="0"/>
                          <a:cs typeface="Calibri" pitchFamily="34" charset="0"/>
                        </a:rPr>
                        <a:t>1-2 years </a:t>
                      </a:r>
                      <a:endParaRPr lang="en-IN" sz="2200" dirty="0">
                        <a:solidFill>
                          <a:srgbClr val="000000"/>
                        </a:solidFill>
                        <a:effectLst/>
                        <a:latin typeface="Calibri" pitchFamily="34" charset="0"/>
                        <a:ea typeface="Times New Roman"/>
                        <a:cs typeface="Calibri" pitchFamily="34" charset="0"/>
                      </a:endParaRPr>
                    </a:p>
                  </a:txBody>
                  <a:tcPr marL="18415" marR="30480" marT="6668" marB="0"/>
                </a:tc>
                <a:tc>
                  <a:txBody>
                    <a:bodyPr/>
                    <a:lstStyle/>
                    <a:p>
                      <a:pPr marL="1270" indent="-6350" algn="l">
                        <a:lnSpc>
                          <a:spcPct val="107000"/>
                        </a:lnSpc>
                        <a:spcAft>
                          <a:spcPts val="0"/>
                        </a:spcAft>
                      </a:pPr>
                      <a:r>
                        <a:rPr lang="en-US" sz="2200">
                          <a:effectLst/>
                          <a:latin typeface="Calibri" pitchFamily="34" charset="0"/>
                          <a:cs typeface="Calibri" pitchFamily="34" charset="0"/>
                        </a:rPr>
                        <a:t>2-3 years </a:t>
                      </a:r>
                      <a:endParaRPr lang="en-IN" sz="2200">
                        <a:solidFill>
                          <a:srgbClr val="000000"/>
                        </a:solidFill>
                        <a:effectLst/>
                        <a:latin typeface="Calibri" pitchFamily="34" charset="0"/>
                        <a:ea typeface="Times New Roman"/>
                        <a:cs typeface="Calibri" pitchFamily="34" charset="0"/>
                      </a:endParaRPr>
                    </a:p>
                  </a:txBody>
                  <a:tcPr marL="18415" marR="30480" marT="6668" marB="0"/>
                </a:tc>
                <a:tc>
                  <a:txBody>
                    <a:bodyPr/>
                    <a:lstStyle/>
                    <a:p>
                      <a:pPr marL="1270" indent="-6350" algn="l">
                        <a:lnSpc>
                          <a:spcPct val="107000"/>
                        </a:lnSpc>
                        <a:spcAft>
                          <a:spcPts val="0"/>
                        </a:spcAft>
                      </a:pPr>
                      <a:r>
                        <a:rPr lang="en-US" sz="2200" dirty="0">
                          <a:effectLst/>
                          <a:latin typeface="Calibri" pitchFamily="34" charset="0"/>
                          <a:cs typeface="Calibri" pitchFamily="34" charset="0"/>
                        </a:rPr>
                        <a:t>More than 3 </a:t>
                      </a:r>
                      <a:endParaRPr lang="en-IN" sz="2200" dirty="0">
                        <a:effectLst/>
                        <a:latin typeface="Calibri" pitchFamily="34" charset="0"/>
                        <a:cs typeface="Calibri" pitchFamily="34" charset="0"/>
                      </a:endParaRPr>
                    </a:p>
                    <a:p>
                      <a:pPr marL="1270" indent="-6350" algn="l">
                        <a:lnSpc>
                          <a:spcPct val="107000"/>
                        </a:lnSpc>
                        <a:spcAft>
                          <a:spcPts val="0"/>
                        </a:spcAft>
                      </a:pPr>
                      <a:r>
                        <a:rPr lang="en-US" sz="2200" dirty="0">
                          <a:effectLst/>
                          <a:latin typeface="Calibri" pitchFamily="34" charset="0"/>
                          <a:cs typeface="Calibri" pitchFamily="34" charset="0"/>
                        </a:rPr>
                        <a:t>years </a:t>
                      </a:r>
                      <a:endParaRPr lang="en-IN" sz="2200" dirty="0">
                        <a:solidFill>
                          <a:srgbClr val="000000"/>
                        </a:solidFill>
                        <a:effectLst/>
                        <a:latin typeface="Calibri" pitchFamily="34" charset="0"/>
                        <a:ea typeface="Times New Roman"/>
                        <a:cs typeface="Calibri" pitchFamily="34" charset="0"/>
                      </a:endParaRPr>
                    </a:p>
                  </a:txBody>
                  <a:tcPr marL="18415" marR="30480" marT="6668" marB="0"/>
                </a:tc>
                <a:tc>
                  <a:txBody>
                    <a:bodyPr/>
                    <a:lstStyle/>
                    <a:p>
                      <a:pPr marL="1270" indent="-6350" algn="l">
                        <a:lnSpc>
                          <a:spcPct val="107000"/>
                        </a:lnSpc>
                        <a:spcAft>
                          <a:spcPts val="0"/>
                        </a:spcAft>
                      </a:pPr>
                      <a:r>
                        <a:rPr lang="en-US" sz="2200" dirty="0">
                          <a:effectLst/>
                          <a:latin typeface="Calibri" pitchFamily="34" charset="0"/>
                          <a:cs typeface="Calibri" pitchFamily="34" charset="0"/>
                        </a:rPr>
                        <a:t> </a:t>
                      </a:r>
                      <a:endParaRPr lang="en-IN" sz="2200" dirty="0">
                        <a:solidFill>
                          <a:srgbClr val="000000"/>
                        </a:solidFill>
                        <a:effectLst/>
                        <a:latin typeface="Calibri" pitchFamily="34" charset="0"/>
                        <a:ea typeface="Times New Roman"/>
                        <a:cs typeface="Calibri" pitchFamily="34" charset="0"/>
                      </a:endParaRPr>
                    </a:p>
                  </a:txBody>
                  <a:tcPr marL="18415" marR="30480" marT="6668" marB="0"/>
                </a:tc>
                <a:extLst>
                  <a:ext uri="{0D108BD9-81ED-4DB2-BD59-A6C34878D82A}">
                    <a16:rowId xmlns:a16="http://schemas.microsoft.com/office/drawing/2014/main" val="10001"/>
                  </a:ext>
                </a:extLst>
              </a:tr>
              <a:tr h="663416">
                <a:tc>
                  <a:txBody>
                    <a:bodyPr/>
                    <a:lstStyle/>
                    <a:p>
                      <a:pPr marL="1270" indent="-6350" algn="l">
                        <a:lnSpc>
                          <a:spcPct val="107000"/>
                        </a:lnSpc>
                        <a:spcAft>
                          <a:spcPts val="0"/>
                        </a:spcAft>
                      </a:pPr>
                      <a:r>
                        <a:rPr lang="en-US" sz="2200" dirty="0">
                          <a:effectLst/>
                          <a:latin typeface="Calibri" pitchFamily="34" charset="0"/>
                          <a:cs typeface="Calibri" pitchFamily="34" charset="0"/>
                        </a:rPr>
                        <a:t>-Projects in progress  </a:t>
                      </a:r>
                      <a:endParaRPr lang="en-IN" sz="2200" dirty="0">
                        <a:effectLst/>
                        <a:latin typeface="Calibri" pitchFamily="34" charset="0"/>
                        <a:cs typeface="Calibri" pitchFamily="34" charset="0"/>
                      </a:endParaRPr>
                    </a:p>
                    <a:p>
                      <a:pPr marL="1270" indent="-6350" algn="l">
                        <a:lnSpc>
                          <a:spcPct val="107000"/>
                        </a:lnSpc>
                        <a:spcAft>
                          <a:spcPts val="0"/>
                        </a:spcAft>
                      </a:pPr>
                      <a:r>
                        <a:rPr lang="en-US" sz="2200" dirty="0">
                          <a:effectLst/>
                          <a:latin typeface="Calibri" pitchFamily="34" charset="0"/>
                          <a:cs typeface="Calibri" pitchFamily="34" charset="0"/>
                        </a:rPr>
                        <a:t>-Projects temporarily </a:t>
                      </a:r>
                      <a:endParaRPr lang="en-IN" sz="2200" dirty="0">
                        <a:effectLst/>
                        <a:latin typeface="Calibri" pitchFamily="34" charset="0"/>
                        <a:cs typeface="Calibri" pitchFamily="34" charset="0"/>
                      </a:endParaRPr>
                    </a:p>
                    <a:p>
                      <a:pPr marL="1270" indent="-6350" algn="l">
                        <a:lnSpc>
                          <a:spcPct val="107000"/>
                        </a:lnSpc>
                        <a:spcAft>
                          <a:spcPts val="0"/>
                        </a:spcAft>
                      </a:pPr>
                      <a:r>
                        <a:rPr lang="en-US" sz="2200" dirty="0">
                          <a:effectLst/>
                          <a:latin typeface="Calibri" pitchFamily="34" charset="0"/>
                          <a:cs typeface="Calibri" pitchFamily="34" charset="0"/>
                        </a:rPr>
                        <a:t>suspended </a:t>
                      </a:r>
                      <a:endParaRPr lang="en-IN" sz="2200" dirty="0">
                        <a:effectLst/>
                        <a:latin typeface="Calibri" pitchFamily="34" charset="0"/>
                        <a:cs typeface="Calibri" pitchFamily="34" charset="0"/>
                      </a:endParaRPr>
                    </a:p>
                  </a:txBody>
                  <a:tcPr marL="18415" marR="30480" marT="6668" marB="0"/>
                </a:tc>
                <a:tc>
                  <a:txBody>
                    <a:bodyPr/>
                    <a:lstStyle/>
                    <a:p>
                      <a:pPr marL="1270" indent="-6350" algn="l">
                        <a:lnSpc>
                          <a:spcPct val="107000"/>
                        </a:lnSpc>
                        <a:spcAft>
                          <a:spcPts val="0"/>
                        </a:spcAft>
                      </a:pPr>
                      <a:r>
                        <a:rPr lang="en-US" sz="2200" dirty="0">
                          <a:effectLst/>
                          <a:latin typeface="Calibri" pitchFamily="34" charset="0"/>
                          <a:cs typeface="Calibri" pitchFamily="34" charset="0"/>
                        </a:rPr>
                        <a:t> </a:t>
                      </a:r>
                      <a:endParaRPr lang="en-IN" sz="2200" dirty="0">
                        <a:solidFill>
                          <a:srgbClr val="000000"/>
                        </a:solidFill>
                        <a:effectLst/>
                        <a:latin typeface="Calibri" pitchFamily="34" charset="0"/>
                        <a:ea typeface="Times New Roman"/>
                        <a:cs typeface="Calibri" pitchFamily="34" charset="0"/>
                      </a:endParaRPr>
                    </a:p>
                  </a:txBody>
                  <a:tcPr marL="18415" marR="30480" marT="6668" marB="0"/>
                </a:tc>
                <a:tc>
                  <a:txBody>
                    <a:bodyPr/>
                    <a:lstStyle/>
                    <a:p>
                      <a:pPr marL="1270" indent="-6350" algn="l">
                        <a:lnSpc>
                          <a:spcPct val="107000"/>
                        </a:lnSpc>
                        <a:spcAft>
                          <a:spcPts val="0"/>
                        </a:spcAft>
                      </a:pPr>
                      <a:r>
                        <a:rPr lang="en-US" sz="2200" dirty="0">
                          <a:effectLst/>
                          <a:latin typeface="Calibri" pitchFamily="34" charset="0"/>
                          <a:cs typeface="Calibri" pitchFamily="34" charset="0"/>
                        </a:rPr>
                        <a:t> </a:t>
                      </a:r>
                      <a:endParaRPr lang="en-IN" sz="2200" dirty="0">
                        <a:solidFill>
                          <a:srgbClr val="000000"/>
                        </a:solidFill>
                        <a:effectLst/>
                        <a:latin typeface="Calibri" pitchFamily="34" charset="0"/>
                        <a:ea typeface="Times New Roman"/>
                        <a:cs typeface="Calibri" pitchFamily="34" charset="0"/>
                      </a:endParaRPr>
                    </a:p>
                  </a:txBody>
                  <a:tcPr marL="18415" marR="30480" marT="6668" marB="0"/>
                </a:tc>
                <a:tc>
                  <a:txBody>
                    <a:bodyPr/>
                    <a:lstStyle/>
                    <a:p>
                      <a:pPr marL="1270" indent="-6350" algn="l">
                        <a:lnSpc>
                          <a:spcPct val="107000"/>
                        </a:lnSpc>
                        <a:spcAft>
                          <a:spcPts val="0"/>
                        </a:spcAft>
                      </a:pPr>
                      <a:r>
                        <a:rPr lang="en-US" sz="2200" dirty="0">
                          <a:effectLst/>
                          <a:latin typeface="Calibri" pitchFamily="34" charset="0"/>
                          <a:cs typeface="Calibri" pitchFamily="34" charset="0"/>
                        </a:rPr>
                        <a:t> </a:t>
                      </a:r>
                      <a:endParaRPr lang="en-IN" sz="2200" dirty="0">
                        <a:solidFill>
                          <a:srgbClr val="000000"/>
                        </a:solidFill>
                        <a:effectLst/>
                        <a:latin typeface="Calibri" pitchFamily="34" charset="0"/>
                        <a:ea typeface="Times New Roman"/>
                        <a:cs typeface="Calibri" pitchFamily="34" charset="0"/>
                      </a:endParaRPr>
                    </a:p>
                  </a:txBody>
                  <a:tcPr marL="18415" marR="30480" marT="6668" marB="0"/>
                </a:tc>
                <a:tc>
                  <a:txBody>
                    <a:bodyPr/>
                    <a:lstStyle/>
                    <a:p>
                      <a:pPr marL="1270" indent="-6350" algn="l">
                        <a:lnSpc>
                          <a:spcPct val="107000"/>
                        </a:lnSpc>
                        <a:spcAft>
                          <a:spcPts val="0"/>
                        </a:spcAft>
                      </a:pPr>
                      <a:r>
                        <a:rPr lang="en-US" sz="2200" dirty="0">
                          <a:effectLst/>
                          <a:latin typeface="Calibri" pitchFamily="34" charset="0"/>
                          <a:cs typeface="Calibri" pitchFamily="34" charset="0"/>
                        </a:rPr>
                        <a:t> </a:t>
                      </a:r>
                      <a:endParaRPr lang="en-IN" sz="2200" dirty="0">
                        <a:solidFill>
                          <a:srgbClr val="000000"/>
                        </a:solidFill>
                        <a:effectLst/>
                        <a:latin typeface="Calibri" pitchFamily="34" charset="0"/>
                        <a:ea typeface="Times New Roman"/>
                        <a:cs typeface="Calibri" pitchFamily="34" charset="0"/>
                      </a:endParaRPr>
                    </a:p>
                  </a:txBody>
                  <a:tcPr marL="18415" marR="30480" marT="6668" marB="0"/>
                </a:tc>
                <a:tc>
                  <a:txBody>
                    <a:bodyPr/>
                    <a:lstStyle/>
                    <a:p>
                      <a:pPr marL="1270" indent="-6350" algn="l">
                        <a:lnSpc>
                          <a:spcPct val="107000"/>
                        </a:lnSpc>
                        <a:spcAft>
                          <a:spcPts val="0"/>
                        </a:spcAft>
                      </a:pPr>
                      <a:r>
                        <a:rPr lang="en-US" sz="2200" dirty="0">
                          <a:effectLst/>
                          <a:latin typeface="Calibri" pitchFamily="34" charset="0"/>
                          <a:cs typeface="Calibri" pitchFamily="34" charset="0"/>
                        </a:rPr>
                        <a:t> </a:t>
                      </a:r>
                      <a:endParaRPr lang="en-IN" sz="2200" dirty="0">
                        <a:solidFill>
                          <a:srgbClr val="000000"/>
                        </a:solidFill>
                        <a:effectLst/>
                        <a:latin typeface="Calibri" pitchFamily="34" charset="0"/>
                        <a:ea typeface="Times New Roman"/>
                        <a:cs typeface="Calibri" pitchFamily="34" charset="0"/>
                      </a:endParaRPr>
                    </a:p>
                  </a:txBody>
                  <a:tcPr marL="18415" marR="30480" marT="6668" marB="0"/>
                </a:tc>
                <a:extLst>
                  <a:ext uri="{0D108BD9-81ED-4DB2-BD59-A6C34878D82A}">
                    <a16:rowId xmlns:a16="http://schemas.microsoft.com/office/drawing/2014/main" val="10002"/>
                  </a:ext>
                </a:extLst>
              </a:tr>
            </a:tbl>
          </a:graphicData>
        </a:graphic>
      </p:graphicFrame>
      <p:sp>
        <p:nvSpPr>
          <p:cNvPr id="12" name="Rectangle 11"/>
          <p:cNvSpPr/>
          <p:nvPr/>
        </p:nvSpPr>
        <p:spPr>
          <a:xfrm>
            <a:off x="762000" y="4260453"/>
            <a:ext cx="8058911" cy="461665"/>
          </a:xfrm>
          <a:prstGeom prst="rect">
            <a:avLst/>
          </a:prstGeom>
        </p:spPr>
        <p:txBody>
          <a:bodyPr wrap="square">
            <a:spAutoFit/>
          </a:bodyPr>
          <a:lstStyle/>
          <a:p>
            <a:r>
              <a:rPr lang="en-US" sz="2400" b="1" dirty="0">
                <a:solidFill>
                  <a:srgbClr val="0070C0"/>
                </a:solidFill>
                <a:latin typeface="Calibri" pitchFamily="34" charset="0"/>
                <a:cs typeface="Calibri" pitchFamily="34" charset="0"/>
              </a:rPr>
              <a:t>*</a:t>
            </a:r>
            <a:r>
              <a:rPr lang="en-US" sz="2400" dirty="0">
                <a:solidFill>
                  <a:srgbClr val="0070C0"/>
                </a:solidFill>
                <a:latin typeface="Calibri" pitchFamily="34" charset="0"/>
                <a:cs typeface="Calibri" pitchFamily="34" charset="0"/>
              </a:rPr>
              <a:t>Total shall tally with CWIP amount in the balance sheet. </a:t>
            </a:r>
            <a:endParaRPr lang="en-IN" sz="2400" dirty="0">
              <a:solidFill>
                <a:srgbClr val="0070C0"/>
              </a:solidFill>
              <a:latin typeface="Calibri" pitchFamily="34" charset="0"/>
              <a:cs typeface="Calibri" pitchFamily="34" charset="0"/>
            </a:endParaRPr>
          </a:p>
        </p:txBody>
      </p:sp>
      <p:sp>
        <p:nvSpPr>
          <p:cNvPr id="13" name="Rectangle 12"/>
          <p:cNvSpPr/>
          <p:nvPr/>
        </p:nvSpPr>
        <p:spPr>
          <a:xfrm>
            <a:off x="3491881" y="-20538"/>
            <a:ext cx="1941109" cy="369332"/>
          </a:xfrm>
          <a:prstGeom prst="rect">
            <a:avLst/>
          </a:prstGeom>
        </p:spPr>
        <p:txBody>
          <a:bodyPr wrap="none">
            <a:spAutoFit/>
          </a:bodyPr>
          <a:lstStyle/>
          <a:p>
            <a:pPr lvl="0"/>
            <a:r>
              <a:rPr lang="en-IN" dirty="0">
                <a:solidFill>
                  <a:schemeClr val="bg1"/>
                </a:solidFill>
                <a:latin typeface="Calibri" pitchFamily="34" charset="0"/>
                <a:cs typeface="Calibri" pitchFamily="34" charset="0"/>
              </a:rPr>
              <a:t>CWIP, IAUD Ageing</a:t>
            </a:r>
          </a:p>
        </p:txBody>
      </p:sp>
      <p:sp>
        <p:nvSpPr>
          <p:cNvPr id="14" name="Content Placeholder 2"/>
          <p:cNvSpPr txBox="1">
            <a:spLocks/>
          </p:cNvSpPr>
          <p:nvPr/>
        </p:nvSpPr>
        <p:spPr>
          <a:xfrm>
            <a:off x="916632" y="3003798"/>
            <a:ext cx="7543800" cy="1260140"/>
          </a:xfrm>
          <a:prstGeom prst="rect">
            <a:avLst/>
          </a:prstGeom>
        </p:spPr>
        <p:txBody>
          <a:bodyPr vert="horz" lIns="91440" tIns="45720" rIns="91440" bIns="45720" rtlCol="0" anchor="t" anchorCtr="0">
            <a:noAutofit/>
          </a:bodyPr>
          <a:lstStyle>
            <a:lvl1pPr marL="274320" indent="-274320" algn="l" defTabSz="914400" rtl="0" eaLnBrk="1" latinLnBrk="0" hangingPunct="1">
              <a:spcBef>
                <a:spcPts val="0"/>
              </a:spcBef>
              <a:buClr>
                <a:schemeClr val="accent1"/>
              </a:buClr>
              <a:buFont typeface="Arial" pitchFamily="34" charset="0"/>
              <a:buChar char="•"/>
              <a:defRPr lang="en-US" sz="2800" kern="1200" dirty="0" smtClean="0">
                <a:solidFill>
                  <a:schemeClr val="tx2"/>
                </a:solidFill>
                <a:latin typeface="Calibri" pitchFamily="34" charset="0"/>
                <a:ea typeface="+mn-ea"/>
                <a:cs typeface="Calibri" pitchFamily="34" charset="0"/>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accent6">
                    <a:lumMod val="75000"/>
                  </a:schemeClr>
                </a:solidFill>
                <a:latin typeface="Calibri" pitchFamily="34" charset="0"/>
                <a:ea typeface="+mn-ea"/>
                <a:cs typeface="Calibri" pitchFamily="34" charset="0"/>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Calibri" pitchFamily="34" charset="0"/>
                <a:ea typeface="+mn-ea"/>
                <a:cs typeface="Calibri" pitchFamily="34" charset="0"/>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Calibri" pitchFamily="34" charset="0"/>
                <a:ea typeface="+mn-ea"/>
                <a:cs typeface="Calibri" pitchFamily="34" charset="0"/>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Calibri" pitchFamily="34" charset="0"/>
                <a:ea typeface="+mn-ea"/>
                <a:cs typeface="Calibri"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buNone/>
            </a:pPr>
            <a:r>
              <a:rPr lang="en-IN" sz="2000" dirty="0"/>
              <a:t> </a:t>
            </a:r>
          </a:p>
        </p:txBody>
      </p:sp>
      <p:sp>
        <p:nvSpPr>
          <p:cNvPr id="3" name="Date Placeholder 2">
            <a:extLst>
              <a:ext uri="{FF2B5EF4-FFF2-40B4-BE49-F238E27FC236}">
                <a16:creationId xmlns:a16="http://schemas.microsoft.com/office/drawing/2014/main" id="{74BB8040-6727-B02F-1136-93E14C34AEBD}"/>
              </a:ext>
            </a:extLst>
          </p:cNvPr>
          <p:cNvSpPr>
            <a:spLocks noGrp="1"/>
          </p:cNvSpPr>
          <p:nvPr>
            <p:ph type="dt" sz="half" idx="10"/>
          </p:nvPr>
        </p:nvSpPr>
        <p:spPr/>
        <p:txBody>
          <a:bodyPr/>
          <a:lstStyle/>
          <a:p>
            <a:fld id="{F2575FA2-8D73-4BC3-8683-EB3C9F620A05}" type="datetime1">
              <a:rPr lang="en-US" smtClean="0"/>
              <a:t>4/18/2023</a:t>
            </a:fld>
            <a:endParaRPr lang="en-IN"/>
          </a:p>
        </p:txBody>
      </p:sp>
      <p:sp>
        <p:nvSpPr>
          <p:cNvPr id="7" name="Footer Placeholder 6">
            <a:extLst>
              <a:ext uri="{FF2B5EF4-FFF2-40B4-BE49-F238E27FC236}">
                <a16:creationId xmlns:a16="http://schemas.microsoft.com/office/drawing/2014/main" id="{F90A0294-1DC7-1B92-FA02-A89D6B42D1E8}"/>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375337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267494"/>
            <a:ext cx="7543800" cy="3510390"/>
          </a:xfrm>
        </p:spPr>
        <p:txBody>
          <a:bodyPr>
            <a:normAutofit/>
          </a:bodyPr>
          <a:lstStyle/>
          <a:p>
            <a:pPr marL="0" indent="0">
              <a:buNone/>
            </a:pPr>
            <a:r>
              <a:rPr lang="en-IN" sz="1600" dirty="0"/>
              <a:t>  </a:t>
            </a:r>
          </a:p>
        </p:txBody>
      </p:sp>
      <p:sp>
        <p:nvSpPr>
          <p:cNvPr id="6" name="Rectangle 5"/>
          <p:cNvSpPr/>
          <p:nvPr/>
        </p:nvSpPr>
        <p:spPr>
          <a:xfrm>
            <a:off x="1043608" y="577013"/>
            <a:ext cx="7416824" cy="338554"/>
          </a:xfrm>
          <a:prstGeom prst="rect">
            <a:avLst/>
          </a:prstGeom>
        </p:spPr>
        <p:txBody>
          <a:bodyPr wrap="square">
            <a:spAutoFit/>
          </a:bodyPr>
          <a:lstStyle/>
          <a:p>
            <a:pPr lvl="0"/>
            <a:r>
              <a:rPr lang="en-IN" sz="1600" dirty="0">
                <a:latin typeface="Calibri" pitchFamily="34" charset="0"/>
                <a:cs typeface="Calibri" pitchFamily="34" charset="0"/>
              </a:rPr>
              <a:t> </a:t>
            </a:r>
          </a:p>
        </p:txBody>
      </p:sp>
      <p:sp>
        <p:nvSpPr>
          <p:cNvPr id="12" name="Rectangle 11"/>
          <p:cNvSpPr/>
          <p:nvPr/>
        </p:nvSpPr>
        <p:spPr>
          <a:xfrm>
            <a:off x="1043608" y="2449220"/>
            <a:ext cx="7128792" cy="338554"/>
          </a:xfrm>
          <a:prstGeom prst="rect">
            <a:avLst/>
          </a:prstGeom>
        </p:spPr>
        <p:txBody>
          <a:bodyPr wrap="square">
            <a:spAutoFit/>
          </a:bodyPr>
          <a:lstStyle/>
          <a:p>
            <a:r>
              <a:rPr lang="en-IN" sz="1600" dirty="0">
                <a:latin typeface="Calibri" pitchFamily="34" charset="0"/>
                <a:cs typeface="Calibri" pitchFamily="34" charset="0"/>
              </a:rPr>
              <a:t> </a:t>
            </a:r>
          </a:p>
        </p:txBody>
      </p:sp>
      <p:sp>
        <p:nvSpPr>
          <p:cNvPr id="13" name="Rectangle 12"/>
          <p:cNvSpPr/>
          <p:nvPr/>
        </p:nvSpPr>
        <p:spPr>
          <a:xfrm>
            <a:off x="3491881" y="-20538"/>
            <a:ext cx="1941109" cy="369332"/>
          </a:xfrm>
          <a:prstGeom prst="rect">
            <a:avLst/>
          </a:prstGeom>
        </p:spPr>
        <p:txBody>
          <a:bodyPr wrap="none">
            <a:spAutoFit/>
          </a:bodyPr>
          <a:lstStyle/>
          <a:p>
            <a:pPr lvl="0"/>
            <a:r>
              <a:rPr lang="en-IN" dirty="0">
                <a:solidFill>
                  <a:schemeClr val="bg1"/>
                </a:solidFill>
                <a:latin typeface="Calibri" pitchFamily="34" charset="0"/>
                <a:cs typeface="Calibri" pitchFamily="34" charset="0"/>
              </a:rPr>
              <a:t>CWIP, IAUD Ageing</a:t>
            </a:r>
          </a:p>
        </p:txBody>
      </p:sp>
      <p:sp>
        <p:nvSpPr>
          <p:cNvPr id="14" name="Content Placeholder 2"/>
          <p:cNvSpPr txBox="1">
            <a:spLocks/>
          </p:cNvSpPr>
          <p:nvPr/>
        </p:nvSpPr>
        <p:spPr>
          <a:xfrm>
            <a:off x="683568" y="899793"/>
            <a:ext cx="7992888" cy="3187609"/>
          </a:xfrm>
          <a:prstGeom prst="rect">
            <a:avLst/>
          </a:prstGeom>
        </p:spPr>
        <p:txBody>
          <a:bodyPr vert="horz" lIns="91440" tIns="45720" rIns="91440" bIns="45720" rtlCol="0" anchor="t" anchorCtr="0">
            <a:noAutofit/>
          </a:bodyPr>
          <a:lstStyle>
            <a:lvl1pPr marL="274320" indent="-274320" algn="l" defTabSz="914400" rtl="0" eaLnBrk="1" latinLnBrk="0" hangingPunct="1">
              <a:spcBef>
                <a:spcPts val="0"/>
              </a:spcBef>
              <a:buClr>
                <a:schemeClr val="accent1"/>
              </a:buClr>
              <a:buFont typeface="Arial" pitchFamily="34" charset="0"/>
              <a:buChar char="•"/>
              <a:defRPr lang="en-US" sz="2800" kern="1200" dirty="0" smtClean="0">
                <a:solidFill>
                  <a:schemeClr val="tx2"/>
                </a:solidFill>
                <a:latin typeface="Calibri" pitchFamily="34" charset="0"/>
                <a:ea typeface="+mn-ea"/>
                <a:cs typeface="Calibri" pitchFamily="34" charset="0"/>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accent6">
                    <a:lumMod val="75000"/>
                  </a:schemeClr>
                </a:solidFill>
                <a:latin typeface="Calibri" pitchFamily="34" charset="0"/>
                <a:ea typeface="+mn-ea"/>
                <a:cs typeface="Calibri" pitchFamily="34" charset="0"/>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Calibri" pitchFamily="34" charset="0"/>
                <a:ea typeface="+mn-ea"/>
                <a:cs typeface="Calibri" pitchFamily="34" charset="0"/>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Calibri" pitchFamily="34" charset="0"/>
                <a:ea typeface="+mn-ea"/>
                <a:cs typeface="Calibri" pitchFamily="34" charset="0"/>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Calibri" pitchFamily="34" charset="0"/>
                <a:ea typeface="+mn-ea"/>
                <a:cs typeface="Calibri"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r>
              <a:rPr lang="en-IN" sz="3200" dirty="0"/>
              <a:t>Disclosure project-wise?</a:t>
            </a:r>
          </a:p>
          <a:p>
            <a:r>
              <a:rPr lang="en-IN" sz="3200" dirty="0"/>
              <a:t>Various items in a single project with different dates </a:t>
            </a:r>
          </a:p>
          <a:p>
            <a:r>
              <a:rPr lang="en-IN" sz="3200" dirty="0"/>
              <a:t>Temporary suspension?</a:t>
            </a:r>
          </a:p>
          <a:p>
            <a:r>
              <a:rPr lang="en-IN" sz="3200" dirty="0"/>
              <a:t>Change in status – what about previous period?</a:t>
            </a:r>
          </a:p>
          <a:p>
            <a:endParaRPr lang="en-IN" sz="3200" dirty="0"/>
          </a:p>
        </p:txBody>
      </p:sp>
      <p:sp>
        <p:nvSpPr>
          <p:cNvPr id="3" name="Date Placeholder 2">
            <a:extLst>
              <a:ext uri="{FF2B5EF4-FFF2-40B4-BE49-F238E27FC236}">
                <a16:creationId xmlns:a16="http://schemas.microsoft.com/office/drawing/2014/main" id="{877CE7BC-BB0A-F013-5EB0-4D017C38B3E2}"/>
              </a:ext>
            </a:extLst>
          </p:cNvPr>
          <p:cNvSpPr>
            <a:spLocks noGrp="1"/>
          </p:cNvSpPr>
          <p:nvPr>
            <p:ph type="dt" sz="half" idx="10"/>
          </p:nvPr>
        </p:nvSpPr>
        <p:spPr/>
        <p:txBody>
          <a:bodyPr/>
          <a:lstStyle/>
          <a:p>
            <a:fld id="{C13E0615-7DDE-46C3-B14B-BF2BD924C31B}" type="datetime1">
              <a:rPr lang="en-US" smtClean="0"/>
              <a:t>4/18/2023</a:t>
            </a:fld>
            <a:endParaRPr lang="en-IN"/>
          </a:p>
        </p:txBody>
      </p:sp>
      <p:sp>
        <p:nvSpPr>
          <p:cNvPr id="7" name="Footer Placeholder 6">
            <a:extLst>
              <a:ext uri="{FF2B5EF4-FFF2-40B4-BE49-F238E27FC236}">
                <a16:creationId xmlns:a16="http://schemas.microsoft.com/office/drawing/2014/main" id="{64AA7BE0-488A-238E-D34A-56AD1D44E396}"/>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177190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267494"/>
            <a:ext cx="7543800" cy="3510390"/>
          </a:xfrm>
        </p:spPr>
        <p:txBody>
          <a:bodyPr>
            <a:normAutofit/>
          </a:bodyPr>
          <a:lstStyle/>
          <a:p>
            <a:pPr marL="0" indent="0">
              <a:buNone/>
            </a:pPr>
            <a:r>
              <a:rPr lang="en-US" sz="2400" b="1" dirty="0"/>
              <a:t>(iv) Capital-Work-in Progress (CWIP) </a:t>
            </a:r>
            <a:r>
              <a:rPr lang="en-US" sz="2400" b="1" i="1" dirty="0"/>
              <a:t>(Same for Intangible Assets under development)</a:t>
            </a:r>
          </a:p>
          <a:p>
            <a:pPr marL="0" indent="0">
              <a:buNone/>
            </a:pPr>
            <a:endParaRPr lang="en-IN" sz="2400" dirty="0"/>
          </a:p>
        </p:txBody>
      </p:sp>
      <p:sp>
        <p:nvSpPr>
          <p:cNvPr id="7" name="Rectangle 6"/>
          <p:cNvSpPr/>
          <p:nvPr/>
        </p:nvSpPr>
        <p:spPr>
          <a:xfrm>
            <a:off x="107504" y="1047737"/>
            <a:ext cx="8928992" cy="1015663"/>
          </a:xfrm>
          <a:prstGeom prst="rect">
            <a:avLst/>
          </a:prstGeom>
        </p:spPr>
        <p:txBody>
          <a:bodyPr wrap="square">
            <a:spAutoFit/>
          </a:bodyPr>
          <a:lstStyle/>
          <a:p>
            <a:r>
              <a:rPr lang="en-US" sz="2000" dirty="0">
                <a:latin typeface="Calibri" pitchFamily="34" charset="0"/>
                <a:cs typeface="Calibri" pitchFamily="34" charset="0"/>
              </a:rPr>
              <a:t>(b) For capital-work-in progress, whose completion is </a:t>
            </a:r>
            <a:r>
              <a:rPr lang="en-US" sz="2000" u="sng" dirty="0">
                <a:latin typeface="Calibri" pitchFamily="34" charset="0"/>
                <a:cs typeface="Calibri" pitchFamily="34" charset="0"/>
              </a:rPr>
              <a:t>overdue</a:t>
            </a:r>
            <a:r>
              <a:rPr lang="en-US" sz="2000" dirty="0">
                <a:latin typeface="Calibri" pitchFamily="34" charset="0"/>
                <a:cs typeface="Calibri" pitchFamily="34" charset="0"/>
              </a:rPr>
              <a:t> or has </a:t>
            </a:r>
            <a:r>
              <a:rPr lang="en-US" sz="2000" u="sng" dirty="0">
                <a:latin typeface="Calibri" pitchFamily="34" charset="0"/>
                <a:cs typeface="Calibri" pitchFamily="34" charset="0"/>
              </a:rPr>
              <a:t>exceeded its cost</a:t>
            </a:r>
            <a:r>
              <a:rPr lang="en-US" sz="2000" dirty="0">
                <a:latin typeface="Calibri" pitchFamily="34" charset="0"/>
                <a:cs typeface="Calibri" pitchFamily="34" charset="0"/>
              </a:rPr>
              <a:t> compared to its original plan, following </a:t>
            </a:r>
            <a:r>
              <a:rPr lang="en-US" sz="2000" b="1" dirty="0">
                <a:latin typeface="Calibri" pitchFamily="34" charset="0"/>
                <a:cs typeface="Calibri" pitchFamily="34" charset="0"/>
              </a:rPr>
              <a:t>CWIP completion schedule</a:t>
            </a:r>
            <a:r>
              <a:rPr lang="en-US" sz="2000" dirty="0">
                <a:latin typeface="Calibri" pitchFamily="34" charset="0"/>
                <a:cs typeface="Calibri" pitchFamily="34" charset="0"/>
              </a:rPr>
              <a:t> shall be given**</a:t>
            </a:r>
            <a:r>
              <a:rPr lang="en-US" sz="2000" b="1" dirty="0">
                <a:latin typeface="Calibri" pitchFamily="34" charset="0"/>
                <a:cs typeface="Calibri" pitchFamily="34" charset="0"/>
              </a:rPr>
              <a:t>:</a:t>
            </a:r>
            <a:endParaRPr lang="en-IN" sz="2000" dirty="0">
              <a:latin typeface="Calibri" pitchFamily="34" charset="0"/>
              <a:cs typeface="Calibri"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366925672"/>
              </p:ext>
            </p:extLst>
          </p:nvPr>
        </p:nvGraphicFramePr>
        <p:xfrm>
          <a:off x="35496" y="1923326"/>
          <a:ext cx="8682279" cy="1924751"/>
        </p:xfrm>
        <a:graphic>
          <a:graphicData uri="http://schemas.openxmlformats.org/drawingml/2006/table">
            <a:tbl>
              <a:tblPr firstRow="1" firstCol="1" bandRow="1">
                <a:tableStyleId>{5C22544A-7EE6-4342-B048-85BDC9FD1C3A}</a:tableStyleId>
              </a:tblPr>
              <a:tblGrid>
                <a:gridCol w="2089595">
                  <a:extLst>
                    <a:ext uri="{9D8B030D-6E8A-4147-A177-3AD203B41FA5}">
                      <a16:colId xmlns:a16="http://schemas.microsoft.com/office/drawing/2014/main" val="20000"/>
                    </a:ext>
                  </a:extLst>
                </a:gridCol>
                <a:gridCol w="1419962">
                  <a:extLst>
                    <a:ext uri="{9D8B030D-6E8A-4147-A177-3AD203B41FA5}">
                      <a16:colId xmlns:a16="http://schemas.microsoft.com/office/drawing/2014/main" val="20001"/>
                    </a:ext>
                  </a:extLst>
                </a:gridCol>
                <a:gridCol w="608555">
                  <a:extLst>
                    <a:ext uri="{9D8B030D-6E8A-4147-A177-3AD203B41FA5}">
                      <a16:colId xmlns:a16="http://schemas.microsoft.com/office/drawing/2014/main" val="20002"/>
                    </a:ext>
                  </a:extLst>
                </a:gridCol>
                <a:gridCol w="1521389">
                  <a:extLst>
                    <a:ext uri="{9D8B030D-6E8A-4147-A177-3AD203B41FA5}">
                      <a16:colId xmlns:a16="http://schemas.microsoft.com/office/drawing/2014/main" val="20003"/>
                    </a:ext>
                  </a:extLst>
                </a:gridCol>
                <a:gridCol w="1521389">
                  <a:extLst>
                    <a:ext uri="{9D8B030D-6E8A-4147-A177-3AD203B41FA5}">
                      <a16:colId xmlns:a16="http://schemas.microsoft.com/office/drawing/2014/main" val="20004"/>
                    </a:ext>
                  </a:extLst>
                </a:gridCol>
                <a:gridCol w="1521389">
                  <a:extLst>
                    <a:ext uri="{9D8B030D-6E8A-4147-A177-3AD203B41FA5}">
                      <a16:colId xmlns:a16="http://schemas.microsoft.com/office/drawing/2014/main" val="20005"/>
                    </a:ext>
                  </a:extLst>
                </a:gridCol>
              </a:tblGrid>
              <a:tr h="193643">
                <a:tc rowSpan="2">
                  <a:txBody>
                    <a:bodyPr/>
                    <a:lstStyle/>
                    <a:p>
                      <a:pPr marL="1270" indent="-6350" algn="l">
                        <a:lnSpc>
                          <a:spcPct val="107000"/>
                        </a:lnSpc>
                        <a:spcAft>
                          <a:spcPts val="0"/>
                        </a:spcAft>
                      </a:pPr>
                      <a:r>
                        <a:rPr lang="en-US" sz="2400" dirty="0">
                          <a:effectLst/>
                          <a:latin typeface="Calibri" pitchFamily="34" charset="0"/>
                          <a:cs typeface="Calibri" pitchFamily="34" charset="0"/>
                        </a:rPr>
                        <a:t>CWIP  </a:t>
                      </a:r>
                      <a:endParaRPr lang="en-IN" sz="2400" dirty="0">
                        <a:solidFill>
                          <a:srgbClr val="000000"/>
                        </a:solidFill>
                        <a:effectLst/>
                        <a:latin typeface="Calibri" pitchFamily="34" charset="0"/>
                        <a:ea typeface="Times New Roman"/>
                        <a:cs typeface="Calibri" pitchFamily="34" charset="0"/>
                      </a:endParaRPr>
                    </a:p>
                  </a:txBody>
                  <a:tcPr marL="0" marR="21590" marT="6668" marB="0"/>
                </a:tc>
                <a:tc gridSpan="5">
                  <a:txBody>
                    <a:bodyPr/>
                    <a:lstStyle/>
                    <a:p>
                      <a:pPr marL="1270" indent="-6350" algn="l">
                        <a:lnSpc>
                          <a:spcPct val="107000"/>
                        </a:lnSpc>
                        <a:spcAft>
                          <a:spcPts val="0"/>
                        </a:spcAft>
                      </a:pPr>
                      <a:r>
                        <a:rPr lang="en-US" sz="2400" dirty="0">
                          <a:effectLst/>
                          <a:latin typeface="Calibri" pitchFamily="34" charset="0"/>
                          <a:cs typeface="Calibri" pitchFamily="34" charset="0"/>
                        </a:rPr>
                        <a:t>To be completed in</a:t>
                      </a:r>
                      <a:endParaRPr lang="en-IN" sz="2400" dirty="0">
                        <a:solidFill>
                          <a:srgbClr val="000000"/>
                        </a:solidFill>
                        <a:effectLst/>
                        <a:latin typeface="Calibri" pitchFamily="34" charset="0"/>
                        <a:ea typeface="Times New Roman"/>
                        <a:cs typeface="Calibri" pitchFamily="34" charset="0"/>
                      </a:endParaRPr>
                    </a:p>
                  </a:txBody>
                  <a:tcPr marL="0" marR="21590" marT="6668"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0"/>
                  </a:ext>
                </a:extLst>
              </a:tr>
              <a:tr h="389335">
                <a:tc vMerge="1">
                  <a:txBody>
                    <a:bodyPr/>
                    <a:lstStyle/>
                    <a:p>
                      <a:endParaRPr lang="en-IN"/>
                    </a:p>
                  </a:txBody>
                  <a:tcPr/>
                </a:tc>
                <a:tc gridSpan="2">
                  <a:txBody>
                    <a:bodyPr/>
                    <a:lstStyle/>
                    <a:p>
                      <a:pPr marL="1270" indent="-6350" algn="l">
                        <a:lnSpc>
                          <a:spcPct val="107000"/>
                        </a:lnSpc>
                        <a:spcAft>
                          <a:spcPts val="0"/>
                        </a:spcAft>
                      </a:pPr>
                      <a:r>
                        <a:rPr lang="en-US" sz="2400" dirty="0">
                          <a:effectLst/>
                          <a:latin typeface="Calibri" pitchFamily="34" charset="0"/>
                          <a:cs typeface="Calibri" pitchFamily="34" charset="0"/>
                        </a:rPr>
                        <a:t>Less than 1 Year </a:t>
                      </a:r>
                      <a:endParaRPr lang="en-IN" sz="2400" dirty="0">
                        <a:solidFill>
                          <a:srgbClr val="000000"/>
                        </a:solidFill>
                        <a:effectLst/>
                        <a:latin typeface="Calibri" pitchFamily="34" charset="0"/>
                        <a:ea typeface="Times New Roman"/>
                        <a:cs typeface="Calibri" pitchFamily="34" charset="0"/>
                      </a:endParaRPr>
                    </a:p>
                  </a:txBody>
                  <a:tcPr marL="0" marR="21590" marT="6668" marB="0"/>
                </a:tc>
                <a:tc hMerge="1">
                  <a:txBody>
                    <a:bodyPr/>
                    <a:lstStyle/>
                    <a:p>
                      <a:endParaRPr lang="en-IN"/>
                    </a:p>
                  </a:txBody>
                  <a:tcPr/>
                </a:tc>
                <a:tc>
                  <a:txBody>
                    <a:bodyPr/>
                    <a:lstStyle/>
                    <a:p>
                      <a:pPr marL="1270" indent="-6350" algn="l">
                        <a:lnSpc>
                          <a:spcPct val="107000"/>
                        </a:lnSpc>
                        <a:spcAft>
                          <a:spcPts val="0"/>
                        </a:spcAft>
                      </a:pPr>
                      <a:r>
                        <a:rPr lang="en-US" sz="2400" dirty="0">
                          <a:effectLst/>
                          <a:latin typeface="Calibri" pitchFamily="34" charset="0"/>
                          <a:cs typeface="Calibri" pitchFamily="34" charset="0"/>
                        </a:rPr>
                        <a:t>1-2 years </a:t>
                      </a:r>
                      <a:endParaRPr lang="en-IN" sz="2400" dirty="0">
                        <a:solidFill>
                          <a:srgbClr val="000000"/>
                        </a:solidFill>
                        <a:effectLst/>
                        <a:latin typeface="Calibri" pitchFamily="34" charset="0"/>
                        <a:ea typeface="Times New Roman"/>
                        <a:cs typeface="Calibri" pitchFamily="34" charset="0"/>
                      </a:endParaRPr>
                    </a:p>
                  </a:txBody>
                  <a:tcPr marL="0" marR="21590" marT="6668" marB="0"/>
                </a:tc>
                <a:tc>
                  <a:txBody>
                    <a:bodyPr/>
                    <a:lstStyle/>
                    <a:p>
                      <a:pPr marL="1270" indent="-6350" algn="l">
                        <a:lnSpc>
                          <a:spcPct val="107000"/>
                        </a:lnSpc>
                        <a:spcAft>
                          <a:spcPts val="0"/>
                        </a:spcAft>
                      </a:pPr>
                      <a:r>
                        <a:rPr lang="en-US" sz="2400">
                          <a:effectLst/>
                          <a:latin typeface="Calibri" pitchFamily="34" charset="0"/>
                          <a:cs typeface="Calibri" pitchFamily="34" charset="0"/>
                        </a:rPr>
                        <a:t>2-3 years </a:t>
                      </a:r>
                      <a:endParaRPr lang="en-IN" sz="2400">
                        <a:solidFill>
                          <a:srgbClr val="000000"/>
                        </a:solidFill>
                        <a:effectLst/>
                        <a:latin typeface="Calibri" pitchFamily="34" charset="0"/>
                        <a:ea typeface="Times New Roman"/>
                        <a:cs typeface="Calibri" pitchFamily="34" charset="0"/>
                      </a:endParaRPr>
                    </a:p>
                  </a:txBody>
                  <a:tcPr marL="0" marR="21590" marT="6668" marB="0"/>
                </a:tc>
                <a:tc>
                  <a:txBody>
                    <a:bodyPr/>
                    <a:lstStyle/>
                    <a:p>
                      <a:pPr marL="1270" indent="-6350" algn="l">
                        <a:lnSpc>
                          <a:spcPct val="107000"/>
                        </a:lnSpc>
                        <a:spcAft>
                          <a:spcPts val="0"/>
                        </a:spcAft>
                      </a:pPr>
                      <a:r>
                        <a:rPr lang="en-US" sz="2400">
                          <a:effectLst/>
                          <a:latin typeface="Calibri" pitchFamily="34" charset="0"/>
                          <a:cs typeface="Calibri" pitchFamily="34" charset="0"/>
                        </a:rPr>
                        <a:t>More than 3 years </a:t>
                      </a:r>
                      <a:endParaRPr lang="en-IN" sz="2400">
                        <a:solidFill>
                          <a:srgbClr val="000000"/>
                        </a:solidFill>
                        <a:effectLst/>
                        <a:latin typeface="Calibri" pitchFamily="34" charset="0"/>
                        <a:ea typeface="Times New Roman"/>
                        <a:cs typeface="Calibri" pitchFamily="34" charset="0"/>
                      </a:endParaRPr>
                    </a:p>
                  </a:txBody>
                  <a:tcPr marL="0" marR="21590" marT="6668" marB="0"/>
                </a:tc>
                <a:extLst>
                  <a:ext uri="{0D108BD9-81ED-4DB2-BD59-A6C34878D82A}">
                    <a16:rowId xmlns:a16="http://schemas.microsoft.com/office/drawing/2014/main" val="10001"/>
                  </a:ext>
                </a:extLst>
              </a:tr>
              <a:tr h="389335">
                <a:tc>
                  <a:txBody>
                    <a:bodyPr/>
                    <a:lstStyle/>
                    <a:p>
                      <a:pPr marL="1270" indent="-6350" algn="l">
                        <a:lnSpc>
                          <a:spcPct val="107000"/>
                        </a:lnSpc>
                        <a:spcAft>
                          <a:spcPts val="0"/>
                        </a:spcAft>
                      </a:pPr>
                      <a:r>
                        <a:rPr lang="en-US" sz="2400" dirty="0">
                          <a:effectLst/>
                          <a:latin typeface="Calibri" pitchFamily="34" charset="0"/>
                          <a:cs typeface="Calibri" pitchFamily="34" charset="0"/>
                        </a:rPr>
                        <a:t>-Project 1 </a:t>
                      </a:r>
                      <a:endParaRPr lang="en-IN" sz="2400" dirty="0">
                        <a:effectLst/>
                        <a:latin typeface="Calibri" pitchFamily="34" charset="0"/>
                        <a:cs typeface="Calibri" pitchFamily="34" charset="0"/>
                      </a:endParaRPr>
                    </a:p>
                    <a:p>
                      <a:pPr marL="1270" indent="-6350" algn="l">
                        <a:lnSpc>
                          <a:spcPct val="107000"/>
                        </a:lnSpc>
                        <a:spcAft>
                          <a:spcPts val="0"/>
                        </a:spcAft>
                      </a:pPr>
                      <a:r>
                        <a:rPr lang="en-US" sz="2400" dirty="0">
                          <a:effectLst/>
                          <a:latin typeface="Calibri" pitchFamily="34" charset="0"/>
                          <a:cs typeface="Calibri" pitchFamily="34" charset="0"/>
                        </a:rPr>
                        <a:t>-Project 2</a:t>
                      </a:r>
                      <a:endParaRPr lang="en-IN" sz="2400" dirty="0">
                        <a:solidFill>
                          <a:srgbClr val="000000"/>
                        </a:solidFill>
                        <a:effectLst/>
                        <a:latin typeface="Calibri" pitchFamily="34" charset="0"/>
                        <a:ea typeface="Times New Roman"/>
                        <a:cs typeface="Calibri" pitchFamily="34" charset="0"/>
                      </a:endParaRPr>
                    </a:p>
                  </a:txBody>
                  <a:tcPr marL="0" marR="21590" marT="6668" marB="0"/>
                </a:tc>
                <a:tc>
                  <a:txBody>
                    <a:bodyPr/>
                    <a:lstStyle/>
                    <a:p>
                      <a:pPr marL="1270" indent="-6350" algn="l">
                        <a:lnSpc>
                          <a:spcPct val="107000"/>
                        </a:lnSpc>
                        <a:spcAft>
                          <a:spcPts val="0"/>
                        </a:spcAft>
                      </a:pPr>
                      <a:r>
                        <a:rPr lang="en-US" sz="2400" dirty="0">
                          <a:effectLst/>
                          <a:latin typeface="Calibri" pitchFamily="34" charset="0"/>
                          <a:cs typeface="Calibri" pitchFamily="34" charset="0"/>
                        </a:rPr>
                        <a:t> </a:t>
                      </a:r>
                      <a:endParaRPr lang="en-IN" sz="2400" dirty="0">
                        <a:solidFill>
                          <a:srgbClr val="000000"/>
                        </a:solidFill>
                        <a:effectLst/>
                        <a:latin typeface="Calibri" pitchFamily="34" charset="0"/>
                        <a:ea typeface="Times New Roman"/>
                        <a:cs typeface="Calibri" pitchFamily="34" charset="0"/>
                      </a:endParaRPr>
                    </a:p>
                  </a:txBody>
                  <a:tcPr marL="0" marR="21590" marT="6668" marB="0"/>
                </a:tc>
                <a:tc>
                  <a:txBody>
                    <a:bodyPr/>
                    <a:lstStyle/>
                    <a:p>
                      <a:pPr marL="1270" indent="-6350" algn="l">
                        <a:lnSpc>
                          <a:spcPct val="107000"/>
                        </a:lnSpc>
                        <a:spcAft>
                          <a:spcPts val="800"/>
                        </a:spcAft>
                      </a:pPr>
                      <a:r>
                        <a:rPr lang="en-US" sz="2400">
                          <a:effectLst/>
                          <a:latin typeface="Calibri" pitchFamily="34" charset="0"/>
                          <a:cs typeface="Calibri" pitchFamily="34" charset="0"/>
                        </a:rPr>
                        <a:t> </a:t>
                      </a:r>
                      <a:endParaRPr lang="en-IN" sz="2400">
                        <a:solidFill>
                          <a:srgbClr val="000000"/>
                        </a:solidFill>
                        <a:effectLst/>
                        <a:latin typeface="Calibri" pitchFamily="34" charset="0"/>
                        <a:ea typeface="Times New Roman"/>
                        <a:cs typeface="Calibri" pitchFamily="34" charset="0"/>
                      </a:endParaRPr>
                    </a:p>
                  </a:txBody>
                  <a:tcPr marL="0" marR="21590" marT="6668" marB="0"/>
                </a:tc>
                <a:tc>
                  <a:txBody>
                    <a:bodyPr/>
                    <a:lstStyle/>
                    <a:p>
                      <a:pPr marL="1270" indent="-6350" algn="l">
                        <a:lnSpc>
                          <a:spcPct val="107000"/>
                        </a:lnSpc>
                        <a:spcAft>
                          <a:spcPts val="0"/>
                        </a:spcAft>
                      </a:pPr>
                      <a:r>
                        <a:rPr lang="en-US" sz="2400">
                          <a:effectLst/>
                          <a:latin typeface="Calibri" pitchFamily="34" charset="0"/>
                          <a:cs typeface="Calibri" pitchFamily="34" charset="0"/>
                        </a:rPr>
                        <a:t> </a:t>
                      </a:r>
                      <a:endParaRPr lang="en-IN" sz="2400">
                        <a:solidFill>
                          <a:srgbClr val="000000"/>
                        </a:solidFill>
                        <a:effectLst/>
                        <a:latin typeface="Calibri" pitchFamily="34" charset="0"/>
                        <a:ea typeface="Times New Roman"/>
                        <a:cs typeface="Calibri" pitchFamily="34" charset="0"/>
                      </a:endParaRPr>
                    </a:p>
                  </a:txBody>
                  <a:tcPr marL="0" marR="21590" marT="6668" marB="0"/>
                </a:tc>
                <a:tc>
                  <a:txBody>
                    <a:bodyPr/>
                    <a:lstStyle/>
                    <a:p>
                      <a:pPr marL="1270" indent="-6350" algn="l">
                        <a:lnSpc>
                          <a:spcPct val="107000"/>
                        </a:lnSpc>
                        <a:spcAft>
                          <a:spcPts val="0"/>
                        </a:spcAft>
                      </a:pPr>
                      <a:r>
                        <a:rPr lang="en-US" sz="2400">
                          <a:effectLst/>
                          <a:latin typeface="Calibri" pitchFamily="34" charset="0"/>
                          <a:cs typeface="Calibri" pitchFamily="34" charset="0"/>
                        </a:rPr>
                        <a:t> </a:t>
                      </a:r>
                      <a:endParaRPr lang="en-IN" sz="2400">
                        <a:solidFill>
                          <a:srgbClr val="000000"/>
                        </a:solidFill>
                        <a:effectLst/>
                        <a:latin typeface="Calibri" pitchFamily="34" charset="0"/>
                        <a:ea typeface="Times New Roman"/>
                        <a:cs typeface="Calibri" pitchFamily="34" charset="0"/>
                      </a:endParaRPr>
                    </a:p>
                  </a:txBody>
                  <a:tcPr marL="0" marR="21590" marT="6668" marB="0"/>
                </a:tc>
                <a:tc>
                  <a:txBody>
                    <a:bodyPr/>
                    <a:lstStyle/>
                    <a:p>
                      <a:pPr marL="1270" indent="-6350" algn="l">
                        <a:lnSpc>
                          <a:spcPct val="107000"/>
                        </a:lnSpc>
                        <a:spcAft>
                          <a:spcPts val="0"/>
                        </a:spcAft>
                      </a:pPr>
                      <a:r>
                        <a:rPr lang="en-US" sz="2400" dirty="0">
                          <a:effectLst/>
                          <a:latin typeface="Calibri" pitchFamily="34" charset="0"/>
                          <a:cs typeface="Calibri" pitchFamily="34" charset="0"/>
                        </a:rPr>
                        <a:t> </a:t>
                      </a:r>
                      <a:endParaRPr lang="en-IN" sz="2400" dirty="0">
                        <a:solidFill>
                          <a:srgbClr val="000000"/>
                        </a:solidFill>
                        <a:effectLst/>
                        <a:latin typeface="Calibri" pitchFamily="34" charset="0"/>
                        <a:ea typeface="Times New Roman"/>
                        <a:cs typeface="Calibri" pitchFamily="34" charset="0"/>
                      </a:endParaRPr>
                    </a:p>
                  </a:txBody>
                  <a:tcPr marL="0" marR="21590" marT="6668" marB="0"/>
                </a:tc>
                <a:extLst>
                  <a:ext uri="{0D108BD9-81ED-4DB2-BD59-A6C34878D82A}">
                    <a16:rowId xmlns:a16="http://schemas.microsoft.com/office/drawing/2014/main" val="10002"/>
                  </a:ext>
                </a:extLst>
              </a:tr>
            </a:tbl>
          </a:graphicData>
        </a:graphic>
      </p:graphicFrame>
      <p:sp>
        <p:nvSpPr>
          <p:cNvPr id="11" name="Rectangle 10"/>
          <p:cNvSpPr/>
          <p:nvPr/>
        </p:nvSpPr>
        <p:spPr>
          <a:xfrm>
            <a:off x="784293" y="3859584"/>
            <a:ext cx="7848872" cy="830997"/>
          </a:xfrm>
          <a:prstGeom prst="rect">
            <a:avLst/>
          </a:prstGeom>
        </p:spPr>
        <p:txBody>
          <a:bodyPr wrap="square">
            <a:spAutoFit/>
          </a:bodyPr>
          <a:lstStyle/>
          <a:p>
            <a:r>
              <a:rPr lang="en-US" sz="2400" dirty="0">
                <a:latin typeface="Calibri" pitchFamily="34" charset="0"/>
                <a:cs typeface="Calibri" pitchFamily="34" charset="0"/>
              </a:rPr>
              <a:t>**Details of projects where activity has been suspended shall be given separately. </a:t>
            </a:r>
            <a:endParaRPr lang="en-IN" sz="2400" dirty="0">
              <a:latin typeface="Calibri" pitchFamily="34" charset="0"/>
              <a:cs typeface="Calibri" pitchFamily="34" charset="0"/>
            </a:endParaRPr>
          </a:p>
        </p:txBody>
      </p:sp>
      <p:sp>
        <p:nvSpPr>
          <p:cNvPr id="13" name="Rectangle 12"/>
          <p:cNvSpPr/>
          <p:nvPr/>
        </p:nvSpPr>
        <p:spPr>
          <a:xfrm>
            <a:off x="3491881" y="-20538"/>
            <a:ext cx="1941109" cy="369332"/>
          </a:xfrm>
          <a:prstGeom prst="rect">
            <a:avLst/>
          </a:prstGeom>
        </p:spPr>
        <p:txBody>
          <a:bodyPr wrap="none">
            <a:spAutoFit/>
          </a:bodyPr>
          <a:lstStyle/>
          <a:p>
            <a:pPr lvl="0"/>
            <a:r>
              <a:rPr lang="en-IN" dirty="0">
                <a:solidFill>
                  <a:schemeClr val="bg1"/>
                </a:solidFill>
                <a:latin typeface="Calibri" pitchFamily="34" charset="0"/>
                <a:cs typeface="Calibri" pitchFamily="34" charset="0"/>
              </a:rPr>
              <a:t>CWIP, IAUD Ageing</a:t>
            </a:r>
          </a:p>
        </p:txBody>
      </p:sp>
      <p:sp>
        <p:nvSpPr>
          <p:cNvPr id="3" name="TextBox 2"/>
          <p:cNvSpPr txBox="1"/>
          <p:nvPr/>
        </p:nvSpPr>
        <p:spPr>
          <a:xfrm>
            <a:off x="999084" y="2901334"/>
            <a:ext cx="7200800" cy="369332"/>
          </a:xfrm>
          <a:prstGeom prst="rect">
            <a:avLst/>
          </a:prstGeom>
          <a:noFill/>
        </p:spPr>
        <p:txBody>
          <a:bodyPr wrap="square" rtlCol="0">
            <a:spAutoFit/>
          </a:bodyPr>
          <a:lstStyle/>
          <a:p>
            <a:r>
              <a:rPr lang="en-IN" dirty="0">
                <a:latin typeface="Calibri" pitchFamily="34" charset="0"/>
                <a:cs typeface="Calibri" pitchFamily="34" charset="0"/>
              </a:rPr>
              <a:t>  </a:t>
            </a:r>
          </a:p>
        </p:txBody>
      </p:sp>
      <p:sp>
        <p:nvSpPr>
          <p:cNvPr id="6" name="Date Placeholder 5">
            <a:extLst>
              <a:ext uri="{FF2B5EF4-FFF2-40B4-BE49-F238E27FC236}">
                <a16:creationId xmlns:a16="http://schemas.microsoft.com/office/drawing/2014/main" id="{27EB25BB-C2F2-61B4-30F3-9A616A081179}"/>
              </a:ext>
            </a:extLst>
          </p:cNvPr>
          <p:cNvSpPr>
            <a:spLocks noGrp="1"/>
          </p:cNvSpPr>
          <p:nvPr>
            <p:ph type="dt" sz="half" idx="10"/>
          </p:nvPr>
        </p:nvSpPr>
        <p:spPr/>
        <p:txBody>
          <a:bodyPr/>
          <a:lstStyle/>
          <a:p>
            <a:fld id="{FA0734F3-3A25-4090-9E92-220A7FB6D851}" type="datetime1">
              <a:rPr lang="en-US" smtClean="0"/>
              <a:t>4/18/2023</a:t>
            </a:fld>
            <a:endParaRPr lang="en-IN"/>
          </a:p>
        </p:txBody>
      </p:sp>
      <p:sp>
        <p:nvSpPr>
          <p:cNvPr id="8" name="Footer Placeholder 7">
            <a:extLst>
              <a:ext uri="{FF2B5EF4-FFF2-40B4-BE49-F238E27FC236}">
                <a16:creationId xmlns:a16="http://schemas.microsoft.com/office/drawing/2014/main" id="{1021F400-1B19-A80C-4AEA-B9D412C7AD43}"/>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9791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267494"/>
            <a:ext cx="7543800" cy="3510390"/>
          </a:xfrm>
        </p:spPr>
        <p:txBody>
          <a:bodyPr>
            <a:normAutofit/>
          </a:bodyPr>
          <a:lstStyle/>
          <a:p>
            <a:pPr marL="0" indent="0">
              <a:buNone/>
            </a:pPr>
            <a:r>
              <a:rPr lang="en-IN" sz="1600" dirty="0"/>
              <a:t>    </a:t>
            </a:r>
          </a:p>
        </p:txBody>
      </p:sp>
      <p:sp>
        <p:nvSpPr>
          <p:cNvPr id="7" name="Rectangle 6"/>
          <p:cNvSpPr/>
          <p:nvPr/>
        </p:nvSpPr>
        <p:spPr>
          <a:xfrm>
            <a:off x="971600" y="649020"/>
            <a:ext cx="7488832" cy="584775"/>
          </a:xfrm>
          <a:prstGeom prst="rect">
            <a:avLst/>
          </a:prstGeom>
        </p:spPr>
        <p:txBody>
          <a:bodyPr wrap="square">
            <a:spAutoFit/>
          </a:bodyPr>
          <a:lstStyle/>
          <a:p>
            <a:endParaRPr lang="en-IN" sz="1600" dirty="0">
              <a:latin typeface="Calibri" pitchFamily="34" charset="0"/>
              <a:cs typeface="Calibri" pitchFamily="34" charset="0"/>
            </a:endParaRPr>
          </a:p>
          <a:p>
            <a:endParaRPr lang="en-IN" sz="1600" dirty="0">
              <a:latin typeface="Calibri" pitchFamily="34" charset="0"/>
              <a:cs typeface="Calibri" pitchFamily="34" charset="0"/>
            </a:endParaRPr>
          </a:p>
        </p:txBody>
      </p:sp>
      <p:sp>
        <p:nvSpPr>
          <p:cNvPr id="13" name="Rectangle 12"/>
          <p:cNvSpPr/>
          <p:nvPr/>
        </p:nvSpPr>
        <p:spPr>
          <a:xfrm>
            <a:off x="3491881" y="-20538"/>
            <a:ext cx="1941109" cy="369332"/>
          </a:xfrm>
          <a:prstGeom prst="rect">
            <a:avLst/>
          </a:prstGeom>
        </p:spPr>
        <p:txBody>
          <a:bodyPr wrap="none">
            <a:spAutoFit/>
          </a:bodyPr>
          <a:lstStyle/>
          <a:p>
            <a:pPr lvl="0"/>
            <a:r>
              <a:rPr lang="en-IN" dirty="0">
                <a:solidFill>
                  <a:schemeClr val="bg1"/>
                </a:solidFill>
                <a:latin typeface="Calibri" pitchFamily="34" charset="0"/>
                <a:cs typeface="Calibri" pitchFamily="34" charset="0"/>
              </a:rPr>
              <a:t>CWIP, IAUD Ageing</a:t>
            </a:r>
          </a:p>
        </p:txBody>
      </p:sp>
      <p:sp>
        <p:nvSpPr>
          <p:cNvPr id="3" name="TextBox 2"/>
          <p:cNvSpPr txBox="1"/>
          <p:nvPr/>
        </p:nvSpPr>
        <p:spPr>
          <a:xfrm>
            <a:off x="999084" y="1015156"/>
            <a:ext cx="7200800" cy="2862322"/>
          </a:xfrm>
          <a:prstGeom prst="rect">
            <a:avLst/>
          </a:prstGeom>
          <a:noFill/>
        </p:spPr>
        <p:txBody>
          <a:bodyPr wrap="square" rtlCol="0">
            <a:spAutoFit/>
          </a:bodyPr>
          <a:lstStyle/>
          <a:p>
            <a:pPr marL="285750" indent="-285750">
              <a:buFont typeface="Arial" pitchFamily="34" charset="0"/>
              <a:buChar char="•"/>
            </a:pPr>
            <a:r>
              <a:rPr lang="en-IN" sz="3600" dirty="0">
                <a:latin typeface="Calibri" pitchFamily="34" charset="0"/>
                <a:cs typeface="Calibri" pitchFamily="34" charset="0"/>
              </a:rPr>
              <a:t>Original plan?</a:t>
            </a:r>
          </a:p>
          <a:p>
            <a:pPr marL="285750" indent="-285750">
              <a:buFont typeface="Arial" pitchFamily="34" charset="0"/>
              <a:buChar char="•"/>
            </a:pPr>
            <a:r>
              <a:rPr lang="en-IN" sz="3600" dirty="0">
                <a:latin typeface="Calibri" pitchFamily="34" charset="0"/>
                <a:cs typeface="Calibri" pitchFamily="34" charset="0"/>
              </a:rPr>
              <a:t>At Project Level</a:t>
            </a:r>
          </a:p>
          <a:p>
            <a:pPr marL="285750" indent="-285750">
              <a:buFont typeface="Arial" pitchFamily="34" charset="0"/>
              <a:buChar char="•"/>
            </a:pPr>
            <a:r>
              <a:rPr lang="en-IN" sz="3600" dirty="0">
                <a:latin typeface="Calibri" pitchFamily="34" charset="0"/>
                <a:cs typeface="Calibri" pitchFamily="34" charset="0"/>
              </a:rPr>
              <a:t>Can immaterial projects aggregated?</a:t>
            </a:r>
          </a:p>
          <a:p>
            <a:pPr marL="285750" indent="-285750">
              <a:buFont typeface="Arial" pitchFamily="34" charset="0"/>
              <a:buChar char="•"/>
            </a:pPr>
            <a:r>
              <a:rPr lang="en-IN" sz="3600" dirty="0">
                <a:latin typeface="Calibri" pitchFamily="34" charset="0"/>
                <a:cs typeface="Calibri" pitchFamily="34" charset="0"/>
              </a:rPr>
              <a:t>Project?</a:t>
            </a:r>
          </a:p>
        </p:txBody>
      </p:sp>
      <p:sp>
        <p:nvSpPr>
          <p:cNvPr id="6" name="Date Placeholder 5">
            <a:extLst>
              <a:ext uri="{FF2B5EF4-FFF2-40B4-BE49-F238E27FC236}">
                <a16:creationId xmlns:a16="http://schemas.microsoft.com/office/drawing/2014/main" id="{B133CAA5-CB8F-D778-5C02-3A70E053207D}"/>
              </a:ext>
            </a:extLst>
          </p:cNvPr>
          <p:cNvSpPr>
            <a:spLocks noGrp="1"/>
          </p:cNvSpPr>
          <p:nvPr>
            <p:ph type="dt" sz="half" idx="10"/>
          </p:nvPr>
        </p:nvSpPr>
        <p:spPr/>
        <p:txBody>
          <a:bodyPr/>
          <a:lstStyle/>
          <a:p>
            <a:fld id="{7B2E2108-FFB3-41C6-8AA0-681FD5826FD5}" type="datetime1">
              <a:rPr lang="en-US" smtClean="0"/>
              <a:t>4/18/2023</a:t>
            </a:fld>
            <a:endParaRPr lang="en-IN"/>
          </a:p>
        </p:txBody>
      </p:sp>
      <p:sp>
        <p:nvSpPr>
          <p:cNvPr id="8" name="Footer Placeholder 7">
            <a:extLst>
              <a:ext uri="{FF2B5EF4-FFF2-40B4-BE49-F238E27FC236}">
                <a16:creationId xmlns:a16="http://schemas.microsoft.com/office/drawing/2014/main" id="{37C4C322-0421-A539-AECF-7A3BBBE67FC9}"/>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315435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411510"/>
            <a:ext cx="7543800" cy="3510390"/>
          </a:xfrm>
        </p:spPr>
        <p:txBody>
          <a:bodyPr>
            <a:noAutofit/>
          </a:bodyPr>
          <a:lstStyle/>
          <a:p>
            <a:pPr marL="0" indent="0">
              <a:buNone/>
            </a:pPr>
            <a:r>
              <a:rPr lang="en-US" b="1" dirty="0"/>
              <a:t>(xii) Following Ratios to be disclosed:-</a:t>
            </a:r>
            <a:r>
              <a:rPr lang="en-US" dirty="0"/>
              <a:t> </a:t>
            </a:r>
          </a:p>
          <a:p>
            <a:pPr marL="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46343109"/>
              </p:ext>
            </p:extLst>
          </p:nvPr>
        </p:nvGraphicFramePr>
        <p:xfrm>
          <a:off x="783249" y="1221600"/>
          <a:ext cx="7632849" cy="3200400"/>
        </p:xfrm>
        <a:graphic>
          <a:graphicData uri="http://schemas.openxmlformats.org/drawingml/2006/table">
            <a:tbl>
              <a:tblPr firstRow="1" bandRow="1">
                <a:tableStyleId>{BC89EF96-8CEA-46FF-86C4-4CE0E7609802}</a:tableStyleId>
              </a:tblPr>
              <a:tblGrid>
                <a:gridCol w="2544283">
                  <a:extLst>
                    <a:ext uri="{9D8B030D-6E8A-4147-A177-3AD203B41FA5}">
                      <a16:colId xmlns:a16="http://schemas.microsoft.com/office/drawing/2014/main" val="20000"/>
                    </a:ext>
                  </a:extLst>
                </a:gridCol>
                <a:gridCol w="2544283">
                  <a:extLst>
                    <a:ext uri="{9D8B030D-6E8A-4147-A177-3AD203B41FA5}">
                      <a16:colId xmlns:a16="http://schemas.microsoft.com/office/drawing/2014/main" val="20001"/>
                    </a:ext>
                  </a:extLst>
                </a:gridCol>
                <a:gridCol w="2544283">
                  <a:extLst>
                    <a:ext uri="{9D8B030D-6E8A-4147-A177-3AD203B41FA5}">
                      <a16:colId xmlns:a16="http://schemas.microsoft.com/office/drawing/2014/main" val="20002"/>
                    </a:ext>
                  </a:extLst>
                </a:gridCol>
              </a:tblGrid>
              <a:tr h="480060">
                <a:tc>
                  <a:txBody>
                    <a:bodyPr/>
                    <a:lstStyle/>
                    <a:p>
                      <a:r>
                        <a:rPr lang="en-US" sz="2400" b="0" kern="1200" dirty="0">
                          <a:solidFill>
                            <a:schemeClr val="tx1"/>
                          </a:solidFill>
                          <a:effectLst/>
                          <a:latin typeface="Calibri" pitchFamily="34" charset="0"/>
                          <a:ea typeface="+mn-ea"/>
                          <a:cs typeface="Calibri" pitchFamily="34" charset="0"/>
                        </a:rPr>
                        <a:t>Current Ratio</a:t>
                      </a:r>
                      <a:endParaRPr lang="en-IN" sz="2400" b="0" kern="1200" dirty="0">
                        <a:solidFill>
                          <a:schemeClr val="tx1"/>
                        </a:solidFill>
                        <a:effectLst/>
                        <a:latin typeface="Calibri" pitchFamily="34" charset="0"/>
                        <a:ea typeface="+mn-ea"/>
                        <a:cs typeface="Calibri" pitchFamily="34" charset="0"/>
                      </a:endParaRPr>
                    </a:p>
                  </a:txBody>
                  <a:tcPr marT="34290" marB="34290"/>
                </a:tc>
                <a:tc>
                  <a:txBody>
                    <a:bodyPr/>
                    <a:lstStyle/>
                    <a:p>
                      <a:r>
                        <a:rPr lang="en-US" sz="2400" b="0" kern="1200" dirty="0">
                          <a:solidFill>
                            <a:schemeClr val="tx1"/>
                          </a:solidFill>
                          <a:effectLst/>
                          <a:latin typeface="Calibri" pitchFamily="34" charset="0"/>
                          <a:ea typeface="+mn-ea"/>
                          <a:cs typeface="Calibri" pitchFamily="34" charset="0"/>
                        </a:rPr>
                        <a:t>Inventory turnover ratio</a:t>
                      </a:r>
                      <a:endParaRPr lang="en-IN" sz="2400" b="0" dirty="0">
                        <a:latin typeface="Calibri" pitchFamily="34" charset="0"/>
                        <a:cs typeface="Calibri" pitchFamily="34" charset="0"/>
                      </a:endParaRPr>
                    </a:p>
                  </a:txBody>
                  <a:tcPr marT="34290" marB="34290"/>
                </a:tc>
                <a:tc>
                  <a:txBody>
                    <a:bodyPr/>
                    <a:lstStyle/>
                    <a:p>
                      <a:r>
                        <a:rPr lang="en-US" sz="2400" b="0" kern="1200" dirty="0">
                          <a:solidFill>
                            <a:schemeClr val="tx1"/>
                          </a:solidFill>
                          <a:effectLst/>
                          <a:latin typeface="Calibri" pitchFamily="34" charset="0"/>
                          <a:ea typeface="+mn-ea"/>
                          <a:cs typeface="Calibri" pitchFamily="34" charset="0"/>
                        </a:rPr>
                        <a:t>Net profit ratio</a:t>
                      </a:r>
                      <a:endParaRPr lang="en-IN" sz="2400" b="0" dirty="0">
                        <a:latin typeface="Calibri" pitchFamily="34" charset="0"/>
                        <a:cs typeface="Calibri" pitchFamily="34" charset="0"/>
                      </a:endParaRPr>
                    </a:p>
                  </a:txBody>
                  <a:tcPr marT="34290" marB="34290"/>
                </a:tc>
                <a:extLst>
                  <a:ext uri="{0D108BD9-81ED-4DB2-BD59-A6C34878D82A}">
                    <a16:rowId xmlns:a16="http://schemas.microsoft.com/office/drawing/2014/main" val="10000"/>
                  </a:ext>
                </a:extLst>
              </a:tr>
              <a:tr h="480060">
                <a:tc>
                  <a:txBody>
                    <a:bodyPr/>
                    <a:lstStyle/>
                    <a:p>
                      <a:r>
                        <a:rPr lang="en-US" sz="2400" b="0" u="none" strike="noStrike" kern="1200" dirty="0">
                          <a:solidFill>
                            <a:schemeClr val="tx1"/>
                          </a:solidFill>
                          <a:effectLst/>
                          <a:latin typeface="Calibri" pitchFamily="34" charset="0"/>
                          <a:ea typeface="+mn-ea"/>
                          <a:cs typeface="Calibri" pitchFamily="34" charset="0"/>
                        </a:rPr>
                        <a:t>Debt-Equity Ratio</a:t>
                      </a:r>
                      <a:endParaRPr lang="en-IN" sz="2400" b="0" dirty="0">
                        <a:latin typeface="Calibri" pitchFamily="34" charset="0"/>
                        <a:cs typeface="Calibri" pitchFamily="34" charset="0"/>
                      </a:endParaRPr>
                    </a:p>
                  </a:txBody>
                  <a:tcPr marT="34290" marB="34290"/>
                </a:tc>
                <a:tc>
                  <a:txBody>
                    <a:bodyPr/>
                    <a:lstStyle/>
                    <a:p>
                      <a:r>
                        <a:rPr lang="en-US" sz="2400" b="0" kern="1200" dirty="0">
                          <a:solidFill>
                            <a:schemeClr val="tx1"/>
                          </a:solidFill>
                          <a:effectLst/>
                          <a:latin typeface="Calibri" pitchFamily="34" charset="0"/>
                          <a:ea typeface="+mn-ea"/>
                          <a:cs typeface="Calibri" pitchFamily="34" charset="0"/>
                        </a:rPr>
                        <a:t>Trade Receivables turnover ratio</a:t>
                      </a:r>
                      <a:endParaRPr lang="en-IN" sz="2400" b="0" dirty="0">
                        <a:latin typeface="Calibri" pitchFamily="34" charset="0"/>
                        <a:cs typeface="Calibri" pitchFamily="34" charset="0"/>
                      </a:endParaRPr>
                    </a:p>
                  </a:txBody>
                  <a:tcPr marT="34290" marB="34290"/>
                </a:tc>
                <a:tc>
                  <a:txBody>
                    <a:bodyPr/>
                    <a:lstStyle/>
                    <a:p>
                      <a:r>
                        <a:rPr lang="en-US" sz="2400" b="0" kern="1200" dirty="0">
                          <a:solidFill>
                            <a:schemeClr val="tx1"/>
                          </a:solidFill>
                          <a:effectLst/>
                          <a:latin typeface="Calibri" pitchFamily="34" charset="0"/>
                          <a:ea typeface="+mn-ea"/>
                          <a:cs typeface="Calibri" pitchFamily="34" charset="0"/>
                        </a:rPr>
                        <a:t>Return on Capital employed</a:t>
                      </a:r>
                      <a:endParaRPr lang="en-IN" sz="2400" b="0" dirty="0">
                        <a:latin typeface="Calibri" pitchFamily="34" charset="0"/>
                        <a:cs typeface="Calibri" pitchFamily="34" charset="0"/>
                      </a:endParaRPr>
                    </a:p>
                  </a:txBody>
                  <a:tcPr marT="34290" marB="34290"/>
                </a:tc>
                <a:extLst>
                  <a:ext uri="{0D108BD9-81ED-4DB2-BD59-A6C34878D82A}">
                    <a16:rowId xmlns:a16="http://schemas.microsoft.com/office/drawing/2014/main" val="10001"/>
                  </a:ext>
                </a:extLst>
              </a:tr>
              <a:tr h="480060">
                <a:tc>
                  <a:txBody>
                    <a:bodyPr/>
                    <a:lstStyle/>
                    <a:p>
                      <a:r>
                        <a:rPr lang="en-US" sz="2400" b="0" u="none" strike="noStrike" kern="1200" dirty="0">
                          <a:solidFill>
                            <a:schemeClr val="tx1"/>
                          </a:solidFill>
                          <a:effectLst/>
                          <a:latin typeface="Calibri" pitchFamily="34" charset="0"/>
                          <a:ea typeface="+mn-ea"/>
                          <a:cs typeface="Calibri" pitchFamily="34" charset="0"/>
                        </a:rPr>
                        <a:t>Debt Service Coverage Ratio</a:t>
                      </a:r>
                      <a:endParaRPr lang="en-IN" sz="2400" b="0" dirty="0">
                        <a:latin typeface="Calibri" pitchFamily="34" charset="0"/>
                        <a:cs typeface="Calibri" pitchFamily="34" charset="0"/>
                      </a:endParaRPr>
                    </a:p>
                  </a:txBody>
                  <a:tcPr marT="34290" marB="34290"/>
                </a:tc>
                <a:tc>
                  <a:txBody>
                    <a:bodyPr/>
                    <a:lstStyle/>
                    <a:p>
                      <a:r>
                        <a:rPr lang="en-US" sz="2400" b="0" kern="1200" dirty="0">
                          <a:solidFill>
                            <a:schemeClr val="tx1"/>
                          </a:solidFill>
                          <a:effectLst/>
                          <a:latin typeface="Calibri" pitchFamily="34" charset="0"/>
                          <a:ea typeface="+mn-ea"/>
                          <a:cs typeface="Calibri" pitchFamily="34" charset="0"/>
                        </a:rPr>
                        <a:t>Trade payables turnover ratio</a:t>
                      </a:r>
                      <a:endParaRPr lang="en-IN" sz="2400" b="0" dirty="0">
                        <a:latin typeface="Calibri" pitchFamily="34" charset="0"/>
                        <a:cs typeface="Calibri" pitchFamily="34" charset="0"/>
                      </a:endParaRPr>
                    </a:p>
                  </a:txBody>
                  <a:tcPr marT="34290" marB="34290"/>
                </a:tc>
                <a:tc>
                  <a:txBody>
                    <a:bodyPr/>
                    <a:lstStyle/>
                    <a:p>
                      <a:r>
                        <a:rPr lang="en-US" sz="2400" b="0" kern="1200" dirty="0">
                          <a:solidFill>
                            <a:schemeClr val="tx1"/>
                          </a:solidFill>
                          <a:effectLst/>
                          <a:latin typeface="Calibri" pitchFamily="34" charset="0"/>
                          <a:ea typeface="+mn-ea"/>
                          <a:cs typeface="Calibri" pitchFamily="34" charset="0"/>
                        </a:rPr>
                        <a:t>Return on investment</a:t>
                      </a:r>
                      <a:endParaRPr lang="en-IN" sz="2400" b="0" dirty="0">
                        <a:latin typeface="Calibri" pitchFamily="34" charset="0"/>
                        <a:cs typeface="Calibri" pitchFamily="34" charset="0"/>
                      </a:endParaRPr>
                    </a:p>
                  </a:txBody>
                  <a:tcPr marT="34290" marB="34290"/>
                </a:tc>
                <a:extLst>
                  <a:ext uri="{0D108BD9-81ED-4DB2-BD59-A6C34878D82A}">
                    <a16:rowId xmlns:a16="http://schemas.microsoft.com/office/drawing/2014/main" val="10002"/>
                  </a:ext>
                </a:extLst>
              </a:tr>
              <a:tr h="480060">
                <a:tc>
                  <a:txBody>
                    <a:bodyPr/>
                    <a:lstStyle/>
                    <a:p>
                      <a:r>
                        <a:rPr lang="en-US" sz="2400" b="0" kern="1200" dirty="0">
                          <a:solidFill>
                            <a:schemeClr val="tx1"/>
                          </a:solidFill>
                          <a:effectLst/>
                          <a:latin typeface="Calibri" pitchFamily="34" charset="0"/>
                          <a:ea typeface="+mn-ea"/>
                          <a:cs typeface="Calibri" pitchFamily="34" charset="0"/>
                        </a:rPr>
                        <a:t>Return on Equity Ratio</a:t>
                      </a:r>
                      <a:endParaRPr lang="en-IN" sz="2400" b="0" dirty="0">
                        <a:latin typeface="Calibri" pitchFamily="34" charset="0"/>
                        <a:cs typeface="Calibri" pitchFamily="34" charset="0"/>
                      </a:endParaRPr>
                    </a:p>
                  </a:txBody>
                  <a:tcPr marT="34290" marB="34290"/>
                </a:tc>
                <a:tc>
                  <a:txBody>
                    <a:bodyPr/>
                    <a:lstStyle/>
                    <a:p>
                      <a:r>
                        <a:rPr lang="en-US" sz="2400" b="0" kern="1200" dirty="0">
                          <a:solidFill>
                            <a:schemeClr val="tx1"/>
                          </a:solidFill>
                          <a:effectLst/>
                          <a:latin typeface="Calibri" pitchFamily="34" charset="0"/>
                          <a:ea typeface="+mn-ea"/>
                          <a:cs typeface="Calibri" pitchFamily="34" charset="0"/>
                        </a:rPr>
                        <a:t>Net capital turnover ratio</a:t>
                      </a:r>
                      <a:endParaRPr lang="en-IN" sz="2400" b="0" dirty="0">
                        <a:latin typeface="Calibri" pitchFamily="34" charset="0"/>
                        <a:cs typeface="Calibri" pitchFamily="34" charset="0"/>
                      </a:endParaRPr>
                    </a:p>
                  </a:txBody>
                  <a:tcPr marT="34290" marB="34290"/>
                </a:tc>
                <a:tc>
                  <a:txBody>
                    <a:bodyPr/>
                    <a:lstStyle/>
                    <a:p>
                      <a:endParaRPr lang="en-IN" sz="2400" b="0" dirty="0">
                        <a:latin typeface="Calibri" pitchFamily="34" charset="0"/>
                        <a:cs typeface="Calibri" pitchFamily="34" charset="0"/>
                      </a:endParaRPr>
                    </a:p>
                  </a:txBody>
                  <a:tcPr marT="34290" marB="34290"/>
                </a:tc>
                <a:extLst>
                  <a:ext uri="{0D108BD9-81ED-4DB2-BD59-A6C34878D82A}">
                    <a16:rowId xmlns:a16="http://schemas.microsoft.com/office/drawing/2014/main" val="10003"/>
                  </a:ext>
                </a:extLst>
              </a:tr>
            </a:tbl>
          </a:graphicData>
        </a:graphic>
      </p:graphicFrame>
      <p:sp>
        <p:nvSpPr>
          <p:cNvPr id="7" name="Rectangle 6"/>
          <p:cNvSpPr/>
          <p:nvPr/>
        </p:nvSpPr>
        <p:spPr>
          <a:xfrm>
            <a:off x="3491881" y="-20538"/>
            <a:ext cx="1549911" cy="369332"/>
          </a:xfrm>
          <a:prstGeom prst="rect">
            <a:avLst/>
          </a:prstGeom>
        </p:spPr>
        <p:txBody>
          <a:bodyPr wrap="none">
            <a:spAutoFit/>
          </a:bodyPr>
          <a:lstStyle/>
          <a:p>
            <a:pPr lvl="0"/>
            <a:r>
              <a:rPr lang="en-IN" dirty="0">
                <a:solidFill>
                  <a:schemeClr val="bg1"/>
                </a:solidFill>
                <a:latin typeface="Calibri" pitchFamily="34" charset="0"/>
                <a:cs typeface="Calibri" pitchFamily="34" charset="0"/>
              </a:rPr>
              <a:t>Financial Ratio</a:t>
            </a:r>
          </a:p>
        </p:txBody>
      </p:sp>
      <p:sp>
        <p:nvSpPr>
          <p:cNvPr id="3" name="Date Placeholder 2">
            <a:extLst>
              <a:ext uri="{FF2B5EF4-FFF2-40B4-BE49-F238E27FC236}">
                <a16:creationId xmlns:a16="http://schemas.microsoft.com/office/drawing/2014/main" id="{4EC7EA33-7379-660B-183D-2F791F76B681}"/>
              </a:ext>
            </a:extLst>
          </p:cNvPr>
          <p:cNvSpPr>
            <a:spLocks noGrp="1"/>
          </p:cNvSpPr>
          <p:nvPr>
            <p:ph type="dt" sz="half" idx="10"/>
          </p:nvPr>
        </p:nvSpPr>
        <p:spPr/>
        <p:txBody>
          <a:bodyPr/>
          <a:lstStyle/>
          <a:p>
            <a:fld id="{426A0FDE-FF9F-4FC4-B742-952EF9324251}" type="datetime1">
              <a:rPr lang="en-US" smtClean="0"/>
              <a:t>4/18/2023</a:t>
            </a:fld>
            <a:endParaRPr lang="en-IN"/>
          </a:p>
        </p:txBody>
      </p:sp>
      <p:sp>
        <p:nvSpPr>
          <p:cNvPr id="8" name="Footer Placeholder 7">
            <a:extLst>
              <a:ext uri="{FF2B5EF4-FFF2-40B4-BE49-F238E27FC236}">
                <a16:creationId xmlns:a16="http://schemas.microsoft.com/office/drawing/2014/main" id="{60331266-2DE7-473C-EE48-F7A8D95C95D2}"/>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38013917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411510"/>
            <a:ext cx="7543800" cy="3510390"/>
          </a:xfrm>
        </p:spPr>
        <p:txBody>
          <a:bodyPr>
            <a:noAutofit/>
          </a:bodyPr>
          <a:lstStyle/>
          <a:p>
            <a:pPr marL="0" indent="0">
              <a:buNone/>
            </a:pPr>
            <a:r>
              <a:rPr lang="en-US" sz="3200" dirty="0"/>
              <a:t>To </a:t>
            </a:r>
            <a:r>
              <a:rPr lang="en-US" sz="3200" b="1" u="sng" dirty="0"/>
              <a:t>explain</a:t>
            </a:r>
            <a:r>
              <a:rPr lang="en-US" sz="3200" dirty="0"/>
              <a:t> the </a:t>
            </a:r>
            <a:r>
              <a:rPr lang="en-US" sz="3200" b="1" i="1" dirty="0"/>
              <a:t>items included</a:t>
            </a:r>
            <a:r>
              <a:rPr lang="en-US" sz="3200" dirty="0"/>
              <a:t> in numerator and denominator for computing the above ratios. </a:t>
            </a:r>
          </a:p>
          <a:p>
            <a:pPr marL="0" indent="0">
              <a:buNone/>
            </a:pPr>
            <a:r>
              <a:rPr lang="en-US" sz="3200" dirty="0"/>
              <a:t>- Can be changed?</a:t>
            </a:r>
          </a:p>
          <a:p>
            <a:pPr marL="0" indent="0">
              <a:buNone/>
            </a:pPr>
            <a:r>
              <a:rPr lang="en-US" sz="3200" dirty="0"/>
              <a:t>- To explain for </a:t>
            </a:r>
            <a:r>
              <a:rPr lang="en-US" sz="3200" b="1" i="1" dirty="0"/>
              <a:t>any change in the ratio by more than 25%</a:t>
            </a:r>
            <a:r>
              <a:rPr lang="en-US" sz="3200" dirty="0"/>
              <a:t> as compared to the preceding year.</a:t>
            </a:r>
          </a:p>
          <a:p>
            <a:pPr marL="0" indent="0">
              <a:buNone/>
            </a:pPr>
            <a:endParaRPr lang="en-US" sz="3200" dirty="0"/>
          </a:p>
          <a:p>
            <a:pPr marL="0" indent="0">
              <a:buNone/>
            </a:pPr>
            <a:endParaRPr lang="en-US" sz="3200" dirty="0"/>
          </a:p>
        </p:txBody>
      </p:sp>
      <p:sp>
        <p:nvSpPr>
          <p:cNvPr id="7" name="Rectangle 6"/>
          <p:cNvSpPr/>
          <p:nvPr/>
        </p:nvSpPr>
        <p:spPr>
          <a:xfrm>
            <a:off x="3491881" y="-20538"/>
            <a:ext cx="1549911" cy="369332"/>
          </a:xfrm>
          <a:prstGeom prst="rect">
            <a:avLst/>
          </a:prstGeom>
        </p:spPr>
        <p:txBody>
          <a:bodyPr wrap="none">
            <a:spAutoFit/>
          </a:bodyPr>
          <a:lstStyle/>
          <a:p>
            <a:pPr lvl="0"/>
            <a:r>
              <a:rPr lang="en-IN" dirty="0">
                <a:solidFill>
                  <a:schemeClr val="bg1"/>
                </a:solidFill>
                <a:latin typeface="Calibri" pitchFamily="34" charset="0"/>
                <a:cs typeface="Calibri" pitchFamily="34" charset="0"/>
              </a:rPr>
              <a:t>Financial Ratio</a:t>
            </a:r>
          </a:p>
        </p:txBody>
      </p:sp>
      <p:sp>
        <p:nvSpPr>
          <p:cNvPr id="3" name="Date Placeholder 2">
            <a:extLst>
              <a:ext uri="{FF2B5EF4-FFF2-40B4-BE49-F238E27FC236}">
                <a16:creationId xmlns:a16="http://schemas.microsoft.com/office/drawing/2014/main" id="{B22B7E71-7687-80D1-216B-D56691E6730D}"/>
              </a:ext>
            </a:extLst>
          </p:cNvPr>
          <p:cNvSpPr>
            <a:spLocks noGrp="1"/>
          </p:cNvSpPr>
          <p:nvPr>
            <p:ph type="dt" sz="half" idx="10"/>
          </p:nvPr>
        </p:nvSpPr>
        <p:spPr/>
        <p:txBody>
          <a:bodyPr/>
          <a:lstStyle/>
          <a:p>
            <a:fld id="{1D000169-5D3C-4046-BD85-5956BA4E1F1D}" type="datetime1">
              <a:rPr lang="en-US" smtClean="0"/>
              <a:t>4/18/2023</a:t>
            </a:fld>
            <a:endParaRPr lang="en-IN"/>
          </a:p>
        </p:txBody>
      </p:sp>
      <p:sp>
        <p:nvSpPr>
          <p:cNvPr id="6" name="Footer Placeholder 5">
            <a:extLst>
              <a:ext uri="{FF2B5EF4-FFF2-40B4-BE49-F238E27FC236}">
                <a16:creationId xmlns:a16="http://schemas.microsoft.com/office/drawing/2014/main" id="{317D437E-DAAF-5030-F531-69C4F8FEFED1}"/>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171418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2616" y="267494"/>
            <a:ext cx="7543800" cy="3132348"/>
          </a:xfrm>
        </p:spPr>
        <p:txBody>
          <a:bodyPr>
            <a:normAutofit/>
          </a:bodyPr>
          <a:lstStyle/>
          <a:p>
            <a:r>
              <a:rPr lang="en-IN" sz="2400" dirty="0"/>
              <a:t>Illustrative format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731118"/>
            <a:ext cx="8496944" cy="364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a:extLst>
              <a:ext uri="{FF2B5EF4-FFF2-40B4-BE49-F238E27FC236}">
                <a16:creationId xmlns:a16="http://schemas.microsoft.com/office/drawing/2014/main" id="{2059E37A-00B3-3FCD-2B64-1336D551B458}"/>
              </a:ext>
            </a:extLst>
          </p:cNvPr>
          <p:cNvSpPr>
            <a:spLocks noGrp="1"/>
          </p:cNvSpPr>
          <p:nvPr>
            <p:ph type="dt" sz="half" idx="10"/>
          </p:nvPr>
        </p:nvSpPr>
        <p:spPr/>
        <p:txBody>
          <a:bodyPr/>
          <a:lstStyle/>
          <a:p>
            <a:fld id="{803565A3-FC8A-40A8-B388-B814B58B3131}" type="datetime1">
              <a:rPr lang="en-US" smtClean="0"/>
              <a:t>4/18/2023</a:t>
            </a:fld>
            <a:endParaRPr lang="en-IN"/>
          </a:p>
        </p:txBody>
      </p:sp>
      <p:sp>
        <p:nvSpPr>
          <p:cNvPr id="6" name="Footer Placeholder 5">
            <a:extLst>
              <a:ext uri="{FF2B5EF4-FFF2-40B4-BE49-F238E27FC236}">
                <a16:creationId xmlns:a16="http://schemas.microsoft.com/office/drawing/2014/main" id="{307FF84A-5103-5018-35BD-986D2C664C8D}"/>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36299784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CARO 2020: Financial Ratios</a:t>
            </a:r>
          </a:p>
        </p:txBody>
      </p:sp>
      <p:sp>
        <p:nvSpPr>
          <p:cNvPr id="3" name="Content Placeholder 2"/>
          <p:cNvSpPr>
            <a:spLocks noGrp="1"/>
          </p:cNvSpPr>
          <p:nvPr>
            <p:ph idx="1"/>
          </p:nvPr>
        </p:nvSpPr>
        <p:spPr>
          <a:xfrm>
            <a:off x="179512" y="951570"/>
            <a:ext cx="8754888" cy="3510390"/>
          </a:xfrm>
        </p:spPr>
        <p:txBody>
          <a:bodyPr>
            <a:noAutofit/>
          </a:bodyPr>
          <a:lstStyle/>
          <a:p>
            <a:r>
              <a:rPr lang="en-US" sz="2400" dirty="0"/>
              <a:t>On the basis of the financial ratios, ageing and expected dates of </a:t>
            </a:r>
            <a:r>
              <a:rPr lang="en-US" sz="2400" dirty="0" err="1"/>
              <a:t>realisation</a:t>
            </a:r>
            <a:r>
              <a:rPr lang="en-US" sz="2400" dirty="0"/>
              <a:t> of financial assets and payment of financial liabilities, other information accompanying the financial statements, the auditor’s knowledge of the Board of Directors and management plans, whether the auditor is of the opinion that no material uncertainty exists as on the date of the audit report that company is capable of meeting its liabilities existing at the date of balance sheet as and when they fall due within a period of one year from the balance sheet date;</a:t>
            </a:r>
            <a:endParaRPr lang="en-IN" sz="2400" dirty="0"/>
          </a:p>
        </p:txBody>
      </p:sp>
      <p:sp>
        <p:nvSpPr>
          <p:cNvPr id="6" name="Date Placeholder 5">
            <a:extLst>
              <a:ext uri="{FF2B5EF4-FFF2-40B4-BE49-F238E27FC236}">
                <a16:creationId xmlns:a16="http://schemas.microsoft.com/office/drawing/2014/main" id="{0686F166-73F1-DC52-CFD3-7AA5303815FE}"/>
              </a:ext>
            </a:extLst>
          </p:cNvPr>
          <p:cNvSpPr>
            <a:spLocks noGrp="1"/>
          </p:cNvSpPr>
          <p:nvPr>
            <p:ph type="dt" sz="half" idx="10"/>
          </p:nvPr>
        </p:nvSpPr>
        <p:spPr/>
        <p:txBody>
          <a:bodyPr/>
          <a:lstStyle/>
          <a:p>
            <a:fld id="{F9D53BCD-2237-4A86-9262-537EAEAE9D38}" type="datetime1">
              <a:rPr lang="en-US" smtClean="0"/>
              <a:t>4/18/2023</a:t>
            </a:fld>
            <a:endParaRPr lang="en-IN"/>
          </a:p>
        </p:txBody>
      </p:sp>
      <p:sp>
        <p:nvSpPr>
          <p:cNvPr id="7" name="Footer Placeholder 6">
            <a:extLst>
              <a:ext uri="{FF2B5EF4-FFF2-40B4-BE49-F238E27FC236}">
                <a16:creationId xmlns:a16="http://schemas.microsoft.com/office/drawing/2014/main" id="{C240929A-7F73-792B-A84C-6DF142E2B1FB}"/>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3290453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515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Content Placeholder 5"/>
          <p:cNvGraphicFramePr>
            <a:graphicFrameLocks noGrp="1"/>
          </p:cNvGraphicFramePr>
          <p:nvPr>
            <p:ph idx="1"/>
            <p:extLst>
              <p:ext uri="{D42A27DB-BD31-4B8C-83A1-F6EECF244321}">
                <p14:modId xmlns:p14="http://schemas.microsoft.com/office/powerpoint/2010/main" val="1373667963"/>
              </p:ext>
            </p:extLst>
          </p:nvPr>
        </p:nvGraphicFramePr>
        <p:xfrm>
          <a:off x="827584" y="411510"/>
          <a:ext cx="6912768" cy="4050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p:cNvSpPr/>
          <p:nvPr/>
        </p:nvSpPr>
        <p:spPr>
          <a:xfrm>
            <a:off x="611560" y="1419622"/>
            <a:ext cx="504056" cy="324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latin typeface="Calibri" pitchFamily="34" charset="0"/>
                <a:cs typeface="Calibri" pitchFamily="34" charset="0"/>
              </a:rPr>
              <a:t>2</a:t>
            </a:r>
          </a:p>
        </p:txBody>
      </p:sp>
      <p:sp>
        <p:nvSpPr>
          <p:cNvPr id="8" name="Rectangle 7"/>
          <p:cNvSpPr/>
          <p:nvPr/>
        </p:nvSpPr>
        <p:spPr>
          <a:xfrm>
            <a:off x="7884368" y="2787774"/>
            <a:ext cx="1008112" cy="64807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Calibri" pitchFamily="34" charset="0"/>
                <a:cs typeface="Calibri" pitchFamily="34" charset="0"/>
              </a:rPr>
              <a:t>CARO</a:t>
            </a:r>
          </a:p>
          <a:p>
            <a:pPr algn="ctr"/>
            <a:r>
              <a:rPr lang="en-IN" dirty="0">
                <a:latin typeface="Calibri" pitchFamily="34" charset="0"/>
                <a:cs typeface="Calibri" pitchFamily="34" charset="0"/>
              </a:rPr>
              <a:t>3(f)</a:t>
            </a:r>
          </a:p>
        </p:txBody>
      </p:sp>
      <p:sp>
        <p:nvSpPr>
          <p:cNvPr id="2" name="Date Placeholder 1">
            <a:extLst>
              <a:ext uri="{FF2B5EF4-FFF2-40B4-BE49-F238E27FC236}">
                <a16:creationId xmlns:a16="http://schemas.microsoft.com/office/drawing/2014/main" id="{C3E86F51-F180-C9BC-A958-8E29DA7D346E}"/>
              </a:ext>
            </a:extLst>
          </p:cNvPr>
          <p:cNvSpPr>
            <a:spLocks noGrp="1"/>
          </p:cNvSpPr>
          <p:nvPr>
            <p:ph type="dt" sz="half" idx="10"/>
          </p:nvPr>
        </p:nvSpPr>
        <p:spPr/>
        <p:txBody>
          <a:bodyPr/>
          <a:lstStyle/>
          <a:p>
            <a:fld id="{D52C98F6-0F3E-4D6D-BA74-E4D27FE6BDD8}" type="datetime1">
              <a:rPr lang="en-US" smtClean="0"/>
              <a:t>4/18/2023</a:t>
            </a:fld>
            <a:endParaRPr lang="en-IN"/>
          </a:p>
        </p:txBody>
      </p:sp>
      <p:sp>
        <p:nvSpPr>
          <p:cNvPr id="3" name="Footer Placeholder 2">
            <a:extLst>
              <a:ext uri="{FF2B5EF4-FFF2-40B4-BE49-F238E27FC236}">
                <a16:creationId xmlns:a16="http://schemas.microsoft.com/office/drawing/2014/main" id="{C1601419-28F5-7835-7604-30F1E771665F}"/>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10830754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755576" y="411510"/>
            <a:ext cx="7543800" cy="3510390"/>
          </a:xfrm>
        </p:spPr>
        <p:txBody>
          <a:bodyPr>
            <a:noAutofit/>
          </a:bodyPr>
          <a:lstStyle/>
          <a:p>
            <a:r>
              <a:rPr lang="en-IN" sz="1900" b="1" dirty="0">
                <a:solidFill>
                  <a:schemeClr val="tx1"/>
                </a:solidFill>
              </a:rPr>
              <a:t>Share Capital</a:t>
            </a:r>
            <a:r>
              <a:rPr lang="en-IN" sz="1900" dirty="0">
                <a:solidFill>
                  <a:schemeClr val="tx1"/>
                </a:solidFill>
              </a:rPr>
              <a:t>:</a:t>
            </a:r>
          </a:p>
          <a:p>
            <a:pPr lvl="1"/>
            <a:r>
              <a:rPr lang="en-US" sz="1900" dirty="0">
                <a:solidFill>
                  <a:schemeClr val="tx1"/>
                </a:solidFill>
              </a:rPr>
              <a:t>Promoters’ Shareholding Details of mandatorily to be provided irrespective of number/% of shares</a:t>
            </a:r>
          </a:p>
          <a:p>
            <a:pPr lvl="1"/>
            <a:endParaRPr lang="en-US" sz="1900" dirty="0">
              <a:solidFill>
                <a:schemeClr val="tx1"/>
              </a:solidFill>
            </a:endParaRPr>
          </a:p>
          <a:p>
            <a:pPr lvl="1"/>
            <a:endParaRPr lang="en-US" sz="1900" dirty="0">
              <a:solidFill>
                <a:schemeClr val="tx1"/>
              </a:solidFill>
            </a:endParaRPr>
          </a:p>
          <a:p>
            <a:pPr lvl="1"/>
            <a:endParaRPr lang="en-US" sz="1900" dirty="0">
              <a:solidFill>
                <a:schemeClr val="tx1"/>
              </a:solidFill>
            </a:endParaRPr>
          </a:p>
          <a:p>
            <a:pPr lvl="0"/>
            <a:endParaRPr lang="en-IN" sz="1900" dirty="0">
              <a:solidFill>
                <a:schemeClr val="tx1"/>
              </a:solidFill>
            </a:endParaRPr>
          </a:p>
          <a:p>
            <a:pPr lvl="1"/>
            <a:r>
              <a:rPr lang="en-IN" sz="1800" dirty="0">
                <a:solidFill>
                  <a:schemeClr val="tx1"/>
                </a:solidFill>
              </a:rPr>
              <a:t>Promoter here means promoter as defined in the Companies Act, 2013.  </a:t>
            </a:r>
          </a:p>
          <a:p>
            <a:pPr lvl="1"/>
            <a:r>
              <a:rPr lang="en-IN" sz="1800" dirty="0">
                <a:solidFill>
                  <a:schemeClr val="tx1"/>
                </a:solidFill>
              </a:rPr>
              <a:t>Details shall be given </a:t>
            </a:r>
            <a:r>
              <a:rPr lang="en-IN" sz="1800" b="1" i="1" dirty="0">
                <a:solidFill>
                  <a:schemeClr val="tx1"/>
                </a:solidFill>
              </a:rPr>
              <a:t>separately for each class </a:t>
            </a:r>
            <a:r>
              <a:rPr lang="en-IN" sz="1800" dirty="0">
                <a:solidFill>
                  <a:schemeClr val="tx1"/>
                </a:solidFill>
              </a:rPr>
              <a:t>of shares </a:t>
            </a:r>
          </a:p>
          <a:p>
            <a:pPr lvl="1"/>
            <a:r>
              <a:rPr lang="en-US" sz="1800" b="1" i="1" dirty="0">
                <a:solidFill>
                  <a:schemeClr val="tx1"/>
                </a:solidFill>
              </a:rPr>
              <a:t>% change </a:t>
            </a:r>
            <a:r>
              <a:rPr lang="en-US" sz="1800" dirty="0">
                <a:solidFill>
                  <a:schemeClr val="tx1"/>
                </a:solidFill>
              </a:rPr>
              <a:t>shall be computed with respect to the number at the beginning of the year or if issued during the year for the first time then with respect to the date of issue.</a:t>
            </a:r>
          </a:p>
          <a:p>
            <a:pPr lvl="1"/>
            <a:endParaRPr lang="en-IN" sz="1900" dirty="0">
              <a:solidFill>
                <a:schemeClr val="tx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549009272"/>
              </p:ext>
            </p:extLst>
          </p:nvPr>
        </p:nvGraphicFramePr>
        <p:xfrm>
          <a:off x="1403649" y="1491630"/>
          <a:ext cx="6408711" cy="1136142"/>
        </p:xfrm>
        <a:graphic>
          <a:graphicData uri="http://schemas.openxmlformats.org/drawingml/2006/table">
            <a:tbl>
              <a:tblPr firstRow="1" firstCol="1" bandRow="1">
                <a:tableStyleId>{5C22544A-7EE6-4342-B048-85BDC9FD1C3A}</a:tableStyleId>
              </a:tblPr>
              <a:tblGrid>
                <a:gridCol w="1397021">
                  <a:extLst>
                    <a:ext uri="{9D8B030D-6E8A-4147-A177-3AD203B41FA5}">
                      <a16:colId xmlns:a16="http://schemas.microsoft.com/office/drawing/2014/main" val="20000"/>
                    </a:ext>
                  </a:extLst>
                </a:gridCol>
                <a:gridCol w="1489830">
                  <a:extLst>
                    <a:ext uri="{9D8B030D-6E8A-4147-A177-3AD203B41FA5}">
                      <a16:colId xmlns:a16="http://schemas.microsoft.com/office/drawing/2014/main" val="20001"/>
                    </a:ext>
                  </a:extLst>
                </a:gridCol>
                <a:gridCol w="823070">
                  <a:extLst>
                    <a:ext uri="{9D8B030D-6E8A-4147-A177-3AD203B41FA5}">
                      <a16:colId xmlns:a16="http://schemas.microsoft.com/office/drawing/2014/main" val="20002"/>
                    </a:ext>
                  </a:extLst>
                </a:gridCol>
                <a:gridCol w="952514">
                  <a:extLst>
                    <a:ext uri="{9D8B030D-6E8A-4147-A177-3AD203B41FA5}">
                      <a16:colId xmlns:a16="http://schemas.microsoft.com/office/drawing/2014/main" val="20003"/>
                    </a:ext>
                  </a:extLst>
                </a:gridCol>
                <a:gridCol w="1746276">
                  <a:extLst>
                    <a:ext uri="{9D8B030D-6E8A-4147-A177-3AD203B41FA5}">
                      <a16:colId xmlns:a16="http://schemas.microsoft.com/office/drawing/2014/main" val="20004"/>
                    </a:ext>
                  </a:extLst>
                </a:gridCol>
              </a:tblGrid>
              <a:tr h="432864">
                <a:tc>
                  <a:txBody>
                    <a:bodyPr/>
                    <a:lstStyle/>
                    <a:p>
                      <a:pPr marL="630555" indent="-6350" algn="ctr">
                        <a:lnSpc>
                          <a:spcPct val="107000"/>
                        </a:lnSpc>
                        <a:spcAft>
                          <a:spcPts val="800"/>
                        </a:spcAft>
                      </a:pPr>
                      <a:r>
                        <a:rPr lang="en-US" sz="1400" dirty="0">
                          <a:effectLst/>
                          <a:latin typeface="Calibri" pitchFamily="34" charset="0"/>
                          <a:cs typeface="Calibri" pitchFamily="34" charset="0"/>
                        </a:rPr>
                        <a:t> </a:t>
                      </a:r>
                      <a:endParaRPr lang="en-IN" sz="1400" dirty="0">
                        <a:solidFill>
                          <a:srgbClr val="000000"/>
                        </a:solidFill>
                        <a:effectLst/>
                        <a:latin typeface="Calibri" pitchFamily="34" charset="0"/>
                        <a:ea typeface="Times New Roman"/>
                        <a:cs typeface="Calibri" pitchFamily="34" charset="0"/>
                      </a:endParaRPr>
                    </a:p>
                  </a:txBody>
                  <a:tcPr marL="0" marR="0" marT="2381" marB="0"/>
                </a:tc>
                <a:tc gridSpan="3">
                  <a:txBody>
                    <a:bodyPr/>
                    <a:lstStyle/>
                    <a:p>
                      <a:pPr marL="215265" indent="-6350" algn="ctr">
                        <a:lnSpc>
                          <a:spcPct val="107000"/>
                        </a:lnSpc>
                        <a:spcAft>
                          <a:spcPts val="0"/>
                        </a:spcAft>
                      </a:pPr>
                      <a:r>
                        <a:rPr lang="en-US" sz="1400" dirty="0">
                          <a:effectLst/>
                          <a:latin typeface="Calibri" pitchFamily="34" charset="0"/>
                          <a:cs typeface="Calibri" pitchFamily="34" charset="0"/>
                        </a:rPr>
                        <a:t>Shares held by promoters at the end of the year</a:t>
                      </a:r>
                      <a:endParaRPr lang="en-IN" sz="1400" dirty="0">
                        <a:solidFill>
                          <a:srgbClr val="000000"/>
                        </a:solidFill>
                        <a:effectLst/>
                        <a:latin typeface="Calibri" pitchFamily="34" charset="0"/>
                        <a:ea typeface="Times New Roman"/>
                        <a:cs typeface="Calibri" pitchFamily="34" charset="0"/>
                      </a:endParaRPr>
                    </a:p>
                  </a:txBody>
                  <a:tcPr marL="0" marR="0" marT="2381" marB="0"/>
                </a:tc>
                <a:tc hMerge="1">
                  <a:txBody>
                    <a:bodyPr/>
                    <a:lstStyle/>
                    <a:p>
                      <a:endParaRPr lang="en-IN"/>
                    </a:p>
                  </a:txBody>
                  <a:tcPr/>
                </a:tc>
                <a:tc hMerge="1">
                  <a:txBody>
                    <a:bodyPr/>
                    <a:lstStyle/>
                    <a:p>
                      <a:endParaRPr lang="en-IN"/>
                    </a:p>
                  </a:txBody>
                  <a:tcPr/>
                </a:tc>
                <a:tc>
                  <a:txBody>
                    <a:bodyPr/>
                    <a:lstStyle/>
                    <a:p>
                      <a:pPr marL="188595" indent="-114300" algn="ctr">
                        <a:lnSpc>
                          <a:spcPct val="107000"/>
                        </a:lnSpc>
                        <a:spcAft>
                          <a:spcPts val="0"/>
                        </a:spcAft>
                      </a:pPr>
                      <a:r>
                        <a:rPr lang="en-US" sz="1400" dirty="0">
                          <a:effectLst/>
                          <a:latin typeface="Calibri" pitchFamily="34" charset="0"/>
                          <a:cs typeface="Calibri" pitchFamily="34" charset="0"/>
                        </a:rPr>
                        <a:t>% Change during the year</a:t>
                      </a:r>
                      <a:endParaRPr lang="en-IN" sz="1400" dirty="0">
                        <a:solidFill>
                          <a:srgbClr val="000000"/>
                        </a:solidFill>
                        <a:effectLst/>
                        <a:latin typeface="Calibri" pitchFamily="34" charset="0"/>
                        <a:ea typeface="Times New Roman"/>
                        <a:cs typeface="Calibri" pitchFamily="34" charset="0"/>
                      </a:endParaRPr>
                    </a:p>
                  </a:txBody>
                  <a:tcPr marL="0" marR="0" marT="2381" marB="0"/>
                </a:tc>
                <a:extLst>
                  <a:ext uri="{0D108BD9-81ED-4DB2-BD59-A6C34878D82A}">
                    <a16:rowId xmlns:a16="http://schemas.microsoft.com/office/drawing/2014/main" val="10000"/>
                  </a:ext>
                </a:extLst>
              </a:tr>
              <a:tr h="466725">
                <a:tc>
                  <a:txBody>
                    <a:bodyPr/>
                    <a:lstStyle/>
                    <a:p>
                      <a:pPr marL="630555" indent="-576580" algn="ctr">
                        <a:lnSpc>
                          <a:spcPct val="107000"/>
                        </a:lnSpc>
                        <a:spcAft>
                          <a:spcPts val="80"/>
                        </a:spcAft>
                      </a:pPr>
                      <a:r>
                        <a:rPr lang="en-US" sz="1400" dirty="0">
                          <a:effectLst/>
                          <a:latin typeface="Calibri" pitchFamily="34" charset="0"/>
                          <a:cs typeface="Calibri" pitchFamily="34" charset="0"/>
                        </a:rPr>
                        <a:t>S. No</a:t>
                      </a:r>
                      <a:endParaRPr lang="en-IN" sz="1400" dirty="0">
                        <a:solidFill>
                          <a:srgbClr val="000000"/>
                        </a:solidFill>
                        <a:effectLst/>
                        <a:latin typeface="Calibri" pitchFamily="34" charset="0"/>
                        <a:ea typeface="Times New Roman"/>
                        <a:cs typeface="Calibri" pitchFamily="34" charset="0"/>
                      </a:endParaRPr>
                    </a:p>
                  </a:txBody>
                  <a:tcPr marL="0" marR="0" marT="2381" marB="0"/>
                </a:tc>
                <a:tc>
                  <a:txBody>
                    <a:bodyPr/>
                    <a:lstStyle/>
                    <a:p>
                      <a:pPr marL="630555" marR="38735" indent="-576580" algn="ctr">
                        <a:lnSpc>
                          <a:spcPct val="107000"/>
                        </a:lnSpc>
                        <a:spcAft>
                          <a:spcPts val="0"/>
                        </a:spcAft>
                      </a:pPr>
                      <a:r>
                        <a:rPr lang="en-US" sz="1400" dirty="0">
                          <a:effectLst/>
                          <a:latin typeface="Calibri" pitchFamily="34" charset="0"/>
                          <a:cs typeface="Calibri" pitchFamily="34" charset="0"/>
                        </a:rPr>
                        <a:t>Promoter name</a:t>
                      </a:r>
                      <a:endParaRPr lang="en-IN" sz="1400" dirty="0">
                        <a:solidFill>
                          <a:srgbClr val="000000"/>
                        </a:solidFill>
                        <a:effectLst/>
                        <a:latin typeface="Calibri" pitchFamily="34" charset="0"/>
                        <a:ea typeface="Times New Roman"/>
                        <a:cs typeface="Calibri" pitchFamily="34" charset="0"/>
                      </a:endParaRPr>
                    </a:p>
                  </a:txBody>
                  <a:tcPr marL="0" marR="0" marT="2381" marB="0"/>
                </a:tc>
                <a:tc>
                  <a:txBody>
                    <a:bodyPr/>
                    <a:lstStyle/>
                    <a:p>
                      <a:pPr marL="12065" indent="41910" algn="ctr">
                        <a:lnSpc>
                          <a:spcPct val="107000"/>
                        </a:lnSpc>
                        <a:spcAft>
                          <a:spcPts val="0"/>
                        </a:spcAft>
                      </a:pPr>
                      <a:r>
                        <a:rPr lang="en-US" sz="1400">
                          <a:effectLst/>
                          <a:latin typeface="Calibri" pitchFamily="34" charset="0"/>
                          <a:cs typeface="Calibri" pitchFamily="34" charset="0"/>
                        </a:rPr>
                        <a:t>No. of Shares</a:t>
                      </a:r>
                      <a:endParaRPr lang="en-IN" sz="1400">
                        <a:solidFill>
                          <a:srgbClr val="000000"/>
                        </a:solidFill>
                        <a:effectLst/>
                        <a:latin typeface="Calibri" pitchFamily="34" charset="0"/>
                        <a:ea typeface="Times New Roman"/>
                        <a:cs typeface="Calibri" pitchFamily="34" charset="0"/>
                      </a:endParaRPr>
                    </a:p>
                  </a:txBody>
                  <a:tcPr marL="0" marR="0" marT="2381" marB="0"/>
                </a:tc>
                <a:tc>
                  <a:txBody>
                    <a:bodyPr/>
                    <a:lstStyle/>
                    <a:p>
                      <a:pPr marL="90170" indent="-36195" algn="ctr">
                        <a:lnSpc>
                          <a:spcPct val="107000"/>
                        </a:lnSpc>
                        <a:spcAft>
                          <a:spcPts val="0"/>
                        </a:spcAft>
                      </a:pPr>
                      <a:r>
                        <a:rPr lang="en-US" sz="1400">
                          <a:effectLst/>
                          <a:latin typeface="Calibri" pitchFamily="34" charset="0"/>
                          <a:cs typeface="Calibri" pitchFamily="34" charset="0"/>
                        </a:rPr>
                        <a:t>% of total shares</a:t>
                      </a:r>
                      <a:endParaRPr lang="en-IN" sz="1400">
                        <a:solidFill>
                          <a:srgbClr val="000000"/>
                        </a:solidFill>
                        <a:effectLst/>
                        <a:latin typeface="Calibri" pitchFamily="34" charset="0"/>
                        <a:ea typeface="Times New Roman"/>
                        <a:cs typeface="Calibri" pitchFamily="34" charset="0"/>
                      </a:endParaRPr>
                    </a:p>
                  </a:txBody>
                  <a:tcPr marL="0" marR="0" marT="2381" marB="0"/>
                </a:tc>
                <a:tc>
                  <a:txBody>
                    <a:bodyPr/>
                    <a:lstStyle/>
                    <a:p>
                      <a:pPr marL="630555" indent="-576580" algn="ctr">
                        <a:lnSpc>
                          <a:spcPct val="107000"/>
                        </a:lnSpc>
                        <a:spcAft>
                          <a:spcPts val="0"/>
                        </a:spcAft>
                      </a:pPr>
                      <a:r>
                        <a:rPr lang="en-US" sz="1400">
                          <a:effectLst/>
                          <a:latin typeface="Calibri" pitchFamily="34" charset="0"/>
                          <a:cs typeface="Calibri" pitchFamily="34" charset="0"/>
                        </a:rPr>
                        <a:t> </a:t>
                      </a:r>
                      <a:endParaRPr lang="en-IN" sz="1400">
                        <a:solidFill>
                          <a:srgbClr val="000000"/>
                        </a:solidFill>
                        <a:effectLst/>
                        <a:latin typeface="Calibri" pitchFamily="34" charset="0"/>
                        <a:ea typeface="Times New Roman"/>
                        <a:cs typeface="Calibri" pitchFamily="34" charset="0"/>
                      </a:endParaRPr>
                    </a:p>
                  </a:txBody>
                  <a:tcPr marL="0" marR="0" marT="2381" marB="0"/>
                </a:tc>
                <a:extLst>
                  <a:ext uri="{0D108BD9-81ED-4DB2-BD59-A6C34878D82A}">
                    <a16:rowId xmlns:a16="http://schemas.microsoft.com/office/drawing/2014/main" val="10001"/>
                  </a:ext>
                </a:extLst>
              </a:tr>
              <a:tr h="212741">
                <a:tc>
                  <a:txBody>
                    <a:bodyPr/>
                    <a:lstStyle/>
                    <a:p>
                      <a:pPr marL="630555" indent="-576580" algn="l">
                        <a:lnSpc>
                          <a:spcPct val="107000"/>
                        </a:lnSpc>
                        <a:spcAft>
                          <a:spcPts val="0"/>
                        </a:spcAft>
                      </a:pPr>
                      <a:r>
                        <a:rPr lang="en-US" sz="1400">
                          <a:effectLst/>
                          <a:latin typeface="Calibri" pitchFamily="34" charset="0"/>
                          <a:cs typeface="Calibri" pitchFamily="34" charset="0"/>
                        </a:rPr>
                        <a:t>Total </a:t>
                      </a:r>
                      <a:endParaRPr lang="en-IN" sz="1400">
                        <a:solidFill>
                          <a:srgbClr val="000000"/>
                        </a:solidFill>
                        <a:effectLst/>
                        <a:latin typeface="Calibri" pitchFamily="34" charset="0"/>
                        <a:ea typeface="Times New Roman"/>
                        <a:cs typeface="Calibri" pitchFamily="34" charset="0"/>
                      </a:endParaRPr>
                    </a:p>
                  </a:txBody>
                  <a:tcPr marL="0" marR="0" marT="2381" marB="0"/>
                </a:tc>
                <a:tc>
                  <a:txBody>
                    <a:bodyPr/>
                    <a:lstStyle/>
                    <a:p>
                      <a:pPr marL="630555" indent="-576580" algn="l">
                        <a:lnSpc>
                          <a:spcPct val="107000"/>
                        </a:lnSpc>
                        <a:spcAft>
                          <a:spcPts val="800"/>
                        </a:spcAft>
                      </a:pPr>
                      <a:r>
                        <a:rPr lang="en-US" sz="1400" dirty="0">
                          <a:effectLst/>
                          <a:latin typeface="Calibri" pitchFamily="34" charset="0"/>
                          <a:cs typeface="Calibri" pitchFamily="34" charset="0"/>
                        </a:rPr>
                        <a:t> </a:t>
                      </a:r>
                      <a:endParaRPr lang="en-IN" sz="1400" dirty="0">
                        <a:solidFill>
                          <a:srgbClr val="000000"/>
                        </a:solidFill>
                        <a:effectLst/>
                        <a:latin typeface="Calibri" pitchFamily="34" charset="0"/>
                        <a:ea typeface="Times New Roman"/>
                        <a:cs typeface="Calibri" pitchFamily="34" charset="0"/>
                      </a:endParaRPr>
                    </a:p>
                  </a:txBody>
                  <a:tcPr marL="0" marR="0" marT="2381" marB="0"/>
                </a:tc>
                <a:tc>
                  <a:txBody>
                    <a:bodyPr/>
                    <a:lstStyle/>
                    <a:p>
                      <a:pPr marL="630555" indent="-576580" algn="l">
                        <a:lnSpc>
                          <a:spcPct val="107000"/>
                        </a:lnSpc>
                        <a:spcAft>
                          <a:spcPts val="0"/>
                        </a:spcAft>
                      </a:pPr>
                      <a:r>
                        <a:rPr lang="en-US" sz="1400">
                          <a:effectLst/>
                          <a:latin typeface="Calibri" pitchFamily="34" charset="0"/>
                          <a:cs typeface="Calibri" pitchFamily="34" charset="0"/>
                        </a:rPr>
                        <a:t> </a:t>
                      </a:r>
                      <a:endParaRPr lang="en-IN" sz="1400">
                        <a:solidFill>
                          <a:srgbClr val="000000"/>
                        </a:solidFill>
                        <a:effectLst/>
                        <a:latin typeface="Calibri" pitchFamily="34" charset="0"/>
                        <a:ea typeface="Times New Roman"/>
                        <a:cs typeface="Calibri" pitchFamily="34" charset="0"/>
                      </a:endParaRPr>
                    </a:p>
                  </a:txBody>
                  <a:tcPr marL="0" marR="0" marT="2381" marB="0"/>
                </a:tc>
                <a:tc>
                  <a:txBody>
                    <a:bodyPr/>
                    <a:lstStyle/>
                    <a:p>
                      <a:pPr marL="630555" indent="-576580" algn="l">
                        <a:lnSpc>
                          <a:spcPct val="107000"/>
                        </a:lnSpc>
                        <a:spcAft>
                          <a:spcPts val="0"/>
                        </a:spcAft>
                      </a:pPr>
                      <a:r>
                        <a:rPr lang="en-US" sz="1400">
                          <a:effectLst/>
                          <a:latin typeface="Calibri" pitchFamily="34" charset="0"/>
                          <a:cs typeface="Calibri" pitchFamily="34" charset="0"/>
                        </a:rPr>
                        <a:t> </a:t>
                      </a:r>
                      <a:endParaRPr lang="en-IN" sz="1400">
                        <a:solidFill>
                          <a:srgbClr val="000000"/>
                        </a:solidFill>
                        <a:effectLst/>
                        <a:latin typeface="Calibri" pitchFamily="34" charset="0"/>
                        <a:ea typeface="Times New Roman"/>
                        <a:cs typeface="Calibri" pitchFamily="34" charset="0"/>
                      </a:endParaRPr>
                    </a:p>
                  </a:txBody>
                  <a:tcPr marL="0" marR="0" marT="2381" marB="0"/>
                </a:tc>
                <a:tc>
                  <a:txBody>
                    <a:bodyPr/>
                    <a:lstStyle/>
                    <a:p>
                      <a:pPr marL="630555" indent="-576580" algn="l">
                        <a:lnSpc>
                          <a:spcPct val="107000"/>
                        </a:lnSpc>
                        <a:spcAft>
                          <a:spcPts val="0"/>
                        </a:spcAft>
                      </a:pPr>
                      <a:r>
                        <a:rPr lang="en-US" sz="1400" dirty="0">
                          <a:effectLst/>
                          <a:latin typeface="Calibri" pitchFamily="34" charset="0"/>
                          <a:cs typeface="Calibri" pitchFamily="34" charset="0"/>
                        </a:rPr>
                        <a:t> </a:t>
                      </a:r>
                      <a:endParaRPr lang="en-IN" sz="1400" dirty="0">
                        <a:solidFill>
                          <a:srgbClr val="000000"/>
                        </a:solidFill>
                        <a:effectLst/>
                        <a:latin typeface="Calibri" pitchFamily="34" charset="0"/>
                        <a:ea typeface="Times New Roman"/>
                        <a:cs typeface="Calibri" pitchFamily="34" charset="0"/>
                      </a:endParaRPr>
                    </a:p>
                  </a:txBody>
                  <a:tcPr marL="0" marR="0" marT="2381" marB="0"/>
                </a:tc>
                <a:extLst>
                  <a:ext uri="{0D108BD9-81ED-4DB2-BD59-A6C34878D82A}">
                    <a16:rowId xmlns:a16="http://schemas.microsoft.com/office/drawing/2014/main" val="10002"/>
                  </a:ext>
                </a:extLst>
              </a:tr>
            </a:tbl>
          </a:graphicData>
        </a:graphic>
      </p:graphicFrame>
      <p:sp>
        <p:nvSpPr>
          <p:cNvPr id="6" name="Rectangle 5"/>
          <p:cNvSpPr/>
          <p:nvPr/>
        </p:nvSpPr>
        <p:spPr>
          <a:xfrm>
            <a:off x="2723790" y="-20538"/>
            <a:ext cx="3767313" cy="369332"/>
          </a:xfrm>
          <a:prstGeom prst="rect">
            <a:avLst/>
          </a:prstGeom>
        </p:spPr>
        <p:txBody>
          <a:bodyPr wrap="none">
            <a:spAutoFit/>
          </a:bodyPr>
          <a:lstStyle/>
          <a:p>
            <a:pPr lvl="0"/>
            <a:r>
              <a:rPr lang="en-IN" dirty="0">
                <a:solidFill>
                  <a:schemeClr val="bg1"/>
                </a:solidFill>
                <a:latin typeface="Calibri" pitchFamily="34" charset="0"/>
                <a:cs typeface="Calibri" pitchFamily="34" charset="0"/>
              </a:rPr>
              <a:t>Disclosure of Promoter’s Shareholding</a:t>
            </a:r>
          </a:p>
        </p:txBody>
      </p:sp>
      <p:sp>
        <p:nvSpPr>
          <p:cNvPr id="2" name="Date Placeholder 1">
            <a:extLst>
              <a:ext uri="{FF2B5EF4-FFF2-40B4-BE49-F238E27FC236}">
                <a16:creationId xmlns:a16="http://schemas.microsoft.com/office/drawing/2014/main" id="{35BAD1DC-7477-0B3D-AE39-75DA93D40C10}"/>
              </a:ext>
            </a:extLst>
          </p:cNvPr>
          <p:cNvSpPr>
            <a:spLocks noGrp="1"/>
          </p:cNvSpPr>
          <p:nvPr>
            <p:ph type="dt" sz="half" idx="10"/>
          </p:nvPr>
        </p:nvSpPr>
        <p:spPr/>
        <p:txBody>
          <a:bodyPr/>
          <a:lstStyle/>
          <a:p>
            <a:fld id="{EBFB6149-2711-4753-AD2D-30AC63679882}" type="datetime1">
              <a:rPr lang="en-US" smtClean="0"/>
              <a:t>4/18/2023</a:t>
            </a:fld>
            <a:endParaRPr lang="en-IN"/>
          </a:p>
        </p:txBody>
      </p:sp>
      <p:sp>
        <p:nvSpPr>
          <p:cNvPr id="3" name="Footer Placeholder 2">
            <a:extLst>
              <a:ext uri="{FF2B5EF4-FFF2-40B4-BE49-F238E27FC236}">
                <a16:creationId xmlns:a16="http://schemas.microsoft.com/office/drawing/2014/main" id="{50D32312-8C18-FF31-4E42-81B1B8F8415D}"/>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3985304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C5D05-3441-1D58-A2AA-986798C200CC}"/>
              </a:ext>
            </a:extLst>
          </p:cNvPr>
          <p:cNvSpPr>
            <a:spLocks noGrp="1"/>
          </p:cNvSpPr>
          <p:nvPr>
            <p:ph type="title"/>
          </p:nvPr>
        </p:nvSpPr>
        <p:spPr/>
        <p:txBody>
          <a:bodyPr>
            <a:normAutofit fontScale="90000"/>
          </a:bodyPr>
          <a:lstStyle/>
          <a:p>
            <a:r>
              <a:rPr lang="en-US" dirty="0"/>
              <a:t> </a:t>
            </a:r>
            <a:endParaRPr lang="en-IN" dirty="0"/>
          </a:p>
        </p:txBody>
      </p:sp>
      <p:sp>
        <p:nvSpPr>
          <p:cNvPr id="3" name="Content Placeholder 2">
            <a:extLst>
              <a:ext uri="{FF2B5EF4-FFF2-40B4-BE49-F238E27FC236}">
                <a16:creationId xmlns:a16="http://schemas.microsoft.com/office/drawing/2014/main" id="{EB66FCD3-9750-69C8-40CF-917417855CA9}"/>
              </a:ext>
            </a:extLst>
          </p:cNvPr>
          <p:cNvSpPr>
            <a:spLocks noGrp="1"/>
          </p:cNvSpPr>
          <p:nvPr>
            <p:ph idx="1"/>
          </p:nvPr>
        </p:nvSpPr>
        <p:spPr/>
        <p:txBody>
          <a:bodyPr>
            <a:normAutofit/>
          </a:bodyPr>
          <a:lstStyle/>
          <a:p>
            <a:endParaRPr lang="en-IN" sz="4000" b="1" i="1" u="none" strike="noStrike" baseline="0" dirty="0">
              <a:solidFill>
                <a:schemeClr val="tx1"/>
              </a:solidFill>
              <a:latin typeface="Agency FB" panose="020B0503020202020204" pitchFamily="34" charset="0"/>
            </a:endParaRPr>
          </a:p>
          <a:p>
            <a:endParaRPr lang="en-IN" sz="4000" b="1" i="1" dirty="0">
              <a:solidFill>
                <a:schemeClr val="tx1"/>
              </a:solidFill>
              <a:latin typeface="Agency FB" panose="020B0503020202020204" pitchFamily="34" charset="0"/>
            </a:endParaRPr>
          </a:p>
          <a:p>
            <a:r>
              <a:rPr lang="en-IN" sz="4000" b="1" i="1" u="none" strike="noStrike" baseline="0" dirty="0">
                <a:solidFill>
                  <a:schemeClr val="tx1"/>
                </a:solidFill>
                <a:latin typeface="Agency FB" panose="020B0503020202020204" pitchFamily="34" charset="0"/>
              </a:rPr>
              <a:t>CARO 2020 </a:t>
            </a:r>
            <a:endParaRPr lang="en-IN" sz="4000" i="1" dirty="0">
              <a:solidFill>
                <a:schemeClr val="tx1"/>
              </a:solidFill>
            </a:endParaRPr>
          </a:p>
        </p:txBody>
      </p:sp>
      <p:sp>
        <p:nvSpPr>
          <p:cNvPr id="6" name="Date Placeholder 5">
            <a:extLst>
              <a:ext uri="{FF2B5EF4-FFF2-40B4-BE49-F238E27FC236}">
                <a16:creationId xmlns:a16="http://schemas.microsoft.com/office/drawing/2014/main" id="{C673C37E-5218-CC19-1C18-AC1547F488E3}"/>
              </a:ext>
            </a:extLst>
          </p:cNvPr>
          <p:cNvSpPr>
            <a:spLocks noGrp="1"/>
          </p:cNvSpPr>
          <p:nvPr>
            <p:ph type="dt" sz="half" idx="10"/>
          </p:nvPr>
        </p:nvSpPr>
        <p:spPr/>
        <p:txBody>
          <a:bodyPr/>
          <a:lstStyle/>
          <a:p>
            <a:fld id="{431BFA44-7825-4DD4-918F-93D04BB41CF7}" type="datetime1">
              <a:rPr lang="en-US" smtClean="0"/>
              <a:t>4/18/2023</a:t>
            </a:fld>
            <a:endParaRPr lang="en-IN"/>
          </a:p>
        </p:txBody>
      </p:sp>
      <p:sp>
        <p:nvSpPr>
          <p:cNvPr id="7" name="Footer Placeholder 6">
            <a:extLst>
              <a:ext uri="{FF2B5EF4-FFF2-40B4-BE49-F238E27FC236}">
                <a16:creationId xmlns:a16="http://schemas.microsoft.com/office/drawing/2014/main" id="{B56A6D07-9910-75CA-B027-401BF2B61C0B}"/>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24069755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267494"/>
            <a:ext cx="7543800" cy="3510390"/>
          </a:xfrm>
        </p:spPr>
        <p:txBody>
          <a:bodyPr>
            <a:normAutofit/>
          </a:bodyPr>
          <a:lstStyle/>
          <a:p>
            <a:pPr marL="0" indent="0">
              <a:buNone/>
            </a:pPr>
            <a:r>
              <a:rPr lang="en-US" sz="1700" dirty="0"/>
              <a:t>(iii) </a:t>
            </a:r>
            <a:r>
              <a:rPr lang="en-US" sz="1700" b="1" dirty="0"/>
              <a:t>Loans and Advances</a:t>
            </a:r>
          </a:p>
          <a:p>
            <a:r>
              <a:rPr lang="en-US" sz="1700" dirty="0"/>
              <a:t>Following disclosures shall be made where Loans or Advances in the nature of loans are </a:t>
            </a:r>
            <a:r>
              <a:rPr lang="en-US" sz="1700" u="sng" dirty="0"/>
              <a:t>granted to  promoters, directors,  KMPs and the related parties</a:t>
            </a:r>
            <a:r>
              <a:rPr lang="en-US" sz="1700" dirty="0"/>
              <a:t> (as defined under Companies Act, 2013,) either severally or jointly with any other person, that are: </a:t>
            </a:r>
            <a:endParaRPr lang="en-IN" sz="1700" dirty="0"/>
          </a:p>
          <a:p>
            <a:pPr marL="45720" indent="0" fontAlgn="base">
              <a:buNone/>
            </a:pPr>
            <a:r>
              <a:rPr lang="en-US" sz="1700" dirty="0"/>
              <a:t>(a) repayable on demand or </a:t>
            </a:r>
            <a:endParaRPr lang="en-IN" sz="1700" dirty="0"/>
          </a:p>
          <a:p>
            <a:pPr marL="0" indent="0">
              <a:buNone/>
            </a:pPr>
            <a:r>
              <a:rPr lang="en-US" sz="1700" dirty="0"/>
              <a:t>(b) without specifying any terms or period of repayment </a:t>
            </a:r>
            <a:endParaRPr lang="en-IN" sz="1700" dirty="0"/>
          </a:p>
        </p:txBody>
      </p:sp>
      <p:graphicFrame>
        <p:nvGraphicFramePr>
          <p:cNvPr id="3" name="Table 2"/>
          <p:cNvGraphicFramePr>
            <a:graphicFrameLocks noGrp="1"/>
          </p:cNvGraphicFramePr>
          <p:nvPr>
            <p:extLst>
              <p:ext uri="{D42A27DB-BD31-4B8C-83A1-F6EECF244321}">
                <p14:modId xmlns:p14="http://schemas.microsoft.com/office/powerpoint/2010/main" val="2130618595"/>
              </p:ext>
            </p:extLst>
          </p:nvPr>
        </p:nvGraphicFramePr>
        <p:xfrm>
          <a:off x="1259632" y="2211711"/>
          <a:ext cx="6120680" cy="1799544"/>
        </p:xfrm>
        <a:graphic>
          <a:graphicData uri="http://schemas.openxmlformats.org/drawingml/2006/table">
            <a:tbl>
              <a:tblPr firstRow="1" firstCol="1" bandRow="1">
                <a:tableStyleId>{5C22544A-7EE6-4342-B048-85BDC9FD1C3A}</a:tableStyleId>
              </a:tblPr>
              <a:tblGrid>
                <a:gridCol w="1291784">
                  <a:extLst>
                    <a:ext uri="{9D8B030D-6E8A-4147-A177-3AD203B41FA5}">
                      <a16:colId xmlns:a16="http://schemas.microsoft.com/office/drawing/2014/main" val="20000"/>
                    </a:ext>
                  </a:extLst>
                </a:gridCol>
                <a:gridCol w="2641139">
                  <a:extLst>
                    <a:ext uri="{9D8B030D-6E8A-4147-A177-3AD203B41FA5}">
                      <a16:colId xmlns:a16="http://schemas.microsoft.com/office/drawing/2014/main" val="20001"/>
                    </a:ext>
                  </a:extLst>
                </a:gridCol>
                <a:gridCol w="2187757">
                  <a:extLst>
                    <a:ext uri="{9D8B030D-6E8A-4147-A177-3AD203B41FA5}">
                      <a16:colId xmlns:a16="http://schemas.microsoft.com/office/drawing/2014/main" val="20002"/>
                    </a:ext>
                  </a:extLst>
                </a:gridCol>
              </a:tblGrid>
              <a:tr h="750871">
                <a:tc>
                  <a:txBody>
                    <a:bodyPr/>
                    <a:lstStyle/>
                    <a:p>
                      <a:pPr marL="1270" indent="-6350" algn="l">
                        <a:lnSpc>
                          <a:spcPct val="107000"/>
                        </a:lnSpc>
                        <a:spcAft>
                          <a:spcPts val="0"/>
                        </a:spcAft>
                      </a:pPr>
                      <a:r>
                        <a:rPr lang="en-US" sz="1400" b="0" dirty="0">
                          <a:effectLst/>
                          <a:latin typeface="Calibri" pitchFamily="34" charset="0"/>
                          <a:cs typeface="Calibri" pitchFamily="34" charset="0"/>
                        </a:rPr>
                        <a:t>Type of Borrower </a:t>
                      </a:r>
                      <a:endParaRPr lang="en-IN" sz="1400" b="0" dirty="0">
                        <a:solidFill>
                          <a:srgbClr val="000000"/>
                        </a:solidFill>
                        <a:effectLst/>
                        <a:latin typeface="Calibri" pitchFamily="34" charset="0"/>
                        <a:ea typeface="Times New Roman"/>
                        <a:cs typeface="Calibri" pitchFamily="34" charset="0"/>
                      </a:endParaRPr>
                    </a:p>
                  </a:txBody>
                  <a:tcPr marL="67310" marR="0" marT="6668" marB="0"/>
                </a:tc>
                <a:tc>
                  <a:txBody>
                    <a:bodyPr/>
                    <a:lstStyle/>
                    <a:p>
                      <a:pPr marL="1270" indent="-6350" algn="l">
                        <a:lnSpc>
                          <a:spcPct val="113000"/>
                        </a:lnSpc>
                        <a:spcAft>
                          <a:spcPts val="10"/>
                        </a:spcAft>
                      </a:pPr>
                      <a:r>
                        <a:rPr lang="en-US" sz="1400" b="0">
                          <a:effectLst/>
                          <a:latin typeface="Calibri" pitchFamily="34" charset="0"/>
                          <a:cs typeface="Calibri" pitchFamily="34" charset="0"/>
                        </a:rPr>
                        <a:t>Amount of loan or advance  in the nature of loan outstanding </a:t>
                      </a:r>
                      <a:endParaRPr lang="en-IN" sz="1400" b="0">
                        <a:solidFill>
                          <a:srgbClr val="000000"/>
                        </a:solidFill>
                        <a:effectLst/>
                        <a:latin typeface="Calibri" pitchFamily="34" charset="0"/>
                        <a:ea typeface="Times New Roman"/>
                        <a:cs typeface="Calibri" pitchFamily="34" charset="0"/>
                      </a:endParaRPr>
                    </a:p>
                  </a:txBody>
                  <a:tcPr marL="67310" marR="0" marT="6668" marB="0"/>
                </a:tc>
                <a:tc>
                  <a:txBody>
                    <a:bodyPr/>
                    <a:lstStyle/>
                    <a:p>
                      <a:pPr marL="1270" indent="-6350" algn="l">
                        <a:lnSpc>
                          <a:spcPct val="107000"/>
                        </a:lnSpc>
                        <a:spcAft>
                          <a:spcPts val="0"/>
                        </a:spcAft>
                      </a:pPr>
                      <a:r>
                        <a:rPr lang="en-US" sz="1400" b="0" dirty="0">
                          <a:effectLst/>
                          <a:latin typeface="Calibri" pitchFamily="34" charset="0"/>
                          <a:cs typeface="Calibri" pitchFamily="34" charset="0"/>
                        </a:rPr>
                        <a:t>Percentage to the total Loans and </a:t>
                      </a:r>
                      <a:r>
                        <a:rPr lang="en-US" sz="1400" b="0" dirty="0">
                          <a:solidFill>
                            <a:schemeClr val="accent2">
                              <a:lumMod val="60000"/>
                              <a:lumOff val="40000"/>
                            </a:schemeClr>
                          </a:solidFill>
                          <a:effectLst/>
                          <a:latin typeface="Calibri" pitchFamily="34" charset="0"/>
                          <a:cs typeface="Calibri" pitchFamily="34" charset="0"/>
                        </a:rPr>
                        <a:t>Advances  in the nature of loans</a:t>
                      </a:r>
                      <a:r>
                        <a:rPr lang="en-US" sz="1400" b="0" dirty="0">
                          <a:effectLst/>
                          <a:latin typeface="Calibri" pitchFamily="34" charset="0"/>
                          <a:cs typeface="Calibri" pitchFamily="34" charset="0"/>
                        </a:rPr>
                        <a:t>   </a:t>
                      </a:r>
                      <a:endParaRPr lang="en-IN" sz="1400" b="0" dirty="0">
                        <a:solidFill>
                          <a:srgbClr val="000000"/>
                        </a:solidFill>
                        <a:effectLst/>
                        <a:latin typeface="Calibri" pitchFamily="34" charset="0"/>
                        <a:ea typeface="Times New Roman"/>
                        <a:cs typeface="Calibri" pitchFamily="34" charset="0"/>
                      </a:endParaRPr>
                    </a:p>
                  </a:txBody>
                  <a:tcPr marL="67310" marR="0" marT="6668" marB="0"/>
                </a:tc>
                <a:extLst>
                  <a:ext uri="{0D108BD9-81ED-4DB2-BD59-A6C34878D82A}">
                    <a16:rowId xmlns:a16="http://schemas.microsoft.com/office/drawing/2014/main" val="10000"/>
                  </a:ext>
                </a:extLst>
              </a:tr>
              <a:tr h="201070">
                <a:tc>
                  <a:txBody>
                    <a:bodyPr/>
                    <a:lstStyle/>
                    <a:p>
                      <a:pPr marL="1270" indent="-6350" algn="l">
                        <a:lnSpc>
                          <a:spcPct val="107000"/>
                        </a:lnSpc>
                        <a:spcAft>
                          <a:spcPts val="0"/>
                        </a:spcAft>
                      </a:pPr>
                      <a:r>
                        <a:rPr lang="en-US" sz="1400" b="0">
                          <a:effectLst/>
                          <a:latin typeface="Calibri" pitchFamily="34" charset="0"/>
                          <a:cs typeface="Calibri" pitchFamily="34" charset="0"/>
                        </a:rPr>
                        <a:t>Promoters </a:t>
                      </a:r>
                      <a:endParaRPr lang="en-IN" sz="1400" b="0">
                        <a:solidFill>
                          <a:srgbClr val="000000"/>
                        </a:solidFill>
                        <a:effectLst/>
                        <a:latin typeface="Calibri" pitchFamily="34" charset="0"/>
                        <a:ea typeface="Times New Roman"/>
                        <a:cs typeface="Calibri" pitchFamily="34" charset="0"/>
                      </a:endParaRPr>
                    </a:p>
                  </a:txBody>
                  <a:tcPr marL="67310" marR="0" marT="6668" marB="0"/>
                </a:tc>
                <a:tc>
                  <a:txBody>
                    <a:bodyPr/>
                    <a:lstStyle/>
                    <a:p>
                      <a:pPr marL="1270" indent="-6350" algn="l">
                        <a:lnSpc>
                          <a:spcPct val="107000"/>
                        </a:lnSpc>
                        <a:spcAft>
                          <a:spcPts val="0"/>
                        </a:spcAft>
                      </a:pPr>
                      <a:r>
                        <a:rPr lang="en-US" sz="1400" b="0" dirty="0">
                          <a:effectLst/>
                          <a:latin typeface="Calibri" pitchFamily="34" charset="0"/>
                          <a:cs typeface="Calibri" pitchFamily="34" charset="0"/>
                        </a:rPr>
                        <a:t> </a:t>
                      </a:r>
                      <a:endParaRPr lang="en-IN" sz="1400" b="0" dirty="0">
                        <a:solidFill>
                          <a:srgbClr val="000000"/>
                        </a:solidFill>
                        <a:effectLst/>
                        <a:latin typeface="Calibri" pitchFamily="34" charset="0"/>
                        <a:ea typeface="Times New Roman"/>
                        <a:cs typeface="Calibri" pitchFamily="34" charset="0"/>
                      </a:endParaRPr>
                    </a:p>
                  </a:txBody>
                  <a:tcPr marL="67310" marR="0" marT="6668" marB="0"/>
                </a:tc>
                <a:tc>
                  <a:txBody>
                    <a:bodyPr/>
                    <a:lstStyle/>
                    <a:p>
                      <a:pPr marL="1270" indent="-6350" algn="l">
                        <a:lnSpc>
                          <a:spcPct val="107000"/>
                        </a:lnSpc>
                        <a:spcAft>
                          <a:spcPts val="0"/>
                        </a:spcAft>
                      </a:pPr>
                      <a:r>
                        <a:rPr lang="en-US" sz="1400" b="0">
                          <a:effectLst/>
                          <a:latin typeface="Calibri" pitchFamily="34" charset="0"/>
                          <a:cs typeface="Calibri" pitchFamily="34" charset="0"/>
                        </a:rPr>
                        <a:t> </a:t>
                      </a:r>
                      <a:endParaRPr lang="en-IN" sz="1400" b="0">
                        <a:solidFill>
                          <a:srgbClr val="000000"/>
                        </a:solidFill>
                        <a:effectLst/>
                        <a:latin typeface="Calibri" pitchFamily="34" charset="0"/>
                        <a:ea typeface="Times New Roman"/>
                        <a:cs typeface="Calibri" pitchFamily="34" charset="0"/>
                      </a:endParaRPr>
                    </a:p>
                  </a:txBody>
                  <a:tcPr marL="67310" marR="0" marT="6668" marB="0"/>
                </a:tc>
                <a:extLst>
                  <a:ext uri="{0D108BD9-81ED-4DB2-BD59-A6C34878D82A}">
                    <a16:rowId xmlns:a16="http://schemas.microsoft.com/office/drawing/2014/main" val="10001"/>
                  </a:ext>
                </a:extLst>
              </a:tr>
              <a:tr h="201070">
                <a:tc>
                  <a:txBody>
                    <a:bodyPr/>
                    <a:lstStyle/>
                    <a:p>
                      <a:pPr marL="1270" indent="-6350" algn="l">
                        <a:lnSpc>
                          <a:spcPct val="107000"/>
                        </a:lnSpc>
                        <a:spcAft>
                          <a:spcPts val="0"/>
                        </a:spcAft>
                      </a:pPr>
                      <a:r>
                        <a:rPr lang="en-US" sz="1400" b="0">
                          <a:effectLst/>
                          <a:latin typeface="Calibri" pitchFamily="34" charset="0"/>
                          <a:cs typeface="Calibri" pitchFamily="34" charset="0"/>
                        </a:rPr>
                        <a:t>Directors </a:t>
                      </a:r>
                      <a:endParaRPr lang="en-IN" sz="1400" b="0">
                        <a:solidFill>
                          <a:srgbClr val="000000"/>
                        </a:solidFill>
                        <a:effectLst/>
                        <a:latin typeface="Calibri" pitchFamily="34" charset="0"/>
                        <a:ea typeface="Times New Roman"/>
                        <a:cs typeface="Calibri" pitchFamily="34" charset="0"/>
                      </a:endParaRPr>
                    </a:p>
                  </a:txBody>
                  <a:tcPr marL="67310" marR="0" marT="6668" marB="0"/>
                </a:tc>
                <a:tc>
                  <a:txBody>
                    <a:bodyPr/>
                    <a:lstStyle/>
                    <a:p>
                      <a:pPr marL="1270" indent="-6350" algn="l">
                        <a:lnSpc>
                          <a:spcPct val="107000"/>
                        </a:lnSpc>
                        <a:spcAft>
                          <a:spcPts val="0"/>
                        </a:spcAft>
                      </a:pPr>
                      <a:r>
                        <a:rPr lang="en-US" sz="1400" b="0" dirty="0">
                          <a:effectLst/>
                          <a:latin typeface="Calibri" pitchFamily="34" charset="0"/>
                          <a:cs typeface="Calibri" pitchFamily="34" charset="0"/>
                        </a:rPr>
                        <a:t> </a:t>
                      </a:r>
                      <a:endParaRPr lang="en-IN" sz="1400" b="0" dirty="0">
                        <a:solidFill>
                          <a:srgbClr val="000000"/>
                        </a:solidFill>
                        <a:effectLst/>
                        <a:latin typeface="Calibri" pitchFamily="34" charset="0"/>
                        <a:ea typeface="Times New Roman"/>
                        <a:cs typeface="Calibri" pitchFamily="34" charset="0"/>
                      </a:endParaRPr>
                    </a:p>
                  </a:txBody>
                  <a:tcPr marL="67310" marR="0" marT="6668" marB="0"/>
                </a:tc>
                <a:tc>
                  <a:txBody>
                    <a:bodyPr/>
                    <a:lstStyle/>
                    <a:p>
                      <a:pPr marL="1270" indent="-6350" algn="l">
                        <a:lnSpc>
                          <a:spcPct val="107000"/>
                        </a:lnSpc>
                        <a:spcAft>
                          <a:spcPts val="0"/>
                        </a:spcAft>
                      </a:pPr>
                      <a:r>
                        <a:rPr lang="en-US" sz="1400" b="0">
                          <a:effectLst/>
                          <a:latin typeface="Calibri" pitchFamily="34" charset="0"/>
                          <a:cs typeface="Calibri" pitchFamily="34" charset="0"/>
                        </a:rPr>
                        <a:t> </a:t>
                      </a:r>
                      <a:endParaRPr lang="en-IN" sz="1400" b="0">
                        <a:solidFill>
                          <a:srgbClr val="000000"/>
                        </a:solidFill>
                        <a:effectLst/>
                        <a:latin typeface="Calibri" pitchFamily="34" charset="0"/>
                        <a:ea typeface="Times New Roman"/>
                        <a:cs typeface="Calibri" pitchFamily="34" charset="0"/>
                      </a:endParaRPr>
                    </a:p>
                  </a:txBody>
                  <a:tcPr marL="67310" marR="0" marT="6668" marB="0"/>
                </a:tc>
                <a:extLst>
                  <a:ext uri="{0D108BD9-81ED-4DB2-BD59-A6C34878D82A}">
                    <a16:rowId xmlns:a16="http://schemas.microsoft.com/office/drawing/2014/main" val="10002"/>
                  </a:ext>
                </a:extLst>
              </a:tr>
              <a:tr h="201070">
                <a:tc>
                  <a:txBody>
                    <a:bodyPr/>
                    <a:lstStyle/>
                    <a:p>
                      <a:pPr marL="1270" indent="-6350" algn="l">
                        <a:lnSpc>
                          <a:spcPct val="107000"/>
                        </a:lnSpc>
                        <a:spcAft>
                          <a:spcPts val="0"/>
                        </a:spcAft>
                      </a:pPr>
                      <a:r>
                        <a:rPr lang="en-US" sz="1400" b="0">
                          <a:effectLst/>
                          <a:latin typeface="Calibri" pitchFamily="34" charset="0"/>
                          <a:cs typeface="Calibri" pitchFamily="34" charset="0"/>
                        </a:rPr>
                        <a:t>KMPs </a:t>
                      </a:r>
                      <a:endParaRPr lang="en-IN" sz="1400" b="0">
                        <a:solidFill>
                          <a:srgbClr val="000000"/>
                        </a:solidFill>
                        <a:effectLst/>
                        <a:latin typeface="Calibri" pitchFamily="34" charset="0"/>
                        <a:ea typeface="Times New Roman"/>
                        <a:cs typeface="Calibri" pitchFamily="34" charset="0"/>
                      </a:endParaRPr>
                    </a:p>
                  </a:txBody>
                  <a:tcPr marL="67310" marR="0" marT="6668" marB="0"/>
                </a:tc>
                <a:tc>
                  <a:txBody>
                    <a:bodyPr/>
                    <a:lstStyle/>
                    <a:p>
                      <a:pPr marL="1270" indent="-6350" algn="l">
                        <a:lnSpc>
                          <a:spcPct val="107000"/>
                        </a:lnSpc>
                        <a:spcAft>
                          <a:spcPts val="0"/>
                        </a:spcAft>
                      </a:pPr>
                      <a:r>
                        <a:rPr lang="en-US" sz="1400" b="0">
                          <a:effectLst/>
                          <a:latin typeface="Calibri" pitchFamily="34" charset="0"/>
                          <a:cs typeface="Calibri" pitchFamily="34" charset="0"/>
                        </a:rPr>
                        <a:t> </a:t>
                      </a:r>
                      <a:endParaRPr lang="en-IN" sz="1400" b="0">
                        <a:solidFill>
                          <a:srgbClr val="000000"/>
                        </a:solidFill>
                        <a:effectLst/>
                        <a:latin typeface="Calibri" pitchFamily="34" charset="0"/>
                        <a:ea typeface="Times New Roman"/>
                        <a:cs typeface="Calibri" pitchFamily="34" charset="0"/>
                      </a:endParaRPr>
                    </a:p>
                  </a:txBody>
                  <a:tcPr marL="67310" marR="0" marT="6668" marB="0"/>
                </a:tc>
                <a:tc>
                  <a:txBody>
                    <a:bodyPr/>
                    <a:lstStyle/>
                    <a:p>
                      <a:pPr marL="1270" indent="-6350" algn="l">
                        <a:lnSpc>
                          <a:spcPct val="107000"/>
                        </a:lnSpc>
                        <a:spcAft>
                          <a:spcPts val="0"/>
                        </a:spcAft>
                      </a:pPr>
                      <a:r>
                        <a:rPr lang="en-US" sz="1400" b="0">
                          <a:effectLst/>
                          <a:latin typeface="Calibri" pitchFamily="34" charset="0"/>
                          <a:cs typeface="Calibri" pitchFamily="34" charset="0"/>
                        </a:rPr>
                        <a:t> </a:t>
                      </a:r>
                      <a:endParaRPr lang="en-IN" sz="1400" b="0">
                        <a:solidFill>
                          <a:srgbClr val="000000"/>
                        </a:solidFill>
                        <a:effectLst/>
                        <a:latin typeface="Calibri" pitchFamily="34" charset="0"/>
                        <a:ea typeface="Times New Roman"/>
                        <a:cs typeface="Calibri" pitchFamily="34" charset="0"/>
                      </a:endParaRPr>
                    </a:p>
                  </a:txBody>
                  <a:tcPr marL="67310" marR="0" marT="6668" marB="0"/>
                </a:tc>
                <a:extLst>
                  <a:ext uri="{0D108BD9-81ED-4DB2-BD59-A6C34878D82A}">
                    <a16:rowId xmlns:a16="http://schemas.microsoft.com/office/drawing/2014/main" val="10003"/>
                  </a:ext>
                </a:extLst>
              </a:tr>
              <a:tr h="374111">
                <a:tc>
                  <a:txBody>
                    <a:bodyPr/>
                    <a:lstStyle/>
                    <a:p>
                      <a:pPr marL="1270" indent="-6350" algn="l">
                        <a:lnSpc>
                          <a:spcPct val="107000"/>
                        </a:lnSpc>
                        <a:spcAft>
                          <a:spcPts val="0"/>
                        </a:spcAft>
                      </a:pPr>
                      <a:r>
                        <a:rPr lang="en-US" sz="1400" b="0">
                          <a:effectLst/>
                          <a:latin typeface="Calibri" pitchFamily="34" charset="0"/>
                          <a:cs typeface="Calibri" pitchFamily="34" charset="0"/>
                        </a:rPr>
                        <a:t>Related Parties </a:t>
                      </a:r>
                      <a:endParaRPr lang="en-IN" sz="1400" b="0">
                        <a:solidFill>
                          <a:srgbClr val="000000"/>
                        </a:solidFill>
                        <a:effectLst/>
                        <a:latin typeface="Calibri" pitchFamily="34" charset="0"/>
                        <a:ea typeface="Times New Roman"/>
                        <a:cs typeface="Calibri" pitchFamily="34" charset="0"/>
                      </a:endParaRPr>
                    </a:p>
                  </a:txBody>
                  <a:tcPr marL="67310" marR="0" marT="6668" marB="0"/>
                </a:tc>
                <a:tc>
                  <a:txBody>
                    <a:bodyPr/>
                    <a:lstStyle/>
                    <a:p>
                      <a:pPr marL="1270" indent="-6350" algn="l">
                        <a:lnSpc>
                          <a:spcPct val="107000"/>
                        </a:lnSpc>
                        <a:spcAft>
                          <a:spcPts val="0"/>
                        </a:spcAft>
                      </a:pPr>
                      <a:r>
                        <a:rPr lang="en-US" sz="1400" b="0" dirty="0">
                          <a:effectLst/>
                          <a:latin typeface="Calibri" pitchFamily="34" charset="0"/>
                          <a:cs typeface="Calibri" pitchFamily="34" charset="0"/>
                        </a:rPr>
                        <a:t> </a:t>
                      </a:r>
                      <a:endParaRPr lang="en-IN" sz="1400" b="0" dirty="0">
                        <a:solidFill>
                          <a:srgbClr val="000000"/>
                        </a:solidFill>
                        <a:effectLst/>
                        <a:latin typeface="Calibri" pitchFamily="34" charset="0"/>
                        <a:ea typeface="Times New Roman"/>
                        <a:cs typeface="Calibri" pitchFamily="34" charset="0"/>
                      </a:endParaRPr>
                    </a:p>
                  </a:txBody>
                  <a:tcPr marL="67310" marR="0" marT="6668" marB="0"/>
                </a:tc>
                <a:tc>
                  <a:txBody>
                    <a:bodyPr/>
                    <a:lstStyle/>
                    <a:p>
                      <a:pPr marL="1270" indent="-6350" algn="l">
                        <a:lnSpc>
                          <a:spcPct val="107000"/>
                        </a:lnSpc>
                        <a:spcAft>
                          <a:spcPts val="0"/>
                        </a:spcAft>
                      </a:pPr>
                      <a:r>
                        <a:rPr lang="en-US" sz="1400" b="0" dirty="0">
                          <a:effectLst/>
                          <a:latin typeface="Calibri" pitchFamily="34" charset="0"/>
                          <a:cs typeface="Calibri" pitchFamily="34" charset="0"/>
                        </a:rPr>
                        <a:t> </a:t>
                      </a:r>
                      <a:endParaRPr lang="en-IN" sz="1400" b="0" dirty="0">
                        <a:solidFill>
                          <a:srgbClr val="000000"/>
                        </a:solidFill>
                        <a:effectLst/>
                        <a:latin typeface="Calibri" pitchFamily="34" charset="0"/>
                        <a:ea typeface="Times New Roman"/>
                        <a:cs typeface="Calibri" pitchFamily="34" charset="0"/>
                      </a:endParaRPr>
                    </a:p>
                  </a:txBody>
                  <a:tcPr marL="67310" marR="0" marT="6668" marB="0"/>
                </a:tc>
                <a:extLst>
                  <a:ext uri="{0D108BD9-81ED-4DB2-BD59-A6C34878D82A}">
                    <a16:rowId xmlns:a16="http://schemas.microsoft.com/office/drawing/2014/main" val="10004"/>
                  </a:ext>
                </a:extLst>
              </a:tr>
            </a:tbl>
          </a:graphicData>
        </a:graphic>
      </p:graphicFrame>
      <p:sp>
        <p:nvSpPr>
          <p:cNvPr id="6" name="Rectangle 5"/>
          <p:cNvSpPr/>
          <p:nvPr/>
        </p:nvSpPr>
        <p:spPr>
          <a:xfrm>
            <a:off x="2723790" y="-20538"/>
            <a:ext cx="3688189" cy="369332"/>
          </a:xfrm>
          <a:prstGeom prst="rect">
            <a:avLst/>
          </a:prstGeom>
        </p:spPr>
        <p:txBody>
          <a:bodyPr wrap="none">
            <a:spAutoFit/>
          </a:bodyPr>
          <a:lstStyle/>
          <a:p>
            <a:pPr lvl="0"/>
            <a:r>
              <a:rPr lang="en-IN" dirty="0">
                <a:solidFill>
                  <a:schemeClr val="bg1"/>
                </a:solidFill>
                <a:latin typeface="Calibri" pitchFamily="34" charset="0"/>
                <a:cs typeface="Calibri" pitchFamily="34" charset="0"/>
              </a:rPr>
              <a:t>Loans/advances to related parties </a:t>
            </a:r>
            <a:r>
              <a:rPr lang="en-IN" dirty="0" err="1">
                <a:solidFill>
                  <a:schemeClr val="bg1"/>
                </a:solidFill>
                <a:latin typeface="Calibri" pitchFamily="34" charset="0"/>
                <a:cs typeface="Calibri" pitchFamily="34" charset="0"/>
              </a:rPr>
              <a:t>etc</a:t>
            </a:r>
            <a:endParaRPr lang="en-IN" dirty="0">
              <a:solidFill>
                <a:schemeClr val="bg1"/>
              </a:solidFill>
              <a:latin typeface="Calibri" pitchFamily="34" charset="0"/>
              <a:cs typeface="Calibri" pitchFamily="34" charset="0"/>
            </a:endParaRPr>
          </a:p>
        </p:txBody>
      </p:sp>
      <p:sp>
        <p:nvSpPr>
          <p:cNvPr id="7" name="TextBox 6"/>
          <p:cNvSpPr txBox="1"/>
          <p:nvPr/>
        </p:nvSpPr>
        <p:spPr>
          <a:xfrm>
            <a:off x="827584" y="4011910"/>
            <a:ext cx="5760640" cy="584775"/>
          </a:xfrm>
          <a:prstGeom prst="rect">
            <a:avLst/>
          </a:prstGeom>
          <a:noFill/>
        </p:spPr>
        <p:txBody>
          <a:bodyPr wrap="square" rtlCol="0">
            <a:spAutoFit/>
          </a:bodyPr>
          <a:lstStyle/>
          <a:p>
            <a:pPr marL="285750" indent="-285750">
              <a:buFont typeface="Arial" pitchFamily="34" charset="0"/>
              <a:buChar char="•"/>
            </a:pPr>
            <a:r>
              <a:rPr lang="en-IN" sz="1600" dirty="0">
                <a:latin typeface="Calibri" pitchFamily="34" charset="0"/>
                <a:cs typeface="Calibri" pitchFamily="34" charset="0"/>
              </a:rPr>
              <a:t>Relationship on date of loan/balance sheet?</a:t>
            </a:r>
          </a:p>
          <a:p>
            <a:pPr marL="285750" indent="-285750">
              <a:buFont typeface="Arial" pitchFamily="34" charset="0"/>
              <a:buChar char="•"/>
            </a:pPr>
            <a:r>
              <a:rPr lang="en-IN" sz="1600" dirty="0">
                <a:latin typeface="Calibri" pitchFamily="34" charset="0"/>
                <a:cs typeface="Calibri" pitchFamily="34" charset="0"/>
              </a:rPr>
              <a:t>Outstanding amount – net of provision?</a:t>
            </a:r>
          </a:p>
        </p:txBody>
      </p:sp>
      <p:sp>
        <p:nvSpPr>
          <p:cNvPr id="8" name="Date Placeholder 7">
            <a:extLst>
              <a:ext uri="{FF2B5EF4-FFF2-40B4-BE49-F238E27FC236}">
                <a16:creationId xmlns:a16="http://schemas.microsoft.com/office/drawing/2014/main" id="{EFC7C2A5-F415-99AB-3079-144CD16D5879}"/>
              </a:ext>
            </a:extLst>
          </p:cNvPr>
          <p:cNvSpPr>
            <a:spLocks noGrp="1"/>
          </p:cNvSpPr>
          <p:nvPr>
            <p:ph type="dt" sz="half" idx="10"/>
          </p:nvPr>
        </p:nvSpPr>
        <p:spPr/>
        <p:txBody>
          <a:bodyPr/>
          <a:lstStyle/>
          <a:p>
            <a:fld id="{5DFE1B9F-3FB2-47A8-88AF-2DAF98279911}" type="datetime1">
              <a:rPr lang="en-US" smtClean="0"/>
              <a:t>4/18/2023</a:t>
            </a:fld>
            <a:endParaRPr lang="en-IN"/>
          </a:p>
        </p:txBody>
      </p:sp>
      <p:sp>
        <p:nvSpPr>
          <p:cNvPr id="9" name="Footer Placeholder 8">
            <a:extLst>
              <a:ext uri="{FF2B5EF4-FFF2-40B4-BE49-F238E27FC236}">
                <a16:creationId xmlns:a16="http://schemas.microsoft.com/office/drawing/2014/main" id="{D583B736-0E83-B70C-96E0-DB37F3A58CD2}"/>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20166014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CARO 2020: Loan to promoters, RPs</a:t>
            </a:r>
          </a:p>
        </p:txBody>
      </p:sp>
      <p:sp>
        <p:nvSpPr>
          <p:cNvPr id="3" name="Content Placeholder 2"/>
          <p:cNvSpPr>
            <a:spLocks noGrp="1"/>
          </p:cNvSpPr>
          <p:nvPr>
            <p:ph idx="1"/>
          </p:nvPr>
        </p:nvSpPr>
        <p:spPr>
          <a:xfrm>
            <a:off x="179512" y="951570"/>
            <a:ext cx="8754888" cy="3510390"/>
          </a:xfrm>
        </p:spPr>
        <p:txBody>
          <a:bodyPr>
            <a:normAutofit/>
          </a:bodyPr>
          <a:lstStyle/>
          <a:p>
            <a:r>
              <a:rPr lang="en-US" dirty="0"/>
              <a:t>Whether the company has granted any loans or advances in the nature of loans either repayable on demand or without specifying any terms or period of repayment, if so, specify the aggregate amount, percentage thereof to the total loans granted, aggregate amount of loans granted to Promoters, related parties as defined in clause (76) of section 2 of the Companies Act, 2013;</a:t>
            </a:r>
            <a:endParaRPr lang="en-IN" dirty="0"/>
          </a:p>
        </p:txBody>
      </p:sp>
      <p:sp>
        <p:nvSpPr>
          <p:cNvPr id="6" name="Date Placeholder 5">
            <a:extLst>
              <a:ext uri="{FF2B5EF4-FFF2-40B4-BE49-F238E27FC236}">
                <a16:creationId xmlns:a16="http://schemas.microsoft.com/office/drawing/2014/main" id="{0C1AA880-2DC0-FEA0-141D-10B27C4C798A}"/>
              </a:ext>
            </a:extLst>
          </p:cNvPr>
          <p:cNvSpPr>
            <a:spLocks noGrp="1"/>
          </p:cNvSpPr>
          <p:nvPr>
            <p:ph type="dt" sz="half" idx="10"/>
          </p:nvPr>
        </p:nvSpPr>
        <p:spPr/>
        <p:txBody>
          <a:bodyPr/>
          <a:lstStyle/>
          <a:p>
            <a:fld id="{146AA72F-4773-4241-91BF-469FD4CC802A}" type="datetime1">
              <a:rPr lang="en-US" smtClean="0"/>
              <a:t>4/18/2023</a:t>
            </a:fld>
            <a:endParaRPr lang="en-IN"/>
          </a:p>
        </p:txBody>
      </p:sp>
      <p:sp>
        <p:nvSpPr>
          <p:cNvPr id="7" name="Footer Placeholder 6">
            <a:extLst>
              <a:ext uri="{FF2B5EF4-FFF2-40B4-BE49-F238E27FC236}">
                <a16:creationId xmlns:a16="http://schemas.microsoft.com/office/drawing/2014/main" id="{9AE11F73-82E1-F1A1-389F-9FD6137B5FFB}"/>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24283173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Content Placeholder 5"/>
          <p:cNvGraphicFramePr>
            <a:graphicFrameLocks noGrp="1"/>
          </p:cNvGraphicFramePr>
          <p:nvPr>
            <p:ph idx="1"/>
            <p:extLst>
              <p:ext uri="{D42A27DB-BD31-4B8C-83A1-F6EECF244321}">
                <p14:modId xmlns:p14="http://schemas.microsoft.com/office/powerpoint/2010/main" val="4157038810"/>
              </p:ext>
            </p:extLst>
          </p:nvPr>
        </p:nvGraphicFramePr>
        <p:xfrm>
          <a:off x="827584" y="411510"/>
          <a:ext cx="6696744" cy="4050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p:cNvSpPr/>
          <p:nvPr/>
        </p:nvSpPr>
        <p:spPr>
          <a:xfrm>
            <a:off x="683568" y="1419622"/>
            <a:ext cx="504056" cy="324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latin typeface="Calibri" pitchFamily="34" charset="0"/>
                <a:cs typeface="Calibri" pitchFamily="34" charset="0"/>
              </a:rPr>
              <a:t>3</a:t>
            </a:r>
          </a:p>
        </p:txBody>
      </p:sp>
      <p:sp>
        <p:nvSpPr>
          <p:cNvPr id="8" name="Rectangle 7"/>
          <p:cNvSpPr/>
          <p:nvPr/>
        </p:nvSpPr>
        <p:spPr>
          <a:xfrm>
            <a:off x="7668344" y="1059582"/>
            <a:ext cx="1008112" cy="64807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Calibri" pitchFamily="34" charset="0"/>
                <a:cs typeface="Calibri" pitchFamily="34" charset="0"/>
              </a:rPr>
              <a:t>CARO</a:t>
            </a:r>
          </a:p>
          <a:p>
            <a:pPr algn="ctr"/>
            <a:r>
              <a:rPr lang="en-IN" dirty="0">
                <a:latin typeface="Calibri" pitchFamily="34" charset="0"/>
                <a:cs typeface="Calibri" pitchFamily="34" charset="0"/>
              </a:rPr>
              <a:t>3(i)(e)</a:t>
            </a:r>
          </a:p>
        </p:txBody>
      </p:sp>
      <p:sp>
        <p:nvSpPr>
          <p:cNvPr id="9" name="Rectangle 8"/>
          <p:cNvSpPr/>
          <p:nvPr/>
        </p:nvSpPr>
        <p:spPr>
          <a:xfrm>
            <a:off x="7668344" y="3075806"/>
            <a:ext cx="1008112" cy="64807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Calibri" pitchFamily="34" charset="0"/>
                <a:cs typeface="Calibri" pitchFamily="34" charset="0"/>
              </a:rPr>
              <a:t>CARO</a:t>
            </a:r>
          </a:p>
          <a:p>
            <a:pPr algn="ctr"/>
            <a:r>
              <a:rPr lang="en-IN" dirty="0">
                <a:latin typeface="Calibri" pitchFamily="34" charset="0"/>
                <a:cs typeface="Calibri" pitchFamily="34" charset="0"/>
              </a:rPr>
              <a:t>3(i)(c)</a:t>
            </a:r>
          </a:p>
        </p:txBody>
      </p:sp>
      <p:sp>
        <p:nvSpPr>
          <p:cNvPr id="2" name="Date Placeholder 1">
            <a:extLst>
              <a:ext uri="{FF2B5EF4-FFF2-40B4-BE49-F238E27FC236}">
                <a16:creationId xmlns:a16="http://schemas.microsoft.com/office/drawing/2014/main" id="{3EF3DCFF-324A-B306-B273-A2977751B6F3}"/>
              </a:ext>
            </a:extLst>
          </p:cNvPr>
          <p:cNvSpPr>
            <a:spLocks noGrp="1"/>
          </p:cNvSpPr>
          <p:nvPr>
            <p:ph type="dt" sz="half" idx="10"/>
          </p:nvPr>
        </p:nvSpPr>
        <p:spPr/>
        <p:txBody>
          <a:bodyPr/>
          <a:lstStyle/>
          <a:p>
            <a:fld id="{32A4ABE5-7306-493F-AA9A-CB02B522F59A}" type="datetime1">
              <a:rPr lang="en-US" smtClean="0"/>
              <a:t>4/18/2023</a:t>
            </a:fld>
            <a:endParaRPr lang="en-IN"/>
          </a:p>
        </p:txBody>
      </p:sp>
      <p:sp>
        <p:nvSpPr>
          <p:cNvPr id="3" name="Footer Placeholder 2">
            <a:extLst>
              <a:ext uri="{FF2B5EF4-FFF2-40B4-BE49-F238E27FC236}">
                <a16:creationId xmlns:a16="http://schemas.microsoft.com/office/drawing/2014/main" id="{3C385A22-2DE8-F62B-3632-C23AE1D4A6EC}"/>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24363501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0608" y="339502"/>
            <a:ext cx="7831832" cy="3510390"/>
          </a:xfrm>
        </p:spPr>
        <p:txBody>
          <a:bodyPr>
            <a:noAutofit/>
          </a:bodyPr>
          <a:lstStyle/>
          <a:p>
            <a:pPr marL="0" indent="0">
              <a:buNone/>
            </a:pPr>
            <a:r>
              <a:rPr lang="en-US" sz="2600" dirty="0"/>
              <a:t>(vi) </a:t>
            </a:r>
            <a:r>
              <a:rPr lang="en-US" sz="2600" b="1" dirty="0"/>
              <a:t>Details of Benami Property held</a:t>
            </a:r>
          </a:p>
          <a:p>
            <a:r>
              <a:rPr lang="en-US" sz="2600" dirty="0"/>
              <a:t>Where any proceedings have been </a:t>
            </a:r>
            <a:r>
              <a:rPr lang="en-US" sz="2600" b="1" i="1" dirty="0"/>
              <a:t>initiated</a:t>
            </a:r>
            <a:r>
              <a:rPr lang="en-US" sz="2600" dirty="0"/>
              <a:t> or </a:t>
            </a:r>
            <a:r>
              <a:rPr lang="en-US" sz="2600" b="1" i="1" dirty="0"/>
              <a:t>pending</a:t>
            </a:r>
            <a:r>
              <a:rPr lang="en-US" sz="2600" dirty="0"/>
              <a:t> against the company for holding any benami property under the Benami Transactions (Prohibition) Act, 1988 (45 of 1988) and the rules made thereunder, the company shall </a:t>
            </a:r>
            <a:r>
              <a:rPr lang="en-US" sz="2600" u="sng" dirty="0"/>
              <a:t>disclose</a:t>
            </a:r>
            <a:r>
              <a:rPr lang="en-US" sz="2600" dirty="0"/>
              <a:t> the following:- </a:t>
            </a:r>
            <a:endParaRPr lang="en-IN" sz="2600" dirty="0"/>
          </a:p>
          <a:p>
            <a:pPr lvl="2" fontAlgn="base"/>
            <a:r>
              <a:rPr lang="en-US" sz="2600" dirty="0"/>
              <a:t>Details of such property, including year of acquisition, Amount thereof, </a:t>
            </a:r>
            <a:endParaRPr lang="en-IN" sz="2600" dirty="0"/>
          </a:p>
          <a:p>
            <a:pPr lvl="2" fontAlgn="base"/>
            <a:r>
              <a:rPr lang="en-US" sz="2600" dirty="0"/>
              <a:t>Details of Beneficiaries, </a:t>
            </a:r>
            <a:endParaRPr lang="en-IN" sz="2600" dirty="0"/>
          </a:p>
          <a:p>
            <a:pPr lvl="2" fontAlgn="base"/>
            <a:endParaRPr lang="en-IN" sz="2600" dirty="0"/>
          </a:p>
        </p:txBody>
      </p:sp>
      <p:sp>
        <p:nvSpPr>
          <p:cNvPr id="6" name="Rectangle 5"/>
          <p:cNvSpPr/>
          <p:nvPr/>
        </p:nvSpPr>
        <p:spPr>
          <a:xfrm>
            <a:off x="3491881" y="-20538"/>
            <a:ext cx="1763111" cy="369332"/>
          </a:xfrm>
          <a:prstGeom prst="rect">
            <a:avLst/>
          </a:prstGeom>
        </p:spPr>
        <p:txBody>
          <a:bodyPr wrap="none">
            <a:spAutoFit/>
          </a:bodyPr>
          <a:lstStyle/>
          <a:p>
            <a:pPr lvl="0"/>
            <a:r>
              <a:rPr lang="en-IN" dirty="0" err="1">
                <a:solidFill>
                  <a:schemeClr val="bg1"/>
                </a:solidFill>
                <a:latin typeface="Calibri" pitchFamily="34" charset="0"/>
                <a:cs typeface="Calibri" pitchFamily="34" charset="0"/>
              </a:rPr>
              <a:t>Benami</a:t>
            </a:r>
            <a:r>
              <a:rPr lang="en-IN" dirty="0">
                <a:solidFill>
                  <a:schemeClr val="bg1"/>
                </a:solidFill>
                <a:latin typeface="Calibri" pitchFamily="34" charset="0"/>
                <a:cs typeface="Calibri" pitchFamily="34" charset="0"/>
              </a:rPr>
              <a:t> Property</a:t>
            </a:r>
          </a:p>
        </p:txBody>
      </p:sp>
      <p:sp>
        <p:nvSpPr>
          <p:cNvPr id="3" name="Date Placeholder 2">
            <a:extLst>
              <a:ext uri="{FF2B5EF4-FFF2-40B4-BE49-F238E27FC236}">
                <a16:creationId xmlns:a16="http://schemas.microsoft.com/office/drawing/2014/main" id="{7CB8E64E-0511-6DE0-D8E4-18FB7FA60331}"/>
              </a:ext>
            </a:extLst>
          </p:cNvPr>
          <p:cNvSpPr>
            <a:spLocks noGrp="1"/>
          </p:cNvSpPr>
          <p:nvPr>
            <p:ph type="dt" sz="half" idx="10"/>
          </p:nvPr>
        </p:nvSpPr>
        <p:spPr/>
        <p:txBody>
          <a:bodyPr/>
          <a:lstStyle/>
          <a:p>
            <a:fld id="{6D883188-DDFF-4BAD-A675-271117B78CB6}" type="datetime1">
              <a:rPr lang="en-US" smtClean="0"/>
              <a:t>4/18/2023</a:t>
            </a:fld>
            <a:endParaRPr lang="en-IN"/>
          </a:p>
        </p:txBody>
      </p:sp>
      <p:sp>
        <p:nvSpPr>
          <p:cNvPr id="7" name="Footer Placeholder 6">
            <a:extLst>
              <a:ext uri="{FF2B5EF4-FFF2-40B4-BE49-F238E27FC236}">
                <a16:creationId xmlns:a16="http://schemas.microsoft.com/office/drawing/2014/main" id="{D0B5DED5-AAE0-9849-8C3E-D03CC16BB22C}"/>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42750908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64128"/>
            <a:ext cx="7831832" cy="3510390"/>
          </a:xfrm>
        </p:spPr>
        <p:txBody>
          <a:bodyPr>
            <a:noAutofit/>
          </a:bodyPr>
          <a:lstStyle/>
          <a:p>
            <a:pPr lvl="2" fontAlgn="base"/>
            <a:r>
              <a:rPr lang="en-US" sz="2600" dirty="0"/>
              <a:t>If property is in the books, then reference to the item in the Balance Sheet, </a:t>
            </a:r>
            <a:endParaRPr lang="en-IN" sz="2600" dirty="0"/>
          </a:p>
          <a:p>
            <a:pPr lvl="2" fontAlgn="base"/>
            <a:r>
              <a:rPr lang="en-US" sz="2600" dirty="0"/>
              <a:t>If property is not in the books, then the fact shall be stated with reasons, </a:t>
            </a:r>
            <a:endParaRPr lang="en-IN" sz="2600" dirty="0"/>
          </a:p>
          <a:p>
            <a:pPr lvl="2" fontAlgn="base"/>
            <a:r>
              <a:rPr lang="en-US" sz="2600" dirty="0"/>
              <a:t>Where there are </a:t>
            </a:r>
            <a:r>
              <a:rPr lang="en-US" sz="2600" b="1" i="1" dirty="0"/>
              <a:t>proceedings against the company under this law </a:t>
            </a:r>
            <a:r>
              <a:rPr lang="en-US" sz="2600" dirty="0"/>
              <a:t>as an </a:t>
            </a:r>
            <a:r>
              <a:rPr lang="en-US" sz="2600" dirty="0" err="1"/>
              <a:t>abetter</a:t>
            </a:r>
            <a:r>
              <a:rPr lang="en-US" sz="2600" dirty="0"/>
              <a:t> of the transaction or as the transferor then the details shall be provided, </a:t>
            </a:r>
            <a:endParaRPr lang="en-IN" sz="2600" dirty="0"/>
          </a:p>
          <a:p>
            <a:pPr lvl="2" fontAlgn="base"/>
            <a:r>
              <a:rPr lang="en-US" sz="2600" dirty="0"/>
              <a:t>Nature of proceedings, status of same and company’s view on same. </a:t>
            </a:r>
            <a:endParaRPr lang="en-IN" sz="2600" dirty="0"/>
          </a:p>
          <a:p>
            <a:pPr marL="0" indent="0">
              <a:buNone/>
            </a:pPr>
            <a:endParaRPr lang="en-IN" sz="2600" dirty="0"/>
          </a:p>
        </p:txBody>
      </p:sp>
      <p:sp>
        <p:nvSpPr>
          <p:cNvPr id="6" name="Rectangle 5"/>
          <p:cNvSpPr/>
          <p:nvPr/>
        </p:nvSpPr>
        <p:spPr>
          <a:xfrm>
            <a:off x="3491881" y="-20538"/>
            <a:ext cx="1763111" cy="369332"/>
          </a:xfrm>
          <a:prstGeom prst="rect">
            <a:avLst/>
          </a:prstGeom>
        </p:spPr>
        <p:txBody>
          <a:bodyPr wrap="none">
            <a:spAutoFit/>
          </a:bodyPr>
          <a:lstStyle/>
          <a:p>
            <a:pPr lvl="0"/>
            <a:r>
              <a:rPr lang="en-IN" dirty="0" err="1">
                <a:solidFill>
                  <a:schemeClr val="bg1"/>
                </a:solidFill>
                <a:latin typeface="Calibri" pitchFamily="34" charset="0"/>
                <a:cs typeface="Calibri" pitchFamily="34" charset="0"/>
              </a:rPr>
              <a:t>Benami</a:t>
            </a:r>
            <a:r>
              <a:rPr lang="en-IN" dirty="0">
                <a:solidFill>
                  <a:schemeClr val="bg1"/>
                </a:solidFill>
                <a:latin typeface="Calibri" pitchFamily="34" charset="0"/>
                <a:cs typeface="Calibri" pitchFamily="34" charset="0"/>
              </a:rPr>
              <a:t> Property</a:t>
            </a:r>
          </a:p>
        </p:txBody>
      </p:sp>
      <p:sp>
        <p:nvSpPr>
          <p:cNvPr id="3" name="Date Placeholder 2">
            <a:extLst>
              <a:ext uri="{FF2B5EF4-FFF2-40B4-BE49-F238E27FC236}">
                <a16:creationId xmlns:a16="http://schemas.microsoft.com/office/drawing/2014/main" id="{37D38621-42AA-9A99-26A3-60B81E4A6DF4}"/>
              </a:ext>
            </a:extLst>
          </p:cNvPr>
          <p:cNvSpPr>
            <a:spLocks noGrp="1"/>
          </p:cNvSpPr>
          <p:nvPr>
            <p:ph type="dt" sz="half" idx="10"/>
          </p:nvPr>
        </p:nvSpPr>
        <p:spPr/>
        <p:txBody>
          <a:bodyPr/>
          <a:lstStyle/>
          <a:p>
            <a:fld id="{3EC94812-6255-4D12-9BCB-05991E756A53}" type="datetime1">
              <a:rPr lang="en-US" smtClean="0"/>
              <a:t>4/18/2023</a:t>
            </a:fld>
            <a:endParaRPr lang="en-IN"/>
          </a:p>
        </p:txBody>
      </p:sp>
      <p:sp>
        <p:nvSpPr>
          <p:cNvPr id="7" name="Footer Placeholder 6">
            <a:extLst>
              <a:ext uri="{FF2B5EF4-FFF2-40B4-BE49-F238E27FC236}">
                <a16:creationId xmlns:a16="http://schemas.microsoft.com/office/drawing/2014/main" id="{4E092E3D-B054-75A0-E7D2-75C6B5F4A054}"/>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10307386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CARO 2020</a:t>
            </a:r>
          </a:p>
        </p:txBody>
      </p:sp>
      <p:sp>
        <p:nvSpPr>
          <p:cNvPr id="3" name="Content Placeholder 2"/>
          <p:cNvSpPr>
            <a:spLocks noGrp="1"/>
          </p:cNvSpPr>
          <p:nvPr>
            <p:ph idx="1"/>
          </p:nvPr>
        </p:nvSpPr>
        <p:spPr/>
        <p:txBody>
          <a:bodyPr>
            <a:normAutofit/>
          </a:bodyPr>
          <a:lstStyle/>
          <a:p>
            <a:r>
              <a:rPr lang="en-US" dirty="0"/>
              <a:t>Whether any proceedings have been initiated or are pending against the company for holding any </a:t>
            </a:r>
            <a:r>
              <a:rPr lang="en-US" dirty="0" err="1"/>
              <a:t>benami</a:t>
            </a:r>
            <a:r>
              <a:rPr lang="en-US" dirty="0"/>
              <a:t> property under the </a:t>
            </a:r>
            <a:r>
              <a:rPr lang="en-US" dirty="0" err="1"/>
              <a:t>Benami</a:t>
            </a:r>
            <a:r>
              <a:rPr lang="en-US" dirty="0"/>
              <a:t> Transactions (Prohibition) Act, 1988 (45 of 1988) and rules made thereunder, if so, whether the company has appropriately disclosed the details in its financial statements; Clause 3(i)(e)</a:t>
            </a:r>
            <a:endParaRPr lang="en-IN" dirty="0"/>
          </a:p>
        </p:txBody>
      </p:sp>
      <p:sp>
        <p:nvSpPr>
          <p:cNvPr id="6" name="Date Placeholder 5">
            <a:extLst>
              <a:ext uri="{FF2B5EF4-FFF2-40B4-BE49-F238E27FC236}">
                <a16:creationId xmlns:a16="http://schemas.microsoft.com/office/drawing/2014/main" id="{C2167BEC-D708-3F36-CBF5-ACAEA5AB7A28}"/>
              </a:ext>
            </a:extLst>
          </p:cNvPr>
          <p:cNvSpPr>
            <a:spLocks noGrp="1"/>
          </p:cNvSpPr>
          <p:nvPr>
            <p:ph type="dt" sz="half" idx="10"/>
          </p:nvPr>
        </p:nvSpPr>
        <p:spPr/>
        <p:txBody>
          <a:bodyPr/>
          <a:lstStyle/>
          <a:p>
            <a:fld id="{64E4043A-79EF-4273-AA1B-986A517D45AA}" type="datetime1">
              <a:rPr lang="en-US" smtClean="0"/>
              <a:t>4/18/2023</a:t>
            </a:fld>
            <a:endParaRPr lang="en-IN"/>
          </a:p>
        </p:txBody>
      </p:sp>
      <p:sp>
        <p:nvSpPr>
          <p:cNvPr id="7" name="Footer Placeholder 6">
            <a:extLst>
              <a:ext uri="{FF2B5EF4-FFF2-40B4-BE49-F238E27FC236}">
                <a16:creationId xmlns:a16="http://schemas.microsoft.com/office/drawing/2014/main" id="{51151E32-55BA-ACFA-1ADA-303FD2404D1F}"/>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16902835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411510"/>
            <a:ext cx="7543800" cy="3510390"/>
          </a:xfrm>
        </p:spPr>
        <p:txBody>
          <a:bodyPr>
            <a:noAutofit/>
          </a:bodyPr>
          <a:lstStyle/>
          <a:p>
            <a:pPr marL="0" indent="0" fontAlgn="base">
              <a:buNone/>
            </a:pPr>
            <a:r>
              <a:rPr lang="en-US" sz="1800" b="1" dirty="0"/>
              <a:t>(ix) Relationship with Struck off Companies</a:t>
            </a:r>
            <a:endParaRPr lang="en-IN" sz="1800" dirty="0"/>
          </a:p>
          <a:p>
            <a:pPr fontAlgn="base"/>
            <a:r>
              <a:rPr lang="en-US" sz="1800" dirty="0"/>
              <a:t>Where the company has any transactions with companies struck off under section 248 of the Companies Act, 2013 or section 560 of Companies Act, 1956, the Company shall disclose the following details:-</a:t>
            </a:r>
          </a:p>
          <a:p>
            <a:pPr marL="0" indent="0" fontAlgn="base">
              <a:buNone/>
            </a:pPr>
            <a:endParaRPr lang="en-US" sz="1800" b="1" dirty="0"/>
          </a:p>
          <a:p>
            <a:pPr marL="0" indent="0" fontAlgn="base">
              <a:buNone/>
            </a:pPr>
            <a:endParaRPr lang="en-US" sz="1800" b="1" dirty="0"/>
          </a:p>
          <a:p>
            <a:pPr marL="0" indent="0" fontAlgn="base">
              <a:buNone/>
            </a:pPr>
            <a:endParaRPr lang="en-US" sz="1800" b="1" dirty="0"/>
          </a:p>
          <a:p>
            <a:pPr marL="0" indent="0" fontAlgn="base">
              <a:buNone/>
            </a:pPr>
            <a:endParaRPr lang="en-US" sz="1800" b="1" dirty="0"/>
          </a:p>
          <a:p>
            <a:pPr marL="0" indent="0" fontAlgn="base">
              <a:buNone/>
            </a:pPr>
            <a:endParaRPr lang="en-US" sz="1800" b="1" dirty="0"/>
          </a:p>
          <a:p>
            <a:pPr marL="0" indent="0" fontAlgn="base">
              <a:buNone/>
            </a:pPr>
            <a:endParaRPr lang="en-US" sz="1800" b="1" dirty="0"/>
          </a:p>
          <a:p>
            <a:pPr marL="0" indent="0" fontAlgn="base">
              <a:buNone/>
            </a:pPr>
            <a:endParaRPr lang="en-US" sz="1800" b="1" dirty="0"/>
          </a:p>
          <a:p>
            <a:pPr marL="0" indent="0" fontAlgn="base">
              <a:buNone/>
            </a:pPr>
            <a:endParaRPr lang="en-US" sz="1800" b="1" dirty="0"/>
          </a:p>
          <a:p>
            <a:pPr marL="0" indent="0" fontAlgn="base">
              <a:buNone/>
            </a:pPr>
            <a:endParaRPr lang="en-US" sz="1800" b="1" dirty="0"/>
          </a:p>
          <a:p>
            <a:pPr marL="0" indent="0" fontAlgn="base">
              <a:buNone/>
            </a:pPr>
            <a:endParaRPr lang="en-US" sz="1800" b="1" dirty="0"/>
          </a:p>
          <a:p>
            <a:pPr marL="0" indent="0" fontAlgn="base">
              <a:buNone/>
            </a:pPr>
            <a:endParaRPr lang="en-US" sz="1800" b="1" dirty="0"/>
          </a:p>
          <a:p>
            <a:pPr marL="0" indent="0" fontAlgn="base">
              <a:buNone/>
            </a:pPr>
            <a:endParaRPr lang="en-US" sz="1800" b="1" dirty="0"/>
          </a:p>
          <a:p>
            <a:pPr marL="0" indent="0">
              <a:buNone/>
            </a:pPr>
            <a:endParaRPr lang="en-IN" sz="1800" dirty="0"/>
          </a:p>
          <a:p>
            <a:pPr marL="0" indent="0">
              <a:buNone/>
            </a:pPr>
            <a:endParaRPr lang="en-IN" sz="1800" dirty="0"/>
          </a:p>
        </p:txBody>
      </p:sp>
      <p:graphicFrame>
        <p:nvGraphicFramePr>
          <p:cNvPr id="3" name="Table 2"/>
          <p:cNvGraphicFramePr>
            <a:graphicFrameLocks noGrp="1"/>
          </p:cNvGraphicFramePr>
          <p:nvPr>
            <p:extLst>
              <p:ext uri="{D42A27DB-BD31-4B8C-83A1-F6EECF244321}">
                <p14:modId xmlns:p14="http://schemas.microsoft.com/office/powerpoint/2010/main" val="2489135121"/>
              </p:ext>
            </p:extLst>
          </p:nvPr>
        </p:nvGraphicFramePr>
        <p:xfrm>
          <a:off x="971600" y="1634619"/>
          <a:ext cx="7416825" cy="2724628"/>
        </p:xfrm>
        <a:graphic>
          <a:graphicData uri="http://schemas.openxmlformats.org/drawingml/2006/table">
            <a:tbl>
              <a:tblPr firstRow="1" firstCol="1" bandRow="1">
                <a:tableStyleId>{5C22544A-7EE6-4342-B048-85BDC9FD1C3A}</a:tableStyleId>
              </a:tblPr>
              <a:tblGrid>
                <a:gridCol w="992803">
                  <a:extLst>
                    <a:ext uri="{9D8B030D-6E8A-4147-A177-3AD203B41FA5}">
                      <a16:colId xmlns:a16="http://schemas.microsoft.com/office/drawing/2014/main" val="20000"/>
                    </a:ext>
                  </a:extLst>
                </a:gridCol>
                <a:gridCol w="2150601">
                  <a:extLst>
                    <a:ext uri="{9D8B030D-6E8A-4147-A177-3AD203B41FA5}">
                      <a16:colId xmlns:a16="http://schemas.microsoft.com/office/drawing/2014/main" val="20001"/>
                    </a:ext>
                  </a:extLst>
                </a:gridCol>
                <a:gridCol w="1003009">
                  <a:extLst>
                    <a:ext uri="{9D8B030D-6E8A-4147-A177-3AD203B41FA5}">
                      <a16:colId xmlns:a16="http://schemas.microsoft.com/office/drawing/2014/main" val="20002"/>
                    </a:ext>
                  </a:extLst>
                </a:gridCol>
                <a:gridCol w="1635206">
                  <a:extLst>
                    <a:ext uri="{9D8B030D-6E8A-4147-A177-3AD203B41FA5}">
                      <a16:colId xmlns:a16="http://schemas.microsoft.com/office/drawing/2014/main" val="20003"/>
                    </a:ext>
                  </a:extLst>
                </a:gridCol>
                <a:gridCol w="1635206">
                  <a:extLst>
                    <a:ext uri="{9D8B030D-6E8A-4147-A177-3AD203B41FA5}">
                      <a16:colId xmlns:a16="http://schemas.microsoft.com/office/drawing/2014/main" val="20004"/>
                    </a:ext>
                  </a:extLst>
                </a:gridCol>
              </a:tblGrid>
              <a:tr h="877396">
                <a:tc>
                  <a:txBody>
                    <a:bodyPr/>
                    <a:lstStyle/>
                    <a:p>
                      <a:pPr marL="1270" indent="-6350" algn="l">
                        <a:lnSpc>
                          <a:spcPct val="107000"/>
                        </a:lnSpc>
                        <a:spcAft>
                          <a:spcPts val="0"/>
                        </a:spcAft>
                      </a:pPr>
                      <a:r>
                        <a:rPr lang="en-US" sz="1400" dirty="0">
                          <a:effectLst/>
                          <a:latin typeface="Calibri" pitchFamily="34" charset="0"/>
                          <a:cs typeface="Calibri" pitchFamily="34" charset="0"/>
                        </a:rPr>
                        <a:t>Name of struck off Company  </a:t>
                      </a:r>
                      <a:endParaRPr lang="en-IN" sz="1400" dirty="0">
                        <a:solidFill>
                          <a:srgbClr val="000000"/>
                        </a:solidFill>
                        <a:effectLst/>
                        <a:latin typeface="Calibri" pitchFamily="34" charset="0"/>
                        <a:ea typeface="Times New Roman"/>
                        <a:cs typeface="Calibri" pitchFamily="34" charset="0"/>
                      </a:endParaRPr>
                    </a:p>
                  </a:txBody>
                  <a:tcPr marL="67310" marR="31750" marT="6668" marB="0"/>
                </a:tc>
                <a:tc>
                  <a:txBody>
                    <a:bodyPr/>
                    <a:lstStyle/>
                    <a:p>
                      <a:pPr marL="1270" indent="-6350" algn="l">
                        <a:lnSpc>
                          <a:spcPct val="107000"/>
                        </a:lnSpc>
                        <a:spcAft>
                          <a:spcPts val="0"/>
                        </a:spcAft>
                      </a:pPr>
                      <a:r>
                        <a:rPr lang="en-US" sz="1400" dirty="0">
                          <a:effectLst/>
                          <a:latin typeface="Calibri" pitchFamily="34" charset="0"/>
                          <a:cs typeface="Calibri" pitchFamily="34" charset="0"/>
                        </a:rPr>
                        <a:t>Nature of transactions with struck-off Company </a:t>
                      </a:r>
                      <a:endParaRPr lang="en-IN" sz="1400" dirty="0">
                        <a:solidFill>
                          <a:srgbClr val="000000"/>
                        </a:solidFill>
                        <a:effectLst/>
                        <a:latin typeface="Calibri" pitchFamily="34" charset="0"/>
                        <a:ea typeface="Times New Roman"/>
                        <a:cs typeface="Calibri" pitchFamily="34" charset="0"/>
                      </a:endParaRPr>
                    </a:p>
                  </a:txBody>
                  <a:tcPr marL="67310" marR="31750" marT="6668" marB="0"/>
                </a:tc>
                <a:tc>
                  <a:txBody>
                    <a:bodyPr/>
                    <a:lstStyle/>
                    <a:p>
                      <a:pPr marL="1270" indent="-6350" algn="l">
                        <a:lnSpc>
                          <a:spcPct val="107000"/>
                        </a:lnSpc>
                        <a:spcAft>
                          <a:spcPts val="0"/>
                        </a:spcAft>
                      </a:pPr>
                      <a:r>
                        <a:rPr lang="en-US" sz="1400" dirty="0">
                          <a:effectLst/>
                          <a:latin typeface="Calibri" pitchFamily="34" charset="0"/>
                          <a:cs typeface="Calibri" pitchFamily="34" charset="0"/>
                        </a:rPr>
                        <a:t>Balance outstanding as at current</a:t>
                      </a:r>
                      <a:r>
                        <a:rPr lang="en-US" sz="1400" baseline="0" dirty="0">
                          <a:effectLst/>
                          <a:latin typeface="Calibri" pitchFamily="34" charset="0"/>
                          <a:cs typeface="Calibri" pitchFamily="34" charset="0"/>
                        </a:rPr>
                        <a:t> period</a:t>
                      </a:r>
                      <a:endParaRPr lang="en-IN" sz="1400" dirty="0">
                        <a:solidFill>
                          <a:srgbClr val="000000"/>
                        </a:solidFill>
                        <a:effectLst/>
                        <a:latin typeface="Calibri" pitchFamily="34" charset="0"/>
                        <a:ea typeface="Times New Roman"/>
                        <a:cs typeface="Calibri" pitchFamily="34" charset="0"/>
                      </a:endParaRPr>
                    </a:p>
                  </a:txBody>
                  <a:tcPr marL="67310" marR="31750" marT="6668" marB="0"/>
                </a:tc>
                <a:tc>
                  <a:txBody>
                    <a:bodyPr/>
                    <a:lstStyle/>
                    <a:p>
                      <a:pPr marL="1270" marR="139065" indent="-6350" algn="l">
                        <a:lnSpc>
                          <a:spcPct val="107000"/>
                        </a:lnSpc>
                        <a:spcAft>
                          <a:spcPts val="0"/>
                        </a:spcAft>
                      </a:pPr>
                      <a:r>
                        <a:rPr lang="en-US" sz="1400">
                          <a:effectLst/>
                          <a:latin typeface="Calibri" pitchFamily="34" charset="0"/>
                          <a:cs typeface="Calibri" pitchFamily="34" charset="0"/>
                        </a:rPr>
                        <a:t>Relationship with  the Struck off company,  if any, to be disclosed  </a:t>
                      </a:r>
                      <a:endParaRPr lang="en-IN" sz="1400">
                        <a:solidFill>
                          <a:srgbClr val="000000"/>
                        </a:solidFill>
                        <a:effectLst/>
                        <a:latin typeface="Calibri" pitchFamily="34" charset="0"/>
                        <a:ea typeface="Times New Roman"/>
                        <a:cs typeface="Calibri" pitchFamily="34" charset="0"/>
                      </a:endParaRPr>
                    </a:p>
                  </a:txBody>
                  <a:tcPr marL="67310" marR="31750" marT="6668" marB="0"/>
                </a:tc>
                <a:tc>
                  <a:txBody>
                    <a:bodyPr/>
                    <a:lstStyle/>
                    <a:p>
                      <a:pPr marL="1270" marR="139065" indent="-6350" algn="l">
                        <a:lnSpc>
                          <a:spcPct val="107000"/>
                        </a:lnSpc>
                        <a:spcAft>
                          <a:spcPts val="0"/>
                        </a:spcAft>
                      </a:pPr>
                      <a:r>
                        <a:rPr lang="en-US" sz="1400" dirty="0">
                          <a:solidFill>
                            <a:schemeClr val="bg1"/>
                          </a:solidFill>
                          <a:effectLst/>
                          <a:latin typeface="Calibri" pitchFamily="34" charset="0"/>
                          <a:ea typeface="Times New Roman"/>
                          <a:cs typeface="Calibri" pitchFamily="34" charset="0"/>
                        </a:rPr>
                        <a:t>Balance outstanding as at previous period</a:t>
                      </a:r>
                      <a:endParaRPr lang="en-IN" sz="1400" dirty="0">
                        <a:solidFill>
                          <a:schemeClr val="bg1"/>
                        </a:solidFill>
                        <a:effectLst/>
                        <a:latin typeface="Calibri" pitchFamily="34" charset="0"/>
                        <a:ea typeface="Times New Roman"/>
                        <a:cs typeface="Calibri" pitchFamily="34" charset="0"/>
                      </a:endParaRPr>
                    </a:p>
                  </a:txBody>
                  <a:tcPr marL="67310" marR="31750" marT="6668" marB="0"/>
                </a:tc>
                <a:extLst>
                  <a:ext uri="{0D108BD9-81ED-4DB2-BD59-A6C34878D82A}">
                    <a16:rowId xmlns:a16="http://schemas.microsoft.com/office/drawing/2014/main" val="10000"/>
                  </a:ext>
                </a:extLst>
              </a:tr>
              <a:tr h="226790">
                <a:tc>
                  <a:txBody>
                    <a:bodyPr/>
                    <a:lstStyle/>
                    <a:p>
                      <a:pPr marL="1270" indent="-6350" algn="l">
                        <a:lnSpc>
                          <a:spcPct val="107000"/>
                        </a:lnSpc>
                        <a:spcAft>
                          <a:spcPts val="0"/>
                        </a:spcAft>
                      </a:pPr>
                      <a:r>
                        <a:rPr lang="en-US" sz="1400">
                          <a:effectLst/>
                          <a:latin typeface="Calibri" pitchFamily="34" charset="0"/>
                          <a:cs typeface="Calibri" pitchFamily="34" charset="0"/>
                        </a:rPr>
                        <a:t> </a:t>
                      </a:r>
                      <a:endParaRPr lang="en-IN" sz="1400">
                        <a:solidFill>
                          <a:srgbClr val="000000"/>
                        </a:solidFill>
                        <a:effectLst/>
                        <a:latin typeface="Calibri" pitchFamily="34" charset="0"/>
                        <a:ea typeface="Times New Roman"/>
                        <a:cs typeface="Calibri" pitchFamily="34" charset="0"/>
                      </a:endParaRPr>
                    </a:p>
                  </a:txBody>
                  <a:tcPr marL="67310" marR="31750" marT="6668" marB="0"/>
                </a:tc>
                <a:tc>
                  <a:txBody>
                    <a:bodyPr/>
                    <a:lstStyle/>
                    <a:p>
                      <a:pPr marL="1270" indent="-6350" algn="l">
                        <a:lnSpc>
                          <a:spcPct val="107000"/>
                        </a:lnSpc>
                        <a:spcAft>
                          <a:spcPts val="0"/>
                        </a:spcAft>
                      </a:pPr>
                      <a:r>
                        <a:rPr lang="en-US" sz="1400">
                          <a:effectLst/>
                          <a:latin typeface="Calibri" pitchFamily="34" charset="0"/>
                          <a:cs typeface="Calibri" pitchFamily="34" charset="0"/>
                        </a:rPr>
                        <a:t>Investments in securities </a:t>
                      </a:r>
                      <a:endParaRPr lang="en-IN" sz="1400">
                        <a:solidFill>
                          <a:srgbClr val="000000"/>
                        </a:solidFill>
                        <a:effectLst/>
                        <a:latin typeface="Calibri" pitchFamily="34" charset="0"/>
                        <a:ea typeface="Times New Roman"/>
                        <a:cs typeface="Calibri" pitchFamily="34" charset="0"/>
                      </a:endParaRPr>
                    </a:p>
                  </a:txBody>
                  <a:tcPr marL="67310" marR="31750" marT="6668" marB="0"/>
                </a:tc>
                <a:tc>
                  <a:txBody>
                    <a:bodyPr/>
                    <a:lstStyle/>
                    <a:p>
                      <a:pPr marL="1270" indent="-6350" algn="l">
                        <a:lnSpc>
                          <a:spcPct val="107000"/>
                        </a:lnSpc>
                        <a:spcAft>
                          <a:spcPts val="0"/>
                        </a:spcAft>
                      </a:pPr>
                      <a:r>
                        <a:rPr lang="en-US" sz="1400">
                          <a:effectLst/>
                          <a:latin typeface="Calibri" pitchFamily="34" charset="0"/>
                          <a:cs typeface="Calibri" pitchFamily="34" charset="0"/>
                        </a:rPr>
                        <a:t> </a:t>
                      </a:r>
                      <a:endParaRPr lang="en-IN" sz="1400">
                        <a:solidFill>
                          <a:srgbClr val="000000"/>
                        </a:solidFill>
                        <a:effectLst/>
                        <a:latin typeface="Calibri" pitchFamily="34" charset="0"/>
                        <a:ea typeface="Times New Roman"/>
                        <a:cs typeface="Calibri" pitchFamily="34" charset="0"/>
                      </a:endParaRPr>
                    </a:p>
                  </a:txBody>
                  <a:tcPr marL="67310" marR="31750" marT="6668" marB="0"/>
                </a:tc>
                <a:tc>
                  <a:txBody>
                    <a:bodyPr/>
                    <a:lstStyle/>
                    <a:p>
                      <a:pPr marL="1270" indent="-6350" algn="l">
                        <a:lnSpc>
                          <a:spcPct val="107000"/>
                        </a:lnSpc>
                        <a:spcAft>
                          <a:spcPts val="0"/>
                        </a:spcAft>
                      </a:pPr>
                      <a:r>
                        <a:rPr lang="en-US" sz="1400">
                          <a:effectLst/>
                          <a:latin typeface="Calibri" pitchFamily="34" charset="0"/>
                          <a:cs typeface="Calibri" pitchFamily="34" charset="0"/>
                        </a:rPr>
                        <a:t> </a:t>
                      </a:r>
                      <a:endParaRPr lang="en-IN" sz="1400">
                        <a:solidFill>
                          <a:srgbClr val="000000"/>
                        </a:solidFill>
                        <a:effectLst/>
                        <a:latin typeface="Calibri" pitchFamily="34" charset="0"/>
                        <a:ea typeface="Times New Roman"/>
                        <a:cs typeface="Calibri" pitchFamily="34" charset="0"/>
                      </a:endParaRPr>
                    </a:p>
                  </a:txBody>
                  <a:tcPr marL="67310" marR="31750" marT="6668" marB="0"/>
                </a:tc>
                <a:tc>
                  <a:txBody>
                    <a:bodyPr/>
                    <a:lstStyle/>
                    <a:p>
                      <a:pPr marL="1270" indent="-6350" algn="l">
                        <a:lnSpc>
                          <a:spcPct val="107000"/>
                        </a:lnSpc>
                        <a:spcAft>
                          <a:spcPts val="0"/>
                        </a:spcAft>
                      </a:pPr>
                      <a:endParaRPr lang="en-IN" sz="1400" dirty="0">
                        <a:solidFill>
                          <a:srgbClr val="000000"/>
                        </a:solidFill>
                        <a:effectLst/>
                        <a:latin typeface="Calibri" pitchFamily="34" charset="0"/>
                        <a:ea typeface="Times New Roman"/>
                        <a:cs typeface="Calibri" pitchFamily="34" charset="0"/>
                      </a:endParaRPr>
                    </a:p>
                  </a:txBody>
                  <a:tcPr marL="67310" marR="31750" marT="6668" marB="0"/>
                </a:tc>
                <a:extLst>
                  <a:ext uri="{0D108BD9-81ED-4DB2-BD59-A6C34878D82A}">
                    <a16:rowId xmlns:a16="http://schemas.microsoft.com/office/drawing/2014/main" val="10001"/>
                  </a:ext>
                </a:extLst>
              </a:tr>
              <a:tr h="226790">
                <a:tc>
                  <a:txBody>
                    <a:bodyPr/>
                    <a:lstStyle/>
                    <a:p>
                      <a:pPr marL="1270" indent="-6350" algn="l">
                        <a:lnSpc>
                          <a:spcPct val="107000"/>
                        </a:lnSpc>
                        <a:spcAft>
                          <a:spcPts val="0"/>
                        </a:spcAft>
                      </a:pPr>
                      <a:r>
                        <a:rPr lang="en-US" sz="1400">
                          <a:effectLst/>
                          <a:latin typeface="Calibri" pitchFamily="34" charset="0"/>
                          <a:cs typeface="Calibri" pitchFamily="34" charset="0"/>
                        </a:rPr>
                        <a:t> </a:t>
                      </a:r>
                      <a:endParaRPr lang="en-IN" sz="1400">
                        <a:solidFill>
                          <a:srgbClr val="000000"/>
                        </a:solidFill>
                        <a:effectLst/>
                        <a:latin typeface="Calibri" pitchFamily="34" charset="0"/>
                        <a:ea typeface="Times New Roman"/>
                        <a:cs typeface="Calibri" pitchFamily="34" charset="0"/>
                      </a:endParaRPr>
                    </a:p>
                  </a:txBody>
                  <a:tcPr marL="67310" marR="31750" marT="6668" marB="0"/>
                </a:tc>
                <a:tc>
                  <a:txBody>
                    <a:bodyPr/>
                    <a:lstStyle/>
                    <a:p>
                      <a:pPr marL="1270" indent="-6350" algn="l">
                        <a:lnSpc>
                          <a:spcPct val="107000"/>
                        </a:lnSpc>
                        <a:spcAft>
                          <a:spcPts val="0"/>
                        </a:spcAft>
                      </a:pPr>
                      <a:r>
                        <a:rPr lang="en-US" sz="1400">
                          <a:effectLst/>
                          <a:latin typeface="Calibri" pitchFamily="34" charset="0"/>
                          <a:cs typeface="Calibri" pitchFamily="34" charset="0"/>
                        </a:rPr>
                        <a:t>Receivables  </a:t>
                      </a:r>
                      <a:endParaRPr lang="en-IN" sz="1400">
                        <a:solidFill>
                          <a:srgbClr val="000000"/>
                        </a:solidFill>
                        <a:effectLst/>
                        <a:latin typeface="Calibri" pitchFamily="34" charset="0"/>
                        <a:ea typeface="Times New Roman"/>
                        <a:cs typeface="Calibri" pitchFamily="34" charset="0"/>
                      </a:endParaRPr>
                    </a:p>
                  </a:txBody>
                  <a:tcPr marL="67310" marR="31750" marT="6668" marB="0"/>
                </a:tc>
                <a:tc>
                  <a:txBody>
                    <a:bodyPr/>
                    <a:lstStyle/>
                    <a:p>
                      <a:pPr marL="1270" indent="-6350" algn="l">
                        <a:lnSpc>
                          <a:spcPct val="107000"/>
                        </a:lnSpc>
                        <a:spcAft>
                          <a:spcPts val="0"/>
                        </a:spcAft>
                      </a:pPr>
                      <a:r>
                        <a:rPr lang="en-US" sz="1400">
                          <a:effectLst/>
                          <a:latin typeface="Calibri" pitchFamily="34" charset="0"/>
                          <a:cs typeface="Calibri" pitchFamily="34" charset="0"/>
                        </a:rPr>
                        <a:t> </a:t>
                      </a:r>
                      <a:endParaRPr lang="en-IN" sz="1400">
                        <a:solidFill>
                          <a:srgbClr val="000000"/>
                        </a:solidFill>
                        <a:effectLst/>
                        <a:latin typeface="Calibri" pitchFamily="34" charset="0"/>
                        <a:ea typeface="Times New Roman"/>
                        <a:cs typeface="Calibri" pitchFamily="34" charset="0"/>
                      </a:endParaRPr>
                    </a:p>
                  </a:txBody>
                  <a:tcPr marL="67310" marR="31750" marT="6668" marB="0"/>
                </a:tc>
                <a:tc>
                  <a:txBody>
                    <a:bodyPr/>
                    <a:lstStyle/>
                    <a:p>
                      <a:pPr marL="1270" indent="-6350" algn="l">
                        <a:lnSpc>
                          <a:spcPct val="107000"/>
                        </a:lnSpc>
                        <a:spcAft>
                          <a:spcPts val="0"/>
                        </a:spcAft>
                      </a:pPr>
                      <a:r>
                        <a:rPr lang="en-US" sz="1400">
                          <a:effectLst/>
                          <a:latin typeface="Calibri" pitchFamily="34" charset="0"/>
                          <a:cs typeface="Calibri" pitchFamily="34" charset="0"/>
                        </a:rPr>
                        <a:t> </a:t>
                      </a:r>
                      <a:endParaRPr lang="en-IN" sz="1400">
                        <a:solidFill>
                          <a:srgbClr val="000000"/>
                        </a:solidFill>
                        <a:effectLst/>
                        <a:latin typeface="Calibri" pitchFamily="34" charset="0"/>
                        <a:ea typeface="Times New Roman"/>
                        <a:cs typeface="Calibri" pitchFamily="34" charset="0"/>
                      </a:endParaRPr>
                    </a:p>
                  </a:txBody>
                  <a:tcPr marL="67310" marR="31750" marT="6668" marB="0"/>
                </a:tc>
                <a:tc>
                  <a:txBody>
                    <a:bodyPr/>
                    <a:lstStyle/>
                    <a:p>
                      <a:pPr marL="1270" indent="-6350" algn="l">
                        <a:lnSpc>
                          <a:spcPct val="107000"/>
                        </a:lnSpc>
                        <a:spcAft>
                          <a:spcPts val="0"/>
                        </a:spcAft>
                      </a:pPr>
                      <a:endParaRPr lang="en-IN" sz="1400">
                        <a:solidFill>
                          <a:srgbClr val="000000"/>
                        </a:solidFill>
                        <a:effectLst/>
                        <a:latin typeface="Calibri" pitchFamily="34" charset="0"/>
                        <a:ea typeface="Times New Roman"/>
                        <a:cs typeface="Calibri" pitchFamily="34" charset="0"/>
                      </a:endParaRPr>
                    </a:p>
                  </a:txBody>
                  <a:tcPr marL="67310" marR="31750" marT="6668" marB="0"/>
                </a:tc>
                <a:extLst>
                  <a:ext uri="{0D108BD9-81ED-4DB2-BD59-A6C34878D82A}">
                    <a16:rowId xmlns:a16="http://schemas.microsoft.com/office/drawing/2014/main" val="10002"/>
                  </a:ext>
                </a:extLst>
              </a:tr>
              <a:tr h="226790">
                <a:tc>
                  <a:txBody>
                    <a:bodyPr/>
                    <a:lstStyle/>
                    <a:p>
                      <a:pPr marL="1270" indent="-6350" algn="l">
                        <a:lnSpc>
                          <a:spcPct val="107000"/>
                        </a:lnSpc>
                        <a:spcAft>
                          <a:spcPts val="0"/>
                        </a:spcAft>
                      </a:pPr>
                      <a:r>
                        <a:rPr lang="en-US" sz="1400">
                          <a:effectLst/>
                          <a:latin typeface="Calibri" pitchFamily="34" charset="0"/>
                          <a:cs typeface="Calibri" pitchFamily="34" charset="0"/>
                        </a:rPr>
                        <a:t> </a:t>
                      </a:r>
                      <a:endParaRPr lang="en-IN" sz="1400">
                        <a:solidFill>
                          <a:srgbClr val="000000"/>
                        </a:solidFill>
                        <a:effectLst/>
                        <a:latin typeface="Calibri" pitchFamily="34" charset="0"/>
                        <a:ea typeface="Times New Roman"/>
                        <a:cs typeface="Calibri" pitchFamily="34" charset="0"/>
                      </a:endParaRPr>
                    </a:p>
                  </a:txBody>
                  <a:tcPr marL="67310" marR="31750" marT="6668" marB="0"/>
                </a:tc>
                <a:tc>
                  <a:txBody>
                    <a:bodyPr/>
                    <a:lstStyle/>
                    <a:p>
                      <a:pPr marL="1270" indent="-6350" algn="l">
                        <a:lnSpc>
                          <a:spcPct val="107000"/>
                        </a:lnSpc>
                        <a:spcAft>
                          <a:spcPts val="0"/>
                        </a:spcAft>
                      </a:pPr>
                      <a:r>
                        <a:rPr lang="en-US" sz="1400">
                          <a:effectLst/>
                          <a:latin typeface="Calibri" pitchFamily="34" charset="0"/>
                          <a:cs typeface="Calibri" pitchFamily="34" charset="0"/>
                        </a:rPr>
                        <a:t>Payables </a:t>
                      </a:r>
                      <a:endParaRPr lang="en-IN" sz="1400">
                        <a:solidFill>
                          <a:srgbClr val="000000"/>
                        </a:solidFill>
                        <a:effectLst/>
                        <a:latin typeface="Calibri" pitchFamily="34" charset="0"/>
                        <a:ea typeface="Times New Roman"/>
                        <a:cs typeface="Calibri" pitchFamily="34" charset="0"/>
                      </a:endParaRPr>
                    </a:p>
                  </a:txBody>
                  <a:tcPr marL="67310" marR="31750" marT="6668" marB="0"/>
                </a:tc>
                <a:tc>
                  <a:txBody>
                    <a:bodyPr/>
                    <a:lstStyle/>
                    <a:p>
                      <a:pPr marL="1270" indent="-6350" algn="l">
                        <a:lnSpc>
                          <a:spcPct val="107000"/>
                        </a:lnSpc>
                        <a:spcAft>
                          <a:spcPts val="0"/>
                        </a:spcAft>
                      </a:pPr>
                      <a:r>
                        <a:rPr lang="en-US" sz="1400">
                          <a:effectLst/>
                          <a:latin typeface="Calibri" pitchFamily="34" charset="0"/>
                          <a:cs typeface="Calibri" pitchFamily="34" charset="0"/>
                        </a:rPr>
                        <a:t> </a:t>
                      </a:r>
                      <a:endParaRPr lang="en-IN" sz="1400">
                        <a:solidFill>
                          <a:srgbClr val="000000"/>
                        </a:solidFill>
                        <a:effectLst/>
                        <a:latin typeface="Calibri" pitchFamily="34" charset="0"/>
                        <a:ea typeface="Times New Roman"/>
                        <a:cs typeface="Calibri" pitchFamily="34" charset="0"/>
                      </a:endParaRPr>
                    </a:p>
                  </a:txBody>
                  <a:tcPr marL="67310" marR="31750" marT="6668" marB="0"/>
                </a:tc>
                <a:tc>
                  <a:txBody>
                    <a:bodyPr/>
                    <a:lstStyle/>
                    <a:p>
                      <a:pPr marL="1270" indent="-6350" algn="l">
                        <a:lnSpc>
                          <a:spcPct val="107000"/>
                        </a:lnSpc>
                        <a:spcAft>
                          <a:spcPts val="0"/>
                        </a:spcAft>
                      </a:pPr>
                      <a:r>
                        <a:rPr lang="en-US" sz="1400">
                          <a:effectLst/>
                          <a:latin typeface="Calibri" pitchFamily="34" charset="0"/>
                          <a:cs typeface="Calibri" pitchFamily="34" charset="0"/>
                        </a:rPr>
                        <a:t> </a:t>
                      </a:r>
                      <a:endParaRPr lang="en-IN" sz="1400">
                        <a:solidFill>
                          <a:srgbClr val="000000"/>
                        </a:solidFill>
                        <a:effectLst/>
                        <a:latin typeface="Calibri" pitchFamily="34" charset="0"/>
                        <a:ea typeface="Times New Roman"/>
                        <a:cs typeface="Calibri" pitchFamily="34" charset="0"/>
                      </a:endParaRPr>
                    </a:p>
                  </a:txBody>
                  <a:tcPr marL="67310" marR="31750" marT="6668" marB="0"/>
                </a:tc>
                <a:tc>
                  <a:txBody>
                    <a:bodyPr/>
                    <a:lstStyle/>
                    <a:p>
                      <a:pPr marL="1270" indent="-6350" algn="l">
                        <a:lnSpc>
                          <a:spcPct val="107000"/>
                        </a:lnSpc>
                        <a:spcAft>
                          <a:spcPts val="0"/>
                        </a:spcAft>
                      </a:pPr>
                      <a:endParaRPr lang="en-IN" sz="1400">
                        <a:solidFill>
                          <a:srgbClr val="000000"/>
                        </a:solidFill>
                        <a:effectLst/>
                        <a:latin typeface="Calibri" pitchFamily="34" charset="0"/>
                        <a:ea typeface="Times New Roman"/>
                        <a:cs typeface="Calibri" pitchFamily="34" charset="0"/>
                      </a:endParaRPr>
                    </a:p>
                  </a:txBody>
                  <a:tcPr marL="67310" marR="31750" marT="6668" marB="0"/>
                </a:tc>
                <a:extLst>
                  <a:ext uri="{0D108BD9-81ED-4DB2-BD59-A6C34878D82A}">
                    <a16:rowId xmlns:a16="http://schemas.microsoft.com/office/drawing/2014/main" val="10003"/>
                  </a:ext>
                </a:extLst>
              </a:tr>
              <a:tr h="446913">
                <a:tc>
                  <a:txBody>
                    <a:bodyPr/>
                    <a:lstStyle/>
                    <a:p>
                      <a:pPr marL="1270" indent="-6350" algn="l">
                        <a:lnSpc>
                          <a:spcPct val="107000"/>
                        </a:lnSpc>
                        <a:spcAft>
                          <a:spcPts val="0"/>
                        </a:spcAft>
                      </a:pPr>
                      <a:r>
                        <a:rPr lang="en-US" sz="1400">
                          <a:effectLst/>
                          <a:latin typeface="Calibri" pitchFamily="34" charset="0"/>
                          <a:cs typeface="Calibri" pitchFamily="34" charset="0"/>
                        </a:rPr>
                        <a:t> </a:t>
                      </a:r>
                      <a:endParaRPr lang="en-IN" sz="1400">
                        <a:solidFill>
                          <a:srgbClr val="000000"/>
                        </a:solidFill>
                        <a:effectLst/>
                        <a:latin typeface="Calibri" pitchFamily="34" charset="0"/>
                        <a:ea typeface="Times New Roman"/>
                        <a:cs typeface="Calibri" pitchFamily="34" charset="0"/>
                      </a:endParaRPr>
                    </a:p>
                  </a:txBody>
                  <a:tcPr marL="67310" marR="31750" marT="6668" marB="0"/>
                </a:tc>
                <a:tc>
                  <a:txBody>
                    <a:bodyPr/>
                    <a:lstStyle/>
                    <a:p>
                      <a:pPr marL="1270" indent="-6350" algn="l">
                        <a:lnSpc>
                          <a:spcPct val="107000"/>
                        </a:lnSpc>
                        <a:spcAft>
                          <a:spcPts val="0"/>
                        </a:spcAft>
                      </a:pPr>
                      <a:r>
                        <a:rPr lang="en-US" sz="1400">
                          <a:effectLst/>
                          <a:latin typeface="Calibri" pitchFamily="34" charset="0"/>
                          <a:cs typeface="Calibri" pitchFamily="34" charset="0"/>
                        </a:rPr>
                        <a:t>Shares held by stuck off company </a:t>
                      </a:r>
                      <a:endParaRPr lang="en-IN" sz="1400">
                        <a:solidFill>
                          <a:srgbClr val="000000"/>
                        </a:solidFill>
                        <a:effectLst/>
                        <a:latin typeface="Calibri" pitchFamily="34" charset="0"/>
                        <a:ea typeface="Times New Roman"/>
                        <a:cs typeface="Calibri" pitchFamily="34" charset="0"/>
                      </a:endParaRPr>
                    </a:p>
                  </a:txBody>
                  <a:tcPr marL="67310" marR="31750" marT="6668" marB="0"/>
                </a:tc>
                <a:tc>
                  <a:txBody>
                    <a:bodyPr/>
                    <a:lstStyle/>
                    <a:p>
                      <a:pPr marL="1270" indent="-6350" algn="l">
                        <a:lnSpc>
                          <a:spcPct val="107000"/>
                        </a:lnSpc>
                        <a:spcAft>
                          <a:spcPts val="0"/>
                        </a:spcAft>
                      </a:pPr>
                      <a:r>
                        <a:rPr lang="en-US" sz="1400">
                          <a:effectLst/>
                          <a:latin typeface="Calibri" pitchFamily="34" charset="0"/>
                          <a:cs typeface="Calibri" pitchFamily="34" charset="0"/>
                        </a:rPr>
                        <a:t> </a:t>
                      </a:r>
                      <a:endParaRPr lang="en-IN" sz="1400">
                        <a:solidFill>
                          <a:srgbClr val="000000"/>
                        </a:solidFill>
                        <a:effectLst/>
                        <a:latin typeface="Calibri" pitchFamily="34" charset="0"/>
                        <a:ea typeface="Times New Roman"/>
                        <a:cs typeface="Calibri" pitchFamily="34" charset="0"/>
                      </a:endParaRPr>
                    </a:p>
                  </a:txBody>
                  <a:tcPr marL="67310" marR="31750" marT="6668" marB="0"/>
                </a:tc>
                <a:tc>
                  <a:txBody>
                    <a:bodyPr/>
                    <a:lstStyle/>
                    <a:p>
                      <a:pPr marL="1270" indent="-6350" algn="l">
                        <a:lnSpc>
                          <a:spcPct val="107000"/>
                        </a:lnSpc>
                        <a:spcAft>
                          <a:spcPts val="0"/>
                        </a:spcAft>
                      </a:pPr>
                      <a:r>
                        <a:rPr lang="en-US" sz="1400">
                          <a:effectLst/>
                          <a:latin typeface="Calibri" pitchFamily="34" charset="0"/>
                          <a:cs typeface="Calibri" pitchFamily="34" charset="0"/>
                        </a:rPr>
                        <a:t> </a:t>
                      </a:r>
                      <a:endParaRPr lang="en-IN" sz="1400">
                        <a:solidFill>
                          <a:srgbClr val="000000"/>
                        </a:solidFill>
                        <a:effectLst/>
                        <a:latin typeface="Calibri" pitchFamily="34" charset="0"/>
                        <a:ea typeface="Times New Roman"/>
                        <a:cs typeface="Calibri" pitchFamily="34" charset="0"/>
                      </a:endParaRPr>
                    </a:p>
                  </a:txBody>
                  <a:tcPr marL="67310" marR="31750" marT="6668" marB="0"/>
                </a:tc>
                <a:tc>
                  <a:txBody>
                    <a:bodyPr/>
                    <a:lstStyle/>
                    <a:p>
                      <a:pPr marL="1270" indent="-6350" algn="l">
                        <a:lnSpc>
                          <a:spcPct val="107000"/>
                        </a:lnSpc>
                        <a:spcAft>
                          <a:spcPts val="0"/>
                        </a:spcAft>
                      </a:pPr>
                      <a:endParaRPr lang="en-IN" sz="1400">
                        <a:solidFill>
                          <a:srgbClr val="000000"/>
                        </a:solidFill>
                        <a:effectLst/>
                        <a:latin typeface="Calibri" pitchFamily="34" charset="0"/>
                        <a:ea typeface="Times New Roman"/>
                        <a:cs typeface="Calibri" pitchFamily="34" charset="0"/>
                      </a:endParaRPr>
                    </a:p>
                  </a:txBody>
                  <a:tcPr marL="67310" marR="31750" marT="6668" marB="0"/>
                </a:tc>
                <a:extLst>
                  <a:ext uri="{0D108BD9-81ED-4DB2-BD59-A6C34878D82A}">
                    <a16:rowId xmlns:a16="http://schemas.microsoft.com/office/drawing/2014/main" val="10004"/>
                  </a:ext>
                </a:extLst>
              </a:tr>
              <a:tr h="446913">
                <a:tc>
                  <a:txBody>
                    <a:bodyPr/>
                    <a:lstStyle/>
                    <a:p>
                      <a:pPr marL="1270" indent="-6350" algn="l">
                        <a:lnSpc>
                          <a:spcPct val="107000"/>
                        </a:lnSpc>
                        <a:spcAft>
                          <a:spcPts val="0"/>
                        </a:spcAft>
                      </a:pPr>
                      <a:r>
                        <a:rPr lang="en-US" sz="1400">
                          <a:effectLst/>
                          <a:latin typeface="Calibri" pitchFamily="34" charset="0"/>
                          <a:cs typeface="Calibri" pitchFamily="34" charset="0"/>
                        </a:rPr>
                        <a:t> </a:t>
                      </a:r>
                      <a:endParaRPr lang="en-IN" sz="1400">
                        <a:solidFill>
                          <a:srgbClr val="000000"/>
                        </a:solidFill>
                        <a:effectLst/>
                        <a:latin typeface="Calibri" pitchFamily="34" charset="0"/>
                        <a:ea typeface="Times New Roman"/>
                        <a:cs typeface="Calibri" pitchFamily="34" charset="0"/>
                      </a:endParaRPr>
                    </a:p>
                  </a:txBody>
                  <a:tcPr marL="67310" marR="31750" marT="6668" marB="0"/>
                </a:tc>
                <a:tc>
                  <a:txBody>
                    <a:bodyPr/>
                    <a:lstStyle/>
                    <a:p>
                      <a:pPr marL="1270" indent="-6350" algn="l">
                        <a:lnSpc>
                          <a:spcPct val="107000"/>
                        </a:lnSpc>
                        <a:spcAft>
                          <a:spcPts val="0"/>
                        </a:spcAft>
                      </a:pPr>
                      <a:r>
                        <a:rPr lang="en-US" sz="1400" dirty="0">
                          <a:effectLst/>
                          <a:latin typeface="Calibri" pitchFamily="34" charset="0"/>
                          <a:cs typeface="Calibri" pitchFamily="34" charset="0"/>
                        </a:rPr>
                        <a:t>Other outstanding balances (to be specified) </a:t>
                      </a:r>
                      <a:endParaRPr lang="en-IN" sz="1400" dirty="0">
                        <a:solidFill>
                          <a:srgbClr val="000000"/>
                        </a:solidFill>
                        <a:effectLst/>
                        <a:latin typeface="Calibri" pitchFamily="34" charset="0"/>
                        <a:ea typeface="Times New Roman"/>
                        <a:cs typeface="Calibri" pitchFamily="34" charset="0"/>
                      </a:endParaRPr>
                    </a:p>
                  </a:txBody>
                  <a:tcPr marL="67310" marR="31750" marT="6668" marB="0"/>
                </a:tc>
                <a:tc>
                  <a:txBody>
                    <a:bodyPr/>
                    <a:lstStyle/>
                    <a:p>
                      <a:pPr marL="1270" indent="-6350" algn="l">
                        <a:lnSpc>
                          <a:spcPct val="107000"/>
                        </a:lnSpc>
                        <a:spcAft>
                          <a:spcPts val="0"/>
                        </a:spcAft>
                      </a:pPr>
                      <a:r>
                        <a:rPr lang="en-US" sz="1400">
                          <a:effectLst/>
                          <a:latin typeface="Calibri" pitchFamily="34" charset="0"/>
                          <a:cs typeface="Calibri" pitchFamily="34" charset="0"/>
                        </a:rPr>
                        <a:t> </a:t>
                      </a:r>
                      <a:endParaRPr lang="en-IN" sz="1400">
                        <a:solidFill>
                          <a:srgbClr val="000000"/>
                        </a:solidFill>
                        <a:effectLst/>
                        <a:latin typeface="Calibri" pitchFamily="34" charset="0"/>
                        <a:ea typeface="Times New Roman"/>
                        <a:cs typeface="Calibri" pitchFamily="34" charset="0"/>
                      </a:endParaRPr>
                    </a:p>
                  </a:txBody>
                  <a:tcPr marL="67310" marR="31750" marT="6668" marB="0"/>
                </a:tc>
                <a:tc>
                  <a:txBody>
                    <a:bodyPr/>
                    <a:lstStyle/>
                    <a:p>
                      <a:pPr marL="1270" indent="-6350" algn="l">
                        <a:lnSpc>
                          <a:spcPct val="107000"/>
                        </a:lnSpc>
                        <a:spcAft>
                          <a:spcPts val="0"/>
                        </a:spcAft>
                      </a:pPr>
                      <a:r>
                        <a:rPr lang="en-US" sz="1400" dirty="0">
                          <a:effectLst/>
                          <a:latin typeface="Calibri" pitchFamily="34" charset="0"/>
                          <a:cs typeface="Calibri" pitchFamily="34" charset="0"/>
                        </a:rPr>
                        <a:t> </a:t>
                      </a:r>
                      <a:endParaRPr lang="en-IN" sz="1400" dirty="0">
                        <a:solidFill>
                          <a:srgbClr val="000000"/>
                        </a:solidFill>
                        <a:effectLst/>
                        <a:latin typeface="Calibri" pitchFamily="34" charset="0"/>
                        <a:ea typeface="Times New Roman"/>
                        <a:cs typeface="Calibri" pitchFamily="34" charset="0"/>
                      </a:endParaRPr>
                    </a:p>
                  </a:txBody>
                  <a:tcPr marL="67310" marR="31750" marT="6668" marB="0"/>
                </a:tc>
                <a:tc>
                  <a:txBody>
                    <a:bodyPr/>
                    <a:lstStyle/>
                    <a:p>
                      <a:pPr marL="1270" indent="-6350" algn="l">
                        <a:lnSpc>
                          <a:spcPct val="107000"/>
                        </a:lnSpc>
                        <a:spcAft>
                          <a:spcPts val="0"/>
                        </a:spcAft>
                      </a:pPr>
                      <a:endParaRPr lang="en-IN" sz="1400" dirty="0">
                        <a:solidFill>
                          <a:srgbClr val="000000"/>
                        </a:solidFill>
                        <a:effectLst/>
                        <a:latin typeface="Calibri" pitchFamily="34" charset="0"/>
                        <a:ea typeface="Times New Roman"/>
                        <a:cs typeface="Calibri" pitchFamily="34" charset="0"/>
                      </a:endParaRPr>
                    </a:p>
                  </a:txBody>
                  <a:tcPr marL="67310" marR="31750" marT="6668" marB="0"/>
                </a:tc>
                <a:extLst>
                  <a:ext uri="{0D108BD9-81ED-4DB2-BD59-A6C34878D82A}">
                    <a16:rowId xmlns:a16="http://schemas.microsoft.com/office/drawing/2014/main" val="10005"/>
                  </a:ext>
                </a:extLst>
              </a:tr>
            </a:tbl>
          </a:graphicData>
        </a:graphic>
      </p:graphicFrame>
      <p:sp>
        <p:nvSpPr>
          <p:cNvPr id="6" name="Rectangle 5"/>
          <p:cNvSpPr/>
          <p:nvPr/>
        </p:nvSpPr>
        <p:spPr>
          <a:xfrm>
            <a:off x="3491880" y="-20538"/>
            <a:ext cx="2210220" cy="369332"/>
          </a:xfrm>
          <a:prstGeom prst="rect">
            <a:avLst/>
          </a:prstGeom>
        </p:spPr>
        <p:txBody>
          <a:bodyPr wrap="none">
            <a:spAutoFit/>
          </a:bodyPr>
          <a:lstStyle/>
          <a:p>
            <a:pPr lvl="0"/>
            <a:r>
              <a:rPr lang="en-IN" dirty="0">
                <a:solidFill>
                  <a:schemeClr val="bg1"/>
                </a:solidFill>
                <a:latin typeface="Calibri" pitchFamily="34" charset="0"/>
                <a:cs typeface="Calibri" pitchFamily="34" charset="0"/>
              </a:rPr>
              <a:t>Struck Off Companies</a:t>
            </a:r>
          </a:p>
        </p:txBody>
      </p:sp>
      <p:sp>
        <p:nvSpPr>
          <p:cNvPr id="7" name="Date Placeholder 6">
            <a:extLst>
              <a:ext uri="{FF2B5EF4-FFF2-40B4-BE49-F238E27FC236}">
                <a16:creationId xmlns:a16="http://schemas.microsoft.com/office/drawing/2014/main" id="{637EA5A6-2450-65AA-169A-862BBAC9CEC6}"/>
              </a:ext>
            </a:extLst>
          </p:cNvPr>
          <p:cNvSpPr>
            <a:spLocks noGrp="1"/>
          </p:cNvSpPr>
          <p:nvPr>
            <p:ph type="dt" sz="half" idx="10"/>
          </p:nvPr>
        </p:nvSpPr>
        <p:spPr/>
        <p:txBody>
          <a:bodyPr/>
          <a:lstStyle/>
          <a:p>
            <a:fld id="{1A4D899D-189F-47F4-A746-0A6BA6A222A2}" type="datetime1">
              <a:rPr lang="en-US" smtClean="0"/>
              <a:t>4/18/2023</a:t>
            </a:fld>
            <a:endParaRPr lang="en-IN"/>
          </a:p>
        </p:txBody>
      </p:sp>
      <p:sp>
        <p:nvSpPr>
          <p:cNvPr id="8" name="Footer Placeholder 7">
            <a:extLst>
              <a:ext uri="{FF2B5EF4-FFF2-40B4-BE49-F238E27FC236}">
                <a16:creationId xmlns:a16="http://schemas.microsoft.com/office/drawing/2014/main" id="{94C6F4B8-A3B6-450A-3CBD-FFFC09A6CE99}"/>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17369640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755576" y="519522"/>
            <a:ext cx="7543800" cy="2754306"/>
          </a:xfrm>
        </p:spPr>
        <p:txBody>
          <a:bodyPr>
            <a:noAutofit/>
          </a:bodyPr>
          <a:lstStyle/>
          <a:p>
            <a:pPr marL="514350" indent="-514350">
              <a:buAutoNum type="romanLcParenBoth"/>
            </a:pPr>
            <a:r>
              <a:rPr lang="en-US" sz="2400" b="1" dirty="0">
                <a:solidFill>
                  <a:schemeClr val="tx1"/>
                </a:solidFill>
              </a:rPr>
              <a:t>Title deeds of Immovable Property not held in name of the Company</a:t>
            </a:r>
            <a:r>
              <a:rPr lang="en-US" sz="2400" dirty="0">
                <a:solidFill>
                  <a:schemeClr val="tx1"/>
                </a:solidFill>
              </a:rPr>
              <a:t> </a:t>
            </a:r>
          </a:p>
          <a:p>
            <a:pPr marL="0" indent="0">
              <a:buNone/>
            </a:pPr>
            <a:r>
              <a:rPr lang="en-US" sz="2400" dirty="0">
                <a:solidFill>
                  <a:schemeClr val="tx1"/>
                </a:solidFill>
              </a:rPr>
              <a:t>The company shall provide the details of </a:t>
            </a:r>
            <a:r>
              <a:rPr lang="en-US" sz="2400" b="1" u="sng" dirty="0">
                <a:solidFill>
                  <a:schemeClr val="tx1"/>
                </a:solidFill>
              </a:rPr>
              <a:t>all the immovable property</a:t>
            </a:r>
            <a:r>
              <a:rPr lang="en-US" sz="2400" dirty="0">
                <a:solidFill>
                  <a:schemeClr val="tx1"/>
                </a:solidFill>
              </a:rPr>
              <a:t> (other than properties where the Company is the lessee and the lease agreements are duly executed in favour of the lessee) whose </a:t>
            </a:r>
          </a:p>
          <a:p>
            <a:r>
              <a:rPr lang="en-US" sz="2400" b="1" i="1" u="sng" dirty="0">
                <a:solidFill>
                  <a:schemeClr val="tx1"/>
                </a:solidFill>
              </a:rPr>
              <a:t>title deeds</a:t>
            </a:r>
            <a:r>
              <a:rPr lang="en-US" sz="2400" dirty="0">
                <a:solidFill>
                  <a:schemeClr val="tx1"/>
                </a:solidFill>
              </a:rPr>
              <a:t> are not held in the name of the company in format given below and </a:t>
            </a:r>
          </a:p>
          <a:p>
            <a:r>
              <a:rPr lang="en-US" sz="2400" dirty="0">
                <a:solidFill>
                  <a:schemeClr val="tx1"/>
                </a:solidFill>
              </a:rPr>
              <a:t>where such immovable property is jointly held with others, details are required to be given to the extent of the company’s share. </a:t>
            </a:r>
            <a:endParaRPr lang="en-IN" sz="2400" dirty="0">
              <a:solidFill>
                <a:schemeClr val="tx1"/>
              </a:solidFill>
            </a:endParaRPr>
          </a:p>
        </p:txBody>
      </p:sp>
      <p:sp>
        <p:nvSpPr>
          <p:cNvPr id="8" name="Rectangle 7"/>
          <p:cNvSpPr/>
          <p:nvPr/>
        </p:nvSpPr>
        <p:spPr>
          <a:xfrm>
            <a:off x="3491881" y="-20538"/>
            <a:ext cx="2423549" cy="369332"/>
          </a:xfrm>
          <a:prstGeom prst="rect">
            <a:avLst/>
          </a:prstGeom>
        </p:spPr>
        <p:txBody>
          <a:bodyPr wrap="none">
            <a:spAutoFit/>
          </a:bodyPr>
          <a:lstStyle/>
          <a:p>
            <a:pPr lvl="0"/>
            <a:r>
              <a:rPr lang="en-IN" dirty="0">
                <a:solidFill>
                  <a:schemeClr val="bg1"/>
                </a:solidFill>
                <a:latin typeface="Calibri" pitchFamily="34" charset="0"/>
                <a:cs typeface="Calibri" pitchFamily="34" charset="0"/>
              </a:rPr>
              <a:t>Properties – Title Deeds</a:t>
            </a:r>
          </a:p>
        </p:txBody>
      </p:sp>
      <p:sp>
        <p:nvSpPr>
          <p:cNvPr id="2" name="Date Placeholder 1">
            <a:extLst>
              <a:ext uri="{FF2B5EF4-FFF2-40B4-BE49-F238E27FC236}">
                <a16:creationId xmlns:a16="http://schemas.microsoft.com/office/drawing/2014/main" id="{55415F87-1A13-5A38-A71D-0CB0DB7BCBBE}"/>
              </a:ext>
            </a:extLst>
          </p:cNvPr>
          <p:cNvSpPr>
            <a:spLocks noGrp="1"/>
          </p:cNvSpPr>
          <p:nvPr>
            <p:ph type="dt" sz="half" idx="10"/>
          </p:nvPr>
        </p:nvSpPr>
        <p:spPr/>
        <p:txBody>
          <a:bodyPr/>
          <a:lstStyle/>
          <a:p>
            <a:fld id="{F8435818-B728-4458-A964-DE8B776AF2D4}" type="datetime1">
              <a:rPr lang="en-US" smtClean="0"/>
              <a:t>4/18/2023</a:t>
            </a:fld>
            <a:endParaRPr lang="en-IN"/>
          </a:p>
        </p:txBody>
      </p:sp>
      <p:sp>
        <p:nvSpPr>
          <p:cNvPr id="3" name="Footer Placeholder 2">
            <a:extLst>
              <a:ext uri="{FF2B5EF4-FFF2-40B4-BE49-F238E27FC236}">
                <a16:creationId xmlns:a16="http://schemas.microsoft.com/office/drawing/2014/main" id="{B8199C87-FD95-5F09-226A-6C7B7D808B18}"/>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13146925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139421488"/>
              </p:ext>
            </p:extLst>
          </p:nvPr>
        </p:nvGraphicFramePr>
        <p:xfrm>
          <a:off x="539553" y="444130"/>
          <a:ext cx="8002487" cy="3625899"/>
        </p:xfrm>
        <a:graphic>
          <a:graphicData uri="http://schemas.openxmlformats.org/drawingml/2006/table">
            <a:tbl>
              <a:tblPr firstRow="1" firstCol="1" bandRow="1">
                <a:tableStyleId>{5C22544A-7EE6-4342-B048-85BDC9FD1C3A}</a:tableStyleId>
              </a:tblPr>
              <a:tblGrid>
                <a:gridCol w="1865524">
                  <a:extLst>
                    <a:ext uri="{9D8B030D-6E8A-4147-A177-3AD203B41FA5}">
                      <a16:colId xmlns:a16="http://schemas.microsoft.com/office/drawing/2014/main" val="20000"/>
                    </a:ext>
                  </a:extLst>
                </a:gridCol>
                <a:gridCol w="932292">
                  <a:extLst>
                    <a:ext uri="{9D8B030D-6E8A-4147-A177-3AD203B41FA5}">
                      <a16:colId xmlns:a16="http://schemas.microsoft.com/office/drawing/2014/main" val="20001"/>
                    </a:ext>
                  </a:extLst>
                </a:gridCol>
                <a:gridCol w="799778">
                  <a:extLst>
                    <a:ext uri="{9D8B030D-6E8A-4147-A177-3AD203B41FA5}">
                      <a16:colId xmlns:a16="http://schemas.microsoft.com/office/drawing/2014/main" val="20002"/>
                    </a:ext>
                  </a:extLst>
                </a:gridCol>
                <a:gridCol w="681362">
                  <a:extLst>
                    <a:ext uri="{9D8B030D-6E8A-4147-A177-3AD203B41FA5}">
                      <a16:colId xmlns:a16="http://schemas.microsoft.com/office/drawing/2014/main" val="20003"/>
                    </a:ext>
                  </a:extLst>
                </a:gridCol>
                <a:gridCol w="1725493">
                  <a:extLst>
                    <a:ext uri="{9D8B030D-6E8A-4147-A177-3AD203B41FA5}">
                      <a16:colId xmlns:a16="http://schemas.microsoft.com/office/drawing/2014/main" val="20004"/>
                    </a:ext>
                  </a:extLst>
                </a:gridCol>
                <a:gridCol w="604299">
                  <a:extLst>
                    <a:ext uri="{9D8B030D-6E8A-4147-A177-3AD203B41FA5}">
                      <a16:colId xmlns:a16="http://schemas.microsoft.com/office/drawing/2014/main" val="20005"/>
                    </a:ext>
                  </a:extLst>
                </a:gridCol>
                <a:gridCol w="1393739">
                  <a:extLst>
                    <a:ext uri="{9D8B030D-6E8A-4147-A177-3AD203B41FA5}">
                      <a16:colId xmlns:a16="http://schemas.microsoft.com/office/drawing/2014/main" val="20006"/>
                    </a:ext>
                  </a:extLst>
                </a:gridCol>
              </a:tblGrid>
              <a:tr h="1508999">
                <a:tc>
                  <a:txBody>
                    <a:bodyPr/>
                    <a:lstStyle/>
                    <a:p>
                      <a:pPr marL="1270" indent="-6350" algn="l">
                        <a:lnSpc>
                          <a:spcPct val="107000"/>
                        </a:lnSpc>
                        <a:spcAft>
                          <a:spcPts val="0"/>
                        </a:spcAft>
                      </a:pPr>
                      <a:r>
                        <a:rPr lang="en-US" sz="1300" b="0" dirty="0">
                          <a:effectLst/>
                          <a:latin typeface="Calibri" pitchFamily="34" charset="0"/>
                          <a:cs typeface="Calibri" pitchFamily="34" charset="0"/>
                        </a:rPr>
                        <a:t>Relevant </a:t>
                      </a:r>
                      <a:r>
                        <a:rPr lang="en-US" sz="1300" b="1" i="1" dirty="0">
                          <a:effectLst/>
                          <a:latin typeface="Calibri" pitchFamily="34" charset="0"/>
                          <a:cs typeface="Calibri" pitchFamily="34" charset="0"/>
                        </a:rPr>
                        <a:t>line item in the Balance sheet</a:t>
                      </a:r>
                      <a:r>
                        <a:rPr lang="en-US" sz="1300" b="0" dirty="0">
                          <a:effectLst/>
                          <a:latin typeface="Calibri" pitchFamily="34" charset="0"/>
                          <a:cs typeface="Calibri" pitchFamily="34" charset="0"/>
                        </a:rPr>
                        <a:t> </a:t>
                      </a:r>
                      <a:endParaRPr lang="en-IN" sz="1300" b="0" dirty="0">
                        <a:solidFill>
                          <a:srgbClr val="000000"/>
                        </a:solidFill>
                        <a:effectLst/>
                        <a:latin typeface="Calibri" pitchFamily="34" charset="0"/>
                        <a:ea typeface="Times New Roman"/>
                        <a:cs typeface="Calibri" pitchFamily="34" charset="0"/>
                      </a:endParaRPr>
                    </a:p>
                  </a:txBody>
                  <a:tcPr marL="0" marR="0" marT="6668" marB="0"/>
                </a:tc>
                <a:tc>
                  <a:txBody>
                    <a:bodyPr/>
                    <a:lstStyle/>
                    <a:p>
                      <a:pPr marL="1270" indent="-6350" algn="l">
                        <a:lnSpc>
                          <a:spcPct val="107000"/>
                        </a:lnSpc>
                        <a:spcAft>
                          <a:spcPts val="0"/>
                        </a:spcAft>
                      </a:pPr>
                      <a:r>
                        <a:rPr lang="en-US" sz="1300" b="0">
                          <a:effectLst/>
                          <a:latin typeface="Calibri" pitchFamily="34" charset="0"/>
                          <a:cs typeface="Calibri" pitchFamily="34" charset="0"/>
                        </a:rPr>
                        <a:t>Description of  item of  property </a:t>
                      </a:r>
                      <a:endParaRPr lang="en-IN" sz="1300" b="0">
                        <a:solidFill>
                          <a:srgbClr val="000000"/>
                        </a:solidFill>
                        <a:effectLst/>
                        <a:latin typeface="Calibri" pitchFamily="34" charset="0"/>
                        <a:ea typeface="Times New Roman"/>
                        <a:cs typeface="Calibri" pitchFamily="34" charset="0"/>
                      </a:endParaRPr>
                    </a:p>
                  </a:txBody>
                  <a:tcPr marL="0" marR="0" marT="6668" marB="0"/>
                </a:tc>
                <a:tc>
                  <a:txBody>
                    <a:bodyPr/>
                    <a:lstStyle/>
                    <a:p>
                      <a:pPr marL="1270" indent="-6350" algn="l">
                        <a:lnSpc>
                          <a:spcPct val="113000"/>
                        </a:lnSpc>
                        <a:spcAft>
                          <a:spcPts val="10"/>
                        </a:spcAft>
                      </a:pPr>
                      <a:r>
                        <a:rPr lang="en-US" sz="1300" b="0">
                          <a:effectLst/>
                          <a:latin typeface="Calibri" pitchFamily="34" charset="0"/>
                          <a:cs typeface="Calibri" pitchFamily="34" charset="0"/>
                        </a:rPr>
                        <a:t>Gross carrying </a:t>
                      </a:r>
                      <a:endParaRPr lang="en-IN" sz="1300" b="0">
                        <a:effectLst/>
                        <a:latin typeface="Calibri" pitchFamily="34" charset="0"/>
                        <a:cs typeface="Calibri" pitchFamily="34" charset="0"/>
                      </a:endParaRPr>
                    </a:p>
                    <a:p>
                      <a:pPr marL="1270" indent="-6350" algn="l">
                        <a:lnSpc>
                          <a:spcPct val="107000"/>
                        </a:lnSpc>
                        <a:spcAft>
                          <a:spcPts val="80"/>
                        </a:spcAft>
                      </a:pPr>
                      <a:r>
                        <a:rPr lang="en-US" sz="1300" b="0">
                          <a:effectLst/>
                          <a:latin typeface="Calibri" pitchFamily="34" charset="0"/>
                          <a:cs typeface="Calibri" pitchFamily="34" charset="0"/>
                        </a:rPr>
                        <a:t>value </a:t>
                      </a:r>
                      <a:endParaRPr lang="en-IN" sz="1300" b="0">
                        <a:effectLst/>
                        <a:latin typeface="Calibri" pitchFamily="34" charset="0"/>
                        <a:cs typeface="Calibri" pitchFamily="34" charset="0"/>
                      </a:endParaRPr>
                    </a:p>
                    <a:p>
                      <a:pPr marL="1270" indent="-6350" algn="l">
                        <a:lnSpc>
                          <a:spcPct val="107000"/>
                        </a:lnSpc>
                        <a:spcAft>
                          <a:spcPts val="0"/>
                        </a:spcAft>
                      </a:pPr>
                      <a:r>
                        <a:rPr lang="en-US" sz="1300" b="0">
                          <a:effectLst/>
                          <a:latin typeface="Calibri" pitchFamily="34" charset="0"/>
                          <a:cs typeface="Calibri" pitchFamily="34" charset="0"/>
                        </a:rPr>
                        <a:t> </a:t>
                      </a:r>
                      <a:endParaRPr lang="en-IN" sz="1300" b="0">
                        <a:solidFill>
                          <a:srgbClr val="000000"/>
                        </a:solidFill>
                        <a:effectLst/>
                        <a:latin typeface="Calibri" pitchFamily="34" charset="0"/>
                        <a:ea typeface="Times New Roman"/>
                        <a:cs typeface="Calibri" pitchFamily="34" charset="0"/>
                      </a:endParaRPr>
                    </a:p>
                  </a:txBody>
                  <a:tcPr marL="0" marR="0" marT="6668" marB="0"/>
                </a:tc>
                <a:tc>
                  <a:txBody>
                    <a:bodyPr/>
                    <a:lstStyle/>
                    <a:p>
                      <a:pPr marL="1270" indent="-6350" algn="l">
                        <a:lnSpc>
                          <a:spcPct val="113000"/>
                        </a:lnSpc>
                        <a:spcAft>
                          <a:spcPts val="10"/>
                        </a:spcAft>
                      </a:pPr>
                      <a:r>
                        <a:rPr lang="en-US" sz="1300" b="0">
                          <a:effectLst/>
                          <a:latin typeface="Calibri" pitchFamily="34" charset="0"/>
                          <a:cs typeface="Calibri" pitchFamily="34" charset="0"/>
                        </a:rPr>
                        <a:t>Title deeds held in the </a:t>
                      </a:r>
                      <a:endParaRPr lang="en-IN" sz="1300" b="0">
                        <a:effectLst/>
                        <a:latin typeface="Calibri" pitchFamily="34" charset="0"/>
                        <a:cs typeface="Calibri" pitchFamily="34" charset="0"/>
                      </a:endParaRPr>
                    </a:p>
                    <a:p>
                      <a:pPr marL="1270" indent="-6350" algn="l">
                        <a:lnSpc>
                          <a:spcPct val="107000"/>
                        </a:lnSpc>
                        <a:spcAft>
                          <a:spcPts val="80"/>
                        </a:spcAft>
                      </a:pPr>
                      <a:r>
                        <a:rPr lang="en-US" sz="1300" b="0">
                          <a:effectLst/>
                          <a:latin typeface="Calibri" pitchFamily="34" charset="0"/>
                          <a:cs typeface="Calibri" pitchFamily="34" charset="0"/>
                        </a:rPr>
                        <a:t>name of </a:t>
                      </a:r>
                      <a:endParaRPr lang="en-IN" sz="1300" b="0">
                        <a:effectLst/>
                        <a:latin typeface="Calibri" pitchFamily="34" charset="0"/>
                        <a:cs typeface="Calibri" pitchFamily="34" charset="0"/>
                      </a:endParaRPr>
                    </a:p>
                    <a:p>
                      <a:pPr marL="1270" indent="-6350" algn="l">
                        <a:lnSpc>
                          <a:spcPct val="107000"/>
                        </a:lnSpc>
                        <a:spcAft>
                          <a:spcPts val="0"/>
                        </a:spcAft>
                      </a:pPr>
                      <a:r>
                        <a:rPr lang="en-US" sz="1300" b="0">
                          <a:effectLst/>
                          <a:latin typeface="Calibri" pitchFamily="34" charset="0"/>
                          <a:cs typeface="Calibri" pitchFamily="34" charset="0"/>
                        </a:rPr>
                        <a:t> </a:t>
                      </a:r>
                      <a:endParaRPr lang="en-IN" sz="1300" b="0">
                        <a:solidFill>
                          <a:srgbClr val="000000"/>
                        </a:solidFill>
                        <a:effectLst/>
                        <a:latin typeface="Calibri" pitchFamily="34" charset="0"/>
                        <a:ea typeface="Times New Roman"/>
                        <a:cs typeface="Calibri" pitchFamily="34" charset="0"/>
                      </a:endParaRPr>
                    </a:p>
                  </a:txBody>
                  <a:tcPr marL="0" marR="0" marT="6668" marB="0"/>
                </a:tc>
                <a:tc>
                  <a:txBody>
                    <a:bodyPr/>
                    <a:lstStyle/>
                    <a:p>
                      <a:pPr marL="1270" indent="-6350" algn="l">
                        <a:lnSpc>
                          <a:spcPct val="107000"/>
                        </a:lnSpc>
                        <a:spcAft>
                          <a:spcPts val="0"/>
                        </a:spcAft>
                      </a:pPr>
                      <a:r>
                        <a:rPr lang="en-US" sz="1300" b="0">
                          <a:effectLst/>
                          <a:latin typeface="Calibri" pitchFamily="34" charset="0"/>
                          <a:cs typeface="Calibri" pitchFamily="34" charset="0"/>
                        </a:rPr>
                        <a:t>Whether title deed holder is a promoter, director or  relative# of promoter*/director or employee  of promoter/director  </a:t>
                      </a:r>
                      <a:endParaRPr lang="en-IN" sz="1300" b="0">
                        <a:solidFill>
                          <a:srgbClr val="000000"/>
                        </a:solidFill>
                        <a:effectLst/>
                        <a:latin typeface="Calibri" pitchFamily="34" charset="0"/>
                        <a:ea typeface="Times New Roman"/>
                        <a:cs typeface="Calibri" pitchFamily="34" charset="0"/>
                      </a:endParaRPr>
                    </a:p>
                  </a:txBody>
                  <a:tcPr marL="0" marR="0" marT="6668" marB="0"/>
                </a:tc>
                <a:tc>
                  <a:txBody>
                    <a:bodyPr/>
                    <a:lstStyle/>
                    <a:p>
                      <a:pPr marL="1270" indent="-6350" algn="l">
                        <a:lnSpc>
                          <a:spcPct val="107000"/>
                        </a:lnSpc>
                        <a:spcAft>
                          <a:spcPts val="0"/>
                        </a:spcAft>
                      </a:pPr>
                      <a:r>
                        <a:rPr lang="en-US" sz="1300" b="0">
                          <a:effectLst/>
                          <a:latin typeface="Calibri" pitchFamily="34" charset="0"/>
                          <a:cs typeface="Calibri" pitchFamily="34" charset="0"/>
                        </a:rPr>
                        <a:t>Property held since which date </a:t>
                      </a:r>
                      <a:endParaRPr lang="en-IN" sz="1300" b="0">
                        <a:solidFill>
                          <a:srgbClr val="000000"/>
                        </a:solidFill>
                        <a:effectLst/>
                        <a:latin typeface="Calibri" pitchFamily="34" charset="0"/>
                        <a:ea typeface="Times New Roman"/>
                        <a:cs typeface="Calibri" pitchFamily="34" charset="0"/>
                      </a:endParaRPr>
                    </a:p>
                  </a:txBody>
                  <a:tcPr marL="0" marR="0" marT="6668" marB="0"/>
                </a:tc>
                <a:tc>
                  <a:txBody>
                    <a:bodyPr/>
                    <a:lstStyle/>
                    <a:p>
                      <a:pPr marL="1270" indent="-6350" algn="l">
                        <a:lnSpc>
                          <a:spcPct val="113000"/>
                        </a:lnSpc>
                        <a:spcAft>
                          <a:spcPts val="10"/>
                        </a:spcAft>
                      </a:pPr>
                      <a:r>
                        <a:rPr lang="en-US" sz="1300" b="0">
                          <a:effectLst/>
                          <a:latin typeface="Calibri" pitchFamily="34" charset="0"/>
                          <a:cs typeface="Calibri" pitchFamily="34" charset="0"/>
                        </a:rPr>
                        <a:t>Reason for not being held in the </a:t>
                      </a:r>
                      <a:endParaRPr lang="en-IN" sz="1300" b="0">
                        <a:effectLst/>
                        <a:latin typeface="Calibri" pitchFamily="34" charset="0"/>
                        <a:cs typeface="Calibri" pitchFamily="34" charset="0"/>
                      </a:endParaRPr>
                    </a:p>
                    <a:p>
                      <a:pPr marL="1270" indent="-6350" algn="l">
                        <a:lnSpc>
                          <a:spcPct val="107000"/>
                        </a:lnSpc>
                        <a:spcAft>
                          <a:spcPts val="0"/>
                        </a:spcAft>
                      </a:pPr>
                      <a:r>
                        <a:rPr lang="en-US" sz="1300" b="0">
                          <a:effectLst/>
                          <a:latin typeface="Calibri" pitchFamily="34" charset="0"/>
                          <a:cs typeface="Calibri" pitchFamily="34" charset="0"/>
                        </a:rPr>
                        <a:t>name of the company** </a:t>
                      </a:r>
                      <a:endParaRPr lang="en-IN" sz="1300" b="0">
                        <a:solidFill>
                          <a:srgbClr val="000000"/>
                        </a:solidFill>
                        <a:effectLst/>
                        <a:latin typeface="Calibri" pitchFamily="34" charset="0"/>
                        <a:ea typeface="Times New Roman"/>
                        <a:cs typeface="Calibri" pitchFamily="34" charset="0"/>
                      </a:endParaRPr>
                    </a:p>
                  </a:txBody>
                  <a:tcPr marL="0" marR="0" marT="6668" marB="0"/>
                </a:tc>
                <a:extLst>
                  <a:ext uri="{0D108BD9-81ED-4DB2-BD59-A6C34878D82A}">
                    <a16:rowId xmlns:a16="http://schemas.microsoft.com/office/drawing/2014/main" val="10000"/>
                  </a:ext>
                </a:extLst>
              </a:tr>
              <a:tr h="2076784">
                <a:tc>
                  <a:txBody>
                    <a:bodyPr/>
                    <a:lstStyle/>
                    <a:p>
                      <a:pPr marL="1270" indent="-6350" algn="l">
                        <a:lnSpc>
                          <a:spcPct val="107000"/>
                        </a:lnSpc>
                        <a:spcAft>
                          <a:spcPts val="0"/>
                        </a:spcAft>
                      </a:pPr>
                      <a:r>
                        <a:rPr lang="en-US" sz="1300" b="0" dirty="0">
                          <a:effectLst/>
                          <a:latin typeface="Calibri" pitchFamily="34" charset="0"/>
                          <a:cs typeface="Calibri" pitchFamily="34" charset="0"/>
                        </a:rPr>
                        <a:t>PPE </a:t>
                      </a:r>
                      <a:endParaRPr lang="en-IN" sz="1300" b="0" dirty="0">
                        <a:effectLst/>
                        <a:latin typeface="Calibri" pitchFamily="34" charset="0"/>
                        <a:cs typeface="Calibri" pitchFamily="34" charset="0"/>
                      </a:endParaRPr>
                    </a:p>
                    <a:p>
                      <a:pPr marL="342900" lvl="0" indent="-342900" algn="l" fontAlgn="base">
                        <a:lnSpc>
                          <a:spcPct val="114000"/>
                        </a:lnSpc>
                        <a:spcAft>
                          <a:spcPts val="0"/>
                        </a:spcAft>
                        <a:buClr>
                          <a:srgbClr val="000000"/>
                        </a:buClr>
                        <a:buSzPts val="1200"/>
                        <a:buFont typeface="Symbol"/>
                        <a:buChar char="-"/>
                      </a:pPr>
                      <a:r>
                        <a:rPr lang="en-US" sz="1300" b="0" u="none" strike="noStrike" dirty="0">
                          <a:effectLst/>
                          <a:uFill>
                            <a:solidFill>
                              <a:srgbClr val="000000"/>
                            </a:solidFill>
                          </a:uFill>
                          <a:latin typeface="Calibri" pitchFamily="34" charset="0"/>
                          <a:cs typeface="Calibri" pitchFamily="34" charset="0"/>
                        </a:rPr>
                        <a:t> </a:t>
                      </a:r>
                      <a:endParaRPr lang="en-IN" sz="1300" b="0" u="none" strike="noStrike" dirty="0">
                        <a:effectLst/>
                        <a:uFill>
                          <a:solidFill>
                            <a:srgbClr val="000000"/>
                          </a:solidFill>
                        </a:uFill>
                        <a:latin typeface="Calibri" pitchFamily="34" charset="0"/>
                        <a:cs typeface="Calibri" pitchFamily="34" charset="0"/>
                      </a:endParaRPr>
                    </a:p>
                    <a:p>
                      <a:pPr marL="1270" indent="-6350" algn="l">
                        <a:lnSpc>
                          <a:spcPct val="107000"/>
                        </a:lnSpc>
                        <a:spcAft>
                          <a:spcPts val="0"/>
                        </a:spcAft>
                      </a:pPr>
                      <a:r>
                        <a:rPr lang="en-US" sz="1300" b="0" dirty="0">
                          <a:effectLst/>
                          <a:latin typeface="Calibri" pitchFamily="34" charset="0"/>
                          <a:cs typeface="Calibri" pitchFamily="34" charset="0"/>
                        </a:rPr>
                        <a:t>Investment property </a:t>
                      </a:r>
                      <a:endParaRPr lang="en-IN" sz="1300" b="0" dirty="0">
                        <a:effectLst/>
                        <a:latin typeface="Calibri" pitchFamily="34" charset="0"/>
                        <a:cs typeface="Calibri" pitchFamily="34" charset="0"/>
                      </a:endParaRPr>
                    </a:p>
                    <a:p>
                      <a:pPr marL="342900" lvl="0" indent="-342900" algn="l" fontAlgn="base">
                        <a:lnSpc>
                          <a:spcPct val="113000"/>
                        </a:lnSpc>
                        <a:spcAft>
                          <a:spcPts val="0"/>
                        </a:spcAft>
                        <a:buClr>
                          <a:srgbClr val="000000"/>
                        </a:buClr>
                        <a:buSzPts val="1200"/>
                        <a:buFont typeface="Symbol"/>
                        <a:buChar char="-"/>
                      </a:pPr>
                      <a:r>
                        <a:rPr lang="en-US" sz="1300" b="0" u="none" strike="noStrike" dirty="0">
                          <a:effectLst/>
                          <a:uFill>
                            <a:solidFill>
                              <a:srgbClr val="000000"/>
                            </a:solidFill>
                          </a:uFill>
                          <a:latin typeface="Calibri" pitchFamily="34" charset="0"/>
                          <a:cs typeface="Calibri" pitchFamily="34" charset="0"/>
                        </a:rPr>
                        <a:t> </a:t>
                      </a:r>
                      <a:endParaRPr lang="en-IN" sz="1300" b="0" u="none" strike="noStrike" dirty="0">
                        <a:effectLst/>
                        <a:uFill>
                          <a:solidFill>
                            <a:srgbClr val="000000"/>
                          </a:solidFill>
                        </a:uFill>
                        <a:latin typeface="Calibri" pitchFamily="34" charset="0"/>
                        <a:cs typeface="Calibri" pitchFamily="34" charset="0"/>
                      </a:endParaRPr>
                    </a:p>
                    <a:p>
                      <a:pPr marL="1270" indent="-6350" algn="l">
                        <a:lnSpc>
                          <a:spcPct val="114000"/>
                        </a:lnSpc>
                        <a:spcAft>
                          <a:spcPts val="0"/>
                        </a:spcAft>
                      </a:pPr>
                      <a:r>
                        <a:rPr lang="en-US" sz="1300" b="0" dirty="0">
                          <a:effectLst/>
                          <a:latin typeface="Calibri" pitchFamily="34" charset="0"/>
                          <a:cs typeface="Calibri" pitchFamily="34" charset="0"/>
                        </a:rPr>
                        <a:t> PPE retired from active use and held for disposal  </a:t>
                      </a:r>
                      <a:endParaRPr lang="en-IN" sz="1300" b="0" dirty="0">
                        <a:effectLst/>
                        <a:latin typeface="Calibri" pitchFamily="34" charset="0"/>
                        <a:cs typeface="Calibri" pitchFamily="34" charset="0"/>
                      </a:endParaRPr>
                    </a:p>
                    <a:p>
                      <a:pPr marL="1270" indent="-6350" algn="l">
                        <a:lnSpc>
                          <a:spcPct val="107000"/>
                        </a:lnSpc>
                        <a:spcAft>
                          <a:spcPts val="0"/>
                        </a:spcAft>
                      </a:pPr>
                      <a:r>
                        <a:rPr lang="en-US" sz="1300" b="0" dirty="0">
                          <a:effectLst/>
                          <a:latin typeface="Calibri" pitchFamily="34" charset="0"/>
                          <a:cs typeface="Calibri" pitchFamily="34" charset="0"/>
                        </a:rPr>
                        <a:t>- </a:t>
                      </a:r>
                      <a:endParaRPr lang="en-IN" sz="1300" b="0" dirty="0">
                        <a:effectLst/>
                        <a:latin typeface="Calibri" pitchFamily="34" charset="0"/>
                        <a:cs typeface="Calibri" pitchFamily="34" charset="0"/>
                      </a:endParaRPr>
                    </a:p>
                    <a:p>
                      <a:pPr marL="1270" indent="-6350" algn="l">
                        <a:lnSpc>
                          <a:spcPct val="107000"/>
                        </a:lnSpc>
                        <a:spcAft>
                          <a:spcPts val="0"/>
                        </a:spcAft>
                      </a:pPr>
                      <a:r>
                        <a:rPr lang="en-US" sz="1300" b="0" dirty="0">
                          <a:effectLst/>
                          <a:latin typeface="Calibri" pitchFamily="34" charset="0"/>
                          <a:cs typeface="Calibri" pitchFamily="34" charset="0"/>
                        </a:rPr>
                        <a:t> others </a:t>
                      </a:r>
                      <a:endParaRPr lang="en-IN" sz="1300" b="0" dirty="0">
                        <a:solidFill>
                          <a:srgbClr val="000000"/>
                        </a:solidFill>
                        <a:effectLst/>
                        <a:latin typeface="Calibri" pitchFamily="34" charset="0"/>
                        <a:ea typeface="Times New Roman"/>
                        <a:cs typeface="Calibri" pitchFamily="34" charset="0"/>
                      </a:endParaRPr>
                    </a:p>
                  </a:txBody>
                  <a:tcPr marL="0" marR="0" marT="6668" marB="0"/>
                </a:tc>
                <a:tc>
                  <a:txBody>
                    <a:bodyPr/>
                    <a:lstStyle/>
                    <a:p>
                      <a:pPr marL="1270" indent="-6350" algn="l">
                        <a:lnSpc>
                          <a:spcPct val="107000"/>
                        </a:lnSpc>
                        <a:spcAft>
                          <a:spcPts val="0"/>
                        </a:spcAft>
                      </a:pPr>
                      <a:r>
                        <a:rPr lang="en-US" sz="1300" b="0" dirty="0">
                          <a:effectLst/>
                          <a:latin typeface="Calibri" pitchFamily="34" charset="0"/>
                          <a:cs typeface="Calibri" pitchFamily="34" charset="0"/>
                        </a:rPr>
                        <a:t>Land </a:t>
                      </a:r>
                      <a:endParaRPr lang="en-IN" sz="1300" b="0" dirty="0">
                        <a:effectLst/>
                        <a:latin typeface="Calibri" pitchFamily="34" charset="0"/>
                        <a:cs typeface="Calibri" pitchFamily="34" charset="0"/>
                      </a:endParaRPr>
                    </a:p>
                    <a:p>
                      <a:pPr marL="1270" indent="-6350" algn="l">
                        <a:lnSpc>
                          <a:spcPct val="107000"/>
                        </a:lnSpc>
                        <a:spcAft>
                          <a:spcPts val="0"/>
                        </a:spcAft>
                      </a:pPr>
                      <a:r>
                        <a:rPr lang="en-US" sz="1300" b="0" dirty="0">
                          <a:effectLst/>
                          <a:latin typeface="Calibri" pitchFamily="34" charset="0"/>
                          <a:cs typeface="Calibri" pitchFamily="34" charset="0"/>
                        </a:rPr>
                        <a:t>Building </a:t>
                      </a:r>
                      <a:endParaRPr lang="en-IN" sz="1300" b="0" dirty="0">
                        <a:effectLst/>
                        <a:latin typeface="Calibri" pitchFamily="34" charset="0"/>
                        <a:cs typeface="Calibri" pitchFamily="34" charset="0"/>
                      </a:endParaRPr>
                    </a:p>
                    <a:p>
                      <a:pPr marL="1270" indent="-6350" algn="l">
                        <a:lnSpc>
                          <a:spcPct val="107000"/>
                        </a:lnSpc>
                        <a:spcAft>
                          <a:spcPts val="0"/>
                        </a:spcAft>
                      </a:pPr>
                      <a:r>
                        <a:rPr lang="en-US" sz="1300" b="0" dirty="0">
                          <a:effectLst/>
                          <a:latin typeface="Calibri" pitchFamily="34" charset="0"/>
                          <a:cs typeface="Calibri" pitchFamily="34" charset="0"/>
                        </a:rPr>
                        <a:t> </a:t>
                      </a:r>
                      <a:endParaRPr lang="en-IN" sz="1300" b="0" dirty="0">
                        <a:effectLst/>
                        <a:latin typeface="Calibri" pitchFamily="34" charset="0"/>
                        <a:cs typeface="Calibri" pitchFamily="34" charset="0"/>
                      </a:endParaRPr>
                    </a:p>
                    <a:p>
                      <a:pPr marL="1270" indent="-6350" algn="l">
                        <a:lnSpc>
                          <a:spcPct val="107000"/>
                        </a:lnSpc>
                        <a:spcAft>
                          <a:spcPts val="0"/>
                        </a:spcAft>
                      </a:pPr>
                      <a:r>
                        <a:rPr lang="en-US" sz="1300" b="0" dirty="0">
                          <a:effectLst/>
                          <a:latin typeface="Calibri" pitchFamily="34" charset="0"/>
                          <a:cs typeface="Calibri" pitchFamily="34" charset="0"/>
                        </a:rPr>
                        <a:t> </a:t>
                      </a:r>
                      <a:endParaRPr lang="en-IN" sz="1300" b="0" dirty="0">
                        <a:effectLst/>
                        <a:latin typeface="Calibri" pitchFamily="34" charset="0"/>
                        <a:cs typeface="Calibri" pitchFamily="34" charset="0"/>
                      </a:endParaRPr>
                    </a:p>
                    <a:p>
                      <a:pPr marL="1270" indent="-6350" algn="l">
                        <a:lnSpc>
                          <a:spcPct val="107000"/>
                        </a:lnSpc>
                        <a:spcAft>
                          <a:spcPts val="0"/>
                        </a:spcAft>
                      </a:pPr>
                      <a:r>
                        <a:rPr lang="en-US" sz="1300" b="0" dirty="0">
                          <a:effectLst/>
                          <a:latin typeface="Calibri" pitchFamily="34" charset="0"/>
                          <a:cs typeface="Calibri" pitchFamily="34" charset="0"/>
                        </a:rPr>
                        <a:t>Land </a:t>
                      </a:r>
                      <a:endParaRPr lang="en-IN" sz="1300" b="0" dirty="0">
                        <a:effectLst/>
                        <a:latin typeface="Calibri" pitchFamily="34" charset="0"/>
                        <a:cs typeface="Calibri" pitchFamily="34" charset="0"/>
                      </a:endParaRPr>
                    </a:p>
                    <a:p>
                      <a:pPr marL="1270" indent="-6350" algn="l">
                        <a:lnSpc>
                          <a:spcPct val="107000"/>
                        </a:lnSpc>
                        <a:spcAft>
                          <a:spcPts val="0"/>
                        </a:spcAft>
                      </a:pPr>
                      <a:r>
                        <a:rPr lang="en-US" sz="1300" b="0" dirty="0">
                          <a:effectLst/>
                          <a:latin typeface="Calibri" pitchFamily="34" charset="0"/>
                          <a:cs typeface="Calibri" pitchFamily="34" charset="0"/>
                        </a:rPr>
                        <a:t>Building </a:t>
                      </a:r>
                      <a:endParaRPr lang="en-IN" sz="1300" b="0" dirty="0">
                        <a:effectLst/>
                        <a:latin typeface="Calibri" pitchFamily="34" charset="0"/>
                        <a:cs typeface="Calibri" pitchFamily="34" charset="0"/>
                      </a:endParaRPr>
                    </a:p>
                    <a:p>
                      <a:pPr marL="1270" indent="-6350" algn="l">
                        <a:lnSpc>
                          <a:spcPct val="107000"/>
                        </a:lnSpc>
                        <a:spcAft>
                          <a:spcPts val="0"/>
                        </a:spcAft>
                      </a:pPr>
                      <a:r>
                        <a:rPr lang="en-US" sz="1300" b="0" dirty="0">
                          <a:effectLst/>
                          <a:latin typeface="Calibri" pitchFamily="34" charset="0"/>
                          <a:cs typeface="Calibri" pitchFamily="34" charset="0"/>
                        </a:rPr>
                        <a:t> </a:t>
                      </a:r>
                      <a:endParaRPr lang="en-IN" sz="1300" b="0" dirty="0">
                        <a:effectLst/>
                        <a:latin typeface="Calibri" pitchFamily="34" charset="0"/>
                        <a:cs typeface="Calibri" pitchFamily="34" charset="0"/>
                      </a:endParaRPr>
                    </a:p>
                    <a:p>
                      <a:pPr marL="1270" indent="-6350" algn="l">
                        <a:lnSpc>
                          <a:spcPct val="107000"/>
                        </a:lnSpc>
                        <a:spcAft>
                          <a:spcPts val="0"/>
                        </a:spcAft>
                      </a:pPr>
                      <a:r>
                        <a:rPr lang="en-US" sz="1300" b="0" dirty="0">
                          <a:effectLst/>
                          <a:latin typeface="Calibri" pitchFamily="34" charset="0"/>
                          <a:cs typeface="Calibri" pitchFamily="34" charset="0"/>
                        </a:rPr>
                        <a:t> </a:t>
                      </a:r>
                      <a:endParaRPr lang="en-IN" sz="1300" b="0" dirty="0">
                        <a:effectLst/>
                        <a:latin typeface="Calibri" pitchFamily="34" charset="0"/>
                        <a:cs typeface="Calibri" pitchFamily="34" charset="0"/>
                      </a:endParaRPr>
                    </a:p>
                    <a:p>
                      <a:pPr marL="1270" indent="-6350" algn="l">
                        <a:lnSpc>
                          <a:spcPct val="107000"/>
                        </a:lnSpc>
                        <a:spcAft>
                          <a:spcPts val="0"/>
                        </a:spcAft>
                      </a:pPr>
                      <a:r>
                        <a:rPr lang="en-US" sz="1300" b="0" dirty="0">
                          <a:effectLst/>
                          <a:latin typeface="Calibri" pitchFamily="34" charset="0"/>
                          <a:cs typeface="Calibri" pitchFamily="34" charset="0"/>
                        </a:rPr>
                        <a:t>Land </a:t>
                      </a:r>
                      <a:endParaRPr lang="en-IN" sz="1300" b="0" dirty="0">
                        <a:effectLst/>
                        <a:latin typeface="Calibri" pitchFamily="34" charset="0"/>
                        <a:cs typeface="Calibri" pitchFamily="34" charset="0"/>
                      </a:endParaRPr>
                    </a:p>
                    <a:p>
                      <a:pPr marL="1270" indent="-6350" algn="l">
                        <a:lnSpc>
                          <a:spcPct val="107000"/>
                        </a:lnSpc>
                        <a:spcAft>
                          <a:spcPts val="0"/>
                        </a:spcAft>
                      </a:pPr>
                      <a:r>
                        <a:rPr lang="en-US" sz="1300" b="0" dirty="0">
                          <a:effectLst/>
                          <a:latin typeface="Calibri" pitchFamily="34" charset="0"/>
                          <a:cs typeface="Calibri" pitchFamily="34" charset="0"/>
                        </a:rPr>
                        <a:t>Building </a:t>
                      </a:r>
                      <a:endParaRPr lang="en-IN" sz="1300" b="0" dirty="0">
                        <a:effectLst/>
                        <a:latin typeface="Calibri" pitchFamily="34" charset="0"/>
                        <a:cs typeface="Calibri" pitchFamily="34" charset="0"/>
                      </a:endParaRPr>
                    </a:p>
                  </a:txBody>
                  <a:tcPr marL="0" marR="0" marT="6668" marB="0"/>
                </a:tc>
                <a:tc>
                  <a:txBody>
                    <a:bodyPr/>
                    <a:lstStyle/>
                    <a:p>
                      <a:pPr marL="1270" indent="-6350" algn="l">
                        <a:lnSpc>
                          <a:spcPct val="107000"/>
                        </a:lnSpc>
                        <a:spcAft>
                          <a:spcPts val="0"/>
                        </a:spcAft>
                      </a:pPr>
                      <a:r>
                        <a:rPr lang="en-US" sz="1300" b="0">
                          <a:effectLst/>
                          <a:latin typeface="Calibri" pitchFamily="34" charset="0"/>
                          <a:cs typeface="Calibri" pitchFamily="34" charset="0"/>
                        </a:rPr>
                        <a:t>- </a:t>
                      </a:r>
                      <a:endParaRPr lang="en-IN" sz="1300" b="0">
                        <a:effectLst/>
                        <a:latin typeface="Calibri" pitchFamily="34" charset="0"/>
                        <a:cs typeface="Calibri" pitchFamily="34" charset="0"/>
                      </a:endParaRPr>
                    </a:p>
                    <a:p>
                      <a:pPr marL="1270" indent="-6350" algn="l">
                        <a:lnSpc>
                          <a:spcPct val="107000"/>
                        </a:lnSpc>
                        <a:spcAft>
                          <a:spcPts val="0"/>
                        </a:spcAft>
                      </a:pPr>
                      <a:r>
                        <a:rPr lang="en-US" sz="1300" b="0">
                          <a:effectLst/>
                          <a:latin typeface="Calibri" pitchFamily="34" charset="0"/>
                          <a:cs typeface="Calibri" pitchFamily="34" charset="0"/>
                        </a:rPr>
                        <a:t> </a:t>
                      </a:r>
                      <a:endParaRPr lang="en-IN" sz="1300" b="0">
                        <a:solidFill>
                          <a:srgbClr val="000000"/>
                        </a:solidFill>
                        <a:effectLst/>
                        <a:latin typeface="Calibri" pitchFamily="34" charset="0"/>
                        <a:ea typeface="Times New Roman"/>
                        <a:cs typeface="Calibri" pitchFamily="34" charset="0"/>
                      </a:endParaRPr>
                    </a:p>
                  </a:txBody>
                  <a:tcPr marL="0" marR="0" marT="6668" marB="0"/>
                </a:tc>
                <a:tc>
                  <a:txBody>
                    <a:bodyPr/>
                    <a:lstStyle/>
                    <a:p>
                      <a:pPr marL="1270" indent="-6350" algn="l">
                        <a:lnSpc>
                          <a:spcPct val="107000"/>
                        </a:lnSpc>
                        <a:spcAft>
                          <a:spcPts val="0"/>
                        </a:spcAft>
                      </a:pPr>
                      <a:r>
                        <a:rPr lang="en-US" sz="1300" b="0">
                          <a:effectLst/>
                          <a:latin typeface="Calibri" pitchFamily="34" charset="0"/>
                          <a:cs typeface="Calibri" pitchFamily="34" charset="0"/>
                        </a:rPr>
                        <a:t>- </a:t>
                      </a:r>
                      <a:endParaRPr lang="en-IN" sz="1300" b="0">
                        <a:effectLst/>
                        <a:latin typeface="Calibri" pitchFamily="34" charset="0"/>
                        <a:cs typeface="Calibri" pitchFamily="34" charset="0"/>
                      </a:endParaRPr>
                    </a:p>
                    <a:p>
                      <a:pPr marL="1270" indent="-6350" algn="l">
                        <a:lnSpc>
                          <a:spcPct val="107000"/>
                        </a:lnSpc>
                        <a:spcAft>
                          <a:spcPts val="0"/>
                        </a:spcAft>
                      </a:pPr>
                      <a:r>
                        <a:rPr lang="en-US" sz="1300" b="0">
                          <a:effectLst/>
                          <a:latin typeface="Calibri" pitchFamily="34" charset="0"/>
                          <a:cs typeface="Calibri" pitchFamily="34" charset="0"/>
                        </a:rPr>
                        <a:t> </a:t>
                      </a:r>
                      <a:endParaRPr lang="en-IN" sz="1300" b="0">
                        <a:solidFill>
                          <a:srgbClr val="000000"/>
                        </a:solidFill>
                        <a:effectLst/>
                        <a:latin typeface="Calibri" pitchFamily="34" charset="0"/>
                        <a:ea typeface="Times New Roman"/>
                        <a:cs typeface="Calibri" pitchFamily="34" charset="0"/>
                      </a:endParaRPr>
                    </a:p>
                  </a:txBody>
                  <a:tcPr marL="0" marR="0" marT="6668" marB="0"/>
                </a:tc>
                <a:tc>
                  <a:txBody>
                    <a:bodyPr/>
                    <a:lstStyle/>
                    <a:p>
                      <a:pPr marL="1270" indent="-6350" algn="l">
                        <a:lnSpc>
                          <a:spcPct val="107000"/>
                        </a:lnSpc>
                        <a:spcAft>
                          <a:spcPts val="0"/>
                        </a:spcAft>
                      </a:pPr>
                      <a:r>
                        <a:rPr lang="en-US" sz="1300" b="0">
                          <a:effectLst/>
                          <a:latin typeface="Calibri" pitchFamily="34" charset="0"/>
                          <a:cs typeface="Calibri" pitchFamily="34" charset="0"/>
                        </a:rPr>
                        <a:t>- </a:t>
                      </a:r>
                      <a:endParaRPr lang="en-IN" sz="1300" b="0">
                        <a:effectLst/>
                        <a:latin typeface="Calibri" pitchFamily="34" charset="0"/>
                        <a:cs typeface="Calibri" pitchFamily="34" charset="0"/>
                      </a:endParaRPr>
                    </a:p>
                    <a:p>
                      <a:pPr marL="1270" indent="-6350" algn="l">
                        <a:lnSpc>
                          <a:spcPct val="107000"/>
                        </a:lnSpc>
                        <a:spcAft>
                          <a:spcPts val="0"/>
                        </a:spcAft>
                      </a:pPr>
                      <a:r>
                        <a:rPr lang="en-US" sz="1300" b="0">
                          <a:effectLst/>
                          <a:latin typeface="Calibri" pitchFamily="34" charset="0"/>
                          <a:cs typeface="Calibri" pitchFamily="34" charset="0"/>
                        </a:rPr>
                        <a:t> </a:t>
                      </a:r>
                      <a:endParaRPr lang="en-IN" sz="1300" b="0">
                        <a:solidFill>
                          <a:srgbClr val="000000"/>
                        </a:solidFill>
                        <a:effectLst/>
                        <a:latin typeface="Calibri" pitchFamily="34" charset="0"/>
                        <a:ea typeface="Times New Roman"/>
                        <a:cs typeface="Calibri" pitchFamily="34" charset="0"/>
                      </a:endParaRPr>
                    </a:p>
                  </a:txBody>
                  <a:tcPr marL="0" marR="0" marT="6668" marB="0"/>
                </a:tc>
                <a:tc>
                  <a:txBody>
                    <a:bodyPr/>
                    <a:lstStyle/>
                    <a:p>
                      <a:pPr marL="1270" indent="-6350" algn="l">
                        <a:lnSpc>
                          <a:spcPct val="107000"/>
                        </a:lnSpc>
                        <a:spcAft>
                          <a:spcPts val="0"/>
                        </a:spcAft>
                      </a:pPr>
                      <a:r>
                        <a:rPr lang="en-US" sz="1300" b="0">
                          <a:effectLst/>
                          <a:latin typeface="Calibri" pitchFamily="34" charset="0"/>
                          <a:cs typeface="Calibri" pitchFamily="34" charset="0"/>
                        </a:rPr>
                        <a:t>- </a:t>
                      </a:r>
                      <a:endParaRPr lang="en-IN" sz="1300" b="0">
                        <a:effectLst/>
                        <a:latin typeface="Calibri" pitchFamily="34" charset="0"/>
                        <a:cs typeface="Calibri" pitchFamily="34" charset="0"/>
                      </a:endParaRPr>
                    </a:p>
                    <a:p>
                      <a:pPr marL="1270" indent="-6350" algn="l">
                        <a:lnSpc>
                          <a:spcPct val="107000"/>
                        </a:lnSpc>
                        <a:spcAft>
                          <a:spcPts val="0"/>
                        </a:spcAft>
                      </a:pPr>
                      <a:r>
                        <a:rPr lang="en-US" sz="1300" b="0">
                          <a:effectLst/>
                          <a:latin typeface="Calibri" pitchFamily="34" charset="0"/>
                          <a:cs typeface="Calibri" pitchFamily="34" charset="0"/>
                        </a:rPr>
                        <a:t> </a:t>
                      </a:r>
                      <a:endParaRPr lang="en-IN" sz="1300" b="0">
                        <a:solidFill>
                          <a:srgbClr val="000000"/>
                        </a:solidFill>
                        <a:effectLst/>
                        <a:latin typeface="Calibri" pitchFamily="34" charset="0"/>
                        <a:ea typeface="Times New Roman"/>
                        <a:cs typeface="Calibri" pitchFamily="34" charset="0"/>
                      </a:endParaRPr>
                    </a:p>
                  </a:txBody>
                  <a:tcPr marL="0" marR="0" marT="6668" marB="0"/>
                </a:tc>
                <a:tc>
                  <a:txBody>
                    <a:bodyPr/>
                    <a:lstStyle/>
                    <a:p>
                      <a:pPr marL="1270" indent="-6350" algn="l">
                        <a:lnSpc>
                          <a:spcPct val="107000"/>
                        </a:lnSpc>
                        <a:spcAft>
                          <a:spcPts val="0"/>
                        </a:spcAft>
                      </a:pPr>
                      <a:r>
                        <a:rPr lang="en-US" sz="1300" b="0" dirty="0">
                          <a:effectLst/>
                          <a:latin typeface="Calibri" pitchFamily="34" charset="0"/>
                          <a:cs typeface="Calibri" pitchFamily="34" charset="0"/>
                        </a:rPr>
                        <a:t>**also indicate if in dispute </a:t>
                      </a:r>
                      <a:endParaRPr lang="en-IN" sz="1300" b="0" dirty="0">
                        <a:solidFill>
                          <a:srgbClr val="000000"/>
                        </a:solidFill>
                        <a:effectLst/>
                        <a:latin typeface="Calibri" pitchFamily="34" charset="0"/>
                        <a:ea typeface="Times New Roman"/>
                        <a:cs typeface="Calibri" pitchFamily="34" charset="0"/>
                      </a:endParaRPr>
                    </a:p>
                  </a:txBody>
                  <a:tcPr marL="0" marR="0" marT="6668" marB="0"/>
                </a:tc>
                <a:extLst>
                  <a:ext uri="{0D108BD9-81ED-4DB2-BD59-A6C34878D82A}">
                    <a16:rowId xmlns:a16="http://schemas.microsoft.com/office/drawing/2014/main" val="10001"/>
                  </a:ext>
                </a:extLst>
              </a:tr>
            </a:tbl>
          </a:graphicData>
        </a:graphic>
      </p:graphicFrame>
      <p:sp>
        <p:nvSpPr>
          <p:cNvPr id="8" name="Rectangle 7"/>
          <p:cNvSpPr/>
          <p:nvPr/>
        </p:nvSpPr>
        <p:spPr>
          <a:xfrm>
            <a:off x="899592" y="4083918"/>
            <a:ext cx="7056784" cy="615553"/>
          </a:xfrm>
          <a:prstGeom prst="rect">
            <a:avLst/>
          </a:prstGeom>
        </p:spPr>
        <p:txBody>
          <a:bodyPr wrap="square">
            <a:spAutoFit/>
          </a:bodyPr>
          <a:lstStyle/>
          <a:p>
            <a:r>
              <a:rPr lang="en-US" sz="1700" dirty="0">
                <a:latin typeface="Calibri" pitchFamily="34" charset="0"/>
                <a:cs typeface="Calibri" pitchFamily="34" charset="0"/>
              </a:rPr>
              <a:t># Relative here means relative as defined in the Companies Act, 2013.  </a:t>
            </a:r>
            <a:endParaRPr lang="en-IN" sz="1700" dirty="0">
              <a:latin typeface="Calibri" pitchFamily="34" charset="0"/>
              <a:cs typeface="Calibri" pitchFamily="34" charset="0"/>
            </a:endParaRPr>
          </a:p>
          <a:p>
            <a:r>
              <a:rPr lang="en-US" sz="1700" dirty="0">
                <a:latin typeface="Calibri" pitchFamily="34" charset="0"/>
                <a:cs typeface="Calibri" pitchFamily="34" charset="0"/>
              </a:rPr>
              <a:t>* Promoter here means promoter as defined in the Companies Act, 2013. </a:t>
            </a:r>
            <a:endParaRPr lang="en-IN" sz="1700" dirty="0">
              <a:latin typeface="Calibri" pitchFamily="34" charset="0"/>
              <a:cs typeface="Calibri" pitchFamily="34" charset="0"/>
            </a:endParaRPr>
          </a:p>
        </p:txBody>
      </p:sp>
      <p:sp>
        <p:nvSpPr>
          <p:cNvPr id="2" name="Date Placeholder 1">
            <a:extLst>
              <a:ext uri="{FF2B5EF4-FFF2-40B4-BE49-F238E27FC236}">
                <a16:creationId xmlns:a16="http://schemas.microsoft.com/office/drawing/2014/main" id="{F367115B-71BE-5580-DF9C-B6A964092F56}"/>
              </a:ext>
            </a:extLst>
          </p:cNvPr>
          <p:cNvSpPr>
            <a:spLocks noGrp="1"/>
          </p:cNvSpPr>
          <p:nvPr>
            <p:ph type="dt" sz="half" idx="10"/>
          </p:nvPr>
        </p:nvSpPr>
        <p:spPr/>
        <p:txBody>
          <a:bodyPr/>
          <a:lstStyle/>
          <a:p>
            <a:fld id="{079FA8DC-184A-426B-9E71-4BC03FC15A0B}" type="datetime1">
              <a:rPr lang="en-US" smtClean="0"/>
              <a:t>4/18/2023</a:t>
            </a:fld>
            <a:endParaRPr lang="en-IN"/>
          </a:p>
        </p:txBody>
      </p:sp>
      <p:sp>
        <p:nvSpPr>
          <p:cNvPr id="3" name="Footer Placeholder 2">
            <a:extLst>
              <a:ext uri="{FF2B5EF4-FFF2-40B4-BE49-F238E27FC236}">
                <a16:creationId xmlns:a16="http://schemas.microsoft.com/office/drawing/2014/main" id="{2BBC61BD-365A-9EA3-8170-4CE267701E8C}"/>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36658391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CARO 2020: Title Deeds</a:t>
            </a:r>
          </a:p>
        </p:txBody>
      </p:sp>
      <p:sp>
        <p:nvSpPr>
          <p:cNvPr id="3" name="Content Placeholder 2"/>
          <p:cNvSpPr>
            <a:spLocks noGrp="1"/>
          </p:cNvSpPr>
          <p:nvPr>
            <p:ph idx="1"/>
          </p:nvPr>
        </p:nvSpPr>
        <p:spPr>
          <a:xfrm>
            <a:off x="323528" y="951570"/>
            <a:ext cx="8610872" cy="3510390"/>
          </a:xfrm>
        </p:spPr>
        <p:txBody>
          <a:bodyPr>
            <a:noAutofit/>
          </a:bodyPr>
          <a:lstStyle/>
          <a:p>
            <a:r>
              <a:rPr lang="en-US" sz="3200" dirty="0"/>
              <a:t>Whether the title deeds of all the immovable properties (other than properties where the company is the lessee and the lease agreements are duly executed in </a:t>
            </a:r>
            <a:r>
              <a:rPr lang="en-US" sz="3200" dirty="0" err="1"/>
              <a:t>favour</a:t>
            </a:r>
            <a:r>
              <a:rPr lang="en-US" sz="3200" dirty="0"/>
              <a:t> of the lessee) disclosed in the financial statements are held in the name of the company, if not, provide the details thereof – Clause 3(i)(c)</a:t>
            </a:r>
            <a:endParaRPr lang="en-IN" sz="3200" dirty="0"/>
          </a:p>
        </p:txBody>
      </p:sp>
      <p:sp>
        <p:nvSpPr>
          <p:cNvPr id="6" name="Date Placeholder 5">
            <a:extLst>
              <a:ext uri="{FF2B5EF4-FFF2-40B4-BE49-F238E27FC236}">
                <a16:creationId xmlns:a16="http://schemas.microsoft.com/office/drawing/2014/main" id="{A460915D-B096-E4C1-36E2-8FC24FF92AEF}"/>
              </a:ext>
            </a:extLst>
          </p:cNvPr>
          <p:cNvSpPr>
            <a:spLocks noGrp="1"/>
          </p:cNvSpPr>
          <p:nvPr>
            <p:ph type="dt" sz="half" idx="10"/>
          </p:nvPr>
        </p:nvSpPr>
        <p:spPr/>
        <p:txBody>
          <a:bodyPr/>
          <a:lstStyle/>
          <a:p>
            <a:fld id="{1260FA8E-0012-4790-9B30-14A0B5B6E069}" type="datetime1">
              <a:rPr lang="en-US" smtClean="0"/>
              <a:t>4/18/2023</a:t>
            </a:fld>
            <a:endParaRPr lang="en-IN"/>
          </a:p>
        </p:txBody>
      </p:sp>
      <p:sp>
        <p:nvSpPr>
          <p:cNvPr id="7" name="Footer Placeholder 6">
            <a:extLst>
              <a:ext uri="{FF2B5EF4-FFF2-40B4-BE49-F238E27FC236}">
                <a16:creationId xmlns:a16="http://schemas.microsoft.com/office/drawing/2014/main" id="{029B778A-49FD-8572-FA4C-7C390F949F11}"/>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1917887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12065-44CC-57CF-765F-5EAE98388F1C}"/>
              </a:ext>
            </a:extLst>
          </p:cNvPr>
          <p:cNvSpPr>
            <a:spLocks noGrp="1"/>
          </p:cNvSpPr>
          <p:nvPr>
            <p:ph type="title"/>
          </p:nvPr>
        </p:nvSpPr>
        <p:spPr/>
        <p:txBody>
          <a:bodyPr>
            <a:normAutofit fontScale="90000"/>
          </a:bodyPr>
          <a:lstStyle/>
          <a:p>
            <a:r>
              <a:rPr lang="en-IN" sz="4000" b="1" i="0" u="none" strike="noStrike" baseline="0" dirty="0">
                <a:solidFill>
                  <a:srgbClr val="1F3863"/>
                </a:solidFill>
                <a:latin typeface="Agency FB" panose="020B0503020202020204" pitchFamily="34" charset="0"/>
              </a:rPr>
              <a:t>CARO 2020 </a:t>
            </a:r>
            <a:endParaRPr lang="en-IN" dirty="0"/>
          </a:p>
        </p:txBody>
      </p:sp>
      <p:sp>
        <p:nvSpPr>
          <p:cNvPr id="3" name="Content Placeholder 2">
            <a:extLst>
              <a:ext uri="{FF2B5EF4-FFF2-40B4-BE49-F238E27FC236}">
                <a16:creationId xmlns:a16="http://schemas.microsoft.com/office/drawing/2014/main" id="{8FF81096-33DB-FBC9-B033-30818C18DF1F}"/>
              </a:ext>
            </a:extLst>
          </p:cNvPr>
          <p:cNvSpPr>
            <a:spLocks noGrp="1"/>
          </p:cNvSpPr>
          <p:nvPr>
            <p:ph idx="1"/>
          </p:nvPr>
        </p:nvSpPr>
        <p:spPr>
          <a:xfrm>
            <a:off x="323529" y="771550"/>
            <a:ext cx="8352928" cy="3690410"/>
          </a:xfrm>
        </p:spPr>
        <p:txBody>
          <a:bodyPr>
            <a:noAutofit/>
          </a:bodyPr>
          <a:lstStyle/>
          <a:p>
            <a:pPr algn="just"/>
            <a:r>
              <a:rPr lang="en-US" b="0" i="0" u="none" strike="noStrike" baseline="0" dirty="0">
                <a:solidFill>
                  <a:schemeClr val="tx1"/>
                </a:solidFill>
                <a:latin typeface="Calibri" panose="020F0502020204030204" pitchFamily="34" charset="0"/>
              </a:rPr>
              <a:t>No Change in Applicability requirements as compared to CARO 2016 other than requirements of reporting on </a:t>
            </a:r>
            <a:r>
              <a:rPr lang="en-US" b="1" i="0" u="none" strike="noStrike" baseline="0" dirty="0">
                <a:solidFill>
                  <a:schemeClr val="tx1"/>
                </a:solidFill>
                <a:latin typeface="Calibri" panose="020F0502020204030204" pitchFamily="34" charset="0"/>
              </a:rPr>
              <a:t>Consolidating financial statements (CFS). </a:t>
            </a:r>
            <a:endParaRPr lang="en-US" b="0" i="0" u="none" strike="noStrike" baseline="0" dirty="0">
              <a:solidFill>
                <a:schemeClr val="tx1"/>
              </a:solidFill>
              <a:latin typeface="Calibri" panose="020F0502020204030204" pitchFamily="34" charset="0"/>
            </a:endParaRPr>
          </a:p>
          <a:p>
            <a:pPr algn="just"/>
            <a:r>
              <a:rPr lang="en-US" b="1" i="0" u="none" strike="noStrike" baseline="0" dirty="0">
                <a:solidFill>
                  <a:srgbClr val="2E5496"/>
                </a:solidFill>
                <a:latin typeface="Calibri" panose="020F0502020204030204" pitchFamily="34" charset="0"/>
              </a:rPr>
              <a:t>CARO 2020 </a:t>
            </a:r>
            <a:r>
              <a:rPr lang="en-US" b="0" i="0" u="none" strike="noStrike" baseline="0" dirty="0">
                <a:solidFill>
                  <a:srgbClr val="2E5496"/>
                </a:solidFill>
                <a:latin typeface="Calibri" panose="020F0502020204030204" pitchFamily="34" charset="0"/>
              </a:rPr>
              <a:t>includes several new clauses and has revised certain existing clauses of </a:t>
            </a:r>
            <a:r>
              <a:rPr lang="en-US" b="1" i="0" u="none" strike="noStrike" baseline="0" dirty="0">
                <a:solidFill>
                  <a:srgbClr val="2E5496"/>
                </a:solidFill>
                <a:latin typeface="Calibri" panose="020F0502020204030204" pitchFamily="34" charset="0"/>
              </a:rPr>
              <a:t>CARO 2016. </a:t>
            </a:r>
            <a:r>
              <a:rPr lang="en-US" b="0" i="0" u="none" strike="noStrike" baseline="0" dirty="0">
                <a:solidFill>
                  <a:srgbClr val="2E5496"/>
                </a:solidFill>
                <a:latin typeface="Calibri" panose="020F0502020204030204" pitchFamily="34" charset="0"/>
              </a:rPr>
              <a:t>The new CARO has increased the reporting requirements for auditors and greater onus on companies to share information. </a:t>
            </a:r>
          </a:p>
        </p:txBody>
      </p:sp>
      <p:sp>
        <p:nvSpPr>
          <p:cNvPr id="6" name="Date Placeholder 5">
            <a:extLst>
              <a:ext uri="{FF2B5EF4-FFF2-40B4-BE49-F238E27FC236}">
                <a16:creationId xmlns:a16="http://schemas.microsoft.com/office/drawing/2014/main" id="{5338E92D-73D6-5C80-B0C0-CDA62D6113E6}"/>
              </a:ext>
            </a:extLst>
          </p:cNvPr>
          <p:cNvSpPr>
            <a:spLocks noGrp="1"/>
          </p:cNvSpPr>
          <p:nvPr>
            <p:ph type="dt" sz="half" idx="10"/>
          </p:nvPr>
        </p:nvSpPr>
        <p:spPr/>
        <p:txBody>
          <a:bodyPr/>
          <a:lstStyle/>
          <a:p>
            <a:fld id="{55305CBE-10B7-44FF-9500-EA40F148C78E}" type="datetime1">
              <a:rPr lang="en-US" smtClean="0"/>
              <a:t>4/18/2023</a:t>
            </a:fld>
            <a:endParaRPr lang="en-IN"/>
          </a:p>
        </p:txBody>
      </p:sp>
      <p:sp>
        <p:nvSpPr>
          <p:cNvPr id="7" name="Footer Placeholder 6">
            <a:extLst>
              <a:ext uri="{FF2B5EF4-FFF2-40B4-BE49-F238E27FC236}">
                <a16:creationId xmlns:a16="http://schemas.microsoft.com/office/drawing/2014/main" id="{442A620B-4DEF-026C-BCDC-A9EA2D9BAF58}"/>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27362653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 y="-20538"/>
            <a:ext cx="2353598"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Content Placeholder 5"/>
          <p:cNvGraphicFramePr>
            <a:graphicFrameLocks noGrp="1"/>
          </p:cNvGraphicFramePr>
          <p:nvPr>
            <p:ph idx="1"/>
            <p:extLst>
              <p:ext uri="{D42A27DB-BD31-4B8C-83A1-F6EECF244321}">
                <p14:modId xmlns:p14="http://schemas.microsoft.com/office/powerpoint/2010/main" val="2476485407"/>
              </p:ext>
            </p:extLst>
          </p:nvPr>
        </p:nvGraphicFramePr>
        <p:xfrm>
          <a:off x="827584" y="411510"/>
          <a:ext cx="7543800" cy="4050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p:cNvSpPr/>
          <p:nvPr/>
        </p:nvSpPr>
        <p:spPr>
          <a:xfrm>
            <a:off x="1475656" y="1599642"/>
            <a:ext cx="504056" cy="324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latin typeface="Calibri" pitchFamily="34" charset="0"/>
                <a:cs typeface="Calibri" pitchFamily="34" charset="0"/>
              </a:rPr>
              <a:t>4</a:t>
            </a:r>
          </a:p>
        </p:txBody>
      </p:sp>
      <p:sp>
        <p:nvSpPr>
          <p:cNvPr id="2" name="Rectangle 1"/>
          <p:cNvSpPr/>
          <p:nvPr/>
        </p:nvSpPr>
        <p:spPr>
          <a:xfrm>
            <a:off x="7812360" y="483518"/>
            <a:ext cx="1008112" cy="64807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Calibri" pitchFamily="34" charset="0"/>
                <a:cs typeface="Calibri" pitchFamily="34" charset="0"/>
              </a:rPr>
              <a:t>Auditor Report</a:t>
            </a:r>
          </a:p>
        </p:txBody>
      </p:sp>
      <p:sp>
        <p:nvSpPr>
          <p:cNvPr id="8" name="Rectangle 7"/>
          <p:cNvSpPr/>
          <p:nvPr/>
        </p:nvSpPr>
        <p:spPr>
          <a:xfrm>
            <a:off x="7812360" y="3003798"/>
            <a:ext cx="1008112" cy="64807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Calibri" pitchFamily="34" charset="0"/>
                <a:cs typeface="Calibri" pitchFamily="34" charset="0"/>
              </a:rPr>
              <a:t>CARO</a:t>
            </a:r>
          </a:p>
          <a:p>
            <a:pPr algn="ctr"/>
            <a:r>
              <a:rPr lang="en-IN" dirty="0">
                <a:latin typeface="Calibri" pitchFamily="34" charset="0"/>
                <a:cs typeface="Calibri" pitchFamily="34" charset="0"/>
              </a:rPr>
              <a:t>3(ix)(b)</a:t>
            </a:r>
          </a:p>
        </p:txBody>
      </p:sp>
      <p:sp>
        <p:nvSpPr>
          <p:cNvPr id="9" name="Rectangle 8"/>
          <p:cNvSpPr/>
          <p:nvPr/>
        </p:nvSpPr>
        <p:spPr>
          <a:xfrm>
            <a:off x="7812360" y="2139702"/>
            <a:ext cx="1008112" cy="64807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Calibri" pitchFamily="34" charset="0"/>
                <a:cs typeface="Calibri" pitchFamily="34" charset="0"/>
              </a:rPr>
              <a:t>CARO</a:t>
            </a:r>
          </a:p>
          <a:p>
            <a:pPr algn="ctr"/>
            <a:r>
              <a:rPr lang="en-IN" dirty="0">
                <a:latin typeface="Calibri" pitchFamily="34" charset="0"/>
                <a:cs typeface="Calibri" pitchFamily="34" charset="0"/>
              </a:rPr>
              <a:t>3(ii)(b)</a:t>
            </a:r>
          </a:p>
        </p:txBody>
      </p:sp>
      <p:sp>
        <p:nvSpPr>
          <p:cNvPr id="3" name="Date Placeholder 2">
            <a:extLst>
              <a:ext uri="{FF2B5EF4-FFF2-40B4-BE49-F238E27FC236}">
                <a16:creationId xmlns:a16="http://schemas.microsoft.com/office/drawing/2014/main" id="{55A487F3-E2FC-5BBD-6BF4-77054F3CBE91}"/>
              </a:ext>
            </a:extLst>
          </p:cNvPr>
          <p:cNvSpPr>
            <a:spLocks noGrp="1"/>
          </p:cNvSpPr>
          <p:nvPr>
            <p:ph type="dt" sz="half" idx="10"/>
          </p:nvPr>
        </p:nvSpPr>
        <p:spPr/>
        <p:txBody>
          <a:bodyPr/>
          <a:lstStyle/>
          <a:p>
            <a:fld id="{3B5F4021-7042-4193-A07C-1C05C161223E}" type="datetime1">
              <a:rPr lang="en-US" smtClean="0"/>
              <a:t>4/18/2023</a:t>
            </a:fld>
            <a:endParaRPr lang="en-IN"/>
          </a:p>
        </p:txBody>
      </p:sp>
      <p:sp>
        <p:nvSpPr>
          <p:cNvPr id="10" name="Footer Placeholder 9">
            <a:extLst>
              <a:ext uri="{FF2B5EF4-FFF2-40B4-BE49-F238E27FC236}">
                <a16:creationId xmlns:a16="http://schemas.microsoft.com/office/drawing/2014/main" id="{8F2A7BFC-2589-ECAB-2D2C-6B3D97269E37}"/>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16558810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357504"/>
            <a:ext cx="8136904" cy="3510390"/>
          </a:xfrm>
        </p:spPr>
        <p:txBody>
          <a:bodyPr>
            <a:noAutofit/>
          </a:bodyPr>
          <a:lstStyle/>
          <a:p>
            <a:pPr marL="0" indent="0">
              <a:buNone/>
            </a:pPr>
            <a:r>
              <a:rPr lang="en-US" sz="2400" b="1" dirty="0"/>
              <a:t>(xiv) </a:t>
            </a:r>
            <a:r>
              <a:rPr lang="en-IN" sz="2400" b="1" dirty="0"/>
              <a:t>Utilisation of Borrowed funds and share premium:</a:t>
            </a:r>
            <a:endParaRPr lang="en-IN" sz="2400" dirty="0"/>
          </a:p>
          <a:p>
            <a:pPr marL="0" indent="0">
              <a:buNone/>
            </a:pPr>
            <a:r>
              <a:rPr lang="en-IN" sz="2400" dirty="0"/>
              <a:t>Where company has </a:t>
            </a:r>
            <a:r>
              <a:rPr lang="en-IN" sz="2400" b="1" dirty="0"/>
              <a:t>advanced or loaned or invested funds</a:t>
            </a:r>
            <a:r>
              <a:rPr lang="en-IN" sz="2400" dirty="0"/>
              <a:t> (either borrowed funds or share premium or any other sources or kind of funds) to any other person(s) or entity(</a:t>
            </a:r>
            <a:r>
              <a:rPr lang="en-IN" sz="2400" dirty="0" err="1"/>
              <a:t>ies</a:t>
            </a:r>
            <a:r>
              <a:rPr lang="en-IN" sz="2400" dirty="0"/>
              <a:t>), including foreign entities (Intermediaries)</a:t>
            </a:r>
            <a:r>
              <a:rPr lang="en-IN" sz="2400" b="1" dirty="0"/>
              <a:t> </a:t>
            </a:r>
            <a:r>
              <a:rPr lang="en-IN" sz="2400" b="1" u="sng" dirty="0"/>
              <a:t>with the understanding (whether recorded in writing or otherwise)</a:t>
            </a:r>
            <a:r>
              <a:rPr lang="en-IN" sz="2400" dirty="0"/>
              <a:t> that the Intermediary shall</a:t>
            </a:r>
          </a:p>
          <a:p>
            <a:pPr marL="0" indent="0">
              <a:buNone/>
            </a:pPr>
            <a:r>
              <a:rPr lang="en-IN" sz="2400" b="1" i="1" dirty="0"/>
              <a:t>directly or indirectly</a:t>
            </a:r>
            <a:r>
              <a:rPr lang="en-IN" sz="2400" dirty="0"/>
              <a:t> lend or invest in other persons or entities </a:t>
            </a:r>
            <a:r>
              <a:rPr lang="en-IN" sz="2400" b="1" i="1" dirty="0"/>
              <a:t>identified in any manner</a:t>
            </a:r>
            <a:r>
              <a:rPr lang="en-IN" sz="2400" dirty="0"/>
              <a:t> whatsoever by or on behalf of the company (Ultimate Beneficiaries) or </a:t>
            </a:r>
          </a:p>
          <a:p>
            <a:pPr marL="0" indent="0">
              <a:buNone/>
            </a:pPr>
            <a:r>
              <a:rPr lang="en-IN" sz="2400" dirty="0"/>
              <a:t>provide any guarantee, security or the like to or on behalf of the Ultimate Beneficiaries;  </a:t>
            </a:r>
          </a:p>
          <a:p>
            <a:pPr marL="0" indent="0">
              <a:buNone/>
            </a:pPr>
            <a:endParaRPr lang="en-US" sz="2400" dirty="0"/>
          </a:p>
        </p:txBody>
      </p:sp>
      <p:sp>
        <p:nvSpPr>
          <p:cNvPr id="6" name="Rectangle 5"/>
          <p:cNvSpPr/>
          <p:nvPr/>
        </p:nvSpPr>
        <p:spPr>
          <a:xfrm>
            <a:off x="3491880" y="-29830"/>
            <a:ext cx="1716432" cy="369332"/>
          </a:xfrm>
          <a:prstGeom prst="rect">
            <a:avLst/>
          </a:prstGeom>
        </p:spPr>
        <p:txBody>
          <a:bodyPr wrap="none">
            <a:spAutoFit/>
          </a:bodyPr>
          <a:lstStyle/>
          <a:p>
            <a:pPr lvl="0"/>
            <a:r>
              <a:rPr lang="en-IN" dirty="0">
                <a:solidFill>
                  <a:schemeClr val="bg1"/>
                </a:solidFill>
                <a:latin typeface="Calibri" pitchFamily="34" charset="0"/>
                <a:cs typeface="Calibri" pitchFamily="34" charset="0"/>
              </a:rPr>
              <a:t>Fund Circulation</a:t>
            </a:r>
          </a:p>
        </p:txBody>
      </p:sp>
      <p:sp>
        <p:nvSpPr>
          <p:cNvPr id="3" name="Date Placeholder 2">
            <a:extLst>
              <a:ext uri="{FF2B5EF4-FFF2-40B4-BE49-F238E27FC236}">
                <a16:creationId xmlns:a16="http://schemas.microsoft.com/office/drawing/2014/main" id="{B889D185-2E73-97D0-BAAA-CE9D174B50F3}"/>
              </a:ext>
            </a:extLst>
          </p:cNvPr>
          <p:cNvSpPr>
            <a:spLocks noGrp="1"/>
          </p:cNvSpPr>
          <p:nvPr>
            <p:ph type="dt" sz="half" idx="10"/>
          </p:nvPr>
        </p:nvSpPr>
        <p:spPr/>
        <p:txBody>
          <a:bodyPr/>
          <a:lstStyle/>
          <a:p>
            <a:fld id="{1B404A60-270E-49B9-B0B8-C3706CD44470}" type="datetime1">
              <a:rPr lang="en-US" smtClean="0"/>
              <a:t>4/18/2023</a:t>
            </a:fld>
            <a:endParaRPr lang="en-IN"/>
          </a:p>
        </p:txBody>
      </p:sp>
      <p:sp>
        <p:nvSpPr>
          <p:cNvPr id="7" name="Footer Placeholder 6">
            <a:extLst>
              <a:ext uri="{FF2B5EF4-FFF2-40B4-BE49-F238E27FC236}">
                <a16:creationId xmlns:a16="http://schemas.microsoft.com/office/drawing/2014/main" id="{FF8192B2-BD1F-55ED-FB2F-B4B1FE72F028}"/>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37888861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9176" y="339502"/>
            <a:ext cx="8136904" cy="3510390"/>
          </a:xfrm>
        </p:spPr>
        <p:txBody>
          <a:bodyPr>
            <a:noAutofit/>
          </a:bodyPr>
          <a:lstStyle/>
          <a:p>
            <a:pPr marL="273050" indent="-273050">
              <a:buNone/>
            </a:pPr>
            <a:r>
              <a:rPr lang="en-IN" sz="2000" dirty="0"/>
              <a:t>the company shall </a:t>
            </a:r>
            <a:r>
              <a:rPr lang="en-IN" sz="2000" b="1" u="sng" dirty="0"/>
              <a:t>disclose</a:t>
            </a:r>
            <a:r>
              <a:rPr lang="en-IN" sz="2000" dirty="0"/>
              <a:t> the following:- </a:t>
            </a:r>
          </a:p>
          <a:p>
            <a:pPr marL="273050" indent="-273050"/>
            <a:r>
              <a:rPr lang="en-IN" sz="2000" dirty="0"/>
              <a:t>date and amount of fund advanced or loaned or invested in Intermediaries with complete </a:t>
            </a:r>
            <a:r>
              <a:rPr lang="en-IN" sz="2000" b="1" dirty="0"/>
              <a:t>details of each Intermediary</a:t>
            </a:r>
            <a:r>
              <a:rPr lang="en-IN" sz="2000" dirty="0"/>
              <a:t>. </a:t>
            </a:r>
          </a:p>
          <a:p>
            <a:pPr marL="273050" indent="-273050"/>
            <a:r>
              <a:rPr lang="en-US" sz="2000" dirty="0"/>
              <a:t>date and amount of fund further advanced or loaned or invested by such Intermediaries to other intermediaries or Ultimate Beneficiaries </a:t>
            </a:r>
            <a:r>
              <a:rPr lang="en-US" sz="2000" dirty="0" err="1"/>
              <a:t>alongwith</a:t>
            </a:r>
            <a:r>
              <a:rPr lang="en-US" sz="2000" dirty="0"/>
              <a:t> </a:t>
            </a:r>
            <a:r>
              <a:rPr lang="en-US" sz="2000" b="1" dirty="0"/>
              <a:t>complete details of the ultimate beneficiaries</a:t>
            </a:r>
            <a:r>
              <a:rPr lang="en-US" sz="2000" dirty="0"/>
              <a:t>.</a:t>
            </a:r>
            <a:endParaRPr lang="en-IN" sz="2000" dirty="0"/>
          </a:p>
          <a:p>
            <a:pPr marL="273050" indent="-273050"/>
            <a:r>
              <a:rPr lang="en-IN" sz="2000" dirty="0"/>
              <a:t>date and amount of guarantee, security or the like provided to or on behalf of the Ultimate Beneficiaries </a:t>
            </a:r>
          </a:p>
          <a:p>
            <a:pPr marL="273050" indent="-273050"/>
            <a:r>
              <a:rPr lang="en-US" sz="2000" dirty="0"/>
              <a:t>declaration that relevant provisions of the Foreign Exchange Management Act, 1999 (42 of 1999) and Companies Act has been complied with for such transactions and the transactions are </a:t>
            </a:r>
            <a:r>
              <a:rPr lang="en-US" sz="2000" b="1" dirty="0"/>
              <a:t>not violative of the Prevention of Money-Laundering act, 2002</a:t>
            </a:r>
            <a:r>
              <a:rPr lang="en-US" sz="2000" dirty="0"/>
              <a:t> (15 of 2003).;</a:t>
            </a:r>
          </a:p>
          <a:p>
            <a:pPr marL="273050" indent="-273050"/>
            <a:endParaRPr lang="en-US" sz="2000" dirty="0"/>
          </a:p>
        </p:txBody>
      </p:sp>
      <p:sp>
        <p:nvSpPr>
          <p:cNvPr id="6" name="Rectangle 5"/>
          <p:cNvSpPr/>
          <p:nvPr/>
        </p:nvSpPr>
        <p:spPr>
          <a:xfrm>
            <a:off x="3491880" y="-29830"/>
            <a:ext cx="1716432" cy="369332"/>
          </a:xfrm>
          <a:prstGeom prst="rect">
            <a:avLst/>
          </a:prstGeom>
        </p:spPr>
        <p:txBody>
          <a:bodyPr wrap="none">
            <a:spAutoFit/>
          </a:bodyPr>
          <a:lstStyle/>
          <a:p>
            <a:pPr lvl="0"/>
            <a:r>
              <a:rPr lang="en-IN" dirty="0">
                <a:solidFill>
                  <a:schemeClr val="bg1"/>
                </a:solidFill>
                <a:latin typeface="Calibri" pitchFamily="34" charset="0"/>
                <a:cs typeface="Calibri" pitchFamily="34" charset="0"/>
              </a:rPr>
              <a:t>Fund Circulation</a:t>
            </a:r>
          </a:p>
        </p:txBody>
      </p:sp>
      <p:sp>
        <p:nvSpPr>
          <p:cNvPr id="3" name="Date Placeholder 2">
            <a:extLst>
              <a:ext uri="{FF2B5EF4-FFF2-40B4-BE49-F238E27FC236}">
                <a16:creationId xmlns:a16="http://schemas.microsoft.com/office/drawing/2014/main" id="{02F93F34-B674-30B1-A751-542821052125}"/>
              </a:ext>
            </a:extLst>
          </p:cNvPr>
          <p:cNvSpPr>
            <a:spLocks noGrp="1"/>
          </p:cNvSpPr>
          <p:nvPr>
            <p:ph type="dt" sz="half" idx="10"/>
          </p:nvPr>
        </p:nvSpPr>
        <p:spPr/>
        <p:txBody>
          <a:bodyPr/>
          <a:lstStyle/>
          <a:p>
            <a:fld id="{40882005-3900-40DA-BF1E-C813030AC9C4}" type="datetime1">
              <a:rPr lang="en-US" smtClean="0"/>
              <a:t>4/18/2023</a:t>
            </a:fld>
            <a:endParaRPr lang="en-IN"/>
          </a:p>
        </p:txBody>
      </p:sp>
      <p:sp>
        <p:nvSpPr>
          <p:cNvPr id="7" name="Footer Placeholder 6">
            <a:extLst>
              <a:ext uri="{FF2B5EF4-FFF2-40B4-BE49-F238E27FC236}">
                <a16:creationId xmlns:a16="http://schemas.microsoft.com/office/drawing/2014/main" id="{D4264721-1901-586D-FD7B-5D2BE195E7EC}"/>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23070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85496"/>
            <a:ext cx="8352928" cy="3510390"/>
          </a:xfrm>
        </p:spPr>
        <p:txBody>
          <a:bodyPr>
            <a:noAutofit/>
          </a:bodyPr>
          <a:lstStyle/>
          <a:p>
            <a:pPr marL="0"/>
            <a:r>
              <a:rPr lang="en-IN" sz="2200" dirty="0"/>
              <a:t>Where a company has </a:t>
            </a:r>
            <a:r>
              <a:rPr lang="en-IN" sz="2200" b="1" u="sng" dirty="0"/>
              <a:t>received any fund</a:t>
            </a:r>
            <a:r>
              <a:rPr lang="en-IN" sz="2200" dirty="0"/>
              <a:t> from any person(s) or entity(</a:t>
            </a:r>
            <a:r>
              <a:rPr lang="en-IN" sz="2200" dirty="0" err="1"/>
              <a:t>ies</a:t>
            </a:r>
            <a:r>
              <a:rPr lang="en-IN" sz="2200" dirty="0"/>
              <a:t>), including foreign entities (Funding Party)</a:t>
            </a:r>
            <a:r>
              <a:rPr lang="en-IN" sz="2200" b="1" dirty="0"/>
              <a:t>  </a:t>
            </a:r>
            <a:r>
              <a:rPr lang="en-IN" sz="2200" dirty="0"/>
              <a:t>with the understanding (whether recorded in writing or otherwise) that the company shall </a:t>
            </a:r>
          </a:p>
          <a:p>
            <a:pPr marL="548640" lvl="3">
              <a:spcBef>
                <a:spcPts val="0"/>
              </a:spcBef>
            </a:pPr>
            <a:r>
              <a:rPr lang="en-IN" sz="2200" dirty="0"/>
              <a:t>directly or indirectly lend or invest in other persons or entities identified in any manner whatsoever by or on behalf of the Funding Party (Ultimate Beneficiaries) or </a:t>
            </a:r>
          </a:p>
          <a:p>
            <a:pPr marL="548640" lvl="3">
              <a:spcBef>
                <a:spcPts val="0"/>
              </a:spcBef>
            </a:pPr>
            <a:r>
              <a:rPr lang="en-IN" sz="2200" dirty="0"/>
              <a:t>provide any guarantee, security or the like on behalf of the Ultimate Beneficiaries,</a:t>
            </a:r>
          </a:p>
          <a:p>
            <a:pPr marL="0"/>
            <a:r>
              <a:rPr lang="en-US" sz="2200" dirty="0"/>
              <a:t>the company shall </a:t>
            </a:r>
            <a:r>
              <a:rPr lang="en-US" sz="2200" b="1" u="sng" dirty="0"/>
              <a:t>disclose </a:t>
            </a:r>
            <a:r>
              <a:rPr lang="en-US" sz="2200" dirty="0"/>
              <a:t>the following:- </a:t>
            </a:r>
            <a:endParaRPr lang="en-IN" sz="2200" dirty="0"/>
          </a:p>
          <a:p>
            <a:pPr marL="548640" lvl="3">
              <a:spcBef>
                <a:spcPts val="0"/>
              </a:spcBef>
            </a:pPr>
            <a:r>
              <a:rPr lang="en-IN" sz="2200" dirty="0"/>
              <a:t>date and amount of fund received from Funding parties with complete details of each Funding party. </a:t>
            </a:r>
          </a:p>
        </p:txBody>
      </p:sp>
      <p:sp>
        <p:nvSpPr>
          <p:cNvPr id="2" name="Date Placeholder 1">
            <a:extLst>
              <a:ext uri="{FF2B5EF4-FFF2-40B4-BE49-F238E27FC236}">
                <a16:creationId xmlns:a16="http://schemas.microsoft.com/office/drawing/2014/main" id="{E99284B3-7D55-6D44-190D-3A559A89D132}"/>
              </a:ext>
            </a:extLst>
          </p:cNvPr>
          <p:cNvSpPr>
            <a:spLocks noGrp="1"/>
          </p:cNvSpPr>
          <p:nvPr>
            <p:ph type="dt" sz="half" idx="10"/>
          </p:nvPr>
        </p:nvSpPr>
        <p:spPr/>
        <p:txBody>
          <a:bodyPr/>
          <a:lstStyle/>
          <a:p>
            <a:fld id="{9A4C1E8D-DB61-4C12-B5CD-878C1D5A33FC}" type="datetime1">
              <a:rPr lang="en-US" smtClean="0"/>
              <a:t>4/18/2023</a:t>
            </a:fld>
            <a:endParaRPr lang="en-IN"/>
          </a:p>
        </p:txBody>
      </p:sp>
      <p:sp>
        <p:nvSpPr>
          <p:cNvPr id="6" name="Footer Placeholder 5">
            <a:extLst>
              <a:ext uri="{FF2B5EF4-FFF2-40B4-BE49-F238E27FC236}">
                <a16:creationId xmlns:a16="http://schemas.microsoft.com/office/drawing/2014/main" id="{8F73C1FA-3699-D5AF-C472-1D2756186256}"/>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13357037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85496"/>
            <a:ext cx="8352928" cy="3510390"/>
          </a:xfrm>
        </p:spPr>
        <p:txBody>
          <a:bodyPr>
            <a:noAutofit/>
          </a:bodyPr>
          <a:lstStyle/>
          <a:p>
            <a:pPr marL="0"/>
            <a:r>
              <a:rPr lang="en-US" sz="2200" dirty="0"/>
              <a:t>the company shall </a:t>
            </a:r>
            <a:r>
              <a:rPr lang="en-US" sz="2200" b="1" u="sng" dirty="0"/>
              <a:t>disclose </a:t>
            </a:r>
            <a:r>
              <a:rPr lang="en-US" sz="2200" dirty="0"/>
              <a:t>the following:- </a:t>
            </a:r>
            <a:endParaRPr lang="en-IN" sz="2200" dirty="0"/>
          </a:p>
          <a:p>
            <a:pPr marL="548640" lvl="3">
              <a:spcBef>
                <a:spcPts val="0"/>
              </a:spcBef>
            </a:pPr>
            <a:r>
              <a:rPr lang="en-IN" sz="2200" dirty="0"/>
              <a:t>date and amount of fund received from Funding parties with complete details of each Funding party. </a:t>
            </a:r>
          </a:p>
          <a:p>
            <a:pPr marL="548640" lvl="3">
              <a:spcBef>
                <a:spcPts val="0"/>
              </a:spcBef>
            </a:pPr>
            <a:r>
              <a:rPr lang="en-IN" sz="2200" dirty="0"/>
              <a:t>date and amount of fund further advanced or loaned or invested other intermediaries or Ultimate Beneficiaries </a:t>
            </a:r>
            <a:r>
              <a:rPr lang="en-IN" sz="2200" dirty="0" err="1"/>
              <a:t>alongwith</a:t>
            </a:r>
            <a:r>
              <a:rPr lang="en-IN" sz="2200" dirty="0"/>
              <a:t> complete details of the other intermediaries’ or ultimate beneficiaries. </a:t>
            </a:r>
          </a:p>
          <a:p>
            <a:pPr marL="548640" lvl="3">
              <a:spcBef>
                <a:spcPts val="0"/>
              </a:spcBef>
            </a:pPr>
            <a:r>
              <a:rPr lang="en-IN" sz="2200" dirty="0"/>
              <a:t>date and amount of guarantee, security or the like provided to or on behalf of the Ultimate Beneficiaries </a:t>
            </a:r>
          </a:p>
          <a:p>
            <a:pPr marL="548640" lvl="3">
              <a:spcBef>
                <a:spcPts val="0"/>
              </a:spcBef>
            </a:pPr>
            <a:r>
              <a:rPr lang="en-US" sz="2200" dirty="0"/>
              <a:t>declaration that relevant provisions of the Foreign Exchange Management Act, 1999 (42 of 1999)  and Companies Act has been complied with for such transactions and the transactions are not violative of the Prevention of Money-Laundering act, 2002</a:t>
            </a:r>
            <a:endParaRPr lang="en-IN" sz="2200" dirty="0"/>
          </a:p>
        </p:txBody>
      </p:sp>
      <p:sp>
        <p:nvSpPr>
          <p:cNvPr id="2" name="Date Placeholder 1">
            <a:extLst>
              <a:ext uri="{FF2B5EF4-FFF2-40B4-BE49-F238E27FC236}">
                <a16:creationId xmlns:a16="http://schemas.microsoft.com/office/drawing/2014/main" id="{001C59BF-2B60-DCB7-FEDD-5EEF21B12D69}"/>
              </a:ext>
            </a:extLst>
          </p:cNvPr>
          <p:cNvSpPr>
            <a:spLocks noGrp="1"/>
          </p:cNvSpPr>
          <p:nvPr>
            <p:ph type="dt" sz="half" idx="10"/>
          </p:nvPr>
        </p:nvSpPr>
        <p:spPr/>
        <p:txBody>
          <a:bodyPr/>
          <a:lstStyle/>
          <a:p>
            <a:fld id="{8E36602A-735B-4625-A081-6AE622990D25}" type="datetime1">
              <a:rPr lang="en-US" smtClean="0"/>
              <a:t>4/18/2023</a:t>
            </a:fld>
            <a:endParaRPr lang="en-IN"/>
          </a:p>
        </p:txBody>
      </p:sp>
      <p:sp>
        <p:nvSpPr>
          <p:cNvPr id="6" name="Footer Placeholder 5">
            <a:extLst>
              <a:ext uri="{FF2B5EF4-FFF2-40B4-BE49-F238E27FC236}">
                <a16:creationId xmlns:a16="http://schemas.microsoft.com/office/drawing/2014/main" id="{FA26A8E5-CA5D-C556-83C1-0D17FAD8BFF5}"/>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39180792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Points to ponder..</a:t>
            </a:r>
          </a:p>
        </p:txBody>
      </p:sp>
      <p:sp>
        <p:nvSpPr>
          <p:cNvPr id="3" name="Content Placeholder 2"/>
          <p:cNvSpPr>
            <a:spLocks noGrp="1"/>
          </p:cNvSpPr>
          <p:nvPr>
            <p:ph idx="1"/>
          </p:nvPr>
        </p:nvSpPr>
        <p:spPr/>
        <p:txBody>
          <a:bodyPr>
            <a:normAutofit/>
          </a:bodyPr>
          <a:lstStyle/>
          <a:p>
            <a:pPr>
              <a:lnSpc>
                <a:spcPct val="114000"/>
              </a:lnSpc>
            </a:pPr>
            <a:r>
              <a:rPr lang="en-IN" sz="2400" dirty="0"/>
              <a:t>Intermediary / Funding Party?</a:t>
            </a:r>
          </a:p>
          <a:p>
            <a:pPr>
              <a:lnSpc>
                <a:spcPct val="114000"/>
              </a:lnSpc>
            </a:pPr>
            <a:r>
              <a:rPr lang="en-IN" sz="2400" dirty="0"/>
              <a:t>Advances in the ordinary course of business</a:t>
            </a:r>
          </a:p>
          <a:p>
            <a:pPr>
              <a:lnSpc>
                <a:spcPct val="114000"/>
              </a:lnSpc>
            </a:pPr>
            <a:r>
              <a:rPr lang="en-IN" sz="2400" dirty="0"/>
              <a:t>Previous year transactions?</a:t>
            </a:r>
          </a:p>
          <a:p>
            <a:pPr>
              <a:lnSpc>
                <a:spcPct val="114000"/>
              </a:lnSpc>
            </a:pPr>
            <a:r>
              <a:rPr lang="en-IN" sz="2400" dirty="0"/>
              <a:t>Complete details?</a:t>
            </a:r>
          </a:p>
          <a:p>
            <a:pPr>
              <a:lnSpc>
                <a:spcPct val="114000"/>
              </a:lnSpc>
            </a:pPr>
            <a:r>
              <a:rPr lang="en-IN" sz="2400" dirty="0"/>
              <a:t>With understanding?</a:t>
            </a:r>
          </a:p>
        </p:txBody>
      </p:sp>
      <p:sp>
        <p:nvSpPr>
          <p:cNvPr id="6" name="Date Placeholder 5">
            <a:extLst>
              <a:ext uri="{FF2B5EF4-FFF2-40B4-BE49-F238E27FC236}">
                <a16:creationId xmlns:a16="http://schemas.microsoft.com/office/drawing/2014/main" id="{10F91143-88C3-CAD3-D4EA-8F0A742D4C23}"/>
              </a:ext>
            </a:extLst>
          </p:cNvPr>
          <p:cNvSpPr>
            <a:spLocks noGrp="1"/>
          </p:cNvSpPr>
          <p:nvPr>
            <p:ph type="dt" sz="half" idx="10"/>
          </p:nvPr>
        </p:nvSpPr>
        <p:spPr/>
        <p:txBody>
          <a:bodyPr/>
          <a:lstStyle/>
          <a:p>
            <a:fld id="{89944580-A4B9-4B69-B07D-AA118325BE0D}" type="datetime1">
              <a:rPr lang="en-US" smtClean="0"/>
              <a:t>4/18/2023</a:t>
            </a:fld>
            <a:endParaRPr lang="en-IN"/>
          </a:p>
        </p:txBody>
      </p:sp>
      <p:sp>
        <p:nvSpPr>
          <p:cNvPr id="7" name="Footer Placeholder 6">
            <a:extLst>
              <a:ext uri="{FF2B5EF4-FFF2-40B4-BE49-F238E27FC236}">
                <a16:creationId xmlns:a16="http://schemas.microsoft.com/office/drawing/2014/main" id="{59A7D0F7-C314-52F3-F0A9-0CA80AAD188A}"/>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277751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8512" y="579512"/>
            <a:ext cx="7501880" cy="552078"/>
          </a:xfrm>
        </p:spPr>
        <p:txBody>
          <a:bodyPr>
            <a:noAutofit/>
          </a:bodyPr>
          <a:lstStyle/>
          <a:p>
            <a:r>
              <a:rPr lang="en-IN" sz="2800" dirty="0"/>
              <a:t>Companies (Audit and Auditors) Amendment Rules, 2021……1</a:t>
            </a:r>
          </a:p>
        </p:txBody>
      </p:sp>
      <p:sp>
        <p:nvSpPr>
          <p:cNvPr id="3" name="Content Placeholder 2"/>
          <p:cNvSpPr>
            <a:spLocks noGrp="1"/>
          </p:cNvSpPr>
          <p:nvPr>
            <p:ph idx="1"/>
          </p:nvPr>
        </p:nvSpPr>
        <p:spPr>
          <a:xfrm>
            <a:off x="323528" y="1167594"/>
            <a:ext cx="8568952" cy="3402378"/>
          </a:xfrm>
        </p:spPr>
        <p:txBody>
          <a:bodyPr>
            <a:noAutofit/>
          </a:bodyPr>
          <a:lstStyle/>
          <a:p>
            <a:pPr marL="0" indent="0">
              <a:buNone/>
            </a:pPr>
            <a:r>
              <a:rPr lang="en-IN" sz="2400" b="1" dirty="0"/>
              <a:t>Rule 11 Other Matters to be included in Auditors Report</a:t>
            </a:r>
          </a:p>
          <a:p>
            <a:r>
              <a:rPr lang="en-IN" sz="2400" dirty="0"/>
              <a:t>Inserted</a:t>
            </a:r>
          </a:p>
          <a:p>
            <a:pPr lvl="1"/>
            <a:r>
              <a:rPr lang="en-IN" sz="2400" dirty="0">
                <a:solidFill>
                  <a:schemeClr val="tx1"/>
                </a:solidFill>
              </a:rPr>
              <a:t>(e) (i) Whether the management has represented that, to the best of it’s knowledge and belief, </a:t>
            </a:r>
            <a:r>
              <a:rPr lang="en-IN" sz="2400" u="sng" dirty="0">
                <a:solidFill>
                  <a:schemeClr val="tx1"/>
                </a:solidFill>
              </a:rPr>
              <a:t>other than as disclosed</a:t>
            </a:r>
            <a:r>
              <a:rPr lang="en-IN" sz="2400" dirty="0">
                <a:solidFill>
                  <a:schemeClr val="tx1"/>
                </a:solidFill>
              </a:rPr>
              <a:t> in the notes to the accounts, </a:t>
            </a:r>
            <a:r>
              <a:rPr lang="en-IN" sz="2400" b="1" i="1" dirty="0">
                <a:solidFill>
                  <a:schemeClr val="tx1"/>
                </a:solidFill>
              </a:rPr>
              <a:t>no funds have been advanced or loaned or invested</a:t>
            </a:r>
            <a:r>
              <a:rPr lang="en-IN" sz="2400" dirty="0">
                <a:solidFill>
                  <a:schemeClr val="tx1"/>
                </a:solidFill>
              </a:rPr>
              <a:t> (either from borrowed funds or share premium or any other sources or kind of funds) by the company </a:t>
            </a:r>
            <a:r>
              <a:rPr lang="en-IN" sz="2400" b="1" i="1" dirty="0">
                <a:solidFill>
                  <a:schemeClr val="tx1"/>
                </a:solidFill>
              </a:rPr>
              <a:t>to or in any other person(s) or entity(</a:t>
            </a:r>
            <a:r>
              <a:rPr lang="en-IN" sz="2400" b="1" i="1" dirty="0" err="1">
                <a:solidFill>
                  <a:schemeClr val="tx1"/>
                </a:solidFill>
              </a:rPr>
              <a:t>ies</a:t>
            </a:r>
            <a:r>
              <a:rPr lang="en-IN" sz="2400" b="1" i="1" dirty="0">
                <a:solidFill>
                  <a:schemeClr val="tx1"/>
                </a:solidFill>
              </a:rPr>
              <a:t>)</a:t>
            </a:r>
            <a:r>
              <a:rPr lang="en-IN" sz="2400" dirty="0">
                <a:solidFill>
                  <a:schemeClr val="tx1"/>
                </a:solidFill>
              </a:rPr>
              <a:t>, including foreign entities (“Intermediaries”), with the understanding,</a:t>
            </a:r>
          </a:p>
        </p:txBody>
      </p:sp>
      <p:sp>
        <p:nvSpPr>
          <p:cNvPr id="6" name="TextBox 5"/>
          <p:cNvSpPr txBox="1"/>
          <p:nvPr/>
        </p:nvSpPr>
        <p:spPr>
          <a:xfrm>
            <a:off x="7164288" y="627534"/>
            <a:ext cx="1800200" cy="707886"/>
          </a:xfrm>
          <a:prstGeom prst="rect">
            <a:avLst/>
          </a:prstGeom>
          <a:noFill/>
        </p:spPr>
        <p:txBody>
          <a:bodyPr wrap="square" rtlCol="0">
            <a:spAutoFit/>
          </a:bodyPr>
          <a:lstStyle/>
          <a:p>
            <a:pPr algn="ctr"/>
            <a:r>
              <a:rPr lang="en-IN" sz="2000" dirty="0">
                <a:solidFill>
                  <a:srgbClr val="C00000"/>
                </a:solidFill>
                <a:latin typeface="Calibri" pitchFamily="34" charset="0"/>
                <a:cs typeface="Calibri" pitchFamily="34" charset="0"/>
              </a:rPr>
              <a:t>Effective from 1.4.2021</a:t>
            </a:r>
          </a:p>
        </p:txBody>
      </p:sp>
      <p:sp>
        <p:nvSpPr>
          <p:cNvPr id="7" name="Date Placeholder 6">
            <a:extLst>
              <a:ext uri="{FF2B5EF4-FFF2-40B4-BE49-F238E27FC236}">
                <a16:creationId xmlns:a16="http://schemas.microsoft.com/office/drawing/2014/main" id="{F9AA21F5-CDA2-C8F8-E188-905901E6DFD6}"/>
              </a:ext>
            </a:extLst>
          </p:cNvPr>
          <p:cNvSpPr>
            <a:spLocks noGrp="1"/>
          </p:cNvSpPr>
          <p:nvPr>
            <p:ph type="dt" sz="half" idx="10"/>
          </p:nvPr>
        </p:nvSpPr>
        <p:spPr/>
        <p:txBody>
          <a:bodyPr/>
          <a:lstStyle/>
          <a:p>
            <a:fld id="{B130BE15-EE97-4935-ABF2-7B17C7DA3329}" type="datetime1">
              <a:rPr lang="en-US" smtClean="0"/>
              <a:t>4/18/2023</a:t>
            </a:fld>
            <a:endParaRPr lang="en-IN"/>
          </a:p>
        </p:txBody>
      </p:sp>
      <p:sp>
        <p:nvSpPr>
          <p:cNvPr id="8" name="Footer Placeholder 7">
            <a:extLst>
              <a:ext uri="{FF2B5EF4-FFF2-40B4-BE49-F238E27FC236}">
                <a16:creationId xmlns:a16="http://schemas.microsoft.com/office/drawing/2014/main" id="{36763070-F406-0FD3-C5CB-116A9EFB43C9}"/>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1785158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8512" y="579512"/>
            <a:ext cx="7501880" cy="552078"/>
          </a:xfrm>
        </p:spPr>
        <p:txBody>
          <a:bodyPr>
            <a:noAutofit/>
          </a:bodyPr>
          <a:lstStyle/>
          <a:p>
            <a:r>
              <a:rPr lang="en-IN" sz="2800" dirty="0"/>
              <a:t>Companies (Audit and Auditors) Amendment Rules, 2021……1</a:t>
            </a:r>
          </a:p>
        </p:txBody>
      </p:sp>
      <p:sp>
        <p:nvSpPr>
          <p:cNvPr id="3" name="Content Placeholder 2"/>
          <p:cNvSpPr>
            <a:spLocks noGrp="1"/>
          </p:cNvSpPr>
          <p:nvPr>
            <p:ph idx="1"/>
          </p:nvPr>
        </p:nvSpPr>
        <p:spPr>
          <a:xfrm>
            <a:off x="323528" y="1131590"/>
            <a:ext cx="8568952" cy="3402378"/>
          </a:xfrm>
        </p:spPr>
        <p:txBody>
          <a:bodyPr>
            <a:noAutofit/>
          </a:bodyPr>
          <a:lstStyle/>
          <a:p>
            <a:pPr marL="0" indent="0">
              <a:buNone/>
            </a:pPr>
            <a:r>
              <a:rPr lang="en-IN" sz="2400" dirty="0">
                <a:solidFill>
                  <a:schemeClr val="tx1"/>
                </a:solidFill>
              </a:rPr>
              <a:t> whether recorded in writing or otherwise, that the Intermediary shall, whether, directly or indirectly lend or invest in other persons or entities identified in any manner whatsoever by or on behalf of the company (“Ultimate Beneficiaries”) or provide any guarantee, security or the like on behalf of the Ultimate Beneficiaries;</a:t>
            </a:r>
          </a:p>
        </p:txBody>
      </p:sp>
      <p:sp>
        <p:nvSpPr>
          <p:cNvPr id="6" name="TextBox 5"/>
          <p:cNvSpPr txBox="1"/>
          <p:nvPr/>
        </p:nvSpPr>
        <p:spPr>
          <a:xfrm>
            <a:off x="7164288" y="627534"/>
            <a:ext cx="1800200" cy="707886"/>
          </a:xfrm>
          <a:prstGeom prst="rect">
            <a:avLst/>
          </a:prstGeom>
          <a:noFill/>
        </p:spPr>
        <p:txBody>
          <a:bodyPr wrap="square" rtlCol="0">
            <a:spAutoFit/>
          </a:bodyPr>
          <a:lstStyle/>
          <a:p>
            <a:pPr algn="ctr"/>
            <a:r>
              <a:rPr lang="en-IN" sz="2000" dirty="0">
                <a:solidFill>
                  <a:srgbClr val="C00000"/>
                </a:solidFill>
                <a:latin typeface="Calibri" pitchFamily="34" charset="0"/>
                <a:cs typeface="Calibri" pitchFamily="34" charset="0"/>
              </a:rPr>
              <a:t>Effective from 1.4.2021</a:t>
            </a:r>
          </a:p>
        </p:txBody>
      </p:sp>
      <p:sp>
        <p:nvSpPr>
          <p:cNvPr id="7" name="Date Placeholder 6">
            <a:extLst>
              <a:ext uri="{FF2B5EF4-FFF2-40B4-BE49-F238E27FC236}">
                <a16:creationId xmlns:a16="http://schemas.microsoft.com/office/drawing/2014/main" id="{5DF78E46-4C3F-9BBF-3BCE-D6C127E77D50}"/>
              </a:ext>
            </a:extLst>
          </p:cNvPr>
          <p:cNvSpPr>
            <a:spLocks noGrp="1"/>
          </p:cNvSpPr>
          <p:nvPr>
            <p:ph type="dt" sz="half" idx="10"/>
          </p:nvPr>
        </p:nvSpPr>
        <p:spPr/>
        <p:txBody>
          <a:bodyPr/>
          <a:lstStyle/>
          <a:p>
            <a:fld id="{1A734F3C-BF37-4F7E-835A-5A1BEBBCB7D9}" type="datetime1">
              <a:rPr lang="en-US" smtClean="0"/>
              <a:t>4/18/2023</a:t>
            </a:fld>
            <a:endParaRPr lang="en-IN"/>
          </a:p>
        </p:txBody>
      </p:sp>
      <p:sp>
        <p:nvSpPr>
          <p:cNvPr id="8" name="Footer Placeholder 7">
            <a:extLst>
              <a:ext uri="{FF2B5EF4-FFF2-40B4-BE49-F238E27FC236}">
                <a16:creationId xmlns:a16="http://schemas.microsoft.com/office/drawing/2014/main" id="{A4FD9D25-45A1-C665-2FFA-FDA1C1E45994}"/>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17088682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141480"/>
            <a:ext cx="8005936" cy="552078"/>
          </a:xfrm>
        </p:spPr>
        <p:txBody>
          <a:bodyPr>
            <a:noAutofit/>
          </a:bodyPr>
          <a:lstStyle/>
          <a:p>
            <a:r>
              <a:rPr lang="en-IN" sz="2400" dirty="0"/>
              <a:t>Companies (Audit and Auditors) Amendment Rules, 2021……..2</a:t>
            </a:r>
          </a:p>
        </p:txBody>
      </p:sp>
      <p:sp>
        <p:nvSpPr>
          <p:cNvPr id="3" name="Content Placeholder 2"/>
          <p:cNvSpPr>
            <a:spLocks noGrp="1"/>
          </p:cNvSpPr>
          <p:nvPr>
            <p:ph idx="1"/>
          </p:nvPr>
        </p:nvSpPr>
        <p:spPr>
          <a:xfrm>
            <a:off x="827584" y="681540"/>
            <a:ext cx="7543800" cy="3240360"/>
          </a:xfrm>
        </p:spPr>
        <p:txBody>
          <a:bodyPr>
            <a:noAutofit/>
          </a:bodyPr>
          <a:lstStyle/>
          <a:p>
            <a:pPr marL="0" indent="0" fontAlgn="base">
              <a:buNone/>
            </a:pPr>
            <a:r>
              <a:rPr lang="en-IN" sz="2400" dirty="0"/>
              <a:t>(e) (ii) Whether the management has represented, that, to the best of it’s knowledge and belief, </a:t>
            </a:r>
            <a:r>
              <a:rPr lang="en-IN" sz="2400" u="sng" dirty="0"/>
              <a:t>other than as disclosed in the notes</a:t>
            </a:r>
            <a:r>
              <a:rPr lang="en-IN" sz="2400" dirty="0"/>
              <a:t> to the accounts, </a:t>
            </a:r>
            <a:r>
              <a:rPr lang="en-IN" sz="2400" b="1" i="1" dirty="0"/>
              <a:t>no funds have been received by the company</a:t>
            </a:r>
            <a:r>
              <a:rPr lang="en-IN" sz="2400" dirty="0"/>
              <a:t> from any person(s) or entity(ies), including foreign entities (“Funding Parties”), with the understanding, whether recorded in writing or otherwise, that the company shall, whether</a:t>
            </a:r>
            <a:r>
              <a:rPr lang="en-IN" sz="2400" b="1" i="1" dirty="0"/>
              <a:t>, directly or indirectly, lend or invest in other persons or entities</a:t>
            </a:r>
            <a:r>
              <a:rPr lang="en-IN" sz="2400" dirty="0"/>
              <a:t> identified in any manner whatsoever by or on behalf of the Funding Party</a:t>
            </a:r>
          </a:p>
        </p:txBody>
      </p:sp>
      <p:sp>
        <p:nvSpPr>
          <p:cNvPr id="6" name="Date Placeholder 5">
            <a:extLst>
              <a:ext uri="{FF2B5EF4-FFF2-40B4-BE49-F238E27FC236}">
                <a16:creationId xmlns:a16="http://schemas.microsoft.com/office/drawing/2014/main" id="{720D1385-15A8-662A-6BE7-51C3C9B02B39}"/>
              </a:ext>
            </a:extLst>
          </p:cNvPr>
          <p:cNvSpPr>
            <a:spLocks noGrp="1"/>
          </p:cNvSpPr>
          <p:nvPr>
            <p:ph type="dt" sz="half" idx="10"/>
          </p:nvPr>
        </p:nvSpPr>
        <p:spPr/>
        <p:txBody>
          <a:bodyPr/>
          <a:lstStyle/>
          <a:p>
            <a:fld id="{7A7FDEDE-7B99-427B-8D76-A7FA47B98927}" type="datetime1">
              <a:rPr lang="en-US" smtClean="0"/>
              <a:t>4/18/2023</a:t>
            </a:fld>
            <a:endParaRPr lang="en-IN"/>
          </a:p>
        </p:txBody>
      </p:sp>
      <p:sp>
        <p:nvSpPr>
          <p:cNvPr id="7" name="Footer Placeholder 6">
            <a:extLst>
              <a:ext uri="{FF2B5EF4-FFF2-40B4-BE49-F238E27FC236}">
                <a16:creationId xmlns:a16="http://schemas.microsoft.com/office/drawing/2014/main" id="{F96A7741-5B37-BCAE-0042-4F6EDD2C43EC}"/>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6732451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141480"/>
            <a:ext cx="8005936" cy="552078"/>
          </a:xfrm>
        </p:spPr>
        <p:txBody>
          <a:bodyPr>
            <a:noAutofit/>
          </a:bodyPr>
          <a:lstStyle/>
          <a:p>
            <a:r>
              <a:rPr lang="en-IN" sz="2400" dirty="0"/>
              <a:t>Companies (Audit and Auditors) Amendment Rules, 2021……..2</a:t>
            </a:r>
          </a:p>
        </p:txBody>
      </p:sp>
      <p:sp>
        <p:nvSpPr>
          <p:cNvPr id="3" name="Content Placeholder 2"/>
          <p:cNvSpPr>
            <a:spLocks noGrp="1"/>
          </p:cNvSpPr>
          <p:nvPr>
            <p:ph idx="1"/>
          </p:nvPr>
        </p:nvSpPr>
        <p:spPr>
          <a:xfrm>
            <a:off x="827584" y="681540"/>
            <a:ext cx="7543800" cy="3240360"/>
          </a:xfrm>
        </p:spPr>
        <p:txBody>
          <a:bodyPr>
            <a:noAutofit/>
          </a:bodyPr>
          <a:lstStyle/>
          <a:p>
            <a:pPr marL="0" indent="0" fontAlgn="base">
              <a:buNone/>
            </a:pPr>
            <a:r>
              <a:rPr lang="en-IN" sz="2400" dirty="0"/>
              <a:t>(“Ultimate Beneficiaries”) or provide any guarantee, security or the like on behalf of the Ultimate Beneficiaries; and</a:t>
            </a:r>
          </a:p>
          <a:p>
            <a:pPr marL="0" indent="0">
              <a:buNone/>
            </a:pPr>
            <a:r>
              <a:rPr lang="en-IN" sz="2400" dirty="0"/>
              <a:t>(iii) Based on such audit procedures that the auditor has considered </a:t>
            </a:r>
            <a:r>
              <a:rPr lang="en-IN" sz="2400" b="1" i="1" dirty="0"/>
              <a:t>reasonable and appropriate</a:t>
            </a:r>
            <a:r>
              <a:rPr lang="en-IN" sz="2400" dirty="0"/>
              <a:t> in the circumstances, nothing has come to their notice that has caused them to believe that the representations under sub-clause (i) and (ii) contain any material mis-statement.</a:t>
            </a:r>
          </a:p>
        </p:txBody>
      </p:sp>
      <p:sp>
        <p:nvSpPr>
          <p:cNvPr id="6" name="Date Placeholder 5">
            <a:extLst>
              <a:ext uri="{FF2B5EF4-FFF2-40B4-BE49-F238E27FC236}">
                <a16:creationId xmlns:a16="http://schemas.microsoft.com/office/drawing/2014/main" id="{F0923216-D52D-DC0A-1934-BFF011D9D577}"/>
              </a:ext>
            </a:extLst>
          </p:cNvPr>
          <p:cNvSpPr>
            <a:spLocks noGrp="1"/>
          </p:cNvSpPr>
          <p:nvPr>
            <p:ph type="dt" sz="half" idx="10"/>
          </p:nvPr>
        </p:nvSpPr>
        <p:spPr/>
        <p:txBody>
          <a:bodyPr/>
          <a:lstStyle/>
          <a:p>
            <a:fld id="{77663554-3526-4551-B90F-1229316B1C7D}" type="datetime1">
              <a:rPr lang="en-US" smtClean="0"/>
              <a:t>4/18/2023</a:t>
            </a:fld>
            <a:endParaRPr lang="en-IN"/>
          </a:p>
        </p:txBody>
      </p:sp>
      <p:sp>
        <p:nvSpPr>
          <p:cNvPr id="7" name="Footer Placeholder 6">
            <a:extLst>
              <a:ext uri="{FF2B5EF4-FFF2-40B4-BE49-F238E27FC236}">
                <a16:creationId xmlns:a16="http://schemas.microsoft.com/office/drawing/2014/main" id="{164FC38D-148C-C77B-EE57-9EA45C3B62A6}"/>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575273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B1828-B1A0-AA90-4AAC-93DF5316EBC4}"/>
              </a:ext>
            </a:extLst>
          </p:cNvPr>
          <p:cNvSpPr>
            <a:spLocks noGrp="1"/>
          </p:cNvSpPr>
          <p:nvPr>
            <p:ph type="title"/>
          </p:nvPr>
        </p:nvSpPr>
        <p:spPr/>
        <p:txBody>
          <a:bodyPr>
            <a:normAutofit fontScale="90000"/>
          </a:bodyPr>
          <a:lstStyle/>
          <a:p>
            <a:r>
              <a:rPr lang="en-US" dirty="0"/>
              <a:t> </a:t>
            </a:r>
            <a:endParaRPr lang="en-IN" dirty="0"/>
          </a:p>
        </p:txBody>
      </p:sp>
      <p:sp>
        <p:nvSpPr>
          <p:cNvPr id="3" name="Content Placeholder 2">
            <a:extLst>
              <a:ext uri="{FF2B5EF4-FFF2-40B4-BE49-F238E27FC236}">
                <a16:creationId xmlns:a16="http://schemas.microsoft.com/office/drawing/2014/main" id="{43BAB07A-C286-5962-C58F-02A7ADFE874E}"/>
              </a:ext>
            </a:extLst>
          </p:cNvPr>
          <p:cNvSpPr>
            <a:spLocks noGrp="1"/>
          </p:cNvSpPr>
          <p:nvPr>
            <p:ph idx="1"/>
          </p:nvPr>
        </p:nvSpPr>
        <p:spPr>
          <a:xfrm>
            <a:off x="323528" y="291479"/>
            <a:ext cx="8496944" cy="4382691"/>
          </a:xfrm>
        </p:spPr>
        <p:txBody>
          <a:bodyPr>
            <a:noAutofit/>
          </a:bodyPr>
          <a:lstStyle/>
          <a:p>
            <a:pPr marL="0" indent="0">
              <a:buNone/>
            </a:pPr>
            <a:r>
              <a:rPr lang="en-US" sz="2600" b="1" i="0" u="none" strike="noStrike" baseline="0" dirty="0">
                <a:solidFill>
                  <a:srgbClr val="1F3863"/>
                </a:solidFill>
                <a:latin typeface="Agency FB" panose="020B0503020202020204" pitchFamily="34" charset="0"/>
              </a:rPr>
              <a:t>Companies exempted under CARO 2020 </a:t>
            </a:r>
            <a:r>
              <a:rPr lang="en-US" sz="2600" b="0" i="0" u="none" strike="noStrike" baseline="0" dirty="0">
                <a:solidFill>
                  <a:srgbClr val="FFFFFF"/>
                </a:solidFill>
                <a:latin typeface="Calibri" panose="020F0502020204030204" pitchFamily="34" charset="0"/>
              </a:rPr>
              <a:t>5 </a:t>
            </a:r>
          </a:p>
          <a:p>
            <a:pPr marL="0" indent="0">
              <a:buNone/>
            </a:pPr>
            <a:r>
              <a:rPr lang="en-US" sz="2600" b="1" i="0" u="none" strike="noStrike" baseline="0" dirty="0">
                <a:solidFill>
                  <a:srgbClr val="92D050"/>
                </a:solidFill>
                <a:latin typeface="Calibri" panose="020F0502020204030204" pitchFamily="34" charset="0"/>
              </a:rPr>
              <a:t>The Order provides that it shall not apply to: </a:t>
            </a:r>
            <a:endParaRPr lang="en-US" sz="2600" b="0" i="0" u="none" strike="noStrike" baseline="0" dirty="0">
              <a:solidFill>
                <a:srgbClr val="92D050"/>
              </a:solidFill>
              <a:latin typeface="Calibri" panose="020F0502020204030204" pitchFamily="34" charset="0"/>
            </a:endParaRPr>
          </a:p>
          <a:p>
            <a:r>
              <a:rPr lang="en-US" sz="2600" b="1" i="0" u="none" strike="noStrike" baseline="0" dirty="0">
                <a:solidFill>
                  <a:srgbClr val="2E5496"/>
                </a:solidFill>
                <a:latin typeface="Calibri" panose="020F0502020204030204" pitchFamily="34" charset="0"/>
              </a:rPr>
              <a:t>Banking company </a:t>
            </a:r>
            <a:r>
              <a:rPr lang="en-US" sz="2600" b="0" i="0" u="none" strike="noStrike" baseline="0" dirty="0">
                <a:solidFill>
                  <a:srgbClr val="2E5496"/>
                </a:solidFill>
                <a:latin typeface="Calibri" panose="020F0502020204030204" pitchFamily="34" charset="0"/>
              </a:rPr>
              <a:t>as defined in clause (c) of section 5 of the Banking Regulation Act, 1949; </a:t>
            </a:r>
          </a:p>
          <a:p>
            <a:r>
              <a:rPr lang="en-US" sz="2600" b="1" i="0" u="none" strike="noStrike" baseline="0" dirty="0">
                <a:solidFill>
                  <a:srgbClr val="2E5496"/>
                </a:solidFill>
                <a:latin typeface="Calibri" panose="020F0502020204030204" pitchFamily="34" charset="0"/>
              </a:rPr>
              <a:t>Insurance company </a:t>
            </a:r>
            <a:r>
              <a:rPr lang="en-US" sz="2600" b="0" i="0" u="none" strike="noStrike" baseline="0" dirty="0">
                <a:solidFill>
                  <a:srgbClr val="2E5496"/>
                </a:solidFill>
                <a:latin typeface="Calibri" panose="020F0502020204030204" pitchFamily="34" charset="0"/>
              </a:rPr>
              <a:t>as defined under Insurance Act, 1938; </a:t>
            </a:r>
          </a:p>
          <a:p>
            <a:r>
              <a:rPr lang="en-US" sz="2600" b="0" i="0" u="none" strike="noStrike" baseline="0" dirty="0">
                <a:solidFill>
                  <a:srgbClr val="2E5496"/>
                </a:solidFill>
                <a:latin typeface="Calibri" panose="020F0502020204030204" pitchFamily="34" charset="0"/>
              </a:rPr>
              <a:t>Companies licensed to operate under section 8 of the Act; </a:t>
            </a:r>
          </a:p>
          <a:p>
            <a:r>
              <a:rPr lang="en-US" sz="2600" b="1" i="0" u="none" strike="noStrike" baseline="0" dirty="0">
                <a:solidFill>
                  <a:srgbClr val="C00000"/>
                </a:solidFill>
                <a:latin typeface="Calibri" panose="020F0502020204030204" pitchFamily="34" charset="0"/>
              </a:rPr>
              <a:t>One person company </a:t>
            </a:r>
            <a:r>
              <a:rPr lang="en-US" sz="2600" b="0" i="0" u="none" strike="noStrike" baseline="0" dirty="0">
                <a:solidFill>
                  <a:srgbClr val="C00000"/>
                </a:solidFill>
                <a:latin typeface="Calibri" panose="020F0502020204030204" pitchFamily="34" charset="0"/>
              </a:rPr>
              <a:t>as defined under section 2 (62) of the Act </a:t>
            </a:r>
          </a:p>
          <a:p>
            <a:r>
              <a:rPr lang="en-US" sz="2600" b="1" i="0" u="none" strike="noStrike" baseline="0" dirty="0">
                <a:solidFill>
                  <a:srgbClr val="C00000"/>
                </a:solidFill>
                <a:latin typeface="Calibri" panose="020F0502020204030204" pitchFamily="34" charset="0"/>
              </a:rPr>
              <a:t>Small company </a:t>
            </a:r>
            <a:r>
              <a:rPr lang="en-US" sz="2600" b="0" i="0" u="none" strike="noStrike" baseline="0" dirty="0">
                <a:solidFill>
                  <a:srgbClr val="C00000"/>
                </a:solidFill>
                <a:latin typeface="Calibri" panose="020F0502020204030204" pitchFamily="34" charset="0"/>
              </a:rPr>
              <a:t>as defined under section 2 (85) of the Act; and</a:t>
            </a:r>
            <a:endParaRPr lang="en-IN" sz="2600" dirty="0">
              <a:solidFill>
                <a:srgbClr val="C00000"/>
              </a:solidFill>
            </a:endParaRPr>
          </a:p>
        </p:txBody>
      </p:sp>
      <p:sp>
        <p:nvSpPr>
          <p:cNvPr id="6" name="Date Placeholder 5">
            <a:extLst>
              <a:ext uri="{FF2B5EF4-FFF2-40B4-BE49-F238E27FC236}">
                <a16:creationId xmlns:a16="http://schemas.microsoft.com/office/drawing/2014/main" id="{27F784EA-DE67-BBF1-5921-1B6AC4F550EF}"/>
              </a:ext>
            </a:extLst>
          </p:cNvPr>
          <p:cNvSpPr>
            <a:spLocks noGrp="1"/>
          </p:cNvSpPr>
          <p:nvPr>
            <p:ph type="dt" sz="half" idx="10"/>
          </p:nvPr>
        </p:nvSpPr>
        <p:spPr/>
        <p:txBody>
          <a:bodyPr/>
          <a:lstStyle/>
          <a:p>
            <a:fld id="{48358FB5-9327-4454-A312-A138CEEBD4B4}" type="datetime1">
              <a:rPr lang="en-US" smtClean="0"/>
              <a:t>4/18/2023</a:t>
            </a:fld>
            <a:endParaRPr lang="en-IN"/>
          </a:p>
        </p:txBody>
      </p:sp>
      <p:sp>
        <p:nvSpPr>
          <p:cNvPr id="7" name="Footer Placeholder 6">
            <a:extLst>
              <a:ext uri="{FF2B5EF4-FFF2-40B4-BE49-F238E27FC236}">
                <a16:creationId xmlns:a16="http://schemas.microsoft.com/office/drawing/2014/main" id="{D7732B8D-2996-995D-C63D-816EA98DC20E}"/>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25740333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755576" y="519522"/>
            <a:ext cx="7543800" cy="3510390"/>
          </a:xfrm>
        </p:spPr>
        <p:txBody>
          <a:bodyPr>
            <a:noAutofit/>
          </a:bodyPr>
          <a:lstStyle/>
          <a:p>
            <a:r>
              <a:rPr lang="en-US" dirty="0"/>
              <a:t>Where the company has not used the borrowings from banks and financial institutions for the </a:t>
            </a:r>
            <a:r>
              <a:rPr lang="en-US" b="1" dirty="0"/>
              <a:t>specific purpose</a:t>
            </a:r>
            <a:r>
              <a:rPr lang="en-US" dirty="0"/>
              <a:t> for which it was taken at the balance sheet date, the </a:t>
            </a:r>
          </a:p>
          <a:p>
            <a:pPr marL="0" indent="0">
              <a:buNone/>
            </a:pPr>
            <a:r>
              <a:rPr lang="en-US" dirty="0"/>
              <a:t>    company shall </a:t>
            </a:r>
            <a:r>
              <a:rPr lang="en-US" u="sng" dirty="0"/>
              <a:t>disclose the details </a:t>
            </a:r>
          </a:p>
          <a:p>
            <a:pPr marL="0" indent="0">
              <a:buNone/>
            </a:pPr>
            <a:r>
              <a:rPr lang="en-US" dirty="0"/>
              <a:t>    </a:t>
            </a:r>
            <a:r>
              <a:rPr lang="en-US" u="sng" dirty="0"/>
              <a:t>of where they have been used.</a:t>
            </a:r>
            <a:endParaRPr lang="en-IN" dirty="0"/>
          </a:p>
        </p:txBody>
      </p:sp>
      <p:sp>
        <p:nvSpPr>
          <p:cNvPr id="6" name="Rectangle 5"/>
          <p:cNvSpPr/>
          <p:nvPr/>
        </p:nvSpPr>
        <p:spPr>
          <a:xfrm>
            <a:off x="3203848" y="-20538"/>
            <a:ext cx="3014158" cy="369332"/>
          </a:xfrm>
          <a:prstGeom prst="rect">
            <a:avLst/>
          </a:prstGeom>
        </p:spPr>
        <p:txBody>
          <a:bodyPr wrap="none">
            <a:spAutoFit/>
          </a:bodyPr>
          <a:lstStyle/>
          <a:p>
            <a:pPr lvl="0"/>
            <a:r>
              <a:rPr lang="en-IN" dirty="0">
                <a:solidFill>
                  <a:schemeClr val="bg1"/>
                </a:solidFill>
                <a:latin typeface="Calibri" pitchFamily="34" charset="0"/>
                <a:cs typeface="Calibri" pitchFamily="34" charset="0"/>
              </a:rPr>
              <a:t>Borrowing – Purpose, Security</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4550" y="2280628"/>
            <a:ext cx="1907289" cy="2075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a:extLst>
              <a:ext uri="{FF2B5EF4-FFF2-40B4-BE49-F238E27FC236}">
                <a16:creationId xmlns:a16="http://schemas.microsoft.com/office/drawing/2014/main" id="{EBE760E3-7069-B754-340B-534A2EEFDF8D}"/>
              </a:ext>
            </a:extLst>
          </p:cNvPr>
          <p:cNvSpPr>
            <a:spLocks noGrp="1"/>
          </p:cNvSpPr>
          <p:nvPr>
            <p:ph type="dt" sz="half" idx="10"/>
          </p:nvPr>
        </p:nvSpPr>
        <p:spPr/>
        <p:txBody>
          <a:bodyPr/>
          <a:lstStyle/>
          <a:p>
            <a:fld id="{B9DC026C-063E-468C-8892-B8088145E779}" type="datetime1">
              <a:rPr lang="en-US" smtClean="0"/>
              <a:t>4/18/2023</a:t>
            </a:fld>
            <a:endParaRPr lang="en-IN"/>
          </a:p>
        </p:txBody>
      </p:sp>
      <p:sp>
        <p:nvSpPr>
          <p:cNvPr id="3" name="Footer Placeholder 2">
            <a:extLst>
              <a:ext uri="{FF2B5EF4-FFF2-40B4-BE49-F238E27FC236}">
                <a16:creationId xmlns:a16="http://schemas.microsoft.com/office/drawing/2014/main" id="{85F99F61-357B-E73B-DED9-746BE2FB4E64}"/>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12321297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755576" y="519522"/>
            <a:ext cx="7543800" cy="3510390"/>
          </a:xfrm>
        </p:spPr>
        <p:txBody>
          <a:bodyPr>
            <a:noAutofit/>
          </a:bodyPr>
          <a:lstStyle/>
          <a:p>
            <a:pPr marL="0" indent="0" fontAlgn="base">
              <a:buNone/>
            </a:pPr>
            <a:r>
              <a:rPr lang="en-IN" sz="2400" dirty="0"/>
              <a:t>(vii) Where the Company has </a:t>
            </a:r>
            <a:r>
              <a:rPr lang="en-IN" sz="2400" b="1" dirty="0"/>
              <a:t>borrowings from banks or financial institutions on the basis of security of current assets</a:t>
            </a:r>
            <a:r>
              <a:rPr lang="en-IN" sz="2400" dirty="0"/>
              <a:t>, it shall disclose the following:- </a:t>
            </a:r>
          </a:p>
          <a:p>
            <a:pPr lvl="2" fontAlgn="base"/>
            <a:r>
              <a:rPr lang="en-IN" sz="2400" dirty="0"/>
              <a:t>whether </a:t>
            </a:r>
            <a:r>
              <a:rPr lang="en-IN" sz="2400" b="1" dirty="0"/>
              <a:t>quarterly returns </a:t>
            </a:r>
            <a:r>
              <a:rPr lang="en-IN" sz="2400" dirty="0"/>
              <a:t>or </a:t>
            </a:r>
            <a:r>
              <a:rPr lang="en-IN" sz="2400" b="1" dirty="0"/>
              <a:t>statements </a:t>
            </a:r>
            <a:r>
              <a:rPr lang="en-IN" sz="2400" dirty="0"/>
              <a:t>of current assets filed by the Company with banks or financial institutions are </a:t>
            </a:r>
            <a:r>
              <a:rPr lang="en-IN" sz="2400" u="sng" dirty="0"/>
              <a:t>in agreement with the books of accounts</a:t>
            </a:r>
            <a:r>
              <a:rPr lang="en-IN" sz="2400" dirty="0"/>
              <a:t>.  </a:t>
            </a:r>
          </a:p>
          <a:p>
            <a:pPr lvl="2" fontAlgn="base"/>
            <a:r>
              <a:rPr lang="en-IN" sz="2400" dirty="0"/>
              <a:t>if </a:t>
            </a:r>
            <a:r>
              <a:rPr lang="en-IN" sz="2400" b="1" dirty="0"/>
              <a:t>not</a:t>
            </a:r>
            <a:r>
              <a:rPr lang="en-IN" sz="2400" dirty="0"/>
              <a:t>, summary of reconciliation and reasons of material discrepancies, if any to be adequately disclosed. </a:t>
            </a:r>
          </a:p>
        </p:txBody>
      </p:sp>
      <p:sp>
        <p:nvSpPr>
          <p:cNvPr id="6" name="Rectangle 5"/>
          <p:cNvSpPr/>
          <p:nvPr/>
        </p:nvSpPr>
        <p:spPr>
          <a:xfrm>
            <a:off x="3203848" y="-20538"/>
            <a:ext cx="3014158" cy="369332"/>
          </a:xfrm>
          <a:prstGeom prst="rect">
            <a:avLst/>
          </a:prstGeom>
        </p:spPr>
        <p:txBody>
          <a:bodyPr wrap="none">
            <a:spAutoFit/>
          </a:bodyPr>
          <a:lstStyle/>
          <a:p>
            <a:pPr lvl="0"/>
            <a:r>
              <a:rPr lang="en-IN" dirty="0">
                <a:solidFill>
                  <a:schemeClr val="bg1"/>
                </a:solidFill>
                <a:latin typeface="Calibri" pitchFamily="34" charset="0"/>
                <a:cs typeface="Calibri" pitchFamily="34" charset="0"/>
              </a:rPr>
              <a:t>Borrowing – Purpose, Security</a:t>
            </a:r>
          </a:p>
        </p:txBody>
      </p:sp>
      <p:sp>
        <p:nvSpPr>
          <p:cNvPr id="2" name="Date Placeholder 1">
            <a:extLst>
              <a:ext uri="{FF2B5EF4-FFF2-40B4-BE49-F238E27FC236}">
                <a16:creationId xmlns:a16="http://schemas.microsoft.com/office/drawing/2014/main" id="{EC431E9E-2EBF-1F71-D933-B952C021B722}"/>
              </a:ext>
            </a:extLst>
          </p:cNvPr>
          <p:cNvSpPr>
            <a:spLocks noGrp="1"/>
          </p:cNvSpPr>
          <p:nvPr>
            <p:ph type="dt" sz="half" idx="10"/>
          </p:nvPr>
        </p:nvSpPr>
        <p:spPr/>
        <p:txBody>
          <a:bodyPr/>
          <a:lstStyle/>
          <a:p>
            <a:fld id="{35E62247-F8AB-4627-9115-552A0E9ED6D0}" type="datetime1">
              <a:rPr lang="en-US" smtClean="0"/>
              <a:t>4/18/2023</a:t>
            </a:fld>
            <a:endParaRPr lang="en-IN"/>
          </a:p>
        </p:txBody>
      </p:sp>
      <p:sp>
        <p:nvSpPr>
          <p:cNvPr id="3" name="Footer Placeholder 2">
            <a:extLst>
              <a:ext uri="{FF2B5EF4-FFF2-40B4-BE49-F238E27FC236}">
                <a16:creationId xmlns:a16="http://schemas.microsoft.com/office/drawing/2014/main" id="{41D4A280-E6AD-013E-99BE-47A78A6B5332}"/>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376864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755576" y="519522"/>
            <a:ext cx="7543800" cy="3510390"/>
          </a:xfrm>
        </p:spPr>
        <p:txBody>
          <a:bodyPr>
            <a:noAutofit/>
          </a:bodyPr>
          <a:lstStyle/>
          <a:p>
            <a:pPr marL="0" indent="0" fontAlgn="base">
              <a:buNone/>
            </a:pPr>
            <a:endParaRPr lang="en-IN" b="1" dirty="0"/>
          </a:p>
          <a:p>
            <a:r>
              <a:rPr lang="en-US" dirty="0"/>
              <a:t>Borrowing at the end or during the period?</a:t>
            </a:r>
          </a:p>
          <a:p>
            <a:r>
              <a:rPr lang="en-US" dirty="0"/>
              <a:t>Borrowing not based on current assets</a:t>
            </a:r>
          </a:p>
          <a:p>
            <a:r>
              <a:rPr lang="en-US" dirty="0"/>
              <a:t>If submitting monthly returns?</a:t>
            </a:r>
          </a:p>
          <a:p>
            <a:r>
              <a:rPr lang="en-US" dirty="0"/>
              <a:t>If difference in Ageing analysis of debtors?</a:t>
            </a:r>
          </a:p>
          <a:p>
            <a:pPr marL="0" indent="0">
              <a:buNone/>
            </a:pPr>
            <a:endParaRPr lang="en-US" dirty="0"/>
          </a:p>
        </p:txBody>
      </p:sp>
      <p:sp>
        <p:nvSpPr>
          <p:cNvPr id="6" name="Rectangle 5"/>
          <p:cNvSpPr/>
          <p:nvPr/>
        </p:nvSpPr>
        <p:spPr>
          <a:xfrm>
            <a:off x="3203848" y="-20538"/>
            <a:ext cx="3014158" cy="369332"/>
          </a:xfrm>
          <a:prstGeom prst="rect">
            <a:avLst/>
          </a:prstGeom>
        </p:spPr>
        <p:txBody>
          <a:bodyPr wrap="none">
            <a:spAutoFit/>
          </a:bodyPr>
          <a:lstStyle/>
          <a:p>
            <a:pPr lvl="0"/>
            <a:r>
              <a:rPr lang="en-IN" dirty="0">
                <a:solidFill>
                  <a:schemeClr val="bg1"/>
                </a:solidFill>
                <a:latin typeface="Calibri" pitchFamily="34" charset="0"/>
                <a:cs typeface="Calibri" pitchFamily="34" charset="0"/>
              </a:rPr>
              <a:t>Borrowing – Purpose, Security</a:t>
            </a:r>
          </a:p>
        </p:txBody>
      </p:sp>
      <p:sp>
        <p:nvSpPr>
          <p:cNvPr id="2" name="Date Placeholder 1">
            <a:extLst>
              <a:ext uri="{FF2B5EF4-FFF2-40B4-BE49-F238E27FC236}">
                <a16:creationId xmlns:a16="http://schemas.microsoft.com/office/drawing/2014/main" id="{1ED76F0F-DA99-E677-9200-60347D12A075}"/>
              </a:ext>
            </a:extLst>
          </p:cNvPr>
          <p:cNvSpPr>
            <a:spLocks noGrp="1"/>
          </p:cNvSpPr>
          <p:nvPr>
            <p:ph type="dt" sz="half" idx="10"/>
          </p:nvPr>
        </p:nvSpPr>
        <p:spPr/>
        <p:txBody>
          <a:bodyPr/>
          <a:lstStyle/>
          <a:p>
            <a:fld id="{31C9C81F-FC67-4D06-A87F-B7F1B8811E2A}" type="datetime1">
              <a:rPr lang="en-US" smtClean="0"/>
              <a:t>4/18/2023</a:t>
            </a:fld>
            <a:endParaRPr lang="en-IN"/>
          </a:p>
        </p:txBody>
      </p:sp>
      <p:sp>
        <p:nvSpPr>
          <p:cNvPr id="3" name="Footer Placeholder 2">
            <a:extLst>
              <a:ext uri="{FF2B5EF4-FFF2-40B4-BE49-F238E27FC236}">
                <a16:creationId xmlns:a16="http://schemas.microsoft.com/office/drawing/2014/main" id="{F6378A77-79C9-C693-69CB-A3ECAD66456A}"/>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8769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Illustrative format for disclosure </a:t>
            </a:r>
          </a:p>
        </p:txBody>
      </p:sp>
      <p:sp>
        <p:nvSpPr>
          <p:cNvPr id="3" name="Content Placeholder 2"/>
          <p:cNvSpPr>
            <a:spLocks noGrp="1"/>
          </p:cNvSpPr>
          <p:nvPr>
            <p:ph idx="1"/>
          </p:nvPr>
        </p:nvSpPr>
        <p:spPr/>
        <p:txBody>
          <a:bodyPr/>
          <a:lstStyle/>
          <a:p>
            <a:pPr marL="0" indent="0">
              <a:buNone/>
            </a:pPr>
            <a:r>
              <a:rPr lang="en-IN" dirty="0"/>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04963"/>
            <a:ext cx="8510421" cy="2965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5">
            <a:extLst>
              <a:ext uri="{FF2B5EF4-FFF2-40B4-BE49-F238E27FC236}">
                <a16:creationId xmlns:a16="http://schemas.microsoft.com/office/drawing/2014/main" id="{44F48A70-2927-6253-B31C-23D7073F3E02}"/>
              </a:ext>
            </a:extLst>
          </p:cNvPr>
          <p:cNvSpPr>
            <a:spLocks noGrp="1"/>
          </p:cNvSpPr>
          <p:nvPr>
            <p:ph type="dt" sz="half" idx="10"/>
          </p:nvPr>
        </p:nvSpPr>
        <p:spPr/>
        <p:txBody>
          <a:bodyPr/>
          <a:lstStyle/>
          <a:p>
            <a:fld id="{76C50314-F2F6-4D11-89C5-763ED7C9FA4F}" type="datetime1">
              <a:rPr lang="en-US" smtClean="0"/>
              <a:t>4/18/2023</a:t>
            </a:fld>
            <a:endParaRPr lang="en-IN"/>
          </a:p>
        </p:txBody>
      </p:sp>
      <p:sp>
        <p:nvSpPr>
          <p:cNvPr id="7" name="Footer Placeholder 6">
            <a:extLst>
              <a:ext uri="{FF2B5EF4-FFF2-40B4-BE49-F238E27FC236}">
                <a16:creationId xmlns:a16="http://schemas.microsoft.com/office/drawing/2014/main" id="{94F4311A-760E-441E-AE54-1F0ED1ED8805}"/>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29475337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CARO 2020: Borrowing</a:t>
            </a:r>
          </a:p>
        </p:txBody>
      </p:sp>
      <p:sp>
        <p:nvSpPr>
          <p:cNvPr id="3" name="Content Placeholder 2"/>
          <p:cNvSpPr>
            <a:spLocks noGrp="1"/>
          </p:cNvSpPr>
          <p:nvPr>
            <p:ph idx="1"/>
          </p:nvPr>
        </p:nvSpPr>
        <p:spPr>
          <a:xfrm>
            <a:off x="827584" y="951570"/>
            <a:ext cx="7543800" cy="3276364"/>
          </a:xfrm>
        </p:spPr>
        <p:txBody>
          <a:bodyPr>
            <a:noAutofit/>
          </a:bodyPr>
          <a:lstStyle/>
          <a:p>
            <a:r>
              <a:rPr lang="en-US" sz="2400" dirty="0"/>
              <a:t>Whether during any point of time of the year, the company has been sanctioned working capital limits </a:t>
            </a:r>
            <a:r>
              <a:rPr lang="en-US" sz="2400" b="1" u="sng" dirty="0"/>
              <a:t>in excess of five </a:t>
            </a:r>
            <a:r>
              <a:rPr lang="en-US" sz="2400" b="1" u="sng" dirty="0" err="1"/>
              <a:t>crore</a:t>
            </a:r>
            <a:r>
              <a:rPr lang="en-US" sz="2400" b="1" u="sng" dirty="0"/>
              <a:t> rupees</a:t>
            </a:r>
            <a:r>
              <a:rPr lang="en-US" sz="2400" dirty="0"/>
              <a:t>, in aggregate, from banks or financial institutions on the basis of security of current assets; whether the quarterly returns or statements filed by the company with such banks or financial institutions are in agreement with the books of account of the Company, if not, give details; </a:t>
            </a:r>
            <a:r>
              <a:rPr lang="en-US" sz="2400" b="1" dirty="0"/>
              <a:t>Clause 3(ii)(b)</a:t>
            </a:r>
            <a:endParaRPr lang="en-IN" sz="2400" b="1" dirty="0"/>
          </a:p>
        </p:txBody>
      </p:sp>
      <p:sp>
        <p:nvSpPr>
          <p:cNvPr id="6" name="Date Placeholder 5">
            <a:extLst>
              <a:ext uri="{FF2B5EF4-FFF2-40B4-BE49-F238E27FC236}">
                <a16:creationId xmlns:a16="http://schemas.microsoft.com/office/drawing/2014/main" id="{15CBC249-8083-D902-890C-2DED3E404040}"/>
              </a:ext>
            </a:extLst>
          </p:cNvPr>
          <p:cNvSpPr>
            <a:spLocks noGrp="1"/>
          </p:cNvSpPr>
          <p:nvPr>
            <p:ph type="dt" sz="half" idx="10"/>
          </p:nvPr>
        </p:nvSpPr>
        <p:spPr/>
        <p:txBody>
          <a:bodyPr/>
          <a:lstStyle/>
          <a:p>
            <a:fld id="{08C656D1-DF19-4F98-8407-735D94257D2B}" type="datetime1">
              <a:rPr lang="en-US" smtClean="0"/>
              <a:t>4/18/2023</a:t>
            </a:fld>
            <a:endParaRPr lang="en-IN"/>
          </a:p>
        </p:txBody>
      </p:sp>
      <p:sp>
        <p:nvSpPr>
          <p:cNvPr id="7" name="Footer Placeholder 6">
            <a:extLst>
              <a:ext uri="{FF2B5EF4-FFF2-40B4-BE49-F238E27FC236}">
                <a16:creationId xmlns:a16="http://schemas.microsoft.com/office/drawing/2014/main" id="{E69F997A-AF09-F1F0-7B60-A12036AAD91F}"/>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37395893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43549-4744-ED01-D351-A083A12DDC81}"/>
              </a:ext>
            </a:extLst>
          </p:cNvPr>
          <p:cNvSpPr>
            <a:spLocks noGrp="1"/>
          </p:cNvSpPr>
          <p:nvPr>
            <p:ph type="title"/>
          </p:nvPr>
        </p:nvSpPr>
        <p:spPr/>
        <p:txBody>
          <a:bodyPr>
            <a:normAutofit fontScale="90000"/>
          </a:bodyPr>
          <a:lstStyle/>
          <a:p>
            <a:r>
              <a:rPr lang="en-GB" dirty="0"/>
              <a:t>Wilful Defaulter</a:t>
            </a:r>
          </a:p>
        </p:txBody>
      </p:sp>
      <p:sp>
        <p:nvSpPr>
          <p:cNvPr id="3" name="Content Placeholder 2">
            <a:extLst>
              <a:ext uri="{FF2B5EF4-FFF2-40B4-BE49-F238E27FC236}">
                <a16:creationId xmlns:a16="http://schemas.microsoft.com/office/drawing/2014/main" id="{B16F62CF-CA5F-3174-B52F-DCB61325BA11}"/>
              </a:ext>
            </a:extLst>
          </p:cNvPr>
          <p:cNvSpPr>
            <a:spLocks noGrp="1"/>
          </p:cNvSpPr>
          <p:nvPr>
            <p:ph idx="1"/>
          </p:nvPr>
        </p:nvSpPr>
        <p:spPr/>
        <p:txBody>
          <a:bodyPr>
            <a:normAutofit fontScale="92500"/>
          </a:bodyPr>
          <a:lstStyle/>
          <a:p>
            <a:pPr marL="0" indent="0" fontAlgn="base">
              <a:buNone/>
            </a:pPr>
            <a:r>
              <a:rPr lang="en-IN" sz="2200" b="1" dirty="0"/>
              <a:t>(viii) Wilful Defaulter</a:t>
            </a:r>
            <a:endParaRPr lang="en-IN" sz="2200" dirty="0"/>
          </a:p>
          <a:p>
            <a:r>
              <a:rPr lang="en-US" sz="2200" dirty="0"/>
              <a:t>Where a company is a declared </a:t>
            </a:r>
            <a:r>
              <a:rPr lang="en-US" sz="2200" dirty="0" err="1"/>
              <a:t>wilful</a:t>
            </a:r>
            <a:r>
              <a:rPr lang="en-US" sz="2200" dirty="0"/>
              <a:t> defaulter by any bank or financial Institution or other lender, following details shall be given: </a:t>
            </a:r>
            <a:endParaRPr lang="en-IN" sz="2200" dirty="0"/>
          </a:p>
          <a:p>
            <a:pPr lvl="3" fontAlgn="base"/>
            <a:r>
              <a:rPr lang="en-IN" sz="2200" dirty="0"/>
              <a:t>Date of declaration as wilful defaulter, </a:t>
            </a:r>
          </a:p>
          <a:p>
            <a:pPr lvl="3" fontAlgn="base"/>
            <a:r>
              <a:rPr lang="en-IN" sz="2200" dirty="0"/>
              <a:t>Details of defaults (amount and nature of defaults), </a:t>
            </a:r>
          </a:p>
          <a:p>
            <a:r>
              <a:rPr lang="en-US" sz="2200" i="1" dirty="0"/>
              <a:t>“</a:t>
            </a:r>
            <a:r>
              <a:rPr lang="en-US" sz="2200" i="1" dirty="0" err="1"/>
              <a:t>wilful</a:t>
            </a:r>
            <a:r>
              <a:rPr lang="en-US" sz="2200" i="1" dirty="0"/>
              <a:t>  defaulter”  here means  a  person  or  an  issuer  who  or  which  is  categorized  as  a  </a:t>
            </a:r>
            <a:r>
              <a:rPr lang="en-US" sz="2200" i="1" dirty="0" err="1"/>
              <a:t>wilful</a:t>
            </a:r>
            <a:r>
              <a:rPr lang="en-US" sz="2200" i="1" dirty="0"/>
              <a:t> defaulter by any bank or financial institution (as defined under the Act) or consortium  thereof,  in  accordance  with  the  guidelines  on  </a:t>
            </a:r>
            <a:r>
              <a:rPr lang="en-US" sz="2200" i="1" dirty="0" err="1"/>
              <a:t>wilful</a:t>
            </a:r>
            <a:r>
              <a:rPr lang="en-US" sz="2200" i="1" dirty="0"/>
              <a:t>  defaulters  issued  by  the Reserve Bank of India. </a:t>
            </a:r>
            <a:endParaRPr lang="en-IN" sz="2200" dirty="0"/>
          </a:p>
          <a:p>
            <a:endParaRPr lang="en-GB" dirty="0"/>
          </a:p>
        </p:txBody>
      </p:sp>
      <p:sp>
        <p:nvSpPr>
          <p:cNvPr id="6" name="Date Placeholder 5">
            <a:extLst>
              <a:ext uri="{FF2B5EF4-FFF2-40B4-BE49-F238E27FC236}">
                <a16:creationId xmlns:a16="http://schemas.microsoft.com/office/drawing/2014/main" id="{3375AA0F-70C9-F3D1-16EA-3BA8063DD518}"/>
              </a:ext>
            </a:extLst>
          </p:cNvPr>
          <p:cNvSpPr>
            <a:spLocks noGrp="1"/>
          </p:cNvSpPr>
          <p:nvPr>
            <p:ph type="dt" sz="half" idx="10"/>
          </p:nvPr>
        </p:nvSpPr>
        <p:spPr/>
        <p:txBody>
          <a:bodyPr/>
          <a:lstStyle/>
          <a:p>
            <a:fld id="{97C36821-1B06-4E99-AD1A-A43C10A0C2CC}" type="datetime1">
              <a:rPr lang="en-US" smtClean="0"/>
              <a:t>4/18/2023</a:t>
            </a:fld>
            <a:endParaRPr lang="en-IN"/>
          </a:p>
        </p:txBody>
      </p:sp>
      <p:sp>
        <p:nvSpPr>
          <p:cNvPr id="7" name="Footer Placeholder 6">
            <a:extLst>
              <a:ext uri="{FF2B5EF4-FFF2-40B4-BE49-F238E27FC236}">
                <a16:creationId xmlns:a16="http://schemas.microsoft.com/office/drawing/2014/main" id="{FE231944-AD3D-6235-744A-63CF1C1F331A}"/>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11948527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267494"/>
            <a:ext cx="7543800" cy="2664296"/>
          </a:xfrm>
        </p:spPr>
        <p:txBody>
          <a:bodyPr>
            <a:noAutofit/>
          </a:bodyPr>
          <a:lstStyle/>
          <a:p>
            <a:pPr marL="0" indent="0">
              <a:buNone/>
            </a:pPr>
            <a:endParaRPr lang="en-IN" sz="2400" dirty="0"/>
          </a:p>
          <a:p>
            <a:r>
              <a:rPr lang="en-IN" sz="2400" dirty="0"/>
              <a:t>Declared when?</a:t>
            </a:r>
          </a:p>
          <a:p>
            <a:r>
              <a:rPr lang="en-IN" sz="2400" dirty="0" err="1"/>
              <a:t>Willful</a:t>
            </a:r>
            <a:r>
              <a:rPr lang="en-IN" sz="2400" dirty="0"/>
              <a:t> </a:t>
            </a:r>
            <a:r>
              <a:rPr lang="en-IN" sz="2400" dirty="0" err="1"/>
              <a:t>defualt</a:t>
            </a:r>
            <a:r>
              <a:rPr lang="en-IN" sz="2400" dirty="0"/>
              <a:t> - RBI</a:t>
            </a:r>
          </a:p>
          <a:p>
            <a:pPr marL="0" indent="0">
              <a:buNone/>
            </a:pPr>
            <a:endParaRPr lang="en-IN" sz="2400" dirty="0"/>
          </a:p>
        </p:txBody>
      </p:sp>
      <p:sp>
        <p:nvSpPr>
          <p:cNvPr id="6" name="Rectangle 5"/>
          <p:cNvSpPr/>
          <p:nvPr/>
        </p:nvSpPr>
        <p:spPr>
          <a:xfrm>
            <a:off x="3491880" y="-20538"/>
            <a:ext cx="2348848" cy="369332"/>
          </a:xfrm>
          <a:prstGeom prst="rect">
            <a:avLst/>
          </a:prstGeom>
        </p:spPr>
        <p:txBody>
          <a:bodyPr wrap="none">
            <a:spAutoFit/>
          </a:bodyPr>
          <a:lstStyle/>
          <a:p>
            <a:pPr lvl="0"/>
            <a:r>
              <a:rPr lang="en-IN" dirty="0">
                <a:solidFill>
                  <a:schemeClr val="bg1"/>
                </a:solidFill>
                <a:latin typeface="Calibri" pitchFamily="34" charset="0"/>
                <a:cs typeface="Calibri" pitchFamily="34" charset="0"/>
              </a:rPr>
              <a:t>Wilful Defaulter, Layers</a:t>
            </a:r>
          </a:p>
        </p:txBody>
      </p:sp>
      <p:sp>
        <p:nvSpPr>
          <p:cNvPr id="3" name="TextBox 2"/>
          <p:cNvSpPr txBox="1"/>
          <p:nvPr/>
        </p:nvSpPr>
        <p:spPr>
          <a:xfrm>
            <a:off x="762000" y="1851670"/>
            <a:ext cx="7200800" cy="2062103"/>
          </a:xfrm>
          <a:prstGeom prst="rect">
            <a:avLst/>
          </a:prstGeom>
          <a:solidFill>
            <a:schemeClr val="accent4">
              <a:lumMod val="40000"/>
              <a:lumOff val="60000"/>
            </a:schemeClr>
          </a:solidFill>
        </p:spPr>
        <p:txBody>
          <a:bodyPr wrap="square" rtlCol="0">
            <a:spAutoFit/>
          </a:bodyPr>
          <a:lstStyle/>
          <a:p>
            <a:r>
              <a:rPr lang="en-US" sz="3200" dirty="0">
                <a:latin typeface="Calibri" pitchFamily="34" charset="0"/>
                <a:cs typeface="Calibri" pitchFamily="34" charset="0"/>
              </a:rPr>
              <a:t>CARO 2020: Willful Defaulter</a:t>
            </a:r>
          </a:p>
          <a:p>
            <a:r>
              <a:rPr lang="en-US" sz="3200" i="1" dirty="0">
                <a:latin typeface="Calibri" pitchFamily="34" charset="0"/>
                <a:cs typeface="Calibri" pitchFamily="34" charset="0"/>
              </a:rPr>
              <a:t>Whether the company is a declared </a:t>
            </a:r>
            <a:r>
              <a:rPr lang="en-US" sz="3200" i="1" dirty="0" err="1">
                <a:latin typeface="Calibri" pitchFamily="34" charset="0"/>
                <a:cs typeface="Calibri" pitchFamily="34" charset="0"/>
              </a:rPr>
              <a:t>wilful</a:t>
            </a:r>
            <a:r>
              <a:rPr lang="en-US" sz="3200" i="1" dirty="0">
                <a:latin typeface="Calibri" pitchFamily="34" charset="0"/>
                <a:cs typeface="Calibri" pitchFamily="34" charset="0"/>
              </a:rPr>
              <a:t> defaulter by any bank or financial institution or other lender; Clause 3(ix)(b)</a:t>
            </a:r>
            <a:endParaRPr lang="en-IN" sz="3200" i="1" dirty="0">
              <a:latin typeface="Calibri" pitchFamily="34" charset="0"/>
              <a:cs typeface="Calibri" pitchFamily="34" charset="0"/>
            </a:endParaRPr>
          </a:p>
        </p:txBody>
      </p:sp>
      <p:sp>
        <p:nvSpPr>
          <p:cNvPr id="7" name="Date Placeholder 6">
            <a:extLst>
              <a:ext uri="{FF2B5EF4-FFF2-40B4-BE49-F238E27FC236}">
                <a16:creationId xmlns:a16="http://schemas.microsoft.com/office/drawing/2014/main" id="{63A957C0-08EE-6106-B0A1-7A12B74FBE67}"/>
              </a:ext>
            </a:extLst>
          </p:cNvPr>
          <p:cNvSpPr>
            <a:spLocks noGrp="1"/>
          </p:cNvSpPr>
          <p:nvPr>
            <p:ph type="dt" sz="half" idx="10"/>
          </p:nvPr>
        </p:nvSpPr>
        <p:spPr/>
        <p:txBody>
          <a:bodyPr/>
          <a:lstStyle/>
          <a:p>
            <a:fld id="{771F0773-65EF-47DE-8DBC-EA09F5B24D55}" type="datetime1">
              <a:rPr lang="en-US" smtClean="0"/>
              <a:t>4/18/2023</a:t>
            </a:fld>
            <a:endParaRPr lang="en-IN"/>
          </a:p>
        </p:txBody>
      </p:sp>
      <p:sp>
        <p:nvSpPr>
          <p:cNvPr id="8" name="Footer Placeholder 7">
            <a:extLst>
              <a:ext uri="{FF2B5EF4-FFF2-40B4-BE49-F238E27FC236}">
                <a16:creationId xmlns:a16="http://schemas.microsoft.com/office/drawing/2014/main" id="{B8475A43-7DB4-2959-C5AA-D70F1E488D66}"/>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313388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267494"/>
            <a:ext cx="7543800" cy="3510390"/>
          </a:xfrm>
        </p:spPr>
        <p:txBody>
          <a:bodyPr>
            <a:noAutofit/>
          </a:bodyPr>
          <a:lstStyle/>
          <a:p>
            <a:pPr marL="45720" indent="0" algn="just">
              <a:buNone/>
            </a:pPr>
            <a:endParaRPr lang="en-US" sz="2600" b="1" dirty="0"/>
          </a:p>
          <a:p>
            <a:pPr marL="45720" indent="0" algn="just">
              <a:buNone/>
            </a:pPr>
            <a:r>
              <a:rPr lang="en-US" sz="2600" b="1" dirty="0"/>
              <a:t>(xi) </a:t>
            </a:r>
            <a:r>
              <a:rPr lang="en-IN" sz="2600" b="1" dirty="0"/>
              <a:t>Compliance with number of layers of companies</a:t>
            </a:r>
            <a:r>
              <a:rPr lang="en-IN" sz="2600" dirty="0"/>
              <a:t>  </a:t>
            </a:r>
          </a:p>
          <a:p>
            <a:pPr algn="just"/>
            <a:r>
              <a:rPr lang="en-US" sz="2600" dirty="0"/>
              <a:t>Where the company has not complied with the number of layers prescribed under clause (87) of section 2 of the Act read with  Companies (Restriction on number of Layers) Rules, 2017, the name and CIN of the companies beyond the specified layers and the relationship/extent of holding of the company in such downstream companies shall be disclosed. </a:t>
            </a:r>
            <a:endParaRPr lang="en-IN" sz="2600" dirty="0"/>
          </a:p>
        </p:txBody>
      </p:sp>
      <p:sp>
        <p:nvSpPr>
          <p:cNvPr id="6" name="Rectangle 5"/>
          <p:cNvSpPr/>
          <p:nvPr/>
        </p:nvSpPr>
        <p:spPr>
          <a:xfrm>
            <a:off x="4067944" y="-20538"/>
            <a:ext cx="771493" cy="369332"/>
          </a:xfrm>
          <a:prstGeom prst="rect">
            <a:avLst/>
          </a:prstGeom>
        </p:spPr>
        <p:txBody>
          <a:bodyPr wrap="none">
            <a:spAutoFit/>
          </a:bodyPr>
          <a:lstStyle/>
          <a:p>
            <a:pPr lvl="0"/>
            <a:r>
              <a:rPr lang="en-IN" dirty="0">
                <a:solidFill>
                  <a:schemeClr val="bg1"/>
                </a:solidFill>
                <a:latin typeface="Calibri" pitchFamily="34" charset="0"/>
                <a:cs typeface="Calibri" pitchFamily="34" charset="0"/>
              </a:rPr>
              <a:t>Layers</a:t>
            </a:r>
          </a:p>
        </p:txBody>
      </p:sp>
      <p:sp>
        <p:nvSpPr>
          <p:cNvPr id="3" name="Date Placeholder 2">
            <a:extLst>
              <a:ext uri="{FF2B5EF4-FFF2-40B4-BE49-F238E27FC236}">
                <a16:creationId xmlns:a16="http://schemas.microsoft.com/office/drawing/2014/main" id="{9E1A2C2B-2BB0-B88A-1C70-DB1158B60618}"/>
              </a:ext>
            </a:extLst>
          </p:cNvPr>
          <p:cNvSpPr>
            <a:spLocks noGrp="1"/>
          </p:cNvSpPr>
          <p:nvPr>
            <p:ph type="dt" sz="half" idx="10"/>
          </p:nvPr>
        </p:nvSpPr>
        <p:spPr/>
        <p:txBody>
          <a:bodyPr/>
          <a:lstStyle/>
          <a:p>
            <a:fld id="{29F1E3F3-625B-45EA-AD0D-8152732F1917}" type="datetime1">
              <a:rPr lang="en-US" smtClean="0"/>
              <a:t>4/18/2023</a:t>
            </a:fld>
            <a:endParaRPr lang="en-IN"/>
          </a:p>
        </p:txBody>
      </p:sp>
      <p:sp>
        <p:nvSpPr>
          <p:cNvPr id="7" name="Footer Placeholder 6">
            <a:extLst>
              <a:ext uri="{FF2B5EF4-FFF2-40B4-BE49-F238E27FC236}">
                <a16:creationId xmlns:a16="http://schemas.microsoft.com/office/drawing/2014/main" id="{DAE04527-3648-772F-CA9A-9DAF8464C00B}"/>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83239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52" y="0"/>
            <a:ext cx="3589243" cy="1999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Content Placeholder 5"/>
          <p:cNvGraphicFramePr>
            <a:graphicFrameLocks noGrp="1"/>
          </p:cNvGraphicFramePr>
          <p:nvPr>
            <p:ph idx="1"/>
            <p:extLst>
              <p:ext uri="{D42A27DB-BD31-4B8C-83A1-F6EECF244321}">
                <p14:modId xmlns:p14="http://schemas.microsoft.com/office/powerpoint/2010/main" val="626823998"/>
              </p:ext>
            </p:extLst>
          </p:nvPr>
        </p:nvGraphicFramePr>
        <p:xfrm>
          <a:off x="-180528" y="411510"/>
          <a:ext cx="7543800" cy="4050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p:cNvSpPr/>
          <p:nvPr/>
        </p:nvSpPr>
        <p:spPr>
          <a:xfrm>
            <a:off x="539552" y="1527634"/>
            <a:ext cx="504056" cy="324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latin typeface="Calibri" pitchFamily="34" charset="0"/>
                <a:cs typeface="Calibri" pitchFamily="34" charset="0"/>
              </a:rPr>
              <a:t>5</a:t>
            </a:r>
          </a:p>
        </p:txBody>
      </p:sp>
      <p:sp>
        <p:nvSpPr>
          <p:cNvPr id="8" name="Rectangle 7"/>
          <p:cNvSpPr/>
          <p:nvPr/>
        </p:nvSpPr>
        <p:spPr>
          <a:xfrm>
            <a:off x="7020272" y="3795886"/>
            <a:ext cx="1008112" cy="64807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Calibri" pitchFamily="34" charset="0"/>
                <a:cs typeface="Calibri" pitchFamily="34" charset="0"/>
              </a:rPr>
              <a:t>CARO</a:t>
            </a:r>
          </a:p>
          <a:p>
            <a:pPr algn="ctr"/>
            <a:r>
              <a:rPr lang="en-IN" dirty="0">
                <a:latin typeface="Calibri" pitchFamily="34" charset="0"/>
                <a:cs typeface="Calibri" pitchFamily="34" charset="0"/>
              </a:rPr>
              <a:t>3(viii)</a:t>
            </a:r>
          </a:p>
        </p:txBody>
      </p:sp>
      <p:sp>
        <p:nvSpPr>
          <p:cNvPr id="9" name="Rectangle 8"/>
          <p:cNvSpPr/>
          <p:nvPr/>
        </p:nvSpPr>
        <p:spPr>
          <a:xfrm>
            <a:off x="7020272" y="2211710"/>
            <a:ext cx="1008112" cy="64807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Calibri" pitchFamily="34" charset="0"/>
                <a:cs typeface="Calibri" pitchFamily="34" charset="0"/>
              </a:rPr>
              <a:t>CARO</a:t>
            </a:r>
          </a:p>
          <a:p>
            <a:pPr algn="ctr"/>
            <a:r>
              <a:rPr lang="en-IN" dirty="0">
                <a:latin typeface="Calibri" pitchFamily="34" charset="0"/>
                <a:cs typeface="Calibri" pitchFamily="34" charset="0"/>
              </a:rPr>
              <a:t>3(xx)</a:t>
            </a:r>
          </a:p>
        </p:txBody>
      </p:sp>
      <p:sp>
        <p:nvSpPr>
          <p:cNvPr id="2" name="Date Placeholder 1">
            <a:extLst>
              <a:ext uri="{FF2B5EF4-FFF2-40B4-BE49-F238E27FC236}">
                <a16:creationId xmlns:a16="http://schemas.microsoft.com/office/drawing/2014/main" id="{7B5865A9-0737-D01A-D687-A0626DE0780B}"/>
              </a:ext>
            </a:extLst>
          </p:cNvPr>
          <p:cNvSpPr>
            <a:spLocks noGrp="1"/>
          </p:cNvSpPr>
          <p:nvPr>
            <p:ph type="dt" sz="half" idx="10"/>
          </p:nvPr>
        </p:nvSpPr>
        <p:spPr/>
        <p:txBody>
          <a:bodyPr/>
          <a:lstStyle/>
          <a:p>
            <a:fld id="{210784C6-AE85-440C-AC9A-0131176B0BC6}" type="datetime1">
              <a:rPr lang="en-US" smtClean="0"/>
              <a:t>4/18/2023</a:t>
            </a:fld>
            <a:endParaRPr lang="en-IN"/>
          </a:p>
        </p:txBody>
      </p:sp>
      <p:sp>
        <p:nvSpPr>
          <p:cNvPr id="3" name="Footer Placeholder 2">
            <a:extLst>
              <a:ext uri="{FF2B5EF4-FFF2-40B4-BE49-F238E27FC236}">
                <a16:creationId xmlns:a16="http://schemas.microsoft.com/office/drawing/2014/main" id="{A2571523-8079-D07B-C546-F5D3376FD969}"/>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9918656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627534"/>
            <a:ext cx="7543800" cy="3510390"/>
          </a:xfrm>
        </p:spPr>
        <p:txBody>
          <a:bodyPr>
            <a:noAutofit/>
          </a:bodyPr>
          <a:lstStyle/>
          <a:p>
            <a:pPr marL="45720" indent="0">
              <a:buNone/>
            </a:pPr>
            <a:r>
              <a:rPr lang="en-US" sz="2400" b="1" dirty="0">
                <a:solidFill>
                  <a:schemeClr val="tx1"/>
                </a:solidFill>
              </a:rPr>
              <a:t>(xiii) Compliance with  approved Scheme(s) of Arrangements</a:t>
            </a:r>
            <a:r>
              <a:rPr lang="en-US" sz="2400" dirty="0">
                <a:solidFill>
                  <a:schemeClr val="tx1"/>
                </a:solidFill>
              </a:rPr>
              <a:t> </a:t>
            </a:r>
            <a:r>
              <a:rPr lang="en-IN" sz="2400" dirty="0">
                <a:solidFill>
                  <a:schemeClr val="tx1"/>
                </a:solidFill>
              </a:rPr>
              <a:t>  </a:t>
            </a:r>
          </a:p>
          <a:p>
            <a:pPr marL="0" indent="0">
              <a:buNone/>
            </a:pPr>
            <a:r>
              <a:rPr lang="en-US" sz="2400" dirty="0">
                <a:solidFill>
                  <a:schemeClr val="tx1"/>
                </a:solidFill>
              </a:rPr>
              <a:t>Where any Scheme of Arrangements has been approved by the Competent Authority in terms of sections 230 to 237 of the Companies Act, 2013, the Company shall disclose that the </a:t>
            </a:r>
            <a:r>
              <a:rPr lang="en-US" sz="2400" b="1" i="1" dirty="0">
                <a:solidFill>
                  <a:schemeClr val="tx1"/>
                </a:solidFill>
              </a:rPr>
              <a:t>effect of such Scheme of Arrangements have been accounted for in the books of account of the Company ‘in accordance with the Scheme’ and ‘in accordance with accounting standards’</a:t>
            </a:r>
            <a:r>
              <a:rPr lang="en-US" sz="2400" dirty="0">
                <a:solidFill>
                  <a:schemeClr val="tx1"/>
                </a:solidFill>
              </a:rPr>
              <a:t> and deviation in this regard shall be explained.</a:t>
            </a:r>
          </a:p>
        </p:txBody>
      </p:sp>
      <p:sp>
        <p:nvSpPr>
          <p:cNvPr id="6" name="Rectangle 5"/>
          <p:cNvSpPr/>
          <p:nvPr/>
        </p:nvSpPr>
        <p:spPr>
          <a:xfrm>
            <a:off x="3439072" y="-29830"/>
            <a:ext cx="1781000" cy="369332"/>
          </a:xfrm>
          <a:prstGeom prst="rect">
            <a:avLst/>
          </a:prstGeom>
        </p:spPr>
        <p:txBody>
          <a:bodyPr wrap="none">
            <a:spAutoFit/>
          </a:bodyPr>
          <a:lstStyle/>
          <a:p>
            <a:pPr lvl="0"/>
            <a:r>
              <a:rPr lang="en-IN" dirty="0">
                <a:solidFill>
                  <a:schemeClr val="bg1"/>
                </a:solidFill>
                <a:latin typeface="Calibri" pitchFamily="34" charset="0"/>
                <a:cs typeface="Calibri" pitchFamily="34" charset="0"/>
              </a:rPr>
              <a:t>Scheme, Charges</a:t>
            </a:r>
          </a:p>
        </p:txBody>
      </p:sp>
      <p:sp>
        <p:nvSpPr>
          <p:cNvPr id="3" name="Date Placeholder 2">
            <a:extLst>
              <a:ext uri="{FF2B5EF4-FFF2-40B4-BE49-F238E27FC236}">
                <a16:creationId xmlns:a16="http://schemas.microsoft.com/office/drawing/2014/main" id="{E5AD359F-FC0C-8078-BFED-7A1D3C2F0E7F}"/>
              </a:ext>
            </a:extLst>
          </p:cNvPr>
          <p:cNvSpPr>
            <a:spLocks noGrp="1"/>
          </p:cNvSpPr>
          <p:nvPr>
            <p:ph type="dt" sz="half" idx="10"/>
          </p:nvPr>
        </p:nvSpPr>
        <p:spPr/>
        <p:txBody>
          <a:bodyPr/>
          <a:lstStyle/>
          <a:p>
            <a:fld id="{508E9994-CBC4-475C-993D-50B70A495A34}" type="datetime1">
              <a:rPr lang="en-US" smtClean="0"/>
              <a:t>4/18/2023</a:t>
            </a:fld>
            <a:endParaRPr lang="en-IN"/>
          </a:p>
        </p:txBody>
      </p:sp>
      <p:sp>
        <p:nvSpPr>
          <p:cNvPr id="7" name="Footer Placeholder 6">
            <a:extLst>
              <a:ext uri="{FF2B5EF4-FFF2-40B4-BE49-F238E27FC236}">
                <a16:creationId xmlns:a16="http://schemas.microsoft.com/office/drawing/2014/main" id="{1EBEE747-C1E1-8AB4-AF18-FE9FF25AE298}"/>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3090758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B1828-B1A0-AA90-4AAC-93DF5316EBC4}"/>
              </a:ext>
            </a:extLst>
          </p:cNvPr>
          <p:cNvSpPr>
            <a:spLocks noGrp="1"/>
          </p:cNvSpPr>
          <p:nvPr>
            <p:ph type="title"/>
          </p:nvPr>
        </p:nvSpPr>
        <p:spPr/>
        <p:txBody>
          <a:bodyPr>
            <a:normAutofit fontScale="90000"/>
          </a:bodyPr>
          <a:lstStyle/>
          <a:p>
            <a:r>
              <a:rPr lang="en-US" dirty="0"/>
              <a:t> </a:t>
            </a:r>
            <a:endParaRPr lang="en-IN" dirty="0"/>
          </a:p>
        </p:txBody>
      </p:sp>
      <p:sp>
        <p:nvSpPr>
          <p:cNvPr id="3" name="Content Placeholder 2">
            <a:extLst>
              <a:ext uri="{FF2B5EF4-FFF2-40B4-BE49-F238E27FC236}">
                <a16:creationId xmlns:a16="http://schemas.microsoft.com/office/drawing/2014/main" id="{43BAB07A-C286-5962-C58F-02A7ADFE874E}"/>
              </a:ext>
            </a:extLst>
          </p:cNvPr>
          <p:cNvSpPr>
            <a:spLocks noGrp="1"/>
          </p:cNvSpPr>
          <p:nvPr>
            <p:ph idx="1"/>
          </p:nvPr>
        </p:nvSpPr>
        <p:spPr>
          <a:xfrm>
            <a:off x="323528" y="291480"/>
            <a:ext cx="8496944" cy="4170480"/>
          </a:xfrm>
        </p:spPr>
        <p:txBody>
          <a:bodyPr>
            <a:noAutofit/>
          </a:bodyPr>
          <a:lstStyle/>
          <a:p>
            <a:r>
              <a:rPr lang="en-US" sz="2400" b="1" i="0" u="none" strike="noStrike" baseline="0" dirty="0">
                <a:solidFill>
                  <a:srgbClr val="C00000"/>
                </a:solidFill>
                <a:latin typeface="Calibri" panose="020F0502020204030204" pitchFamily="34" charset="0"/>
              </a:rPr>
              <a:t>A private limited company</a:t>
            </a:r>
            <a:r>
              <a:rPr lang="en-US" sz="2400" b="0" i="0" u="none" strike="noStrike" baseline="0" dirty="0">
                <a:solidFill>
                  <a:srgbClr val="C00000"/>
                </a:solidFill>
                <a:latin typeface="Calibri" panose="020F0502020204030204" pitchFamily="34" charset="0"/>
              </a:rPr>
              <a:t>, not being a subsidiary or holding company of a public company, having </a:t>
            </a:r>
          </a:p>
          <a:p>
            <a:pPr marL="0" indent="0">
              <a:buNone/>
            </a:pPr>
            <a:r>
              <a:rPr lang="en-US" sz="2400" b="0" i="0" u="none" strike="noStrike" baseline="0" dirty="0">
                <a:solidFill>
                  <a:srgbClr val="2E5496"/>
                </a:solidFill>
                <a:latin typeface="Arial" panose="020B0604020202020204" pitchFamily="34" charset="0"/>
              </a:rPr>
              <a:t>    •</a:t>
            </a:r>
            <a:r>
              <a:rPr lang="en-US" sz="2400" b="0" i="0" u="none" strike="noStrike" baseline="0" dirty="0">
                <a:solidFill>
                  <a:srgbClr val="2E5496"/>
                </a:solidFill>
                <a:latin typeface="Calibri" panose="020F0502020204030204" pitchFamily="34" charset="0"/>
              </a:rPr>
              <a:t>a paid-up capital and reserves and surplus not more than Rs. 1 crore as on the balance sheet date; and </a:t>
            </a:r>
          </a:p>
          <a:p>
            <a:pPr marL="0" indent="0">
              <a:buNone/>
            </a:pPr>
            <a:r>
              <a:rPr lang="en-US" sz="2400" b="0" i="0" u="none" strike="noStrike" baseline="0" dirty="0">
                <a:solidFill>
                  <a:srgbClr val="2E5496"/>
                </a:solidFill>
                <a:latin typeface="Arial" panose="020B0604020202020204" pitchFamily="34" charset="0"/>
              </a:rPr>
              <a:t>    •</a:t>
            </a:r>
            <a:r>
              <a:rPr lang="en-US" sz="2400" b="0" i="0" u="none" strike="noStrike" baseline="0" dirty="0">
                <a:solidFill>
                  <a:srgbClr val="2E5496"/>
                </a:solidFill>
                <a:latin typeface="Calibri" panose="020F0502020204030204" pitchFamily="34" charset="0"/>
              </a:rPr>
              <a:t>which does not have total borrowings exceeding Rs. 1 crore from any bank or financial institution at any point of time during the financial year and </a:t>
            </a:r>
          </a:p>
          <a:p>
            <a:pPr marL="0" indent="0">
              <a:buNone/>
            </a:pPr>
            <a:r>
              <a:rPr lang="en-US" sz="2400" b="0" i="0" u="none" strike="noStrike" baseline="0" dirty="0">
                <a:solidFill>
                  <a:srgbClr val="2E5496"/>
                </a:solidFill>
                <a:latin typeface="Arial" panose="020B0604020202020204" pitchFamily="34" charset="0"/>
              </a:rPr>
              <a:t>    •</a:t>
            </a:r>
            <a:r>
              <a:rPr lang="en-US" sz="2400" b="0" i="0" u="none" strike="noStrike" baseline="0" dirty="0">
                <a:solidFill>
                  <a:srgbClr val="2E5496"/>
                </a:solidFill>
                <a:latin typeface="Calibri" panose="020F0502020204030204" pitchFamily="34" charset="0"/>
              </a:rPr>
              <a:t>which does not have a total revenue as disclosed in Schedule III to the Act, (including revenue from discontinuing operations) exceeding Rs. 10 crores during the financial year as per the financial statements. </a:t>
            </a:r>
          </a:p>
        </p:txBody>
      </p:sp>
      <p:sp>
        <p:nvSpPr>
          <p:cNvPr id="6" name="Date Placeholder 5">
            <a:extLst>
              <a:ext uri="{FF2B5EF4-FFF2-40B4-BE49-F238E27FC236}">
                <a16:creationId xmlns:a16="http://schemas.microsoft.com/office/drawing/2014/main" id="{FF7423B8-323B-90B6-84AE-67C2B03D3D9F}"/>
              </a:ext>
            </a:extLst>
          </p:cNvPr>
          <p:cNvSpPr>
            <a:spLocks noGrp="1"/>
          </p:cNvSpPr>
          <p:nvPr>
            <p:ph type="dt" sz="half" idx="10"/>
          </p:nvPr>
        </p:nvSpPr>
        <p:spPr/>
        <p:txBody>
          <a:bodyPr/>
          <a:lstStyle/>
          <a:p>
            <a:fld id="{89D6C0CD-553B-4E17-9A13-C39F6F919F5D}" type="datetime1">
              <a:rPr lang="en-US" smtClean="0"/>
              <a:t>4/18/2023</a:t>
            </a:fld>
            <a:endParaRPr lang="en-IN"/>
          </a:p>
        </p:txBody>
      </p:sp>
      <p:sp>
        <p:nvSpPr>
          <p:cNvPr id="7" name="Footer Placeholder 6">
            <a:extLst>
              <a:ext uri="{FF2B5EF4-FFF2-40B4-BE49-F238E27FC236}">
                <a16:creationId xmlns:a16="http://schemas.microsoft.com/office/drawing/2014/main" id="{7186085C-6415-14CD-335B-AC40B1A46739}"/>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6681514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627534"/>
            <a:ext cx="7543800" cy="3510390"/>
          </a:xfrm>
        </p:spPr>
        <p:txBody>
          <a:bodyPr>
            <a:noAutofit/>
          </a:bodyPr>
          <a:lstStyle/>
          <a:p>
            <a:pPr marL="0" indent="0">
              <a:buNone/>
            </a:pPr>
            <a:endParaRPr lang="en-US" sz="2400" dirty="0">
              <a:solidFill>
                <a:schemeClr val="tx1"/>
              </a:solidFill>
            </a:endParaRPr>
          </a:p>
          <a:p>
            <a:pPr marL="0" indent="0" fontAlgn="base">
              <a:buNone/>
            </a:pPr>
            <a:r>
              <a:rPr lang="en-US" sz="2400" b="1" dirty="0">
                <a:solidFill>
                  <a:schemeClr val="tx1"/>
                </a:solidFill>
              </a:rPr>
              <a:t>(x) </a:t>
            </a:r>
            <a:r>
              <a:rPr lang="en-IN" sz="2400" b="1" dirty="0">
                <a:solidFill>
                  <a:schemeClr val="tx1"/>
                </a:solidFill>
              </a:rPr>
              <a:t>Registration of charges or satisfaction with </a:t>
            </a:r>
            <a:r>
              <a:rPr lang="en-IN" sz="2400" dirty="0">
                <a:solidFill>
                  <a:schemeClr val="tx1"/>
                </a:solidFill>
              </a:rPr>
              <a:t> </a:t>
            </a:r>
            <a:r>
              <a:rPr lang="en-IN" sz="2400" b="1" dirty="0">
                <a:solidFill>
                  <a:schemeClr val="tx1"/>
                </a:solidFill>
              </a:rPr>
              <a:t>Registrar of Companies  </a:t>
            </a:r>
            <a:endParaRPr lang="en-IN" sz="2400" dirty="0">
              <a:solidFill>
                <a:schemeClr val="tx1"/>
              </a:solidFill>
            </a:endParaRPr>
          </a:p>
          <a:p>
            <a:pPr marL="0" indent="0">
              <a:buNone/>
            </a:pPr>
            <a:r>
              <a:rPr lang="en-US" sz="2400" dirty="0">
                <a:solidFill>
                  <a:schemeClr val="tx1"/>
                </a:solidFill>
              </a:rPr>
              <a:t>Where any charges or satisfaction </a:t>
            </a:r>
            <a:r>
              <a:rPr lang="en-US" sz="2400" u="sng" dirty="0">
                <a:solidFill>
                  <a:schemeClr val="tx1"/>
                </a:solidFill>
              </a:rPr>
              <a:t>yet to be registered</a:t>
            </a:r>
            <a:r>
              <a:rPr lang="en-US" sz="2400" dirty="0">
                <a:solidFill>
                  <a:schemeClr val="tx1"/>
                </a:solidFill>
              </a:rPr>
              <a:t> with Registrar of Companies beyond the statutory period, details and reasons thereof shall be disclosed. </a:t>
            </a:r>
            <a:endParaRPr lang="en-IN" sz="2400" dirty="0">
              <a:solidFill>
                <a:schemeClr val="tx1"/>
              </a:solidFill>
            </a:endParaRPr>
          </a:p>
          <a:p>
            <a:pPr marL="0" indent="0">
              <a:buNone/>
            </a:pPr>
            <a:endParaRPr lang="en-US" sz="2400" dirty="0">
              <a:solidFill>
                <a:schemeClr val="tx1"/>
              </a:solidFill>
            </a:endParaRPr>
          </a:p>
        </p:txBody>
      </p:sp>
      <p:sp>
        <p:nvSpPr>
          <p:cNvPr id="6" name="Rectangle 5"/>
          <p:cNvSpPr/>
          <p:nvPr/>
        </p:nvSpPr>
        <p:spPr>
          <a:xfrm>
            <a:off x="3439072" y="-29830"/>
            <a:ext cx="1781000" cy="369332"/>
          </a:xfrm>
          <a:prstGeom prst="rect">
            <a:avLst/>
          </a:prstGeom>
        </p:spPr>
        <p:txBody>
          <a:bodyPr wrap="none">
            <a:spAutoFit/>
          </a:bodyPr>
          <a:lstStyle/>
          <a:p>
            <a:pPr lvl="0"/>
            <a:r>
              <a:rPr lang="en-IN" dirty="0">
                <a:solidFill>
                  <a:schemeClr val="bg1"/>
                </a:solidFill>
                <a:latin typeface="Calibri" pitchFamily="34" charset="0"/>
                <a:cs typeface="Calibri" pitchFamily="34" charset="0"/>
              </a:rPr>
              <a:t>Scheme, Charges</a:t>
            </a:r>
          </a:p>
        </p:txBody>
      </p:sp>
      <p:sp>
        <p:nvSpPr>
          <p:cNvPr id="3" name="Date Placeholder 2">
            <a:extLst>
              <a:ext uri="{FF2B5EF4-FFF2-40B4-BE49-F238E27FC236}">
                <a16:creationId xmlns:a16="http://schemas.microsoft.com/office/drawing/2014/main" id="{AD9EBB06-756F-754D-FBF4-3B0B013DC9FF}"/>
              </a:ext>
            </a:extLst>
          </p:cNvPr>
          <p:cNvSpPr>
            <a:spLocks noGrp="1"/>
          </p:cNvSpPr>
          <p:nvPr>
            <p:ph type="dt" sz="half" idx="10"/>
          </p:nvPr>
        </p:nvSpPr>
        <p:spPr/>
        <p:txBody>
          <a:bodyPr/>
          <a:lstStyle/>
          <a:p>
            <a:fld id="{35F5CFED-97A0-4BA2-9089-844F321546CB}" type="datetime1">
              <a:rPr lang="en-US" smtClean="0"/>
              <a:t>4/18/2023</a:t>
            </a:fld>
            <a:endParaRPr lang="en-IN"/>
          </a:p>
        </p:txBody>
      </p:sp>
      <p:sp>
        <p:nvSpPr>
          <p:cNvPr id="7" name="Footer Placeholder 6">
            <a:extLst>
              <a:ext uri="{FF2B5EF4-FFF2-40B4-BE49-F238E27FC236}">
                <a16:creationId xmlns:a16="http://schemas.microsoft.com/office/drawing/2014/main" id="{DCA36C78-5334-35A3-B863-EA9D604AE6CE}"/>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173889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267494"/>
            <a:ext cx="7543800" cy="3510390"/>
          </a:xfrm>
        </p:spPr>
        <p:txBody>
          <a:bodyPr>
            <a:noAutofit/>
          </a:bodyPr>
          <a:lstStyle/>
          <a:p>
            <a:pPr marL="0" indent="0">
              <a:buNone/>
            </a:pPr>
            <a:r>
              <a:rPr lang="en-IN" sz="2400" b="1" dirty="0">
                <a:solidFill>
                  <a:schemeClr val="tx1"/>
                </a:solidFill>
              </a:rPr>
              <a:t>Corporate Social Responsibility (CSR) </a:t>
            </a:r>
            <a:endParaRPr lang="en-IN" sz="2400" dirty="0">
              <a:solidFill>
                <a:schemeClr val="tx1"/>
              </a:solidFill>
            </a:endParaRPr>
          </a:p>
          <a:p>
            <a:r>
              <a:rPr lang="en-US" sz="2400" b="1" dirty="0">
                <a:solidFill>
                  <a:schemeClr val="tx1"/>
                </a:solidFill>
              </a:rPr>
              <a:t> </a:t>
            </a:r>
            <a:r>
              <a:rPr lang="en-US" sz="2400" dirty="0">
                <a:solidFill>
                  <a:schemeClr val="tx1"/>
                </a:solidFill>
              </a:rPr>
              <a:t>Where the company covered under section 135 of the companies act, the following shall be </a:t>
            </a:r>
            <a:r>
              <a:rPr lang="en-US" sz="2400" u="sng" dirty="0">
                <a:solidFill>
                  <a:schemeClr val="tx1"/>
                </a:solidFill>
              </a:rPr>
              <a:t>disclosed </a:t>
            </a:r>
            <a:r>
              <a:rPr lang="en-US" sz="2400" dirty="0">
                <a:solidFill>
                  <a:schemeClr val="tx1"/>
                </a:solidFill>
              </a:rPr>
              <a:t>with regard to CSR activities:- </a:t>
            </a:r>
            <a:endParaRPr lang="en-IN" sz="2400" dirty="0">
              <a:solidFill>
                <a:schemeClr val="tx1"/>
              </a:solidFill>
            </a:endParaRPr>
          </a:p>
          <a:p>
            <a:pPr lvl="3" fontAlgn="base"/>
            <a:r>
              <a:rPr lang="en-US" sz="2400" dirty="0">
                <a:solidFill>
                  <a:schemeClr val="tx1"/>
                </a:solidFill>
              </a:rPr>
              <a:t>amount required to be spent by the company during the year, </a:t>
            </a:r>
            <a:endParaRPr lang="en-IN" sz="2400" dirty="0">
              <a:solidFill>
                <a:schemeClr val="tx1"/>
              </a:solidFill>
            </a:endParaRPr>
          </a:p>
          <a:p>
            <a:pPr lvl="3" fontAlgn="base"/>
            <a:r>
              <a:rPr lang="en-US" sz="2400" dirty="0">
                <a:solidFill>
                  <a:schemeClr val="tx1"/>
                </a:solidFill>
              </a:rPr>
              <a:t>amount of expenditure incurred,  </a:t>
            </a:r>
            <a:endParaRPr lang="en-IN" sz="2400" dirty="0">
              <a:solidFill>
                <a:schemeClr val="tx1"/>
              </a:solidFill>
            </a:endParaRPr>
          </a:p>
          <a:p>
            <a:pPr lvl="3" fontAlgn="base"/>
            <a:r>
              <a:rPr lang="en-US" sz="2400" dirty="0">
                <a:solidFill>
                  <a:schemeClr val="tx1"/>
                </a:solidFill>
              </a:rPr>
              <a:t>shortfall at the end of the year, </a:t>
            </a:r>
            <a:endParaRPr lang="en-IN" sz="2400" dirty="0">
              <a:solidFill>
                <a:schemeClr val="tx1"/>
              </a:solidFill>
            </a:endParaRPr>
          </a:p>
          <a:p>
            <a:pPr lvl="3" fontAlgn="base"/>
            <a:r>
              <a:rPr lang="en-US" sz="2400" dirty="0">
                <a:solidFill>
                  <a:schemeClr val="tx1"/>
                </a:solidFill>
              </a:rPr>
              <a:t>total of previous years shortfall,  </a:t>
            </a:r>
            <a:endParaRPr lang="en-IN" sz="2400" dirty="0">
              <a:solidFill>
                <a:schemeClr val="tx1"/>
              </a:solidFill>
            </a:endParaRPr>
          </a:p>
          <a:p>
            <a:pPr lvl="3" fontAlgn="base"/>
            <a:r>
              <a:rPr lang="en-US" sz="2400" dirty="0">
                <a:solidFill>
                  <a:schemeClr val="tx1"/>
                </a:solidFill>
              </a:rPr>
              <a:t>reason for shortfall,  </a:t>
            </a:r>
          </a:p>
        </p:txBody>
      </p:sp>
      <p:sp>
        <p:nvSpPr>
          <p:cNvPr id="6" name="Rectangle 5"/>
          <p:cNvSpPr/>
          <p:nvPr/>
        </p:nvSpPr>
        <p:spPr>
          <a:xfrm>
            <a:off x="4321102" y="-29830"/>
            <a:ext cx="538930" cy="369332"/>
          </a:xfrm>
          <a:prstGeom prst="rect">
            <a:avLst/>
          </a:prstGeom>
        </p:spPr>
        <p:txBody>
          <a:bodyPr wrap="none">
            <a:spAutoFit/>
          </a:bodyPr>
          <a:lstStyle/>
          <a:p>
            <a:pPr lvl="0"/>
            <a:r>
              <a:rPr lang="en-IN" dirty="0">
                <a:solidFill>
                  <a:schemeClr val="bg1"/>
                </a:solidFill>
                <a:latin typeface="Calibri" pitchFamily="34" charset="0"/>
                <a:cs typeface="Calibri" pitchFamily="34" charset="0"/>
              </a:rPr>
              <a:t>CSR</a:t>
            </a:r>
          </a:p>
        </p:txBody>
      </p:sp>
      <p:sp>
        <p:nvSpPr>
          <p:cNvPr id="3" name="Date Placeholder 2">
            <a:extLst>
              <a:ext uri="{FF2B5EF4-FFF2-40B4-BE49-F238E27FC236}">
                <a16:creationId xmlns:a16="http://schemas.microsoft.com/office/drawing/2014/main" id="{12CCA2D6-96BD-1B15-6BA4-351FDB48B1A1}"/>
              </a:ext>
            </a:extLst>
          </p:cNvPr>
          <p:cNvSpPr>
            <a:spLocks noGrp="1"/>
          </p:cNvSpPr>
          <p:nvPr>
            <p:ph type="dt" sz="half" idx="10"/>
          </p:nvPr>
        </p:nvSpPr>
        <p:spPr/>
        <p:txBody>
          <a:bodyPr/>
          <a:lstStyle/>
          <a:p>
            <a:fld id="{C813A334-32F7-413C-A192-455758FEFC09}" type="datetime1">
              <a:rPr lang="en-US" smtClean="0"/>
              <a:t>4/18/2023</a:t>
            </a:fld>
            <a:endParaRPr lang="en-IN"/>
          </a:p>
        </p:txBody>
      </p:sp>
      <p:sp>
        <p:nvSpPr>
          <p:cNvPr id="7" name="Footer Placeholder 6">
            <a:extLst>
              <a:ext uri="{FF2B5EF4-FFF2-40B4-BE49-F238E27FC236}">
                <a16:creationId xmlns:a16="http://schemas.microsoft.com/office/drawing/2014/main" id="{4D352D75-85AE-7A4D-1FD1-91B53F487763}"/>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39372927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267494"/>
            <a:ext cx="7543800" cy="3510390"/>
          </a:xfrm>
        </p:spPr>
        <p:txBody>
          <a:bodyPr>
            <a:noAutofit/>
          </a:bodyPr>
          <a:lstStyle/>
          <a:p>
            <a:pPr lvl="3" fontAlgn="base"/>
            <a:r>
              <a:rPr lang="en-US" sz="2400" dirty="0">
                <a:solidFill>
                  <a:schemeClr val="tx1"/>
                </a:solidFill>
              </a:rPr>
              <a:t>details of related party transactions, e.g., contribution to a trust controlled by the  company in relation to CSR expenditure as per relevant Accounting Standard, </a:t>
            </a:r>
            <a:endParaRPr lang="en-IN" sz="2400" dirty="0">
              <a:solidFill>
                <a:schemeClr val="tx1"/>
              </a:solidFill>
            </a:endParaRPr>
          </a:p>
          <a:p>
            <a:r>
              <a:rPr lang="en-US" sz="2400" dirty="0">
                <a:solidFill>
                  <a:schemeClr val="tx1"/>
                </a:solidFill>
              </a:rPr>
              <a:t>Where a </a:t>
            </a:r>
            <a:r>
              <a:rPr lang="en-US" sz="2400" b="1" i="1" dirty="0">
                <a:solidFill>
                  <a:schemeClr val="tx1"/>
                </a:solidFill>
              </a:rPr>
              <a:t>provision is made with respect to a liability incurred by entering into a  contractual obligation</a:t>
            </a:r>
            <a:r>
              <a:rPr lang="en-US" sz="2400" dirty="0">
                <a:solidFill>
                  <a:schemeClr val="tx1"/>
                </a:solidFill>
              </a:rPr>
              <a:t>, the </a:t>
            </a:r>
            <a:r>
              <a:rPr lang="en-US" sz="2400" u="sng" dirty="0">
                <a:solidFill>
                  <a:schemeClr val="tx1"/>
                </a:solidFill>
              </a:rPr>
              <a:t>movements</a:t>
            </a:r>
            <a:r>
              <a:rPr lang="en-US" sz="2400" dirty="0">
                <a:solidFill>
                  <a:schemeClr val="tx1"/>
                </a:solidFill>
              </a:rPr>
              <a:t> in the provision during the year should be  shown separately.</a:t>
            </a:r>
          </a:p>
        </p:txBody>
      </p:sp>
      <p:sp>
        <p:nvSpPr>
          <p:cNvPr id="6" name="Rectangle 5"/>
          <p:cNvSpPr/>
          <p:nvPr/>
        </p:nvSpPr>
        <p:spPr>
          <a:xfrm>
            <a:off x="4321102" y="-29830"/>
            <a:ext cx="538930" cy="369332"/>
          </a:xfrm>
          <a:prstGeom prst="rect">
            <a:avLst/>
          </a:prstGeom>
        </p:spPr>
        <p:txBody>
          <a:bodyPr wrap="none">
            <a:spAutoFit/>
          </a:bodyPr>
          <a:lstStyle/>
          <a:p>
            <a:pPr lvl="0"/>
            <a:r>
              <a:rPr lang="en-IN" dirty="0">
                <a:solidFill>
                  <a:schemeClr val="bg1"/>
                </a:solidFill>
                <a:latin typeface="Calibri" pitchFamily="34" charset="0"/>
                <a:cs typeface="Calibri" pitchFamily="34" charset="0"/>
              </a:rPr>
              <a:t>CSR</a:t>
            </a:r>
          </a:p>
        </p:txBody>
      </p:sp>
      <p:sp>
        <p:nvSpPr>
          <p:cNvPr id="3" name="Date Placeholder 2">
            <a:extLst>
              <a:ext uri="{FF2B5EF4-FFF2-40B4-BE49-F238E27FC236}">
                <a16:creationId xmlns:a16="http://schemas.microsoft.com/office/drawing/2014/main" id="{011FDFE2-F6B7-CAAB-C575-4A4B1C601E21}"/>
              </a:ext>
            </a:extLst>
          </p:cNvPr>
          <p:cNvSpPr>
            <a:spLocks noGrp="1"/>
          </p:cNvSpPr>
          <p:nvPr>
            <p:ph type="dt" sz="half" idx="10"/>
          </p:nvPr>
        </p:nvSpPr>
        <p:spPr/>
        <p:txBody>
          <a:bodyPr/>
          <a:lstStyle/>
          <a:p>
            <a:fld id="{E4073937-5E68-4387-9A8C-EA84923484E7}" type="datetime1">
              <a:rPr lang="en-US" smtClean="0"/>
              <a:t>4/18/2023</a:t>
            </a:fld>
            <a:endParaRPr lang="en-IN"/>
          </a:p>
        </p:txBody>
      </p:sp>
      <p:sp>
        <p:nvSpPr>
          <p:cNvPr id="7" name="Footer Placeholder 6">
            <a:extLst>
              <a:ext uri="{FF2B5EF4-FFF2-40B4-BE49-F238E27FC236}">
                <a16:creationId xmlns:a16="http://schemas.microsoft.com/office/drawing/2014/main" id="{04AAE955-1982-3854-45B1-B27E7A6D6645}"/>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26660032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CARO 2020: CSR</a:t>
            </a:r>
          </a:p>
        </p:txBody>
      </p:sp>
      <p:sp>
        <p:nvSpPr>
          <p:cNvPr id="3" name="Content Placeholder 2"/>
          <p:cNvSpPr>
            <a:spLocks noGrp="1"/>
          </p:cNvSpPr>
          <p:nvPr>
            <p:ph idx="1"/>
          </p:nvPr>
        </p:nvSpPr>
        <p:spPr/>
        <p:txBody>
          <a:bodyPr>
            <a:noAutofit/>
          </a:bodyPr>
          <a:lstStyle/>
          <a:p>
            <a:r>
              <a:rPr lang="en-US" sz="2400" dirty="0"/>
              <a:t>Whether, in respect of other than ongoing projects, the company has transferred unspent amount to a Fund specified in Schedule VII to the Companies Act within a period of six months of the expiry of the financial year in compliance with second proviso to sub-section (5) of section 135 of the said Act; Clause 3(xx)(a)</a:t>
            </a:r>
            <a:endParaRPr lang="en-IN" sz="2400" dirty="0"/>
          </a:p>
        </p:txBody>
      </p:sp>
      <p:sp>
        <p:nvSpPr>
          <p:cNvPr id="6" name="Date Placeholder 5">
            <a:extLst>
              <a:ext uri="{FF2B5EF4-FFF2-40B4-BE49-F238E27FC236}">
                <a16:creationId xmlns:a16="http://schemas.microsoft.com/office/drawing/2014/main" id="{4FCDAF0F-95F5-BF51-BD1B-96DACDE4E3F0}"/>
              </a:ext>
            </a:extLst>
          </p:cNvPr>
          <p:cNvSpPr>
            <a:spLocks noGrp="1"/>
          </p:cNvSpPr>
          <p:nvPr>
            <p:ph type="dt" sz="half" idx="10"/>
          </p:nvPr>
        </p:nvSpPr>
        <p:spPr/>
        <p:txBody>
          <a:bodyPr/>
          <a:lstStyle/>
          <a:p>
            <a:fld id="{77490AEB-455B-478A-B075-88B8E2D8936B}" type="datetime1">
              <a:rPr lang="en-US" smtClean="0"/>
              <a:t>4/18/2023</a:t>
            </a:fld>
            <a:endParaRPr lang="en-IN"/>
          </a:p>
        </p:txBody>
      </p:sp>
      <p:sp>
        <p:nvSpPr>
          <p:cNvPr id="7" name="Footer Placeholder 6">
            <a:extLst>
              <a:ext uri="{FF2B5EF4-FFF2-40B4-BE49-F238E27FC236}">
                <a16:creationId xmlns:a16="http://schemas.microsoft.com/office/drawing/2014/main" id="{E188B4A9-B442-854C-760C-41D229F829CB}"/>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28703028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CARO 2020: CSR</a:t>
            </a:r>
          </a:p>
        </p:txBody>
      </p:sp>
      <p:sp>
        <p:nvSpPr>
          <p:cNvPr id="3" name="Content Placeholder 2"/>
          <p:cNvSpPr>
            <a:spLocks noGrp="1"/>
          </p:cNvSpPr>
          <p:nvPr>
            <p:ph idx="1"/>
          </p:nvPr>
        </p:nvSpPr>
        <p:spPr/>
        <p:txBody>
          <a:bodyPr>
            <a:noAutofit/>
          </a:bodyPr>
          <a:lstStyle/>
          <a:p>
            <a:r>
              <a:rPr lang="en-US" sz="2400" dirty="0"/>
              <a:t>Whether any amount remaining unspent under sub-section (5) of section 135 of the Companies Act, pursuant to any ongoing project, has been transferred to special account in compliance with the provision of sub­section (6) of section 135 of the said Act; Clause 3(xx)(b)</a:t>
            </a:r>
            <a:endParaRPr lang="en-IN" sz="2400" dirty="0"/>
          </a:p>
        </p:txBody>
      </p:sp>
      <p:sp>
        <p:nvSpPr>
          <p:cNvPr id="6" name="Date Placeholder 5">
            <a:extLst>
              <a:ext uri="{FF2B5EF4-FFF2-40B4-BE49-F238E27FC236}">
                <a16:creationId xmlns:a16="http://schemas.microsoft.com/office/drawing/2014/main" id="{F2BCEDFD-C3DE-5C18-EE0C-0F249C0CB72A}"/>
              </a:ext>
            </a:extLst>
          </p:cNvPr>
          <p:cNvSpPr>
            <a:spLocks noGrp="1"/>
          </p:cNvSpPr>
          <p:nvPr>
            <p:ph type="dt" sz="half" idx="10"/>
          </p:nvPr>
        </p:nvSpPr>
        <p:spPr/>
        <p:txBody>
          <a:bodyPr/>
          <a:lstStyle/>
          <a:p>
            <a:fld id="{59754D63-F3AB-41CC-BFAA-F57FFB9F0760}" type="datetime1">
              <a:rPr lang="en-US" smtClean="0"/>
              <a:t>4/18/2023</a:t>
            </a:fld>
            <a:endParaRPr lang="en-IN"/>
          </a:p>
        </p:txBody>
      </p:sp>
      <p:sp>
        <p:nvSpPr>
          <p:cNvPr id="7" name="Footer Placeholder 6">
            <a:extLst>
              <a:ext uri="{FF2B5EF4-FFF2-40B4-BE49-F238E27FC236}">
                <a16:creationId xmlns:a16="http://schemas.microsoft.com/office/drawing/2014/main" id="{D9C0B9BF-1C28-8070-7143-595DAC5F21C1}"/>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301802112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6592" y="267494"/>
            <a:ext cx="7903840" cy="3510390"/>
          </a:xfrm>
        </p:spPr>
        <p:txBody>
          <a:bodyPr>
            <a:noAutofit/>
          </a:bodyPr>
          <a:lstStyle/>
          <a:p>
            <a:pPr marL="0" indent="0">
              <a:buNone/>
            </a:pPr>
            <a:r>
              <a:rPr lang="en-US" sz="2400" b="1" dirty="0">
                <a:solidFill>
                  <a:schemeClr val="tx1"/>
                </a:solidFill>
              </a:rPr>
              <a:t>Details of Crypto Currency or Virtual Currency  </a:t>
            </a:r>
            <a:endParaRPr lang="en-IN" sz="2400" dirty="0">
              <a:solidFill>
                <a:schemeClr val="tx1"/>
              </a:solidFill>
            </a:endParaRPr>
          </a:p>
          <a:p>
            <a:r>
              <a:rPr lang="en-US" sz="2400" dirty="0">
                <a:solidFill>
                  <a:schemeClr val="tx1"/>
                </a:solidFill>
              </a:rPr>
              <a:t>Where the Company has </a:t>
            </a:r>
            <a:r>
              <a:rPr lang="en-US" sz="2400" b="1" u="sng" dirty="0">
                <a:solidFill>
                  <a:schemeClr val="tx1"/>
                </a:solidFill>
              </a:rPr>
              <a:t>traded or invested </a:t>
            </a:r>
            <a:r>
              <a:rPr lang="en-US" sz="2400" dirty="0">
                <a:solidFill>
                  <a:schemeClr val="tx1"/>
                </a:solidFill>
              </a:rPr>
              <a:t>in Crypto currency or Virtual Currency during the financial year, the following shall be </a:t>
            </a:r>
            <a:r>
              <a:rPr lang="en-US" sz="2400" u="sng" dirty="0">
                <a:solidFill>
                  <a:schemeClr val="tx1"/>
                </a:solidFill>
              </a:rPr>
              <a:t>disclosed</a:t>
            </a:r>
            <a:r>
              <a:rPr lang="en-US" sz="2400" dirty="0">
                <a:solidFill>
                  <a:schemeClr val="tx1"/>
                </a:solidFill>
              </a:rPr>
              <a:t>:- </a:t>
            </a:r>
            <a:endParaRPr lang="en-IN" sz="2400" dirty="0">
              <a:solidFill>
                <a:schemeClr val="tx1"/>
              </a:solidFill>
            </a:endParaRPr>
          </a:p>
          <a:p>
            <a:pPr lvl="2" fontAlgn="base"/>
            <a:r>
              <a:rPr lang="en-US" sz="2400" dirty="0">
                <a:solidFill>
                  <a:schemeClr val="tx1"/>
                </a:solidFill>
              </a:rPr>
              <a:t>profit or loss on transactions involving Crypto currency or Virtual Currency  </a:t>
            </a:r>
            <a:endParaRPr lang="en-IN" sz="2400" dirty="0">
              <a:solidFill>
                <a:schemeClr val="tx1"/>
              </a:solidFill>
            </a:endParaRPr>
          </a:p>
          <a:p>
            <a:pPr lvl="2" fontAlgn="base"/>
            <a:r>
              <a:rPr lang="en-US" sz="2400" dirty="0">
                <a:solidFill>
                  <a:schemeClr val="tx1"/>
                </a:solidFill>
              </a:rPr>
              <a:t>amount of currency held as at the reporting date, </a:t>
            </a:r>
            <a:endParaRPr lang="en-IN" sz="2400" dirty="0">
              <a:solidFill>
                <a:schemeClr val="tx1"/>
              </a:solidFill>
            </a:endParaRPr>
          </a:p>
          <a:p>
            <a:r>
              <a:rPr lang="en-US" sz="2400" b="1" dirty="0">
                <a:solidFill>
                  <a:schemeClr val="tx1"/>
                </a:solidFill>
              </a:rPr>
              <a:t>Deposits or advances from any person for the purpose</a:t>
            </a:r>
            <a:r>
              <a:rPr lang="en-US" sz="2400" dirty="0">
                <a:solidFill>
                  <a:schemeClr val="tx1"/>
                </a:solidFill>
              </a:rPr>
              <a:t> of trading or investing  in Crypto Currency/ virtual currency.”;</a:t>
            </a:r>
          </a:p>
        </p:txBody>
      </p:sp>
      <p:sp>
        <p:nvSpPr>
          <p:cNvPr id="6" name="Rectangle 5"/>
          <p:cNvSpPr/>
          <p:nvPr/>
        </p:nvSpPr>
        <p:spPr>
          <a:xfrm>
            <a:off x="2977301" y="-20538"/>
            <a:ext cx="3682931" cy="369332"/>
          </a:xfrm>
          <a:prstGeom prst="rect">
            <a:avLst/>
          </a:prstGeom>
        </p:spPr>
        <p:txBody>
          <a:bodyPr wrap="none">
            <a:spAutoFit/>
          </a:bodyPr>
          <a:lstStyle/>
          <a:p>
            <a:pPr lvl="0"/>
            <a:r>
              <a:rPr lang="en-IN" dirty="0">
                <a:solidFill>
                  <a:schemeClr val="bg1"/>
                </a:solidFill>
                <a:latin typeface="Calibri" pitchFamily="34" charset="0"/>
                <a:cs typeface="Calibri" pitchFamily="34" charset="0"/>
              </a:rPr>
              <a:t>Crypto Currency, Undisclosed Income</a:t>
            </a:r>
          </a:p>
        </p:txBody>
      </p:sp>
      <p:sp>
        <p:nvSpPr>
          <p:cNvPr id="3" name="Date Placeholder 2">
            <a:extLst>
              <a:ext uri="{FF2B5EF4-FFF2-40B4-BE49-F238E27FC236}">
                <a16:creationId xmlns:a16="http://schemas.microsoft.com/office/drawing/2014/main" id="{EE62279A-6F09-87D8-74FC-DE8AAA3C212D}"/>
              </a:ext>
            </a:extLst>
          </p:cNvPr>
          <p:cNvSpPr>
            <a:spLocks noGrp="1"/>
          </p:cNvSpPr>
          <p:nvPr>
            <p:ph type="dt" sz="half" idx="10"/>
          </p:nvPr>
        </p:nvSpPr>
        <p:spPr/>
        <p:txBody>
          <a:bodyPr/>
          <a:lstStyle/>
          <a:p>
            <a:fld id="{D8C192C4-0FBE-4351-B0CF-E4920A0CD45A}" type="datetime1">
              <a:rPr lang="en-US" smtClean="0"/>
              <a:t>4/18/2023</a:t>
            </a:fld>
            <a:endParaRPr lang="en-IN"/>
          </a:p>
        </p:txBody>
      </p:sp>
      <p:sp>
        <p:nvSpPr>
          <p:cNvPr id="7" name="Footer Placeholder 6">
            <a:extLst>
              <a:ext uri="{FF2B5EF4-FFF2-40B4-BE49-F238E27FC236}">
                <a16:creationId xmlns:a16="http://schemas.microsoft.com/office/drawing/2014/main" id="{04DECF7F-EF28-48C9-2085-23C5D0DAC113}"/>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18106141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6592" y="267494"/>
            <a:ext cx="7903840" cy="3510390"/>
          </a:xfrm>
        </p:spPr>
        <p:txBody>
          <a:bodyPr>
            <a:noAutofit/>
          </a:bodyPr>
          <a:lstStyle/>
          <a:p>
            <a:pPr marL="0" indent="0">
              <a:buNone/>
            </a:pPr>
            <a:r>
              <a:rPr lang="en-IN" sz="2400" b="1" dirty="0">
                <a:solidFill>
                  <a:schemeClr val="tx1"/>
                </a:solidFill>
              </a:rPr>
              <a:t>Undisclosed income</a:t>
            </a:r>
            <a:r>
              <a:rPr lang="en-IN" sz="2400" dirty="0">
                <a:solidFill>
                  <a:schemeClr val="tx1"/>
                </a:solidFill>
              </a:rPr>
              <a:t> </a:t>
            </a:r>
          </a:p>
          <a:p>
            <a:pPr marL="320040" lvl="1" indent="0">
              <a:buNone/>
            </a:pPr>
            <a:r>
              <a:rPr lang="en-US" sz="2400" dirty="0">
                <a:solidFill>
                  <a:schemeClr val="tx1"/>
                </a:solidFill>
              </a:rPr>
              <a:t>The Company shall give details of </a:t>
            </a:r>
            <a:r>
              <a:rPr lang="en-US" sz="2400" b="1" dirty="0">
                <a:solidFill>
                  <a:schemeClr val="tx1"/>
                </a:solidFill>
              </a:rPr>
              <a:t>any transaction not recorded in the books of accounts </a:t>
            </a:r>
            <a:r>
              <a:rPr lang="en-US" sz="2400" dirty="0">
                <a:solidFill>
                  <a:schemeClr val="tx1"/>
                </a:solidFill>
              </a:rPr>
              <a:t> that has been </a:t>
            </a:r>
            <a:r>
              <a:rPr lang="en-US" sz="2400" u="sng" dirty="0">
                <a:solidFill>
                  <a:schemeClr val="tx1"/>
                </a:solidFill>
              </a:rPr>
              <a:t>surrendered or disclosed as income</a:t>
            </a:r>
            <a:r>
              <a:rPr lang="en-US" sz="2400" dirty="0">
                <a:solidFill>
                  <a:schemeClr val="tx1"/>
                </a:solidFill>
              </a:rPr>
              <a:t> during the year in the tax assessments under the Income Tax Act, 1961 (such as, search or survey or any other relevant provisions of the Income Tax Act, 1961), unless there is immunity for disclosure under any scheme and </a:t>
            </a:r>
            <a:r>
              <a:rPr lang="en-US" sz="2400" b="1" u="sng" dirty="0">
                <a:solidFill>
                  <a:schemeClr val="tx1"/>
                </a:solidFill>
              </a:rPr>
              <a:t>also shall state</a:t>
            </a:r>
            <a:r>
              <a:rPr lang="en-US" sz="2400" dirty="0">
                <a:solidFill>
                  <a:schemeClr val="tx1"/>
                </a:solidFill>
              </a:rPr>
              <a:t> whether the </a:t>
            </a:r>
            <a:r>
              <a:rPr lang="en-US" sz="2400" b="1" i="1" dirty="0">
                <a:solidFill>
                  <a:schemeClr val="tx1"/>
                </a:solidFill>
              </a:rPr>
              <a:t>previously unrecorded income and related assets have been properly recorded</a:t>
            </a:r>
            <a:r>
              <a:rPr lang="en-US" sz="2400" dirty="0">
                <a:solidFill>
                  <a:schemeClr val="tx1"/>
                </a:solidFill>
              </a:rPr>
              <a:t> in the books of account during the year.</a:t>
            </a:r>
          </a:p>
          <a:p>
            <a:endParaRPr lang="en-US" sz="2400" dirty="0">
              <a:solidFill>
                <a:schemeClr val="tx1"/>
              </a:solidFill>
            </a:endParaRPr>
          </a:p>
        </p:txBody>
      </p:sp>
      <p:sp>
        <p:nvSpPr>
          <p:cNvPr id="6" name="Rectangle 5"/>
          <p:cNvSpPr/>
          <p:nvPr/>
        </p:nvSpPr>
        <p:spPr>
          <a:xfrm>
            <a:off x="2977301" y="-20538"/>
            <a:ext cx="3682931" cy="369332"/>
          </a:xfrm>
          <a:prstGeom prst="rect">
            <a:avLst/>
          </a:prstGeom>
        </p:spPr>
        <p:txBody>
          <a:bodyPr wrap="none">
            <a:spAutoFit/>
          </a:bodyPr>
          <a:lstStyle/>
          <a:p>
            <a:pPr lvl="0"/>
            <a:r>
              <a:rPr lang="en-IN" dirty="0">
                <a:solidFill>
                  <a:schemeClr val="bg1"/>
                </a:solidFill>
                <a:latin typeface="Calibri" pitchFamily="34" charset="0"/>
                <a:cs typeface="Calibri" pitchFamily="34" charset="0"/>
              </a:rPr>
              <a:t>Crypto Currency, Undisclosed Income</a:t>
            </a:r>
          </a:p>
        </p:txBody>
      </p:sp>
      <p:sp>
        <p:nvSpPr>
          <p:cNvPr id="3" name="Date Placeholder 2">
            <a:extLst>
              <a:ext uri="{FF2B5EF4-FFF2-40B4-BE49-F238E27FC236}">
                <a16:creationId xmlns:a16="http://schemas.microsoft.com/office/drawing/2014/main" id="{965ED452-DF53-08B8-ADBF-CDAC8C9960CE}"/>
              </a:ext>
            </a:extLst>
          </p:cNvPr>
          <p:cNvSpPr>
            <a:spLocks noGrp="1"/>
          </p:cNvSpPr>
          <p:nvPr>
            <p:ph type="dt" sz="half" idx="10"/>
          </p:nvPr>
        </p:nvSpPr>
        <p:spPr/>
        <p:txBody>
          <a:bodyPr/>
          <a:lstStyle/>
          <a:p>
            <a:fld id="{4A10CE1F-958C-498F-9525-1D0E39E31F1C}" type="datetime1">
              <a:rPr lang="en-US" smtClean="0"/>
              <a:t>4/18/2023</a:t>
            </a:fld>
            <a:endParaRPr lang="en-IN"/>
          </a:p>
        </p:txBody>
      </p:sp>
      <p:sp>
        <p:nvSpPr>
          <p:cNvPr id="7" name="Footer Placeholder 6">
            <a:extLst>
              <a:ext uri="{FF2B5EF4-FFF2-40B4-BE49-F238E27FC236}">
                <a16:creationId xmlns:a16="http://schemas.microsoft.com/office/drawing/2014/main" id="{2579AC40-421D-7487-7C80-1E705D4DBE80}"/>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291461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CARO 2020: 	</a:t>
            </a:r>
          </a:p>
        </p:txBody>
      </p:sp>
      <p:sp>
        <p:nvSpPr>
          <p:cNvPr id="3" name="Content Placeholder 2"/>
          <p:cNvSpPr>
            <a:spLocks noGrp="1"/>
          </p:cNvSpPr>
          <p:nvPr>
            <p:ph idx="1"/>
          </p:nvPr>
        </p:nvSpPr>
        <p:spPr/>
        <p:txBody>
          <a:bodyPr>
            <a:normAutofit/>
          </a:bodyPr>
          <a:lstStyle/>
          <a:p>
            <a:r>
              <a:rPr lang="en-US" dirty="0"/>
              <a:t>Whether any transactions not recorded in the books of account have been surrendered or disclosed as income during the year in the tax assessments under the Income Tax Act, 1961, if so, whether the previously unrecorded income has been properly recorded in the books of account during the year; Clause 3(viii)</a:t>
            </a:r>
            <a:endParaRPr lang="en-IN" dirty="0"/>
          </a:p>
        </p:txBody>
      </p:sp>
      <p:sp>
        <p:nvSpPr>
          <p:cNvPr id="6" name="Date Placeholder 5">
            <a:extLst>
              <a:ext uri="{FF2B5EF4-FFF2-40B4-BE49-F238E27FC236}">
                <a16:creationId xmlns:a16="http://schemas.microsoft.com/office/drawing/2014/main" id="{02B37014-15AD-AFE8-413A-679EAC736DD0}"/>
              </a:ext>
            </a:extLst>
          </p:cNvPr>
          <p:cNvSpPr>
            <a:spLocks noGrp="1"/>
          </p:cNvSpPr>
          <p:nvPr>
            <p:ph type="dt" sz="half" idx="10"/>
          </p:nvPr>
        </p:nvSpPr>
        <p:spPr/>
        <p:txBody>
          <a:bodyPr/>
          <a:lstStyle/>
          <a:p>
            <a:fld id="{8E7AC45F-E655-4343-BB7A-A854EB315A03}" type="datetime1">
              <a:rPr lang="en-US" smtClean="0"/>
              <a:t>4/18/2023</a:t>
            </a:fld>
            <a:endParaRPr lang="en-IN"/>
          </a:p>
        </p:txBody>
      </p:sp>
      <p:sp>
        <p:nvSpPr>
          <p:cNvPr id="7" name="Footer Placeholder 6">
            <a:extLst>
              <a:ext uri="{FF2B5EF4-FFF2-40B4-BE49-F238E27FC236}">
                <a16:creationId xmlns:a16="http://schemas.microsoft.com/office/drawing/2014/main" id="{249D6B10-5A55-B87D-C597-D9BA0917439E}"/>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338991230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5242"/>
          <a:stretch/>
        </p:blipFill>
        <p:spPr bwMode="auto">
          <a:xfrm>
            <a:off x="-36512" y="0"/>
            <a:ext cx="4007498"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Content Placeholder 5"/>
          <p:cNvGraphicFramePr>
            <a:graphicFrameLocks noGrp="1"/>
          </p:cNvGraphicFramePr>
          <p:nvPr>
            <p:ph idx="1"/>
            <p:extLst>
              <p:ext uri="{D42A27DB-BD31-4B8C-83A1-F6EECF244321}">
                <p14:modId xmlns:p14="http://schemas.microsoft.com/office/powerpoint/2010/main" val="1430078684"/>
              </p:ext>
            </p:extLst>
          </p:nvPr>
        </p:nvGraphicFramePr>
        <p:xfrm>
          <a:off x="827584" y="411510"/>
          <a:ext cx="7543800" cy="4050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p:cNvSpPr/>
          <p:nvPr/>
        </p:nvSpPr>
        <p:spPr>
          <a:xfrm>
            <a:off x="1475656" y="1603851"/>
            <a:ext cx="504056" cy="324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latin typeface="Calibri" pitchFamily="34" charset="0"/>
                <a:cs typeface="Calibri" pitchFamily="34" charset="0"/>
              </a:rPr>
              <a:t>6</a:t>
            </a:r>
          </a:p>
        </p:txBody>
      </p:sp>
      <p:sp>
        <p:nvSpPr>
          <p:cNvPr id="2" name="Date Placeholder 1">
            <a:extLst>
              <a:ext uri="{FF2B5EF4-FFF2-40B4-BE49-F238E27FC236}">
                <a16:creationId xmlns:a16="http://schemas.microsoft.com/office/drawing/2014/main" id="{BECE084A-6FBB-06F7-5180-3DF094498282}"/>
              </a:ext>
            </a:extLst>
          </p:cNvPr>
          <p:cNvSpPr>
            <a:spLocks noGrp="1"/>
          </p:cNvSpPr>
          <p:nvPr>
            <p:ph type="dt" sz="half" idx="10"/>
          </p:nvPr>
        </p:nvSpPr>
        <p:spPr/>
        <p:txBody>
          <a:bodyPr/>
          <a:lstStyle/>
          <a:p>
            <a:fld id="{7E2DA943-8A88-4584-BDDB-CA0E9B39BFD6}" type="datetime1">
              <a:rPr lang="en-US" smtClean="0"/>
              <a:t>4/18/2023</a:t>
            </a:fld>
            <a:endParaRPr lang="en-IN"/>
          </a:p>
        </p:txBody>
      </p:sp>
      <p:sp>
        <p:nvSpPr>
          <p:cNvPr id="3" name="Footer Placeholder 2">
            <a:extLst>
              <a:ext uri="{FF2B5EF4-FFF2-40B4-BE49-F238E27FC236}">
                <a16:creationId xmlns:a16="http://schemas.microsoft.com/office/drawing/2014/main" id="{215659BA-B094-D1AA-270A-C8CEF5614CE9}"/>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86983117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772616" y="429512"/>
            <a:ext cx="7543800" cy="3510390"/>
          </a:xfrm>
        </p:spPr>
        <p:txBody>
          <a:bodyPr>
            <a:noAutofit/>
          </a:bodyPr>
          <a:lstStyle/>
          <a:p>
            <a:pPr marL="45720" indent="0">
              <a:buNone/>
            </a:pPr>
            <a:r>
              <a:rPr lang="en-US" b="1" dirty="0"/>
              <a:t>PART II- STATEMENT OF PROFIT AND LOSS</a:t>
            </a:r>
            <a:r>
              <a:rPr lang="en-IN" dirty="0"/>
              <a:t>  </a:t>
            </a:r>
          </a:p>
          <a:p>
            <a:pPr marL="45720" indent="0">
              <a:buNone/>
            </a:pPr>
            <a:endParaRPr lang="en-IN" dirty="0"/>
          </a:p>
          <a:p>
            <a:r>
              <a:rPr lang="en-US" dirty="0"/>
              <a:t>“III. Total Revenue (I +II)”, for the word “Revenue”, the word “Income” shall be substituted.</a:t>
            </a:r>
          </a:p>
          <a:p>
            <a:pPr marL="0" indent="0">
              <a:buNone/>
            </a:pPr>
            <a:endParaRPr lang="en-US" dirty="0"/>
          </a:p>
          <a:p>
            <a:r>
              <a:rPr lang="en-US" dirty="0"/>
              <a:t>Revenue from operations shall include further classification </a:t>
            </a:r>
            <a:r>
              <a:rPr lang="en-US" b="1" dirty="0"/>
              <a:t>Grants or donations received</a:t>
            </a:r>
            <a:r>
              <a:rPr lang="en-US" dirty="0"/>
              <a:t> (relevant in case of section 8 companies only).</a:t>
            </a:r>
            <a:endParaRPr lang="en-IN" sz="2800" dirty="0"/>
          </a:p>
        </p:txBody>
      </p:sp>
      <p:sp>
        <p:nvSpPr>
          <p:cNvPr id="6" name="Rectangle 5"/>
          <p:cNvSpPr/>
          <p:nvPr/>
        </p:nvSpPr>
        <p:spPr>
          <a:xfrm>
            <a:off x="3628746" y="-20538"/>
            <a:ext cx="2095382" cy="369332"/>
          </a:xfrm>
          <a:prstGeom prst="rect">
            <a:avLst/>
          </a:prstGeom>
        </p:spPr>
        <p:txBody>
          <a:bodyPr wrap="none">
            <a:spAutoFit/>
          </a:bodyPr>
          <a:lstStyle/>
          <a:p>
            <a:pPr lvl="0"/>
            <a:r>
              <a:rPr lang="en-IN" dirty="0">
                <a:solidFill>
                  <a:schemeClr val="bg1"/>
                </a:solidFill>
                <a:latin typeface="Calibri" pitchFamily="34" charset="0"/>
                <a:cs typeface="Calibri" pitchFamily="34" charset="0"/>
              </a:rPr>
              <a:t>Presentation related</a:t>
            </a:r>
          </a:p>
        </p:txBody>
      </p:sp>
      <p:sp>
        <p:nvSpPr>
          <p:cNvPr id="2" name="Date Placeholder 1">
            <a:extLst>
              <a:ext uri="{FF2B5EF4-FFF2-40B4-BE49-F238E27FC236}">
                <a16:creationId xmlns:a16="http://schemas.microsoft.com/office/drawing/2014/main" id="{A62E7CBC-85E0-662D-775D-D14AB4AF50CA}"/>
              </a:ext>
            </a:extLst>
          </p:cNvPr>
          <p:cNvSpPr>
            <a:spLocks noGrp="1"/>
          </p:cNvSpPr>
          <p:nvPr>
            <p:ph type="dt" sz="half" idx="10"/>
          </p:nvPr>
        </p:nvSpPr>
        <p:spPr/>
        <p:txBody>
          <a:bodyPr/>
          <a:lstStyle/>
          <a:p>
            <a:fld id="{9B7C8EF6-AEA1-4DF3-891E-0DB3097E6C96}" type="datetime1">
              <a:rPr lang="en-US" smtClean="0"/>
              <a:t>4/18/2023</a:t>
            </a:fld>
            <a:endParaRPr lang="en-IN"/>
          </a:p>
        </p:txBody>
      </p:sp>
      <p:sp>
        <p:nvSpPr>
          <p:cNvPr id="3" name="Footer Placeholder 2">
            <a:extLst>
              <a:ext uri="{FF2B5EF4-FFF2-40B4-BE49-F238E27FC236}">
                <a16:creationId xmlns:a16="http://schemas.microsoft.com/office/drawing/2014/main" id="{01D25BEF-7F7B-6483-05EB-3F20D373912A}"/>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159754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C0931-D002-79AA-91EA-25B1BD4FECD9}"/>
              </a:ext>
            </a:extLst>
          </p:cNvPr>
          <p:cNvSpPr>
            <a:spLocks noGrp="1"/>
          </p:cNvSpPr>
          <p:nvPr>
            <p:ph type="title"/>
          </p:nvPr>
        </p:nvSpPr>
        <p:spPr>
          <a:xfrm>
            <a:off x="814536" y="291480"/>
            <a:ext cx="7501880" cy="552078"/>
          </a:xfrm>
        </p:spPr>
        <p:txBody>
          <a:bodyPr>
            <a:noAutofit/>
          </a:bodyPr>
          <a:lstStyle/>
          <a:p>
            <a:r>
              <a:rPr lang="en-US" sz="2800" b="1" i="0" u="none" strike="noStrike" baseline="0" dirty="0">
                <a:solidFill>
                  <a:schemeClr val="tx1"/>
                </a:solidFill>
                <a:latin typeface="Agency FB" panose="020B0503020202020204" pitchFamily="34" charset="0"/>
              </a:rPr>
              <a:t>CARO 2020  - Matters to be included in the Auditor’s Report</a:t>
            </a:r>
            <a:endParaRPr lang="en-IN" sz="2800" dirty="0">
              <a:solidFill>
                <a:schemeClr val="tx1"/>
              </a:solidFill>
            </a:endParaRPr>
          </a:p>
        </p:txBody>
      </p:sp>
      <p:sp>
        <p:nvSpPr>
          <p:cNvPr id="3" name="Content Placeholder 2">
            <a:extLst>
              <a:ext uri="{FF2B5EF4-FFF2-40B4-BE49-F238E27FC236}">
                <a16:creationId xmlns:a16="http://schemas.microsoft.com/office/drawing/2014/main" id="{6F481F32-DC91-B36A-2512-BBB1944B39C2}"/>
              </a:ext>
            </a:extLst>
          </p:cNvPr>
          <p:cNvSpPr>
            <a:spLocks noGrp="1"/>
          </p:cNvSpPr>
          <p:nvPr>
            <p:ph idx="1"/>
          </p:nvPr>
        </p:nvSpPr>
        <p:spPr>
          <a:xfrm>
            <a:off x="746097" y="816554"/>
            <a:ext cx="8136904" cy="3771419"/>
          </a:xfrm>
        </p:spPr>
        <p:txBody>
          <a:bodyPr>
            <a:noAutofit/>
          </a:bodyPr>
          <a:lstStyle/>
          <a:p>
            <a:r>
              <a:rPr lang="en-US" sz="2400" b="0" i="0" u="none" strike="noStrike" baseline="0" dirty="0">
                <a:solidFill>
                  <a:srgbClr val="2E5496"/>
                </a:solidFill>
                <a:latin typeface="Calibri" panose="020F0502020204030204" pitchFamily="34" charset="0"/>
              </a:rPr>
              <a:t>I. Maintaining records of Property, Plant, Equipment and intangible assets - </a:t>
            </a:r>
            <a:r>
              <a:rPr lang="en-US" sz="2400" b="1" i="1" u="none" strike="noStrike" baseline="0" dirty="0">
                <a:solidFill>
                  <a:srgbClr val="2E5496"/>
                </a:solidFill>
                <a:latin typeface="Calibri" panose="020F0502020204030204" pitchFamily="34" charset="0"/>
              </a:rPr>
              <a:t>amended </a:t>
            </a:r>
            <a:endParaRPr lang="en-US" sz="2400" b="0" i="0" u="none" strike="noStrike" baseline="0" dirty="0">
              <a:solidFill>
                <a:srgbClr val="2E5496"/>
              </a:solidFill>
              <a:latin typeface="Calibri" panose="020F0502020204030204" pitchFamily="34" charset="0"/>
            </a:endParaRPr>
          </a:p>
          <a:p>
            <a:r>
              <a:rPr lang="en-US" sz="2400" b="0" i="0" u="none" strike="noStrike" baseline="0" dirty="0">
                <a:solidFill>
                  <a:srgbClr val="2E5496"/>
                </a:solidFill>
                <a:latin typeface="Calibri" panose="020F0502020204030204" pitchFamily="34" charset="0"/>
              </a:rPr>
              <a:t>II. Physical Verification of Inventories - </a:t>
            </a:r>
            <a:r>
              <a:rPr lang="en-US" sz="2400" b="1" i="1" u="none" strike="noStrike" baseline="0" dirty="0">
                <a:solidFill>
                  <a:srgbClr val="2E5496"/>
                </a:solidFill>
                <a:latin typeface="Calibri" panose="020F0502020204030204" pitchFamily="34" charset="0"/>
              </a:rPr>
              <a:t>amended </a:t>
            </a:r>
            <a:endParaRPr lang="en-US" sz="2400" b="0" i="0" u="none" strike="noStrike" baseline="0" dirty="0">
              <a:solidFill>
                <a:srgbClr val="2E5496"/>
              </a:solidFill>
              <a:latin typeface="Calibri" panose="020F0502020204030204" pitchFamily="34" charset="0"/>
            </a:endParaRPr>
          </a:p>
          <a:p>
            <a:r>
              <a:rPr lang="en-US" sz="2400" b="0" i="0" u="none" strike="noStrike" baseline="0" dirty="0">
                <a:solidFill>
                  <a:srgbClr val="2E5496"/>
                </a:solidFill>
                <a:latin typeface="Calibri" panose="020F0502020204030204" pitchFamily="34" charset="0"/>
              </a:rPr>
              <a:t>III. Repayment of investments, guarantee, security and loans granted by the Company </a:t>
            </a:r>
            <a:r>
              <a:rPr lang="en-US" sz="2400" b="1" i="1" u="none" strike="noStrike" baseline="0" dirty="0">
                <a:solidFill>
                  <a:srgbClr val="2E5496"/>
                </a:solidFill>
                <a:latin typeface="Calibri" panose="020F0502020204030204" pitchFamily="34" charset="0"/>
              </a:rPr>
              <a:t>amended </a:t>
            </a:r>
            <a:endParaRPr lang="en-US" sz="2400" b="0" i="0" u="none" strike="noStrike" baseline="0" dirty="0">
              <a:solidFill>
                <a:srgbClr val="2E5496"/>
              </a:solidFill>
              <a:latin typeface="Calibri" panose="020F0502020204030204" pitchFamily="34" charset="0"/>
            </a:endParaRPr>
          </a:p>
          <a:p>
            <a:r>
              <a:rPr lang="en-US" sz="2400" b="0" i="0" u="none" strike="noStrike" baseline="0" dirty="0">
                <a:solidFill>
                  <a:srgbClr val="2E5496"/>
                </a:solidFill>
                <a:latin typeface="Calibri" panose="020F0502020204030204" pitchFamily="34" charset="0"/>
              </a:rPr>
              <a:t>IV. Compliance of Section 185 &amp; 186 </a:t>
            </a:r>
          </a:p>
          <a:p>
            <a:r>
              <a:rPr lang="en-US" sz="2400" b="0" i="0" u="none" strike="noStrike" baseline="0" dirty="0">
                <a:solidFill>
                  <a:srgbClr val="2E5496"/>
                </a:solidFill>
                <a:latin typeface="Calibri" panose="020F0502020204030204" pitchFamily="34" charset="0"/>
              </a:rPr>
              <a:t>V. Acceptance of deposits - </a:t>
            </a:r>
            <a:r>
              <a:rPr lang="en-US" sz="2400" b="1" i="1" u="none" strike="noStrike" baseline="0" dirty="0">
                <a:solidFill>
                  <a:srgbClr val="2E5496"/>
                </a:solidFill>
                <a:latin typeface="Calibri" panose="020F0502020204030204" pitchFamily="34" charset="0"/>
              </a:rPr>
              <a:t>amended </a:t>
            </a:r>
            <a:endParaRPr lang="en-US" sz="2400" b="0" i="0" u="none" strike="noStrike" baseline="0" dirty="0">
              <a:solidFill>
                <a:srgbClr val="2E5496"/>
              </a:solidFill>
              <a:latin typeface="Calibri" panose="020F0502020204030204" pitchFamily="34" charset="0"/>
            </a:endParaRPr>
          </a:p>
          <a:p>
            <a:r>
              <a:rPr lang="en-IN" sz="2400" b="0" i="0" u="none" strike="noStrike" baseline="0" dirty="0">
                <a:solidFill>
                  <a:srgbClr val="2E5496"/>
                </a:solidFill>
                <a:latin typeface="Calibri" panose="020F0502020204030204" pitchFamily="34" charset="0"/>
              </a:rPr>
              <a:t>VI. Cost Records </a:t>
            </a:r>
          </a:p>
          <a:p>
            <a:r>
              <a:rPr lang="en-IN" sz="2400" b="0" i="0" u="none" strike="noStrike" baseline="0" dirty="0">
                <a:solidFill>
                  <a:srgbClr val="2E5496"/>
                </a:solidFill>
                <a:latin typeface="Calibri" panose="020F0502020204030204" pitchFamily="34" charset="0"/>
              </a:rPr>
              <a:t>VII. Statutory dues </a:t>
            </a:r>
          </a:p>
          <a:p>
            <a:r>
              <a:rPr lang="en-US" sz="2400" b="1" i="1" u="none" strike="noStrike" baseline="0" dirty="0">
                <a:solidFill>
                  <a:srgbClr val="2E5496"/>
                </a:solidFill>
                <a:latin typeface="Calibri" panose="020F0502020204030204" pitchFamily="34" charset="0"/>
              </a:rPr>
              <a:t>VIII. Disclosure of transactions not recorded in the books</a:t>
            </a:r>
            <a:endParaRPr lang="en-US" sz="2400" b="0" i="0" u="none" strike="noStrike" baseline="0" dirty="0">
              <a:solidFill>
                <a:srgbClr val="2E5496"/>
              </a:solidFill>
              <a:latin typeface="Calibri" panose="020F0502020204030204" pitchFamily="34" charset="0"/>
            </a:endParaRPr>
          </a:p>
        </p:txBody>
      </p:sp>
      <p:sp>
        <p:nvSpPr>
          <p:cNvPr id="6" name="Date Placeholder 5">
            <a:extLst>
              <a:ext uri="{FF2B5EF4-FFF2-40B4-BE49-F238E27FC236}">
                <a16:creationId xmlns:a16="http://schemas.microsoft.com/office/drawing/2014/main" id="{952B5A95-ED00-9C0B-466D-180ECE5DF371}"/>
              </a:ext>
            </a:extLst>
          </p:cNvPr>
          <p:cNvSpPr>
            <a:spLocks noGrp="1"/>
          </p:cNvSpPr>
          <p:nvPr>
            <p:ph type="dt" sz="half" idx="10"/>
          </p:nvPr>
        </p:nvSpPr>
        <p:spPr/>
        <p:txBody>
          <a:bodyPr/>
          <a:lstStyle/>
          <a:p>
            <a:fld id="{E3737404-DE51-4782-A60D-5F62E4CC06EE}" type="datetime1">
              <a:rPr lang="en-US" smtClean="0"/>
              <a:t>4/18/2023</a:t>
            </a:fld>
            <a:endParaRPr lang="en-IN"/>
          </a:p>
        </p:txBody>
      </p:sp>
      <p:sp>
        <p:nvSpPr>
          <p:cNvPr id="7" name="Footer Placeholder 6">
            <a:extLst>
              <a:ext uri="{FF2B5EF4-FFF2-40B4-BE49-F238E27FC236}">
                <a16:creationId xmlns:a16="http://schemas.microsoft.com/office/drawing/2014/main" id="{3FE1A314-61A0-7D3E-4EE4-689916A723CF}"/>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240003063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663538"/>
            <a:ext cx="7543800" cy="1908212"/>
          </a:xfrm>
        </p:spPr>
        <p:txBody>
          <a:bodyPr/>
          <a:lstStyle/>
          <a:p>
            <a:pPr marL="0" indent="0" algn="ctr">
              <a:buNone/>
            </a:pPr>
            <a:r>
              <a:rPr lang="en-IN" sz="4000" b="1" dirty="0"/>
              <a:t>DIVISION – II (IND AS)</a:t>
            </a:r>
          </a:p>
          <a:p>
            <a:pPr marL="0" indent="0" algn="ctr">
              <a:buNone/>
            </a:pPr>
            <a:r>
              <a:rPr lang="en-IN" dirty="0"/>
              <a:t>Additional Changes</a:t>
            </a:r>
          </a:p>
          <a:p>
            <a:pPr marL="0" indent="0" algn="ctr">
              <a:buNone/>
            </a:pPr>
            <a:endParaRPr lang="en-I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851670"/>
            <a:ext cx="4143375"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a:extLst>
              <a:ext uri="{FF2B5EF4-FFF2-40B4-BE49-F238E27FC236}">
                <a16:creationId xmlns:a16="http://schemas.microsoft.com/office/drawing/2014/main" id="{48146EE8-09FD-7242-F12A-5B9B45A7A3BD}"/>
              </a:ext>
            </a:extLst>
          </p:cNvPr>
          <p:cNvSpPr>
            <a:spLocks noGrp="1"/>
          </p:cNvSpPr>
          <p:nvPr>
            <p:ph type="dt" sz="half" idx="10"/>
          </p:nvPr>
        </p:nvSpPr>
        <p:spPr/>
        <p:txBody>
          <a:bodyPr/>
          <a:lstStyle/>
          <a:p>
            <a:fld id="{DAA54D5C-9ED5-4B8C-B4D3-4ABDA6B7E01F}" type="datetime1">
              <a:rPr lang="en-US" smtClean="0"/>
              <a:t>4/18/2023</a:t>
            </a:fld>
            <a:endParaRPr lang="en-IN"/>
          </a:p>
        </p:txBody>
      </p:sp>
      <p:sp>
        <p:nvSpPr>
          <p:cNvPr id="6" name="Footer Placeholder 5">
            <a:extLst>
              <a:ext uri="{FF2B5EF4-FFF2-40B4-BE49-F238E27FC236}">
                <a16:creationId xmlns:a16="http://schemas.microsoft.com/office/drawing/2014/main" id="{51F520F8-C499-E564-E77A-1AF38B75730C}"/>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131468164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200" dirty="0"/>
              <a:t>Additional Amendments relating to </a:t>
            </a:r>
            <a:r>
              <a:rPr lang="en-IN" sz="3200" dirty="0" err="1"/>
              <a:t>Ind</a:t>
            </a:r>
            <a:r>
              <a:rPr lang="en-IN" sz="3200" dirty="0"/>
              <a:t> AS</a:t>
            </a:r>
          </a:p>
        </p:txBody>
      </p:sp>
      <p:sp>
        <p:nvSpPr>
          <p:cNvPr id="3" name="Content Placeholder 2"/>
          <p:cNvSpPr>
            <a:spLocks noGrp="1"/>
          </p:cNvSpPr>
          <p:nvPr>
            <p:ph idx="1"/>
          </p:nvPr>
        </p:nvSpPr>
        <p:spPr/>
        <p:txBody>
          <a:bodyPr/>
          <a:lstStyle/>
          <a:p>
            <a:r>
              <a:rPr lang="en-IN" dirty="0"/>
              <a:t>Statement of changes in Equity</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597893"/>
            <a:ext cx="6486525"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2428798" y="1995686"/>
            <a:ext cx="1351114" cy="9172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ate Placeholder 6">
            <a:extLst>
              <a:ext uri="{FF2B5EF4-FFF2-40B4-BE49-F238E27FC236}">
                <a16:creationId xmlns:a16="http://schemas.microsoft.com/office/drawing/2014/main" id="{4199769A-9BDE-299C-48C0-7AC2C5A5E716}"/>
              </a:ext>
            </a:extLst>
          </p:cNvPr>
          <p:cNvSpPr>
            <a:spLocks noGrp="1"/>
          </p:cNvSpPr>
          <p:nvPr>
            <p:ph type="dt" sz="half" idx="10"/>
          </p:nvPr>
        </p:nvSpPr>
        <p:spPr/>
        <p:txBody>
          <a:bodyPr/>
          <a:lstStyle/>
          <a:p>
            <a:fld id="{27232294-134A-4F47-A148-1553D6307371}" type="datetime1">
              <a:rPr lang="en-US" smtClean="0"/>
              <a:t>4/18/2023</a:t>
            </a:fld>
            <a:endParaRPr lang="en-IN"/>
          </a:p>
        </p:txBody>
      </p:sp>
      <p:sp>
        <p:nvSpPr>
          <p:cNvPr id="8" name="Footer Placeholder 7">
            <a:extLst>
              <a:ext uri="{FF2B5EF4-FFF2-40B4-BE49-F238E27FC236}">
                <a16:creationId xmlns:a16="http://schemas.microsoft.com/office/drawing/2014/main" id="{198E7047-0786-0F01-E413-2C0FDD5029EF}"/>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11590613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200" dirty="0"/>
              <a:t>Additional Amendments relating to </a:t>
            </a:r>
            <a:r>
              <a:rPr lang="en-IN" sz="3200" dirty="0" err="1"/>
              <a:t>Ind</a:t>
            </a:r>
            <a:r>
              <a:rPr lang="en-IN" sz="3200" dirty="0"/>
              <a:t> AS</a:t>
            </a:r>
          </a:p>
        </p:txBody>
      </p:sp>
      <p:sp>
        <p:nvSpPr>
          <p:cNvPr id="3" name="Content Placeholder 2"/>
          <p:cNvSpPr>
            <a:spLocks noGrp="1"/>
          </p:cNvSpPr>
          <p:nvPr>
            <p:ph idx="1"/>
          </p:nvPr>
        </p:nvSpPr>
        <p:spPr/>
        <p:txBody>
          <a:bodyPr>
            <a:normAutofit fontScale="92500" lnSpcReduction="10000"/>
          </a:bodyPr>
          <a:lstStyle/>
          <a:p>
            <a:r>
              <a:rPr lang="en-US" dirty="0"/>
              <a:t>Fair value of investment property</a:t>
            </a:r>
          </a:p>
          <a:p>
            <a:pPr lvl="1"/>
            <a:r>
              <a:rPr lang="en-US" dirty="0"/>
              <a:t>Based on the valuation by a registered valuer of fair value of investment property</a:t>
            </a:r>
          </a:p>
          <a:p>
            <a:r>
              <a:rPr lang="en-US" dirty="0"/>
              <a:t>Finance lease obligation</a:t>
            </a:r>
          </a:p>
          <a:p>
            <a:pPr lvl="1"/>
            <a:r>
              <a:rPr lang="en-US" dirty="0"/>
              <a:t>Current/Non-current liabilities – </a:t>
            </a:r>
            <a:r>
              <a:rPr lang="en-US" b="1" i="1" dirty="0"/>
              <a:t>Financial liabilities</a:t>
            </a:r>
            <a:r>
              <a:rPr lang="en-US" dirty="0"/>
              <a:t>: after Borrowing</a:t>
            </a:r>
          </a:p>
          <a:p>
            <a:r>
              <a:rPr lang="en-US" dirty="0"/>
              <a:t>Trade Receivables</a:t>
            </a:r>
          </a:p>
          <a:p>
            <a:pPr lvl="1"/>
            <a:r>
              <a:rPr lang="en-US" dirty="0"/>
              <a:t>ageing schedule along with additional classification into</a:t>
            </a:r>
          </a:p>
          <a:p>
            <a:pPr lvl="2"/>
            <a:r>
              <a:rPr lang="en-US" dirty="0"/>
              <a:t>Disputed/Undisputed trade receivables which have significant increase in credit risk</a:t>
            </a:r>
          </a:p>
        </p:txBody>
      </p:sp>
      <p:sp>
        <p:nvSpPr>
          <p:cNvPr id="6" name="Date Placeholder 5">
            <a:extLst>
              <a:ext uri="{FF2B5EF4-FFF2-40B4-BE49-F238E27FC236}">
                <a16:creationId xmlns:a16="http://schemas.microsoft.com/office/drawing/2014/main" id="{DD85F3C9-ED09-976F-DE7C-70108AC0016C}"/>
              </a:ext>
            </a:extLst>
          </p:cNvPr>
          <p:cNvSpPr>
            <a:spLocks noGrp="1"/>
          </p:cNvSpPr>
          <p:nvPr>
            <p:ph type="dt" sz="half" idx="10"/>
          </p:nvPr>
        </p:nvSpPr>
        <p:spPr/>
        <p:txBody>
          <a:bodyPr/>
          <a:lstStyle/>
          <a:p>
            <a:fld id="{6E73B9B2-AA4F-4E75-BF56-F8A17E4B8A8A}" type="datetime1">
              <a:rPr lang="en-US" smtClean="0"/>
              <a:t>4/18/2023</a:t>
            </a:fld>
            <a:endParaRPr lang="en-IN"/>
          </a:p>
        </p:txBody>
      </p:sp>
      <p:sp>
        <p:nvSpPr>
          <p:cNvPr id="7" name="Footer Placeholder 6">
            <a:extLst>
              <a:ext uri="{FF2B5EF4-FFF2-40B4-BE49-F238E27FC236}">
                <a16:creationId xmlns:a16="http://schemas.microsoft.com/office/drawing/2014/main" id="{3A501E96-5AD9-4B7B-7E0D-E26F21DE12F1}"/>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283824322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 </a:t>
            </a:r>
          </a:p>
        </p:txBody>
      </p:sp>
      <p:sp>
        <p:nvSpPr>
          <p:cNvPr id="3" name="Content Placeholder 2"/>
          <p:cNvSpPr>
            <a:spLocks noGrp="1"/>
          </p:cNvSpPr>
          <p:nvPr>
            <p:ph idx="1"/>
          </p:nvPr>
        </p:nvSpPr>
        <p:spPr>
          <a:xfrm>
            <a:off x="827584" y="1635646"/>
            <a:ext cx="7543800" cy="792088"/>
          </a:xfrm>
        </p:spPr>
        <p:txBody>
          <a:bodyPr>
            <a:normAutofit/>
          </a:bodyPr>
          <a:lstStyle/>
          <a:p>
            <a:pPr marL="0" indent="0" algn="ctr">
              <a:buNone/>
            </a:pPr>
            <a:r>
              <a:rPr lang="en-IN" sz="4400" dirty="0">
                <a:solidFill>
                  <a:schemeClr val="bg1"/>
                </a:solidFill>
              </a:rPr>
              <a:t>Additional CARO Amendments</a:t>
            </a:r>
          </a:p>
        </p:txBody>
      </p:sp>
      <p:sp>
        <p:nvSpPr>
          <p:cNvPr id="6" name="Date Placeholder 5">
            <a:extLst>
              <a:ext uri="{FF2B5EF4-FFF2-40B4-BE49-F238E27FC236}">
                <a16:creationId xmlns:a16="http://schemas.microsoft.com/office/drawing/2014/main" id="{73B9A8C1-CB24-77FD-3B13-4D3BCDFD46D2}"/>
              </a:ext>
            </a:extLst>
          </p:cNvPr>
          <p:cNvSpPr>
            <a:spLocks noGrp="1"/>
          </p:cNvSpPr>
          <p:nvPr>
            <p:ph type="dt" sz="half" idx="10"/>
          </p:nvPr>
        </p:nvSpPr>
        <p:spPr/>
        <p:txBody>
          <a:bodyPr/>
          <a:lstStyle/>
          <a:p>
            <a:fld id="{5448283B-6580-428A-83B5-517D4CDCCA01}" type="datetime1">
              <a:rPr lang="en-US" smtClean="0"/>
              <a:t>4/18/2023</a:t>
            </a:fld>
            <a:endParaRPr lang="en-IN"/>
          </a:p>
        </p:txBody>
      </p:sp>
      <p:sp>
        <p:nvSpPr>
          <p:cNvPr id="7" name="Footer Placeholder 6">
            <a:extLst>
              <a:ext uri="{FF2B5EF4-FFF2-40B4-BE49-F238E27FC236}">
                <a16:creationId xmlns:a16="http://schemas.microsoft.com/office/drawing/2014/main" id="{57456856-5E4B-6C81-B34C-B3F28267AC3B}"/>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419247716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51470"/>
            <a:ext cx="7501880" cy="288032"/>
          </a:xfrm>
        </p:spPr>
        <p:txBody>
          <a:bodyPr>
            <a:noAutofit/>
          </a:bodyPr>
          <a:lstStyle/>
          <a:p>
            <a:r>
              <a:rPr lang="en-IN" sz="1800" dirty="0">
                <a:solidFill>
                  <a:schemeClr val="bg1"/>
                </a:solidFill>
              </a:rPr>
              <a:t>Additional CARO Amendments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15241300"/>
              </p:ext>
            </p:extLst>
          </p:nvPr>
        </p:nvGraphicFramePr>
        <p:xfrm>
          <a:off x="755575" y="627534"/>
          <a:ext cx="7776865"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Date Placeholder 5">
            <a:extLst>
              <a:ext uri="{FF2B5EF4-FFF2-40B4-BE49-F238E27FC236}">
                <a16:creationId xmlns:a16="http://schemas.microsoft.com/office/drawing/2014/main" id="{DAB28E9C-90FA-966D-2192-DCA667E7BAC7}"/>
              </a:ext>
            </a:extLst>
          </p:cNvPr>
          <p:cNvSpPr>
            <a:spLocks noGrp="1"/>
          </p:cNvSpPr>
          <p:nvPr>
            <p:ph type="dt" sz="half" idx="10"/>
          </p:nvPr>
        </p:nvSpPr>
        <p:spPr/>
        <p:txBody>
          <a:bodyPr/>
          <a:lstStyle/>
          <a:p>
            <a:fld id="{4F36E02B-69DE-425C-B12A-04D66578CD74}" type="datetime1">
              <a:rPr lang="en-US" smtClean="0"/>
              <a:t>4/18/2023</a:t>
            </a:fld>
            <a:endParaRPr lang="en-IN"/>
          </a:p>
        </p:txBody>
      </p:sp>
      <p:sp>
        <p:nvSpPr>
          <p:cNvPr id="7" name="Footer Placeholder 6">
            <a:extLst>
              <a:ext uri="{FF2B5EF4-FFF2-40B4-BE49-F238E27FC236}">
                <a16:creationId xmlns:a16="http://schemas.microsoft.com/office/drawing/2014/main" id="{822A757E-FD35-3F4B-DE08-81C91602A019}"/>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53042351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573418715"/>
              </p:ext>
            </p:extLst>
          </p:nvPr>
        </p:nvGraphicFramePr>
        <p:xfrm>
          <a:off x="837930" y="1005578"/>
          <a:ext cx="7848873" cy="1926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a:xfrm>
            <a:off x="878905" y="3078158"/>
            <a:ext cx="7509520" cy="1509816"/>
          </a:xfrm>
        </p:spPr>
        <p:txBody>
          <a:bodyPr>
            <a:normAutofit/>
          </a:bodyPr>
          <a:lstStyle/>
          <a:p>
            <a:pPr lvl="0"/>
            <a:r>
              <a:rPr lang="en-US" sz="2400" dirty="0"/>
              <a:t>Internal audit system?</a:t>
            </a:r>
            <a:endParaRPr lang="en-IN" sz="2400" dirty="0"/>
          </a:p>
          <a:p>
            <a:pPr lvl="0"/>
            <a:r>
              <a:rPr lang="en-US" sz="2400" dirty="0"/>
              <a:t>What is the expected role of statutory auditor in consideration of internal audit report?</a:t>
            </a:r>
            <a:endParaRPr lang="en-IN" sz="2400" dirty="0"/>
          </a:p>
          <a:p>
            <a:endParaRPr lang="en-IN" sz="2400" dirty="0"/>
          </a:p>
        </p:txBody>
      </p:sp>
      <p:sp>
        <p:nvSpPr>
          <p:cNvPr id="8" name="Title 1"/>
          <p:cNvSpPr txBox="1">
            <a:spLocks/>
          </p:cNvSpPr>
          <p:nvPr/>
        </p:nvSpPr>
        <p:spPr>
          <a:xfrm>
            <a:off x="899592" y="519522"/>
            <a:ext cx="7787208" cy="540060"/>
          </a:xfrm>
          <a:prstGeom prst="rect">
            <a:avLst/>
          </a:prstGeom>
        </p:spPr>
        <p:txBody>
          <a:bodyPr vert="horz" lIns="91440" tIns="45720" rIns="91440" bIns="45720" rtlCol="0" anchor="b" anchorCtr="0">
            <a:noAutofit/>
          </a:bodyPr>
          <a:lstStyle>
            <a:lvl1pPr>
              <a:spcBef>
                <a:spcPct val="0"/>
              </a:spcBef>
              <a:buNone/>
              <a:defRPr sz="3200">
                <a:solidFill>
                  <a:srgbClr val="0070C0"/>
                </a:solidFill>
                <a:latin typeface="Calibri" pitchFamily="34" charset="0"/>
                <a:ea typeface="+mj-ea"/>
                <a:cs typeface="Calibri"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IN" dirty="0"/>
              <a:t>Internal Audit system and report </a:t>
            </a:r>
          </a:p>
        </p:txBody>
      </p:sp>
      <p:sp>
        <p:nvSpPr>
          <p:cNvPr id="10" name="Rectangle 9"/>
          <p:cNvSpPr/>
          <p:nvPr/>
        </p:nvSpPr>
        <p:spPr>
          <a:xfrm>
            <a:off x="792087" y="-20538"/>
            <a:ext cx="4211961" cy="338554"/>
          </a:xfrm>
          <a:prstGeom prst="rect">
            <a:avLst/>
          </a:prstGeom>
        </p:spPr>
        <p:txBody>
          <a:bodyPr wrap="square">
            <a:spAutoFit/>
          </a:bodyPr>
          <a:lstStyle/>
          <a:p>
            <a:r>
              <a:rPr lang="en-IN" sz="1600" dirty="0">
                <a:solidFill>
                  <a:schemeClr val="bg1"/>
                </a:solidFill>
              </a:rPr>
              <a:t>Clause 3 sub clause added</a:t>
            </a:r>
          </a:p>
        </p:txBody>
      </p:sp>
      <p:sp>
        <p:nvSpPr>
          <p:cNvPr id="5" name="Date Placeholder 4">
            <a:extLst>
              <a:ext uri="{FF2B5EF4-FFF2-40B4-BE49-F238E27FC236}">
                <a16:creationId xmlns:a16="http://schemas.microsoft.com/office/drawing/2014/main" id="{FB5032BB-97C2-7247-6D45-99FE3A8D6DF9}"/>
              </a:ext>
            </a:extLst>
          </p:cNvPr>
          <p:cNvSpPr>
            <a:spLocks noGrp="1"/>
          </p:cNvSpPr>
          <p:nvPr>
            <p:ph type="dt" sz="half" idx="10"/>
          </p:nvPr>
        </p:nvSpPr>
        <p:spPr/>
        <p:txBody>
          <a:bodyPr/>
          <a:lstStyle/>
          <a:p>
            <a:fld id="{0742F77A-65CC-4046-8D64-1F0E7C69A102}" type="datetime1">
              <a:rPr lang="en-US" smtClean="0"/>
              <a:t>4/18/2023</a:t>
            </a:fld>
            <a:endParaRPr lang="en-IN"/>
          </a:p>
        </p:txBody>
      </p:sp>
      <p:sp>
        <p:nvSpPr>
          <p:cNvPr id="7" name="Footer Placeholder 6">
            <a:extLst>
              <a:ext uri="{FF2B5EF4-FFF2-40B4-BE49-F238E27FC236}">
                <a16:creationId xmlns:a16="http://schemas.microsoft.com/office/drawing/2014/main" id="{38D2F5BA-5169-E4C4-2DFA-AFB41D62C224}"/>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332090618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2340171651"/>
              </p:ext>
            </p:extLst>
          </p:nvPr>
        </p:nvGraphicFramePr>
        <p:xfrm>
          <a:off x="971600" y="1221602"/>
          <a:ext cx="7776864" cy="1188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806896" y="205979"/>
            <a:ext cx="8229600" cy="857250"/>
          </a:xfrm>
          <a:prstGeom prst="rect">
            <a:avLst/>
          </a:prstGeom>
        </p:spPr>
        <p:txBody>
          <a:bodyPr vert="horz" lIns="91440" tIns="45720" rIns="91440" bIns="45720" rtlCol="0" anchor="b" anchorCtr="0">
            <a:noAutofit/>
          </a:bodyPr>
          <a:lstStyle>
            <a:defPPr>
              <a:defRPr lang="en-US"/>
            </a:defPPr>
            <a:lvl1pPr>
              <a:spcBef>
                <a:spcPct val="0"/>
              </a:spcBef>
              <a:buNone/>
              <a:defRPr sz="3200">
                <a:solidFill>
                  <a:srgbClr val="0070C0"/>
                </a:solidFill>
                <a:latin typeface="Calibri" pitchFamily="34" charset="0"/>
                <a:ea typeface="+mj-ea"/>
                <a:cs typeface="Calibri"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IN" dirty="0"/>
              <a:t>Cash losses</a:t>
            </a:r>
          </a:p>
        </p:txBody>
      </p:sp>
      <p:sp>
        <p:nvSpPr>
          <p:cNvPr id="7" name="Rectangle 6"/>
          <p:cNvSpPr/>
          <p:nvPr/>
        </p:nvSpPr>
        <p:spPr>
          <a:xfrm>
            <a:off x="792087" y="-20538"/>
            <a:ext cx="4211961" cy="338554"/>
          </a:xfrm>
          <a:prstGeom prst="rect">
            <a:avLst/>
          </a:prstGeom>
        </p:spPr>
        <p:txBody>
          <a:bodyPr wrap="square">
            <a:spAutoFit/>
          </a:bodyPr>
          <a:lstStyle/>
          <a:p>
            <a:r>
              <a:rPr lang="en-IN" sz="1600" dirty="0">
                <a:solidFill>
                  <a:schemeClr val="bg1"/>
                </a:solidFill>
              </a:rPr>
              <a:t>Clause 3 sub clause added</a:t>
            </a:r>
          </a:p>
        </p:txBody>
      </p:sp>
      <p:sp>
        <p:nvSpPr>
          <p:cNvPr id="10" name="TextBox 9"/>
          <p:cNvSpPr txBox="1"/>
          <p:nvPr/>
        </p:nvSpPr>
        <p:spPr>
          <a:xfrm>
            <a:off x="827587" y="2571750"/>
            <a:ext cx="7920880" cy="1938992"/>
          </a:xfrm>
          <a:prstGeom prst="rect">
            <a:avLst/>
          </a:prstGeom>
          <a:noFill/>
        </p:spPr>
        <p:txBody>
          <a:bodyPr wrap="square" rtlCol="0">
            <a:spAutoFit/>
          </a:bodyPr>
          <a:lstStyle/>
          <a:p>
            <a:pPr marL="342900" lvl="0" indent="-342900">
              <a:buFont typeface="Arial" pitchFamily="34" charset="0"/>
              <a:buChar char="•"/>
            </a:pPr>
            <a:r>
              <a:rPr lang="en-IN" sz="2400" dirty="0">
                <a:latin typeface="Calibri" pitchFamily="34" charset="0"/>
                <a:cs typeface="Calibri" pitchFamily="34" charset="0"/>
              </a:rPr>
              <a:t>What is Cash loss?</a:t>
            </a:r>
          </a:p>
          <a:p>
            <a:pPr marL="342900" indent="-342900">
              <a:buFont typeface="Arial" pitchFamily="34" charset="0"/>
              <a:buChar char="•"/>
            </a:pPr>
            <a:r>
              <a:rPr lang="en-US" sz="2400" dirty="0">
                <a:latin typeface="Calibri" pitchFamily="34" charset="0"/>
                <a:cs typeface="Calibri" pitchFamily="34" charset="0"/>
              </a:rPr>
              <a:t>If there is a Cash losses in any of the subsidiaries, how it will impact the reporting of holding company ?</a:t>
            </a:r>
            <a:endParaRPr lang="en-IN" sz="2400" dirty="0">
              <a:latin typeface="Calibri" pitchFamily="34" charset="0"/>
              <a:cs typeface="Calibri" pitchFamily="34" charset="0"/>
            </a:endParaRPr>
          </a:p>
          <a:p>
            <a:pPr marL="342900" lvl="0" indent="-342900">
              <a:buFont typeface="Arial" pitchFamily="34" charset="0"/>
              <a:buChar char="•"/>
            </a:pPr>
            <a:endParaRPr lang="en-IN" sz="2400" dirty="0">
              <a:latin typeface="Calibri" pitchFamily="34" charset="0"/>
              <a:cs typeface="Calibri" pitchFamily="34" charset="0"/>
            </a:endParaRPr>
          </a:p>
          <a:p>
            <a:pPr marL="285750" indent="-285750">
              <a:buFont typeface="Arial" pitchFamily="34" charset="0"/>
              <a:buChar char="•"/>
            </a:pPr>
            <a:endParaRPr lang="en-IN" sz="2400" dirty="0">
              <a:latin typeface="Calibri" pitchFamily="34" charset="0"/>
              <a:cs typeface="Calibri" pitchFamily="34" charset="0"/>
            </a:endParaRPr>
          </a:p>
        </p:txBody>
      </p:sp>
      <p:sp>
        <p:nvSpPr>
          <p:cNvPr id="4" name="Date Placeholder 3">
            <a:extLst>
              <a:ext uri="{FF2B5EF4-FFF2-40B4-BE49-F238E27FC236}">
                <a16:creationId xmlns:a16="http://schemas.microsoft.com/office/drawing/2014/main" id="{1C51371A-4CA6-5D8F-0D59-38AFC5BF1C85}"/>
              </a:ext>
            </a:extLst>
          </p:cNvPr>
          <p:cNvSpPr>
            <a:spLocks noGrp="1"/>
          </p:cNvSpPr>
          <p:nvPr>
            <p:ph type="dt" sz="half" idx="10"/>
          </p:nvPr>
        </p:nvSpPr>
        <p:spPr/>
        <p:txBody>
          <a:bodyPr/>
          <a:lstStyle/>
          <a:p>
            <a:fld id="{3893A2F0-9486-45C2-8C53-8FAAB32FDE2F}" type="datetime1">
              <a:rPr lang="en-US" smtClean="0"/>
              <a:t>4/18/2023</a:t>
            </a:fld>
            <a:endParaRPr lang="en-IN"/>
          </a:p>
        </p:txBody>
      </p:sp>
      <p:sp>
        <p:nvSpPr>
          <p:cNvPr id="6" name="Footer Placeholder 5">
            <a:extLst>
              <a:ext uri="{FF2B5EF4-FFF2-40B4-BE49-F238E27FC236}">
                <a16:creationId xmlns:a16="http://schemas.microsoft.com/office/drawing/2014/main" id="{D0D1A18D-32E2-A666-3F50-17C978754B06}"/>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110551256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3003798"/>
            <a:ext cx="7920880" cy="1015663"/>
          </a:xfrm>
          <a:prstGeom prst="rect">
            <a:avLst/>
          </a:prstGeom>
          <a:noFill/>
        </p:spPr>
        <p:txBody>
          <a:bodyPr wrap="square" rtlCol="0">
            <a:spAutoFit/>
          </a:bodyPr>
          <a:lstStyle/>
          <a:p>
            <a:pPr marL="285750" lvl="0" indent="-285750">
              <a:buFont typeface="Arial" pitchFamily="34" charset="0"/>
              <a:buChar char="•"/>
            </a:pPr>
            <a:r>
              <a:rPr lang="en-IN" sz="2000" dirty="0">
                <a:latin typeface="Calibri" pitchFamily="34" charset="0"/>
                <a:cs typeface="Calibri" pitchFamily="34" charset="0"/>
              </a:rPr>
              <a:t>ICAI Guidance Note on Resignation or Withdrawal from engagement to perform audit of financial statements</a:t>
            </a:r>
          </a:p>
          <a:p>
            <a:pPr marL="285750" lvl="0" indent="-285750">
              <a:buFont typeface="Arial" pitchFamily="34" charset="0"/>
              <a:buChar char="•"/>
            </a:pPr>
            <a:r>
              <a:rPr lang="en-IN" sz="2000" dirty="0">
                <a:latin typeface="Calibri" pitchFamily="34" charset="0"/>
                <a:cs typeface="Calibri" pitchFamily="34" charset="0"/>
              </a:rPr>
              <a:t>Documents – Resignation letter, ADT-3 Form, Listed Co SEBI Annex-A</a:t>
            </a:r>
          </a:p>
        </p:txBody>
      </p:sp>
      <p:sp>
        <p:nvSpPr>
          <p:cNvPr id="6" name="Title 1"/>
          <p:cNvSpPr txBox="1">
            <a:spLocks/>
          </p:cNvSpPr>
          <p:nvPr/>
        </p:nvSpPr>
        <p:spPr>
          <a:xfrm>
            <a:off x="662880" y="195486"/>
            <a:ext cx="8229600" cy="857250"/>
          </a:xfrm>
          <a:prstGeom prst="rect">
            <a:avLst/>
          </a:prstGeom>
        </p:spPr>
        <p:txBody>
          <a:bodyPr vert="horz" lIns="91440" tIns="45720" rIns="91440" bIns="45720" rtlCol="0" anchor="b" anchorCtr="0">
            <a:noAutofit/>
          </a:bodyPr>
          <a:lstStyle>
            <a:defPPr>
              <a:defRPr lang="en-US"/>
            </a:defPPr>
            <a:lvl1pPr>
              <a:spcBef>
                <a:spcPct val="0"/>
              </a:spcBef>
              <a:buNone/>
              <a:defRPr sz="3200">
                <a:solidFill>
                  <a:srgbClr val="0070C0"/>
                </a:solidFill>
                <a:latin typeface="Calibri" pitchFamily="34" charset="0"/>
                <a:ea typeface="+mj-ea"/>
                <a:cs typeface="Calibri"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IN" dirty="0"/>
              <a:t>Resignation of Statutory Auditor</a:t>
            </a:r>
          </a:p>
        </p:txBody>
      </p:sp>
      <p:sp>
        <p:nvSpPr>
          <p:cNvPr id="9" name="Rectangle 8"/>
          <p:cNvSpPr/>
          <p:nvPr/>
        </p:nvSpPr>
        <p:spPr>
          <a:xfrm>
            <a:off x="792087" y="-20538"/>
            <a:ext cx="4211961" cy="338554"/>
          </a:xfrm>
          <a:prstGeom prst="rect">
            <a:avLst/>
          </a:prstGeom>
        </p:spPr>
        <p:txBody>
          <a:bodyPr wrap="square">
            <a:spAutoFit/>
          </a:bodyPr>
          <a:lstStyle/>
          <a:p>
            <a:r>
              <a:rPr lang="en-IN" sz="1600" dirty="0">
                <a:solidFill>
                  <a:schemeClr val="bg1"/>
                </a:solidFill>
              </a:rPr>
              <a:t>Clause 3 sub clause added</a:t>
            </a:r>
          </a:p>
        </p:txBody>
      </p:sp>
      <p:sp>
        <p:nvSpPr>
          <p:cNvPr id="5" name="Content Placeholder 4"/>
          <p:cNvSpPr>
            <a:spLocks noGrp="1"/>
          </p:cNvSpPr>
          <p:nvPr>
            <p:ph idx="1"/>
          </p:nvPr>
        </p:nvSpPr>
        <p:spPr>
          <a:xfrm>
            <a:off x="683568" y="1200153"/>
            <a:ext cx="8003232" cy="1587621"/>
          </a:xfrm>
        </p:spPr>
        <p:style>
          <a:lnRef idx="2">
            <a:schemeClr val="accent5"/>
          </a:lnRef>
          <a:fillRef idx="1">
            <a:schemeClr val="lt1"/>
          </a:fillRef>
          <a:effectRef idx="0">
            <a:schemeClr val="accent5"/>
          </a:effectRef>
          <a:fontRef idx="minor">
            <a:schemeClr val="dk1"/>
          </a:fontRef>
        </p:style>
        <p:txBody>
          <a:bodyPr>
            <a:normAutofit fontScale="92500"/>
          </a:bodyPr>
          <a:lstStyle/>
          <a:p>
            <a:pPr marL="0" lvl="0" indent="0">
              <a:buNone/>
            </a:pPr>
            <a:r>
              <a:rPr lang="en-US" sz="2200" b="1" dirty="0"/>
              <a:t>3(xviii) Resignation of Statutory Auditor:  </a:t>
            </a:r>
          </a:p>
          <a:p>
            <a:pPr marL="0" lvl="0" indent="0">
              <a:buNone/>
            </a:pPr>
            <a:r>
              <a:rPr lang="en-US" sz="2200" dirty="0"/>
              <a:t>Whether there has been any resignation of the statutory auditors during the year, if so, whether the auditor has taken into consideration the issues, objections or concerns raised by the outgoing auditors;</a:t>
            </a:r>
            <a:endParaRPr lang="en-IN" sz="2200" dirty="0"/>
          </a:p>
          <a:p>
            <a:endParaRPr lang="en-IN" sz="2200" dirty="0"/>
          </a:p>
        </p:txBody>
      </p:sp>
      <p:sp>
        <p:nvSpPr>
          <p:cNvPr id="7" name="Date Placeholder 6">
            <a:extLst>
              <a:ext uri="{FF2B5EF4-FFF2-40B4-BE49-F238E27FC236}">
                <a16:creationId xmlns:a16="http://schemas.microsoft.com/office/drawing/2014/main" id="{8AE24B17-6378-50E4-07E1-4866C397E092}"/>
              </a:ext>
            </a:extLst>
          </p:cNvPr>
          <p:cNvSpPr>
            <a:spLocks noGrp="1"/>
          </p:cNvSpPr>
          <p:nvPr>
            <p:ph type="dt" sz="half" idx="10"/>
          </p:nvPr>
        </p:nvSpPr>
        <p:spPr/>
        <p:txBody>
          <a:bodyPr/>
          <a:lstStyle/>
          <a:p>
            <a:fld id="{C9AAD35C-9477-42EF-A351-F7E8BDACE62B}" type="datetime1">
              <a:rPr lang="en-US" smtClean="0"/>
              <a:t>4/18/2023</a:t>
            </a:fld>
            <a:endParaRPr lang="en-IN"/>
          </a:p>
        </p:txBody>
      </p:sp>
      <p:sp>
        <p:nvSpPr>
          <p:cNvPr id="8" name="Footer Placeholder 7">
            <a:extLst>
              <a:ext uri="{FF2B5EF4-FFF2-40B4-BE49-F238E27FC236}">
                <a16:creationId xmlns:a16="http://schemas.microsoft.com/office/drawing/2014/main" id="{0CC6DE0B-2D34-C542-0EFE-36016975269A}"/>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179585885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3003798"/>
            <a:ext cx="8435279" cy="1458162"/>
          </a:xfrm>
        </p:spPr>
        <p:txBody>
          <a:bodyPr>
            <a:noAutofit/>
          </a:bodyPr>
          <a:lstStyle/>
          <a:p>
            <a:pPr lvl="0"/>
            <a:r>
              <a:rPr lang="en-IN" sz="1800" dirty="0"/>
              <a:t>SA 560 ‘Subsequent Events’ to be considered?</a:t>
            </a:r>
          </a:p>
          <a:p>
            <a:pPr lvl="0"/>
            <a:r>
              <a:rPr lang="en-IN" sz="1800" dirty="0"/>
              <a:t>Liabilities falling due within 1 year v Current liabilities</a:t>
            </a:r>
          </a:p>
          <a:p>
            <a:r>
              <a:rPr lang="en-US" sz="1800" dirty="0"/>
              <a:t>Parameters to be considered – Inclusive or Illustrative?</a:t>
            </a:r>
          </a:p>
          <a:p>
            <a:r>
              <a:rPr lang="en-US" sz="1800" dirty="0"/>
              <a:t>Whether support letter given by holding company would suffice for non compliance?</a:t>
            </a:r>
            <a:endParaRPr lang="en-IN" sz="1800" dirty="0"/>
          </a:p>
          <a:p>
            <a:pPr lvl="0"/>
            <a:endParaRPr lang="en-IN" sz="1800" dirty="0"/>
          </a:p>
          <a:p>
            <a:endParaRPr lang="en-IN" sz="1800" dirty="0"/>
          </a:p>
        </p:txBody>
      </p:sp>
      <p:sp>
        <p:nvSpPr>
          <p:cNvPr id="6" name="Title 1"/>
          <p:cNvSpPr>
            <a:spLocks noGrp="1"/>
          </p:cNvSpPr>
          <p:nvPr>
            <p:ph type="title"/>
          </p:nvPr>
        </p:nvSpPr>
        <p:spPr>
          <a:xfrm>
            <a:off x="683570" y="339502"/>
            <a:ext cx="8640958" cy="576064"/>
          </a:xfrm>
        </p:spPr>
        <p:txBody>
          <a:bodyPr>
            <a:noAutofit/>
          </a:bodyPr>
          <a:lstStyle/>
          <a:p>
            <a:r>
              <a:rPr lang="en-IN" sz="2800" dirty="0"/>
              <a:t>Material uncertainty of meeting its liability</a:t>
            </a:r>
          </a:p>
        </p:txBody>
      </p:sp>
      <p:sp>
        <p:nvSpPr>
          <p:cNvPr id="10" name="Rectangle 9"/>
          <p:cNvSpPr/>
          <p:nvPr/>
        </p:nvSpPr>
        <p:spPr>
          <a:xfrm>
            <a:off x="792087" y="-20538"/>
            <a:ext cx="4211961" cy="338554"/>
          </a:xfrm>
          <a:prstGeom prst="rect">
            <a:avLst/>
          </a:prstGeom>
        </p:spPr>
        <p:txBody>
          <a:bodyPr wrap="square">
            <a:spAutoFit/>
          </a:bodyPr>
          <a:lstStyle/>
          <a:p>
            <a:r>
              <a:rPr lang="en-IN" sz="1600" dirty="0">
                <a:solidFill>
                  <a:schemeClr val="bg1"/>
                </a:solidFill>
              </a:rPr>
              <a:t>Clause 3 sub clause added</a:t>
            </a:r>
          </a:p>
        </p:txBody>
      </p:sp>
      <p:sp>
        <p:nvSpPr>
          <p:cNvPr id="5" name="Rectangle 4"/>
          <p:cNvSpPr/>
          <p:nvPr/>
        </p:nvSpPr>
        <p:spPr>
          <a:xfrm>
            <a:off x="792086" y="987574"/>
            <a:ext cx="7956377" cy="192360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a:r>
              <a:rPr lang="en-US" sz="1700" b="1" dirty="0">
                <a:latin typeface="Calibri" pitchFamily="34" charset="0"/>
                <a:cs typeface="Calibri" pitchFamily="34" charset="0"/>
              </a:rPr>
              <a:t>3(xix)</a:t>
            </a:r>
            <a:r>
              <a:rPr lang="en-US" sz="1700" dirty="0">
                <a:latin typeface="Calibri" pitchFamily="34" charset="0"/>
                <a:cs typeface="Calibri" pitchFamily="34" charset="0"/>
              </a:rPr>
              <a:t>On the basis of the financial ratios, ageing and expected dates of </a:t>
            </a:r>
            <a:r>
              <a:rPr lang="en-US" sz="1700" dirty="0" err="1">
                <a:latin typeface="Calibri" pitchFamily="34" charset="0"/>
                <a:cs typeface="Calibri" pitchFamily="34" charset="0"/>
              </a:rPr>
              <a:t>realisation</a:t>
            </a:r>
            <a:r>
              <a:rPr lang="en-US" sz="1700" dirty="0">
                <a:latin typeface="Calibri" pitchFamily="34" charset="0"/>
                <a:cs typeface="Calibri" pitchFamily="34" charset="0"/>
              </a:rPr>
              <a:t> of financial assets and payment of financial liabilities, other information accompanying the financial statements, the auditor’s knowledge of the Board of Directors and management plans, whether the auditor is of the opinion that no material uncertainty exists as on the date of the audit report that company is capable of meeting its liabilities existing at the date of balance sheet as and when they fall due within a period of one year from the balance sheet date;</a:t>
            </a:r>
            <a:endParaRPr lang="en-IN" sz="1700" dirty="0">
              <a:latin typeface="Calibri" pitchFamily="34" charset="0"/>
              <a:cs typeface="Calibri" pitchFamily="34" charset="0"/>
            </a:endParaRPr>
          </a:p>
        </p:txBody>
      </p:sp>
      <p:sp>
        <p:nvSpPr>
          <p:cNvPr id="7" name="Date Placeholder 6">
            <a:extLst>
              <a:ext uri="{FF2B5EF4-FFF2-40B4-BE49-F238E27FC236}">
                <a16:creationId xmlns:a16="http://schemas.microsoft.com/office/drawing/2014/main" id="{482AC504-760C-12A6-117D-36F5167FE79D}"/>
              </a:ext>
            </a:extLst>
          </p:cNvPr>
          <p:cNvSpPr>
            <a:spLocks noGrp="1"/>
          </p:cNvSpPr>
          <p:nvPr>
            <p:ph type="dt" sz="half" idx="10"/>
          </p:nvPr>
        </p:nvSpPr>
        <p:spPr/>
        <p:txBody>
          <a:bodyPr/>
          <a:lstStyle/>
          <a:p>
            <a:fld id="{FEFD490A-B5EB-4EFA-B374-FC8E1E5ED481}" type="datetime1">
              <a:rPr lang="en-US" smtClean="0"/>
              <a:t>4/18/2023</a:t>
            </a:fld>
            <a:endParaRPr lang="en-IN"/>
          </a:p>
        </p:txBody>
      </p:sp>
      <p:sp>
        <p:nvSpPr>
          <p:cNvPr id="8" name="Footer Placeholder 7">
            <a:extLst>
              <a:ext uri="{FF2B5EF4-FFF2-40B4-BE49-F238E27FC236}">
                <a16:creationId xmlns:a16="http://schemas.microsoft.com/office/drawing/2014/main" id="{B9EFD099-02F6-74F5-0774-1A6522F06BB0}"/>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306376304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92086" y="141480"/>
            <a:ext cx="7894713" cy="702078"/>
          </a:xfrm>
        </p:spPr>
        <p:txBody>
          <a:bodyPr>
            <a:normAutofit/>
          </a:bodyPr>
          <a:lstStyle/>
          <a:p>
            <a:r>
              <a:rPr lang="en-IN" sz="3600" dirty="0"/>
              <a:t>CSR</a:t>
            </a:r>
          </a:p>
        </p:txBody>
      </p:sp>
      <p:sp>
        <p:nvSpPr>
          <p:cNvPr id="10" name="Rectangle 9"/>
          <p:cNvSpPr/>
          <p:nvPr/>
        </p:nvSpPr>
        <p:spPr>
          <a:xfrm>
            <a:off x="792087" y="-20538"/>
            <a:ext cx="4211961" cy="338554"/>
          </a:xfrm>
          <a:prstGeom prst="rect">
            <a:avLst/>
          </a:prstGeom>
        </p:spPr>
        <p:txBody>
          <a:bodyPr wrap="square">
            <a:spAutoFit/>
          </a:bodyPr>
          <a:lstStyle/>
          <a:p>
            <a:r>
              <a:rPr lang="en-IN" sz="1600" dirty="0">
                <a:solidFill>
                  <a:schemeClr val="bg1"/>
                </a:solidFill>
              </a:rPr>
              <a:t>Clause 3 sub clause added</a:t>
            </a:r>
          </a:p>
        </p:txBody>
      </p:sp>
      <p:sp>
        <p:nvSpPr>
          <p:cNvPr id="4" name="Content Placeholder 3"/>
          <p:cNvSpPr>
            <a:spLocks noGrp="1"/>
          </p:cNvSpPr>
          <p:nvPr>
            <p:ph idx="1"/>
          </p:nvPr>
        </p:nvSpPr>
        <p:spPr>
          <a:xfrm>
            <a:off x="792086" y="915566"/>
            <a:ext cx="7894713" cy="2592288"/>
          </a:xfrm>
        </p:spPr>
        <p:style>
          <a:lnRef idx="2">
            <a:schemeClr val="accent5"/>
          </a:lnRef>
          <a:fillRef idx="1">
            <a:schemeClr val="lt1"/>
          </a:fillRef>
          <a:effectRef idx="0">
            <a:schemeClr val="accent5"/>
          </a:effectRef>
          <a:fontRef idx="minor">
            <a:schemeClr val="dk1"/>
          </a:fontRef>
        </p:style>
        <p:txBody>
          <a:bodyPr>
            <a:noAutofit/>
          </a:bodyPr>
          <a:lstStyle/>
          <a:p>
            <a:pPr marL="0" lvl="0" indent="0">
              <a:buNone/>
            </a:pPr>
            <a:r>
              <a:rPr lang="en-US" sz="1700" b="1" dirty="0"/>
              <a:t>3(xx) Transfer of CSR fund:  </a:t>
            </a:r>
          </a:p>
          <a:p>
            <a:pPr marL="0" lvl="0" indent="0">
              <a:buNone/>
            </a:pPr>
            <a:r>
              <a:rPr lang="en-US" sz="1700" dirty="0"/>
              <a:t>(a) Whether, in respect of other than ongoing projects, the company has transferred unspent amount to a Fund specified in Schedule VII to the Companies Act within a period of six months of the expiry of the financial year in compliance with second proviso to sub-section (5) of section 135 of the said Act;  </a:t>
            </a:r>
          </a:p>
          <a:p>
            <a:pPr marL="0" lvl="0" indent="0">
              <a:buNone/>
            </a:pPr>
            <a:r>
              <a:rPr lang="en-US" sz="1700" dirty="0"/>
              <a:t>(b) Whether any amount remaining unspent under sub-section (5) of section 135 of the Companies Act, pursuant to any ongoing project, has been transferred to special account in compliance with the provision of sub­section (6) of section 135 of the said Act;</a:t>
            </a:r>
            <a:endParaRPr lang="en-IN" sz="1700" dirty="0"/>
          </a:p>
          <a:p>
            <a:pPr marL="0" indent="0">
              <a:buNone/>
            </a:pPr>
            <a:endParaRPr lang="en-IN" sz="1700" dirty="0"/>
          </a:p>
        </p:txBody>
      </p:sp>
      <p:sp>
        <p:nvSpPr>
          <p:cNvPr id="6" name="Date Placeholder 5">
            <a:extLst>
              <a:ext uri="{FF2B5EF4-FFF2-40B4-BE49-F238E27FC236}">
                <a16:creationId xmlns:a16="http://schemas.microsoft.com/office/drawing/2014/main" id="{0B049FD9-8A8B-CED8-9823-1005C772494C}"/>
              </a:ext>
            </a:extLst>
          </p:cNvPr>
          <p:cNvSpPr>
            <a:spLocks noGrp="1"/>
          </p:cNvSpPr>
          <p:nvPr>
            <p:ph type="dt" sz="half" idx="10"/>
          </p:nvPr>
        </p:nvSpPr>
        <p:spPr/>
        <p:txBody>
          <a:bodyPr/>
          <a:lstStyle/>
          <a:p>
            <a:fld id="{16EA2BDD-5783-4FA3-B590-FEAFB26C2172}" type="datetime1">
              <a:rPr lang="en-US" smtClean="0"/>
              <a:t>4/18/2023</a:t>
            </a:fld>
            <a:endParaRPr lang="en-IN"/>
          </a:p>
        </p:txBody>
      </p:sp>
      <p:sp>
        <p:nvSpPr>
          <p:cNvPr id="7" name="Footer Placeholder 6">
            <a:extLst>
              <a:ext uri="{FF2B5EF4-FFF2-40B4-BE49-F238E27FC236}">
                <a16:creationId xmlns:a16="http://schemas.microsoft.com/office/drawing/2014/main" id="{73458335-CA5A-E4A9-8A23-3E6A1AAF5FD1}"/>
              </a:ext>
            </a:extLst>
          </p:cNvPr>
          <p:cNvSpPr>
            <a:spLocks noGrp="1"/>
          </p:cNvSpPr>
          <p:nvPr>
            <p:ph type="ftr" sz="quarter" idx="11"/>
          </p:nvPr>
        </p:nvSpPr>
        <p:spPr/>
        <p:txBody>
          <a:bodyPr/>
          <a:lstStyle/>
          <a:p>
            <a:r>
              <a:rPr lang="it-IT"/>
              <a:t>CA CHANDRASHEKHAR V. CHITALE, CCM</a:t>
            </a:r>
            <a:endParaRPr lang="en-IN"/>
          </a:p>
        </p:txBody>
      </p:sp>
    </p:spTree>
    <p:extLst>
      <p:ext uri="{BB962C8B-B14F-4D97-AF65-F5344CB8AC3E}">
        <p14:creationId xmlns:p14="http://schemas.microsoft.com/office/powerpoint/2010/main" val="7507331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8908</TotalTime>
  <Words>7944</Words>
  <Application>Microsoft Office PowerPoint</Application>
  <PresentationFormat>On-screen Show (16:9)</PresentationFormat>
  <Paragraphs>974</Paragraphs>
  <Slides>104</Slides>
  <Notes>49</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104</vt:i4>
      </vt:variant>
    </vt:vector>
  </HeadingPairs>
  <TitlesOfParts>
    <vt:vector size="118" baseType="lpstr">
      <vt:lpstr>Abadi</vt:lpstr>
      <vt:lpstr>Agency FB</vt:lpstr>
      <vt:lpstr>Arial</vt:lpstr>
      <vt:lpstr>Brush Script MT</vt:lpstr>
      <vt:lpstr>Calibri</vt:lpstr>
      <vt:lpstr>FWADIK+NotoSerif-Bold</vt:lpstr>
      <vt:lpstr>Impact</vt:lpstr>
      <vt:lpstr>Noto Serif</vt:lpstr>
      <vt:lpstr>Symbol</vt:lpstr>
      <vt:lpstr>Times New Roman</vt:lpstr>
      <vt:lpstr>Trebuchet MS</vt:lpstr>
      <vt:lpstr>Verdana</vt:lpstr>
      <vt:lpstr>NewsPrint</vt:lpstr>
      <vt:lpstr>CorelDRAW</vt:lpstr>
      <vt:lpstr>CARO &amp; Amendments in Schedule III  effective from  FY 2021-22  </vt:lpstr>
      <vt:lpstr> </vt:lpstr>
      <vt:lpstr> </vt:lpstr>
      <vt:lpstr> </vt:lpstr>
      <vt:lpstr> </vt:lpstr>
      <vt:lpstr>CARO 2020 </vt:lpstr>
      <vt:lpstr> </vt:lpstr>
      <vt:lpstr> </vt:lpstr>
      <vt:lpstr>CARO 2020  - Matters to be included in the Auditor’s Report</vt:lpstr>
      <vt:lpstr>CARO 2020  - Matters to be included in the Auditor’s Report</vt:lpstr>
      <vt:lpstr>CARO 2020  - Matters to be included in the Auditor’s Report</vt:lpstr>
      <vt:lpstr>Qualifications &amp; Disclaimer</vt:lpstr>
      <vt:lpstr> </vt:lpstr>
      <vt:lpstr>Financial Statements</vt:lpstr>
      <vt:lpstr>Financial Statements</vt:lpstr>
      <vt:lpstr>Financial Statements</vt:lpstr>
      <vt:lpstr>Financial Statements</vt:lpstr>
      <vt:lpstr>Financial Statements</vt:lpstr>
      <vt:lpstr>AMENDMENTS IN SCHEDULE III</vt:lpstr>
      <vt:lpstr>Background</vt:lpstr>
      <vt:lpstr>Structure of Division I to the Schedule III</vt:lpstr>
      <vt:lpstr>General Instructions</vt:lpstr>
      <vt:lpstr>General Instructions</vt:lpstr>
      <vt:lpstr>General Instructions</vt:lpstr>
      <vt:lpstr>General Instructions</vt:lpstr>
      <vt:lpstr> </vt:lpstr>
      <vt:lpstr>PowerPoint Presentation</vt:lpstr>
      <vt:lpstr>PowerPoint Presentation</vt:lpstr>
      <vt:lpstr>Mandatory Rounding off</vt:lpstr>
      <vt:lpstr>PowerPoint Presentation</vt:lpstr>
      <vt:lpstr>PowerPoint Presentation</vt:lpstr>
      <vt:lpstr>PowerPoint Presentation</vt:lpstr>
      <vt:lpstr>Trade Receivables Ageing</vt:lpstr>
      <vt:lpstr>PowerPoint Presentation</vt:lpstr>
      <vt:lpstr>PowerPoint Presentation</vt:lpstr>
      <vt:lpstr>PowerPoint Presentation</vt:lpstr>
      <vt:lpstr>PowerPoint Presentation</vt:lpstr>
      <vt:lpstr>CARO 2020</vt:lpstr>
      <vt:lpstr>CARO 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CARO 2020: Financial Ratios</vt:lpstr>
      <vt:lpstr>PowerPoint Presentation</vt:lpstr>
      <vt:lpstr>PowerPoint Presentation</vt:lpstr>
      <vt:lpstr>PowerPoint Presentation</vt:lpstr>
      <vt:lpstr>CARO 2020: Loan to promoters, RPs</vt:lpstr>
      <vt:lpstr>PowerPoint Presentation</vt:lpstr>
      <vt:lpstr>PowerPoint Presentation</vt:lpstr>
      <vt:lpstr>PowerPoint Presentation</vt:lpstr>
      <vt:lpstr>CARO 2020</vt:lpstr>
      <vt:lpstr>PowerPoint Presentation</vt:lpstr>
      <vt:lpstr>PowerPoint Presentation</vt:lpstr>
      <vt:lpstr>PowerPoint Presentation</vt:lpstr>
      <vt:lpstr>CARO 2020: Title Deeds</vt:lpstr>
      <vt:lpstr>PowerPoint Presentation</vt:lpstr>
      <vt:lpstr>PowerPoint Presentation</vt:lpstr>
      <vt:lpstr>PowerPoint Presentation</vt:lpstr>
      <vt:lpstr>PowerPoint Presentation</vt:lpstr>
      <vt:lpstr>PowerPoint Presentation</vt:lpstr>
      <vt:lpstr>Points to ponder..</vt:lpstr>
      <vt:lpstr>Companies (Audit and Auditors) Amendment Rules, 2021……1</vt:lpstr>
      <vt:lpstr>Companies (Audit and Auditors) Amendment Rules, 2021……1</vt:lpstr>
      <vt:lpstr>Companies (Audit and Auditors) Amendment Rules, 2021……..2</vt:lpstr>
      <vt:lpstr>Companies (Audit and Auditors) Amendment Rules, 2021……..2</vt:lpstr>
      <vt:lpstr>PowerPoint Presentation</vt:lpstr>
      <vt:lpstr>PowerPoint Presentation</vt:lpstr>
      <vt:lpstr>PowerPoint Presentation</vt:lpstr>
      <vt:lpstr>Illustrative format for disclosure </vt:lpstr>
      <vt:lpstr>CARO 2020: Borrowing</vt:lpstr>
      <vt:lpstr>Wilful Defaulter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CARO 2020: CSR</vt:lpstr>
      <vt:lpstr>CARO 2020: CSR</vt:lpstr>
      <vt:lpstr>PowerPoint Presentation</vt:lpstr>
      <vt:lpstr>PowerPoint Presentation</vt:lpstr>
      <vt:lpstr>CARO 2020:  </vt:lpstr>
      <vt:lpstr>PowerPoint Presentation</vt:lpstr>
      <vt:lpstr>PowerPoint Presentation</vt:lpstr>
      <vt:lpstr>PowerPoint Presentation</vt:lpstr>
      <vt:lpstr>Additional Amendments relating to Ind AS</vt:lpstr>
      <vt:lpstr>Additional Amendments relating to Ind AS</vt:lpstr>
      <vt:lpstr> </vt:lpstr>
      <vt:lpstr>Additional CARO Amendments</vt:lpstr>
      <vt:lpstr>PowerPoint Presentation</vt:lpstr>
      <vt:lpstr>PowerPoint Presentation</vt:lpstr>
      <vt:lpstr>PowerPoint Presentation</vt:lpstr>
      <vt:lpstr>Material uncertainty of meeting its liability</vt:lpstr>
      <vt:lpstr>CSR</vt:lpstr>
      <vt:lpstr>Inventory Physical Verification</vt:lpstr>
      <vt:lpstr>Deemed Deposit</vt:lpstr>
      <vt:lpstr>Consolidated FS</vt:lpstr>
      <vt:lpstr>Practical IMP Points for SMPs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Changes effective from 1st April, 2021</dc:title>
  <dc:creator>Chintan Patel</dc:creator>
  <cp:lastModifiedBy>cchitale@gmail.com</cp:lastModifiedBy>
  <cp:revision>293</cp:revision>
  <cp:lastPrinted>2021-03-26T14:25:29Z</cp:lastPrinted>
  <dcterms:created xsi:type="dcterms:W3CDTF">2021-03-24T04:47:47Z</dcterms:created>
  <dcterms:modified xsi:type="dcterms:W3CDTF">2023-04-20T04:53:47Z</dcterms:modified>
</cp:coreProperties>
</file>