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53"/>
  </p:notesMasterIdLst>
  <p:sldIdLst>
    <p:sldId id="256" r:id="rId2"/>
    <p:sldId id="331" r:id="rId3"/>
    <p:sldId id="316" r:id="rId4"/>
    <p:sldId id="317" r:id="rId5"/>
    <p:sldId id="322" r:id="rId6"/>
    <p:sldId id="334" r:id="rId7"/>
    <p:sldId id="268" r:id="rId8"/>
    <p:sldId id="269" r:id="rId9"/>
    <p:sldId id="315" r:id="rId10"/>
    <p:sldId id="323" r:id="rId11"/>
    <p:sldId id="335" r:id="rId12"/>
    <p:sldId id="318" r:id="rId13"/>
    <p:sldId id="328" r:id="rId14"/>
    <p:sldId id="284" r:id="rId15"/>
    <p:sldId id="314" r:id="rId16"/>
    <p:sldId id="257" r:id="rId17"/>
    <p:sldId id="259" r:id="rId18"/>
    <p:sldId id="294" r:id="rId19"/>
    <p:sldId id="326" r:id="rId20"/>
    <p:sldId id="296" r:id="rId21"/>
    <p:sldId id="297" r:id="rId22"/>
    <p:sldId id="298" r:id="rId23"/>
    <p:sldId id="299" r:id="rId24"/>
    <p:sldId id="300" r:id="rId25"/>
    <p:sldId id="313" r:id="rId26"/>
    <p:sldId id="324" r:id="rId27"/>
    <p:sldId id="325" r:id="rId28"/>
    <p:sldId id="327" r:id="rId29"/>
    <p:sldId id="301" r:id="rId30"/>
    <p:sldId id="336" r:id="rId31"/>
    <p:sldId id="333" r:id="rId32"/>
    <p:sldId id="337" r:id="rId33"/>
    <p:sldId id="341" r:id="rId34"/>
    <p:sldId id="319" r:id="rId35"/>
    <p:sldId id="302" r:id="rId36"/>
    <p:sldId id="303" r:id="rId37"/>
    <p:sldId id="338" r:id="rId38"/>
    <p:sldId id="332" r:id="rId39"/>
    <p:sldId id="339" r:id="rId40"/>
    <p:sldId id="340" r:id="rId41"/>
    <p:sldId id="329" r:id="rId42"/>
    <p:sldId id="305" r:id="rId43"/>
    <p:sldId id="321" r:id="rId44"/>
    <p:sldId id="306" r:id="rId45"/>
    <p:sldId id="330" r:id="rId46"/>
    <p:sldId id="307" r:id="rId47"/>
    <p:sldId id="308" r:id="rId48"/>
    <p:sldId id="309" r:id="rId49"/>
    <p:sldId id="310" r:id="rId50"/>
    <p:sldId id="311" r:id="rId51"/>
    <p:sldId id="312" r:id="rId5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94660"/>
  </p:normalViewPr>
  <p:slideViewPr>
    <p:cSldViewPr snapToGrid="0">
      <p:cViewPr varScale="1">
        <p:scale>
          <a:sx n="78" d="100"/>
          <a:sy n="78" d="100"/>
        </p:scale>
        <p:origin x="806" y="-13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9CB831-C9A0-4141-9805-13EC93021573}" type="datetimeFigureOut">
              <a:rPr lang="en-IN" smtClean="0"/>
              <a:t>07-05-2023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9CB11E-9160-4CA7-AE89-ABF27BE45203}" type="slidenum">
              <a:rPr lang="en-IN" smtClean="0"/>
              <a:t>‹#›</a:t>
            </a:fld>
            <a:endParaRPr lang="en-IN"/>
          </a:p>
        </p:txBody>
      </p:sp>
    </p:spTree>
    <p:extLst>
      <p:ext uri="{BB962C8B-B14F-4D97-AF65-F5344CB8AC3E}">
        <p14:creationId xmlns:p14="http://schemas.microsoft.com/office/powerpoint/2010/main" val="601279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89CB11E-9160-4CA7-AE89-ABF27BE45203}" type="slidenum">
              <a:rPr lang="en-IN" smtClean="0"/>
              <a:t>7</a:t>
            </a:fld>
            <a:endParaRPr lang="en-IN"/>
          </a:p>
        </p:txBody>
      </p:sp>
    </p:spTree>
    <p:extLst>
      <p:ext uri="{BB962C8B-B14F-4D97-AF65-F5344CB8AC3E}">
        <p14:creationId xmlns:p14="http://schemas.microsoft.com/office/powerpoint/2010/main" val="1193256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89CB11E-9160-4CA7-AE89-ABF27BE45203}" type="slidenum">
              <a:rPr lang="en-IN" smtClean="0"/>
              <a:t>16</a:t>
            </a:fld>
            <a:endParaRPr lang="en-IN"/>
          </a:p>
        </p:txBody>
      </p:sp>
    </p:spTree>
    <p:extLst>
      <p:ext uri="{BB962C8B-B14F-4D97-AF65-F5344CB8AC3E}">
        <p14:creationId xmlns:p14="http://schemas.microsoft.com/office/powerpoint/2010/main" val="1716972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E5B36DB-A042-48A8-BCF6-2F383770DEC1}" type="datetime1">
              <a:rPr lang="en-IN" smtClean="0"/>
              <a:t>07-05-2023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75906C5-F695-4568-8DBE-E103B58526B0}" type="slidenum">
              <a:rPr lang="en-IN" smtClean="0"/>
              <a:t>‹#›</a:t>
            </a:fld>
            <a:endParaRPr lang="en-IN"/>
          </a:p>
        </p:txBody>
      </p:sp>
    </p:spTree>
    <p:extLst>
      <p:ext uri="{BB962C8B-B14F-4D97-AF65-F5344CB8AC3E}">
        <p14:creationId xmlns:p14="http://schemas.microsoft.com/office/powerpoint/2010/main" val="3154197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059FE6-73F5-4AAD-BB59-6CB87DA1759D}" type="datetime1">
              <a:rPr lang="en-IN" smtClean="0"/>
              <a:t>07-05-2023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75906C5-F695-4568-8DBE-E103B58526B0}" type="slidenum">
              <a:rPr lang="en-IN" smtClean="0"/>
              <a:t>‹#›</a:t>
            </a:fld>
            <a:endParaRPr lang="en-IN"/>
          </a:p>
        </p:txBody>
      </p:sp>
    </p:spTree>
    <p:extLst>
      <p:ext uri="{BB962C8B-B14F-4D97-AF65-F5344CB8AC3E}">
        <p14:creationId xmlns:p14="http://schemas.microsoft.com/office/powerpoint/2010/main" val="2735618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52DBE55C-3727-4934-BD6E-ECF92FE7352B}" type="datetime1">
              <a:rPr lang="en-IN" smtClean="0"/>
              <a:t>07-05-2023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75906C5-F695-4568-8DBE-E103B58526B0}" type="slidenum">
              <a:rPr lang="en-IN" smtClean="0"/>
              <a:t>‹#›</a:t>
            </a:fld>
            <a:endParaRPr lang="en-IN"/>
          </a:p>
        </p:txBody>
      </p:sp>
    </p:spTree>
    <p:extLst>
      <p:ext uri="{BB962C8B-B14F-4D97-AF65-F5344CB8AC3E}">
        <p14:creationId xmlns:p14="http://schemas.microsoft.com/office/powerpoint/2010/main" val="36170119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21D9A8D-E569-4D19-BB0B-E81F324AEF4B}" type="datetime1">
              <a:rPr lang="en-IN" smtClean="0"/>
              <a:t>07-05-2023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75906C5-F695-4568-8DBE-E103B58526B0}" type="slidenum">
              <a:rPr lang="en-IN" smtClean="0"/>
              <a:t>‹#›</a:t>
            </a:fld>
            <a:endParaRPr lang="en-IN"/>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486317033"/>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39B6ED-5FEF-48AE-B8CE-0443CF66764E}" type="datetime1">
              <a:rPr lang="en-IN" smtClean="0"/>
              <a:t>07-05-2023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75906C5-F695-4568-8DBE-E103B58526B0}" type="slidenum">
              <a:rPr lang="en-IN" smtClean="0"/>
              <a:t>‹#›</a:t>
            </a:fld>
            <a:endParaRPr lang="en-IN"/>
          </a:p>
        </p:txBody>
      </p:sp>
    </p:spTree>
    <p:extLst>
      <p:ext uri="{BB962C8B-B14F-4D97-AF65-F5344CB8AC3E}">
        <p14:creationId xmlns:p14="http://schemas.microsoft.com/office/powerpoint/2010/main" val="42548692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A0E227C-CBAC-4AB4-ABC5-9595561C4146}" type="datetime1">
              <a:rPr lang="en-IN" smtClean="0"/>
              <a:t>07-05-2023</a:t>
            </a:fld>
            <a:endParaRPr lang="en-IN"/>
          </a:p>
        </p:txBody>
      </p:sp>
      <p:sp>
        <p:nvSpPr>
          <p:cNvPr id="4"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75906C5-F695-4568-8DBE-E103B58526B0}" type="slidenum">
              <a:rPr lang="en-IN" smtClean="0"/>
              <a:t>‹#›</a:t>
            </a:fld>
            <a:endParaRPr lang="en-IN"/>
          </a:p>
        </p:txBody>
      </p:sp>
    </p:spTree>
    <p:extLst>
      <p:ext uri="{BB962C8B-B14F-4D97-AF65-F5344CB8AC3E}">
        <p14:creationId xmlns:p14="http://schemas.microsoft.com/office/powerpoint/2010/main" val="18676718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C672114-44FC-462E-A379-DC0DE587C4C7}" type="datetime1">
              <a:rPr lang="en-IN" smtClean="0"/>
              <a:t>07-05-2023</a:t>
            </a:fld>
            <a:endParaRPr lang="en-IN"/>
          </a:p>
        </p:txBody>
      </p:sp>
      <p:sp>
        <p:nvSpPr>
          <p:cNvPr id="4"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75906C5-F695-4568-8DBE-E103B58526B0}" type="slidenum">
              <a:rPr lang="en-IN" smtClean="0"/>
              <a:t>‹#›</a:t>
            </a:fld>
            <a:endParaRPr lang="en-IN"/>
          </a:p>
        </p:txBody>
      </p:sp>
    </p:spTree>
    <p:extLst>
      <p:ext uri="{BB962C8B-B14F-4D97-AF65-F5344CB8AC3E}">
        <p14:creationId xmlns:p14="http://schemas.microsoft.com/office/powerpoint/2010/main" val="5595235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D7EE97-9920-4DDC-9647-6E34E257BE44}" type="datetime1">
              <a:rPr lang="en-IN" smtClean="0"/>
              <a:t>07-05-2023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75906C5-F695-4568-8DBE-E103B58526B0}" type="slidenum">
              <a:rPr lang="en-IN" smtClean="0"/>
              <a:t>‹#›</a:t>
            </a:fld>
            <a:endParaRPr lang="en-IN"/>
          </a:p>
        </p:txBody>
      </p:sp>
    </p:spTree>
    <p:extLst>
      <p:ext uri="{BB962C8B-B14F-4D97-AF65-F5344CB8AC3E}">
        <p14:creationId xmlns:p14="http://schemas.microsoft.com/office/powerpoint/2010/main" val="40868902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D18438-5C2A-4104-B7B9-05C50CAD50CA}" type="datetime1">
              <a:rPr lang="en-IN" smtClean="0"/>
              <a:t>07-05-2023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75906C5-F695-4568-8DBE-E103B58526B0}" type="slidenum">
              <a:rPr lang="en-IN" smtClean="0"/>
              <a:t>‹#›</a:t>
            </a:fld>
            <a:endParaRPr lang="en-IN"/>
          </a:p>
        </p:txBody>
      </p:sp>
    </p:spTree>
    <p:extLst>
      <p:ext uri="{BB962C8B-B14F-4D97-AF65-F5344CB8AC3E}">
        <p14:creationId xmlns:p14="http://schemas.microsoft.com/office/powerpoint/2010/main" val="3122595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131054-B308-442A-BE8C-E9DE6BBF433B}" type="datetime1">
              <a:rPr lang="en-IN" smtClean="0"/>
              <a:t>07-05-2023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75906C5-F695-4568-8DBE-E103B58526B0}" type="slidenum">
              <a:rPr lang="en-IN" smtClean="0"/>
              <a:t>‹#›</a:t>
            </a:fld>
            <a:endParaRPr lang="en-IN"/>
          </a:p>
        </p:txBody>
      </p:sp>
    </p:spTree>
    <p:extLst>
      <p:ext uri="{BB962C8B-B14F-4D97-AF65-F5344CB8AC3E}">
        <p14:creationId xmlns:p14="http://schemas.microsoft.com/office/powerpoint/2010/main" val="2596013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536ADA-8AF5-415C-ACCA-9B08DECB3639}" type="datetime1">
              <a:rPr lang="en-IN" smtClean="0"/>
              <a:t>07-05-2023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75906C5-F695-4568-8DBE-E103B58526B0}" type="slidenum">
              <a:rPr lang="en-IN" smtClean="0"/>
              <a:t>‹#›</a:t>
            </a:fld>
            <a:endParaRPr lang="en-IN"/>
          </a:p>
        </p:txBody>
      </p:sp>
    </p:spTree>
    <p:extLst>
      <p:ext uri="{BB962C8B-B14F-4D97-AF65-F5344CB8AC3E}">
        <p14:creationId xmlns:p14="http://schemas.microsoft.com/office/powerpoint/2010/main" val="852475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AF682E4-AC56-4176-9BDC-E2C5165FE98D}" type="datetime1">
              <a:rPr lang="en-IN" smtClean="0"/>
              <a:t>07-05-2023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75906C5-F695-4568-8DBE-E103B58526B0}" type="slidenum">
              <a:rPr lang="en-IN" smtClean="0"/>
              <a:t>‹#›</a:t>
            </a:fld>
            <a:endParaRPr lang="en-IN"/>
          </a:p>
        </p:txBody>
      </p:sp>
    </p:spTree>
    <p:extLst>
      <p:ext uri="{BB962C8B-B14F-4D97-AF65-F5344CB8AC3E}">
        <p14:creationId xmlns:p14="http://schemas.microsoft.com/office/powerpoint/2010/main" val="3469260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C686E1F-0CDF-40FC-A8B6-A3429F976917}" type="datetime1">
              <a:rPr lang="en-IN" smtClean="0"/>
              <a:t>07-05-2023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75906C5-F695-4568-8DBE-E103B58526B0}" type="slidenum">
              <a:rPr lang="en-IN" smtClean="0"/>
              <a:t>‹#›</a:t>
            </a:fld>
            <a:endParaRPr lang="en-IN"/>
          </a:p>
        </p:txBody>
      </p:sp>
    </p:spTree>
    <p:extLst>
      <p:ext uri="{BB962C8B-B14F-4D97-AF65-F5344CB8AC3E}">
        <p14:creationId xmlns:p14="http://schemas.microsoft.com/office/powerpoint/2010/main" val="2749267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2E315D21-878F-4403-A723-176C14CD2CF2}" type="datetime1">
              <a:rPr lang="en-IN" smtClean="0"/>
              <a:t>07-05-2023</a:t>
            </a:fld>
            <a:endParaRPr lang="en-IN"/>
          </a:p>
        </p:txBody>
      </p:sp>
      <p:sp>
        <p:nvSpPr>
          <p:cNvPr id="5" name="Footer Placeholder 3"/>
          <p:cNvSpPr>
            <a:spLocks noGrp="1"/>
          </p:cNvSpPr>
          <p:nvPr>
            <p:ph type="ftr" sz="quarter" idx="11"/>
          </p:nvPr>
        </p:nvSpPr>
        <p:spPr/>
        <p:txBody>
          <a:bodyPr/>
          <a:lstStyle/>
          <a:p>
            <a:endParaRPr lang="en-IN"/>
          </a:p>
        </p:txBody>
      </p:sp>
      <p:sp>
        <p:nvSpPr>
          <p:cNvPr id="6" name="Slide Number Placeholder 4"/>
          <p:cNvSpPr>
            <a:spLocks noGrp="1"/>
          </p:cNvSpPr>
          <p:nvPr>
            <p:ph type="sldNum" sz="quarter" idx="12"/>
          </p:nvPr>
        </p:nvSpPr>
        <p:spPr/>
        <p:txBody>
          <a:bodyPr/>
          <a:lstStyle/>
          <a:p>
            <a:fld id="{B75906C5-F695-4568-8DBE-E103B58526B0}" type="slidenum">
              <a:rPr lang="en-IN" smtClean="0"/>
              <a:t>‹#›</a:t>
            </a:fld>
            <a:endParaRPr lang="en-IN"/>
          </a:p>
        </p:txBody>
      </p:sp>
    </p:spTree>
    <p:extLst>
      <p:ext uri="{BB962C8B-B14F-4D97-AF65-F5344CB8AC3E}">
        <p14:creationId xmlns:p14="http://schemas.microsoft.com/office/powerpoint/2010/main" val="3131009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E210DAB-1ABA-41C5-B704-48DCD3B164A5}" type="datetime1">
              <a:rPr lang="en-IN" smtClean="0"/>
              <a:t>07-05-2023</a:t>
            </a:fld>
            <a:endParaRPr lang="en-IN"/>
          </a:p>
        </p:txBody>
      </p:sp>
      <p:sp>
        <p:nvSpPr>
          <p:cNvPr id="5" name="Footer Placeholder 2"/>
          <p:cNvSpPr>
            <a:spLocks noGrp="1"/>
          </p:cNvSpPr>
          <p:nvPr>
            <p:ph type="ftr" sz="quarter" idx="11"/>
          </p:nvPr>
        </p:nvSpPr>
        <p:spPr/>
        <p:txBody>
          <a:bodyPr/>
          <a:lstStyle/>
          <a:p>
            <a:endParaRPr lang="en-IN"/>
          </a:p>
        </p:txBody>
      </p:sp>
      <p:sp>
        <p:nvSpPr>
          <p:cNvPr id="6" name="Slide Number Placeholder 3"/>
          <p:cNvSpPr>
            <a:spLocks noGrp="1"/>
          </p:cNvSpPr>
          <p:nvPr>
            <p:ph type="sldNum" sz="quarter" idx="12"/>
          </p:nvPr>
        </p:nvSpPr>
        <p:spPr/>
        <p:txBody>
          <a:bodyPr/>
          <a:lstStyle/>
          <a:p>
            <a:fld id="{B75906C5-F695-4568-8DBE-E103B58526B0}" type="slidenum">
              <a:rPr lang="en-IN" smtClean="0"/>
              <a:t>‹#›</a:t>
            </a:fld>
            <a:endParaRPr lang="en-IN"/>
          </a:p>
        </p:txBody>
      </p:sp>
    </p:spTree>
    <p:extLst>
      <p:ext uri="{BB962C8B-B14F-4D97-AF65-F5344CB8AC3E}">
        <p14:creationId xmlns:p14="http://schemas.microsoft.com/office/powerpoint/2010/main" val="1523731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D78BDD5E-C486-47A6-A585-91325D0A7AE3}" type="datetime1">
              <a:rPr lang="en-IN" smtClean="0"/>
              <a:t>07-05-2023</a:t>
            </a:fld>
            <a:endParaRPr lang="en-IN"/>
          </a:p>
        </p:txBody>
      </p:sp>
      <p:sp>
        <p:nvSpPr>
          <p:cNvPr id="5" name="Footer Placeholder 5"/>
          <p:cNvSpPr>
            <a:spLocks noGrp="1"/>
          </p:cNvSpPr>
          <p:nvPr>
            <p:ph type="ftr" sz="quarter" idx="11"/>
          </p:nvPr>
        </p:nvSpPr>
        <p:spPr/>
        <p:txBody>
          <a:bodyPr/>
          <a:lstStyle/>
          <a:p>
            <a:endParaRPr lang="en-IN"/>
          </a:p>
        </p:txBody>
      </p:sp>
      <p:sp>
        <p:nvSpPr>
          <p:cNvPr id="6" name="Slide Number Placeholder 6"/>
          <p:cNvSpPr>
            <a:spLocks noGrp="1"/>
          </p:cNvSpPr>
          <p:nvPr>
            <p:ph type="sldNum" sz="quarter" idx="12"/>
          </p:nvPr>
        </p:nvSpPr>
        <p:spPr/>
        <p:txBody>
          <a:bodyPr/>
          <a:lstStyle/>
          <a:p>
            <a:fld id="{B75906C5-F695-4568-8DBE-E103B58526B0}" type="slidenum">
              <a:rPr lang="en-IN" smtClean="0"/>
              <a:t>‹#›</a:t>
            </a:fld>
            <a:endParaRPr lang="en-IN"/>
          </a:p>
        </p:txBody>
      </p:sp>
    </p:spTree>
    <p:extLst>
      <p:ext uri="{BB962C8B-B14F-4D97-AF65-F5344CB8AC3E}">
        <p14:creationId xmlns:p14="http://schemas.microsoft.com/office/powerpoint/2010/main" val="2648124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95BBE94-B223-4536-8864-827F91924B5E}" type="datetime1">
              <a:rPr lang="en-IN" smtClean="0"/>
              <a:t>07-05-2023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75906C5-F695-4568-8DBE-E103B58526B0}" type="slidenum">
              <a:rPr lang="en-IN" smtClean="0"/>
              <a:t>‹#›</a:t>
            </a:fld>
            <a:endParaRPr lang="en-IN"/>
          </a:p>
        </p:txBody>
      </p:sp>
    </p:spTree>
    <p:extLst>
      <p:ext uri="{BB962C8B-B14F-4D97-AF65-F5344CB8AC3E}">
        <p14:creationId xmlns:p14="http://schemas.microsoft.com/office/powerpoint/2010/main" val="699263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21D9A8D-E569-4D19-BB0B-E81F324AEF4B}" type="datetime1">
              <a:rPr lang="en-IN" smtClean="0"/>
              <a:t>07-05-2023</a:t>
            </a:fld>
            <a:endParaRPr lang="en-IN"/>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IN"/>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B75906C5-F695-4568-8DBE-E103B58526B0}" type="slidenum">
              <a:rPr lang="en-IN" smtClean="0"/>
              <a:t>‹#›</a:t>
            </a:fld>
            <a:endParaRPr lang="en-IN"/>
          </a:p>
        </p:txBody>
      </p:sp>
    </p:spTree>
    <p:extLst>
      <p:ext uri="{BB962C8B-B14F-4D97-AF65-F5344CB8AC3E}">
        <p14:creationId xmlns:p14="http://schemas.microsoft.com/office/powerpoint/2010/main" val="1595157559"/>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hf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hvg@hmaca.i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mailto:hvg@hmaca.i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69473" y="983226"/>
            <a:ext cx="9975008" cy="1140542"/>
          </a:xfrm>
          <a:noFill/>
        </p:spPr>
        <p:txBody>
          <a:bodyPr/>
          <a:lstStyle/>
          <a:p>
            <a:pPr algn="ctr"/>
            <a:r>
              <a:rPr lang="en-US" sz="6000" b="1" dirty="0">
                <a:latin typeface="Times New Roman" panose="02020603050405020304" pitchFamily="18" charset="0"/>
                <a:cs typeface="Times New Roman" panose="02020603050405020304" pitchFamily="18" charset="0"/>
              </a:rPr>
              <a:t>PEER REVIEW</a:t>
            </a:r>
            <a:endParaRPr lang="en-IN" sz="60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54955" y="2212258"/>
            <a:ext cx="9975008" cy="4474291"/>
          </a:xfrm>
          <a:effectLst>
            <a:innerShdw blurRad="63500" dist="50800" dir="18900000">
              <a:prstClr val="black">
                <a:alpha val="50000"/>
              </a:prstClr>
            </a:innerShdw>
            <a:reflection blurRad="635000" stA="28000" endPos="65000" dist="50800" dir="5400000" sy="-100000" algn="bl" rotWithShape="0"/>
          </a:effectLst>
        </p:spPr>
        <p:txBody>
          <a:bodyPr/>
          <a:lstStyle/>
          <a:p>
            <a:pPr marL="742950" indent="-742950" algn="ctr">
              <a:buFont typeface="+mj-lt"/>
              <a:buAutoNum type="arabicPeriod"/>
            </a:pPr>
            <a:r>
              <a:rPr lang="en-IN" sz="3200" dirty="0">
                <a:solidFill>
                  <a:schemeClr val="tx1"/>
                </a:solidFill>
                <a:latin typeface="Times New Roman" panose="02020603050405020304" pitchFamily="18" charset="0"/>
                <a:cs typeface="Times New Roman" panose="02020603050405020304" pitchFamily="18" charset="0"/>
              </a:rPr>
              <a:t>PROCEDURE</a:t>
            </a:r>
          </a:p>
          <a:p>
            <a:pPr marL="742950" indent="-742950" algn="ctr">
              <a:buFont typeface="+mj-lt"/>
              <a:buAutoNum type="arabicPeriod"/>
            </a:pPr>
            <a:r>
              <a:rPr lang="en-IN" sz="3200" dirty="0">
                <a:solidFill>
                  <a:schemeClr val="tx1"/>
                </a:solidFill>
                <a:latin typeface="Times New Roman" panose="02020603050405020304" pitchFamily="18" charset="0"/>
                <a:cs typeface="Times New Roman" panose="02020603050405020304" pitchFamily="18" charset="0"/>
              </a:rPr>
              <a:t>REPORTING</a:t>
            </a:r>
          </a:p>
          <a:p>
            <a:pPr marL="742950" indent="-742950" algn="ctr">
              <a:buFont typeface="+mj-lt"/>
              <a:buAutoNum type="arabicPeriod"/>
            </a:pPr>
            <a:endParaRPr lang="en-US" sz="3200" dirty="0">
              <a:solidFill>
                <a:schemeClr val="tx1"/>
              </a:solidFill>
              <a:latin typeface="Times New Roman" panose="02020603050405020304" pitchFamily="18" charset="0"/>
              <a:cs typeface="Times New Roman" panose="02020603050405020304" pitchFamily="18" charset="0"/>
            </a:endParaRPr>
          </a:p>
          <a:p>
            <a:pPr algn="ctr"/>
            <a:r>
              <a:rPr lang="en-US" sz="3200" cap="none" dirty="0">
                <a:solidFill>
                  <a:schemeClr val="tx1"/>
                </a:solidFill>
                <a:latin typeface="Times New Roman" panose="02020603050405020304" pitchFamily="18" charset="0"/>
                <a:cs typeface="Times New Roman" panose="02020603050405020304" pitchFamily="18" charset="0"/>
              </a:rPr>
              <a:t>Prepared by </a:t>
            </a:r>
            <a:r>
              <a:rPr lang="en-US" sz="3200" dirty="0">
                <a:solidFill>
                  <a:schemeClr val="tx1"/>
                </a:solidFill>
                <a:latin typeface="Times New Roman" panose="02020603050405020304" pitchFamily="18" charset="0"/>
                <a:cs typeface="Times New Roman" panose="02020603050405020304" pitchFamily="18" charset="0"/>
              </a:rPr>
              <a:t>CA H. v. Godse</a:t>
            </a:r>
          </a:p>
          <a:p>
            <a:pPr algn="ctr"/>
            <a:r>
              <a:rPr lang="en-US" sz="3200" cap="none" dirty="0">
                <a:solidFill>
                  <a:schemeClr val="tx1"/>
                </a:solidFill>
                <a:latin typeface="Times New Roman" panose="02020603050405020304" pitchFamily="18" charset="0"/>
                <a:cs typeface="Times New Roman" panose="02020603050405020304" pitchFamily="18" charset="0"/>
              </a:rPr>
              <a:t>Email – </a:t>
            </a:r>
            <a:r>
              <a:rPr lang="en-US" sz="3200" cap="none" dirty="0">
                <a:solidFill>
                  <a:schemeClr val="tx1"/>
                </a:solidFill>
                <a:latin typeface="Times New Roman" panose="02020603050405020304" pitchFamily="18" charset="0"/>
                <a:cs typeface="Times New Roman" panose="02020603050405020304" pitchFamily="18" charset="0"/>
                <a:hlinkClick r:id="rId2"/>
              </a:rPr>
              <a:t>hvg@hmaca.in</a:t>
            </a:r>
            <a:endParaRPr lang="en-US" sz="3200" cap="none" dirty="0">
              <a:solidFill>
                <a:schemeClr val="tx1"/>
              </a:solidFill>
              <a:latin typeface="Times New Roman" panose="02020603050405020304" pitchFamily="18" charset="0"/>
              <a:cs typeface="Times New Roman" panose="02020603050405020304" pitchFamily="18" charset="0"/>
            </a:endParaRPr>
          </a:p>
          <a:p>
            <a:pPr algn="ctr"/>
            <a:r>
              <a:rPr lang="en-US" sz="3200" cap="none" dirty="0">
                <a:solidFill>
                  <a:schemeClr val="tx1"/>
                </a:solidFill>
                <a:latin typeface="Times New Roman" panose="02020603050405020304" pitchFamily="18" charset="0"/>
                <a:cs typeface="Times New Roman" panose="02020603050405020304" pitchFamily="18" charset="0"/>
              </a:rPr>
              <a:t>Mobile no. – 98220 38223</a:t>
            </a:r>
            <a:endParaRPr lang="en-IN" cap="none" dirty="0"/>
          </a:p>
        </p:txBody>
      </p:sp>
      <p:sp>
        <p:nvSpPr>
          <p:cNvPr id="4" name="Slide Number Placeholder 3"/>
          <p:cNvSpPr>
            <a:spLocks noGrp="1"/>
          </p:cNvSpPr>
          <p:nvPr>
            <p:ph type="sldNum" sz="quarter" idx="12"/>
          </p:nvPr>
        </p:nvSpPr>
        <p:spPr/>
        <p:txBody>
          <a:bodyPr/>
          <a:lstStyle/>
          <a:p>
            <a:fld id="{B75906C5-F695-4568-8DBE-E103B58526B0}" type="slidenum">
              <a:rPr lang="en-IN" smtClean="0"/>
              <a:t>1</a:t>
            </a:fld>
            <a:endParaRPr lang="en-IN"/>
          </a:p>
        </p:txBody>
      </p:sp>
    </p:spTree>
    <p:extLst>
      <p:ext uri="{BB962C8B-B14F-4D97-AF65-F5344CB8AC3E}">
        <p14:creationId xmlns:p14="http://schemas.microsoft.com/office/powerpoint/2010/main" val="38834885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8402" y="295728"/>
            <a:ext cx="10469564" cy="632527"/>
          </a:xfrm>
        </p:spPr>
        <p:txBody>
          <a:bodyPr/>
          <a:lstStyle/>
          <a:p>
            <a:pPr algn="ctr"/>
            <a:r>
              <a:rPr lang="en-IN" sz="3800" b="1" dirty="0">
                <a:latin typeface="Times New Roman" panose="02020603050405020304" pitchFamily="18" charset="0"/>
                <a:cs typeface="Times New Roman" panose="02020603050405020304" pitchFamily="18" charset="0"/>
              </a:rPr>
              <a:t>Changes w.e.f. 1</a:t>
            </a:r>
            <a:r>
              <a:rPr lang="en-IN" sz="3800" b="1" baseline="30000" dirty="0">
                <a:latin typeface="Times New Roman" panose="02020603050405020304" pitchFamily="18" charset="0"/>
                <a:cs typeface="Times New Roman" panose="02020603050405020304" pitchFamily="18" charset="0"/>
              </a:rPr>
              <a:t>st</a:t>
            </a:r>
            <a:r>
              <a:rPr lang="en-IN" sz="3800" b="1" dirty="0">
                <a:latin typeface="Times New Roman" panose="02020603050405020304" pitchFamily="18" charset="0"/>
                <a:cs typeface="Times New Roman" panose="02020603050405020304" pitchFamily="18" charset="0"/>
              </a:rPr>
              <a:t> October 2022</a:t>
            </a:r>
            <a:endParaRPr lang="en-IN" sz="3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98765" y="938726"/>
            <a:ext cx="11069780" cy="5822292"/>
          </a:xfrm>
        </p:spPr>
        <p:txBody>
          <a:bodyPr>
            <a:noAutofit/>
          </a:bodyPr>
          <a:lstStyle/>
          <a:p>
            <a:pPr algn="just"/>
            <a:r>
              <a:rPr lang="en-US" sz="2800" dirty="0">
                <a:latin typeface="Times New Roman" panose="02020603050405020304" pitchFamily="18" charset="0"/>
                <a:cs typeface="Times New Roman" panose="02020603050405020304" pitchFamily="18" charset="0"/>
              </a:rPr>
              <a:t>New provisions in respect of sample size &amp; validity of Peer review certificate – </a:t>
            </a:r>
          </a:p>
          <a:p>
            <a:pPr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Minimum Sample size now depends on annual gross receipts of PU – </a:t>
            </a:r>
          </a:p>
          <a:p>
            <a:pPr lvl="1"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Less than 5 cr. - 10</a:t>
            </a:r>
          </a:p>
          <a:p>
            <a:pPr lvl="1"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5 to 10 cr. – 15</a:t>
            </a:r>
          </a:p>
          <a:p>
            <a:pPr lvl="1"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10 to 20 cr. – 20</a:t>
            </a:r>
          </a:p>
          <a:p>
            <a:pPr lvl="1"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20 to 30 cr. – 25</a:t>
            </a:r>
          </a:p>
          <a:p>
            <a:pPr lvl="1"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30 to 50 cr. – 30</a:t>
            </a:r>
          </a:p>
          <a:p>
            <a:pPr lvl="1"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More than 50 cr. – 50</a:t>
            </a:r>
          </a:p>
          <a:p>
            <a:pPr marL="457200" lvl="1" indent="0" algn="just">
              <a:buNone/>
            </a:pPr>
            <a:r>
              <a:rPr lang="en-US" sz="2800" dirty="0">
                <a:latin typeface="Times New Roman" panose="02020603050405020304" pitchFamily="18" charset="0"/>
                <a:cs typeface="Times New Roman" panose="02020603050405020304" pitchFamily="18" charset="0"/>
              </a:rPr>
              <a:t>Certain other criteria are also prescribed for sample selection - as under -</a:t>
            </a:r>
          </a:p>
        </p:txBody>
      </p:sp>
      <p:sp>
        <p:nvSpPr>
          <p:cNvPr id="4" name="Slide Number Placeholder 3"/>
          <p:cNvSpPr>
            <a:spLocks noGrp="1"/>
          </p:cNvSpPr>
          <p:nvPr>
            <p:ph type="sldNum" sz="quarter" idx="12"/>
          </p:nvPr>
        </p:nvSpPr>
        <p:spPr/>
        <p:txBody>
          <a:bodyPr/>
          <a:lstStyle/>
          <a:p>
            <a:fld id="{B75906C5-F695-4568-8DBE-E103B58526B0}" type="slidenum">
              <a:rPr lang="en-IN" smtClean="0"/>
              <a:t>10</a:t>
            </a:fld>
            <a:endParaRPr lang="en-IN" dirty="0"/>
          </a:p>
        </p:txBody>
      </p:sp>
    </p:spTree>
    <p:extLst>
      <p:ext uri="{BB962C8B-B14F-4D97-AF65-F5344CB8AC3E}">
        <p14:creationId xmlns:p14="http://schemas.microsoft.com/office/powerpoint/2010/main" val="23112291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8402" y="295728"/>
            <a:ext cx="10469564" cy="632527"/>
          </a:xfrm>
        </p:spPr>
        <p:txBody>
          <a:bodyPr/>
          <a:lstStyle/>
          <a:p>
            <a:pPr algn="ctr"/>
            <a:r>
              <a:rPr lang="en-IN" sz="3800" b="1" dirty="0">
                <a:latin typeface="Times New Roman" panose="02020603050405020304" pitchFamily="18" charset="0"/>
                <a:cs typeface="Times New Roman" panose="02020603050405020304" pitchFamily="18" charset="0"/>
              </a:rPr>
              <a:t>Changes w.e.f. 1</a:t>
            </a:r>
            <a:r>
              <a:rPr lang="en-IN" sz="3800" b="1" baseline="30000" dirty="0">
                <a:latin typeface="Times New Roman" panose="02020603050405020304" pitchFamily="18" charset="0"/>
                <a:cs typeface="Times New Roman" panose="02020603050405020304" pitchFamily="18" charset="0"/>
              </a:rPr>
              <a:t>st</a:t>
            </a:r>
            <a:r>
              <a:rPr lang="en-IN" sz="3800" b="1" dirty="0">
                <a:latin typeface="Times New Roman" panose="02020603050405020304" pitchFamily="18" charset="0"/>
                <a:cs typeface="Times New Roman" panose="02020603050405020304" pitchFamily="18" charset="0"/>
              </a:rPr>
              <a:t> October 2022</a:t>
            </a:r>
            <a:endParaRPr lang="en-IN" sz="3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98765" y="938726"/>
            <a:ext cx="11069780" cy="5822292"/>
          </a:xfrm>
        </p:spPr>
        <p:txBody>
          <a:bodyPr>
            <a:noAutofit/>
          </a:bodyPr>
          <a:lstStyle/>
          <a:p>
            <a:pPr marL="457200" lvl="1" indent="0" algn="just">
              <a:buNone/>
            </a:pPr>
            <a:r>
              <a:rPr lang="en-US" sz="2800" dirty="0">
                <a:latin typeface="Times New Roman" panose="02020603050405020304" pitchFamily="18" charset="0"/>
                <a:cs typeface="Times New Roman" panose="02020603050405020304" pitchFamily="18" charset="0"/>
              </a:rPr>
              <a:t>Other criteria for sample selection </a:t>
            </a:r>
            <a:r>
              <a:rPr lang="en-US" sz="3200" dirty="0">
                <a:latin typeface="Times New Roman" panose="02020603050405020304" pitchFamily="18" charset="0"/>
                <a:cs typeface="Times New Roman" panose="02020603050405020304" pitchFamily="18" charset="0"/>
              </a:rPr>
              <a:t>– </a:t>
            </a:r>
          </a:p>
          <a:p>
            <a:pPr lvl="1" algn="just">
              <a:buFont typeface="Wingdings" panose="05000000000000000000" pitchFamily="2" charset="2"/>
              <a:buChar char="v"/>
            </a:pPr>
            <a:r>
              <a:rPr lang="en-US" sz="2600" dirty="0">
                <a:latin typeface="Times New Roman" panose="02020603050405020304" pitchFamily="18" charset="0"/>
                <a:cs typeface="Times New Roman" panose="02020603050405020304" pitchFamily="18" charset="0"/>
              </a:rPr>
              <a:t>highest turnover client, </a:t>
            </a:r>
          </a:p>
          <a:p>
            <a:pPr lvl="1" algn="just">
              <a:buFont typeface="Wingdings" panose="05000000000000000000" pitchFamily="2" charset="2"/>
              <a:buChar char="v"/>
            </a:pPr>
            <a:r>
              <a:rPr lang="en-US" sz="2600" dirty="0">
                <a:latin typeface="Times New Roman" panose="02020603050405020304" pitchFamily="18" charset="0"/>
                <a:cs typeface="Times New Roman" panose="02020603050405020304" pitchFamily="18" charset="0"/>
              </a:rPr>
              <a:t>5 samples of listed cos, PSU</a:t>
            </a:r>
          </a:p>
          <a:p>
            <a:pPr lvl="1"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1 sample from CSA, </a:t>
            </a:r>
          </a:p>
          <a:p>
            <a:pPr lvl="1"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client contribution &gt; 15% of receipts, </a:t>
            </a:r>
          </a:p>
          <a:p>
            <a:pPr lvl="1"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Sample from each location, </a:t>
            </a:r>
          </a:p>
          <a:p>
            <a:pPr lvl="1"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Sample for each partner </a:t>
            </a:r>
          </a:p>
          <a:p>
            <a:pPr lvl="1"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Sample for each year under Review.</a:t>
            </a:r>
          </a:p>
          <a:p>
            <a:pPr marL="457200" lvl="1" indent="0" algn="just">
              <a:buNone/>
            </a:pPr>
            <a:r>
              <a:rPr lang="en-US" sz="2800" dirty="0">
                <a:latin typeface="Times New Roman" panose="02020603050405020304" pitchFamily="18" charset="0"/>
                <a:cs typeface="Times New Roman" panose="02020603050405020304" pitchFamily="18" charset="0"/>
              </a:rPr>
              <a:t>Validity of Peer Review certificate – 3 years across the board.</a:t>
            </a:r>
          </a:p>
        </p:txBody>
      </p:sp>
      <p:sp>
        <p:nvSpPr>
          <p:cNvPr id="4" name="Slide Number Placeholder 3"/>
          <p:cNvSpPr>
            <a:spLocks noGrp="1"/>
          </p:cNvSpPr>
          <p:nvPr>
            <p:ph type="sldNum" sz="quarter" idx="12"/>
          </p:nvPr>
        </p:nvSpPr>
        <p:spPr/>
        <p:txBody>
          <a:bodyPr/>
          <a:lstStyle/>
          <a:p>
            <a:fld id="{B75906C5-F695-4568-8DBE-E103B58526B0}" type="slidenum">
              <a:rPr lang="en-IN" smtClean="0"/>
              <a:t>11</a:t>
            </a:fld>
            <a:endParaRPr lang="en-IN" dirty="0"/>
          </a:p>
        </p:txBody>
      </p:sp>
    </p:spTree>
    <p:extLst>
      <p:ext uri="{BB962C8B-B14F-4D97-AF65-F5344CB8AC3E}">
        <p14:creationId xmlns:p14="http://schemas.microsoft.com/office/powerpoint/2010/main" val="9443512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469564" cy="690282"/>
          </a:xfrm>
        </p:spPr>
        <p:txBody>
          <a:bodyPr/>
          <a:lstStyle/>
          <a:p>
            <a:pPr algn="ctr"/>
            <a:r>
              <a:rPr lang="en-IN" b="1" dirty="0">
                <a:latin typeface="Times New Roman" panose="02020603050405020304" pitchFamily="18" charset="0"/>
                <a:cs typeface="Times New Roman" panose="02020603050405020304" pitchFamily="18" charset="0"/>
              </a:rPr>
              <a:t>Peer Review Process</a:t>
            </a:r>
          </a:p>
        </p:txBody>
      </p:sp>
      <p:sp>
        <p:nvSpPr>
          <p:cNvPr id="3" name="Content Placeholder 2"/>
          <p:cNvSpPr>
            <a:spLocks noGrp="1"/>
          </p:cNvSpPr>
          <p:nvPr>
            <p:ph idx="1"/>
          </p:nvPr>
        </p:nvSpPr>
        <p:spPr>
          <a:xfrm>
            <a:off x="646112" y="1300163"/>
            <a:ext cx="10469564" cy="5372099"/>
          </a:xfrm>
        </p:spPr>
        <p:txBody>
          <a:bodyPr>
            <a:normAutofit/>
          </a:bodyPr>
          <a:lstStyle/>
          <a:p>
            <a:pPr marL="0" indent="0" algn="just">
              <a:buNone/>
            </a:pPr>
            <a:r>
              <a:rPr lang="en-IN" sz="3000" dirty="0">
                <a:latin typeface="Times New Roman" panose="02020603050405020304" pitchFamily="18" charset="0"/>
                <a:cs typeface="Times New Roman" panose="02020603050405020304" pitchFamily="18" charset="0"/>
              </a:rPr>
              <a:t>The Peer review process can be broadly divided into 3 stages – </a:t>
            </a:r>
          </a:p>
          <a:p>
            <a:pPr algn="just"/>
            <a:r>
              <a:rPr lang="en-IN" sz="3000" dirty="0">
                <a:latin typeface="Times New Roman" panose="02020603050405020304" pitchFamily="18" charset="0"/>
                <a:cs typeface="Times New Roman" panose="02020603050405020304" pitchFamily="18" charset="0"/>
              </a:rPr>
              <a:t>Planning stage – off site procedures</a:t>
            </a:r>
          </a:p>
          <a:p>
            <a:pPr algn="just"/>
            <a:r>
              <a:rPr lang="en-IN" sz="3000" dirty="0">
                <a:latin typeface="Times New Roman" panose="02020603050405020304" pitchFamily="18" charset="0"/>
                <a:cs typeface="Times New Roman" panose="02020603050405020304" pitchFamily="18" charset="0"/>
              </a:rPr>
              <a:t>Execution stage – on site procedures</a:t>
            </a:r>
          </a:p>
          <a:p>
            <a:pPr algn="just"/>
            <a:r>
              <a:rPr lang="en-IN" sz="3000" dirty="0">
                <a:latin typeface="Times New Roman" panose="02020603050405020304" pitchFamily="18" charset="0"/>
                <a:cs typeface="Times New Roman" panose="02020603050405020304" pitchFamily="18" charset="0"/>
              </a:rPr>
              <a:t>Reporting stage</a:t>
            </a:r>
          </a:p>
        </p:txBody>
      </p:sp>
      <p:sp>
        <p:nvSpPr>
          <p:cNvPr id="4" name="Slide Number Placeholder 3"/>
          <p:cNvSpPr>
            <a:spLocks noGrp="1"/>
          </p:cNvSpPr>
          <p:nvPr>
            <p:ph type="sldNum" sz="quarter" idx="12"/>
          </p:nvPr>
        </p:nvSpPr>
        <p:spPr/>
        <p:txBody>
          <a:bodyPr/>
          <a:lstStyle/>
          <a:p>
            <a:fld id="{B75906C5-F695-4568-8DBE-E103B58526B0}" type="slidenum">
              <a:rPr lang="en-IN" smtClean="0"/>
              <a:t>12</a:t>
            </a:fld>
            <a:endParaRPr lang="en-IN" dirty="0"/>
          </a:p>
        </p:txBody>
      </p:sp>
    </p:spTree>
    <p:extLst>
      <p:ext uri="{BB962C8B-B14F-4D97-AF65-F5344CB8AC3E}">
        <p14:creationId xmlns:p14="http://schemas.microsoft.com/office/powerpoint/2010/main" val="501293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6112" y="1300163"/>
            <a:ext cx="10469564" cy="5372099"/>
          </a:xfrm>
        </p:spPr>
        <p:txBody>
          <a:bodyPr>
            <a:normAutofit/>
          </a:bodyPr>
          <a:lstStyle/>
          <a:p>
            <a:pPr marL="0" indent="0" algn="just">
              <a:buNone/>
            </a:pPr>
            <a:endParaRPr lang="en-US" sz="4400" b="1" dirty="0">
              <a:latin typeface="Times New Roman" panose="02020603050405020304" pitchFamily="18" charset="0"/>
              <a:cs typeface="Times New Roman" panose="02020603050405020304" pitchFamily="18" charset="0"/>
            </a:endParaRPr>
          </a:p>
          <a:p>
            <a:pPr marL="0" indent="0" algn="just">
              <a:buNone/>
            </a:pPr>
            <a:endParaRPr lang="en-US" sz="4400" b="1" dirty="0">
              <a:latin typeface="Times New Roman" panose="02020603050405020304" pitchFamily="18" charset="0"/>
              <a:cs typeface="Times New Roman" panose="02020603050405020304" pitchFamily="18" charset="0"/>
            </a:endParaRPr>
          </a:p>
          <a:p>
            <a:pPr marL="0" indent="0" algn="ctr">
              <a:buNone/>
            </a:pPr>
            <a:r>
              <a:rPr lang="en-US" sz="4400" b="1" dirty="0">
                <a:latin typeface="Times New Roman" panose="02020603050405020304" pitchFamily="18" charset="0"/>
                <a:cs typeface="Times New Roman" panose="02020603050405020304" pitchFamily="18" charset="0"/>
              </a:rPr>
              <a:t>PLANNING OF PEER REVIEW</a:t>
            </a:r>
            <a:endParaRPr lang="en-IN" sz="4400"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75906C5-F695-4568-8DBE-E103B58526B0}" type="slidenum">
              <a:rPr lang="en-IN" smtClean="0"/>
              <a:t>13</a:t>
            </a:fld>
            <a:endParaRPr lang="en-IN" dirty="0"/>
          </a:p>
        </p:txBody>
      </p:sp>
    </p:spTree>
    <p:extLst>
      <p:ext uri="{BB962C8B-B14F-4D97-AF65-F5344CB8AC3E}">
        <p14:creationId xmlns:p14="http://schemas.microsoft.com/office/powerpoint/2010/main" val="26475780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412414" cy="718857"/>
          </a:xfrm>
        </p:spPr>
        <p:txBody>
          <a:bodyPr/>
          <a:lstStyle/>
          <a:p>
            <a:pPr algn="ctr"/>
            <a:r>
              <a:rPr lang="en-IN" b="1" dirty="0">
                <a:latin typeface="Times New Roman" panose="02020603050405020304" pitchFamily="18" charset="0"/>
                <a:cs typeface="Times New Roman" panose="02020603050405020304" pitchFamily="18" charset="0"/>
              </a:rPr>
              <a:t>Planning</a:t>
            </a:r>
          </a:p>
        </p:txBody>
      </p:sp>
      <p:sp>
        <p:nvSpPr>
          <p:cNvPr id="3" name="Content Placeholder 2"/>
          <p:cNvSpPr>
            <a:spLocks noGrp="1"/>
          </p:cNvSpPr>
          <p:nvPr>
            <p:ph idx="1"/>
          </p:nvPr>
        </p:nvSpPr>
        <p:spPr>
          <a:xfrm>
            <a:off x="646111" y="1171576"/>
            <a:ext cx="10544627" cy="5429250"/>
          </a:xfrm>
        </p:spPr>
        <p:txBody>
          <a:bodyPr>
            <a:noAutofit/>
          </a:bodyPr>
          <a:lstStyle/>
          <a:p>
            <a:pPr algn="just"/>
            <a:r>
              <a:rPr lang="en-US" sz="3000" dirty="0">
                <a:latin typeface="Times New Roman" panose="02020603050405020304" pitchFamily="18" charset="0"/>
                <a:cs typeface="Times New Roman" panose="02020603050405020304" pitchFamily="18" charset="0"/>
              </a:rPr>
              <a:t>The process is initiated by ICAI – PRB by intimating the Practice unit (PU) about its selection for peer review &amp; then PU submits Form 1 to PRB.</a:t>
            </a:r>
          </a:p>
          <a:p>
            <a:pPr algn="just"/>
            <a:r>
              <a:rPr lang="en-US" sz="3000" dirty="0">
                <a:latin typeface="Times New Roman" panose="02020603050405020304" pitchFamily="18" charset="0"/>
                <a:cs typeface="Times New Roman" panose="02020603050405020304" pitchFamily="18" charset="0"/>
              </a:rPr>
              <a:t>Alternatively, PU itself may voluntarily initiate the process by sending Application cum questionnaire to PRB in Form 1. </a:t>
            </a:r>
          </a:p>
          <a:p>
            <a:pPr algn="just"/>
            <a:r>
              <a:rPr lang="en-US" sz="3000" dirty="0">
                <a:latin typeface="Times New Roman" panose="02020603050405020304" pitchFamily="18" charset="0"/>
                <a:cs typeface="Times New Roman" panose="02020603050405020304" pitchFamily="18" charset="0"/>
              </a:rPr>
              <a:t>Names of Peer Reviewers – On receipt of Form 1, PRB sends the names of 3 Peer reviewers – one of which is to be selected by PU.</a:t>
            </a:r>
          </a:p>
          <a:p>
            <a:pPr algn="just"/>
            <a:r>
              <a:rPr lang="en-US" sz="3000" dirty="0">
                <a:latin typeface="Times New Roman" panose="02020603050405020304" pitchFamily="18" charset="0"/>
                <a:cs typeface="Times New Roman" panose="02020603050405020304" pitchFamily="18" charset="0"/>
              </a:rPr>
              <a:t>Selection of Peer Reviewer (RE) – PU selects the RE and intimates PRB.</a:t>
            </a:r>
          </a:p>
        </p:txBody>
      </p:sp>
      <p:sp>
        <p:nvSpPr>
          <p:cNvPr id="4" name="Slide Number Placeholder 3"/>
          <p:cNvSpPr>
            <a:spLocks noGrp="1"/>
          </p:cNvSpPr>
          <p:nvPr>
            <p:ph type="sldNum" sz="quarter" idx="12"/>
          </p:nvPr>
        </p:nvSpPr>
        <p:spPr/>
        <p:txBody>
          <a:bodyPr/>
          <a:lstStyle/>
          <a:p>
            <a:fld id="{B75906C5-F695-4568-8DBE-E103B58526B0}" type="slidenum">
              <a:rPr lang="en-IN" smtClean="0"/>
              <a:t>14</a:t>
            </a:fld>
            <a:endParaRPr lang="en-IN"/>
          </a:p>
        </p:txBody>
      </p:sp>
    </p:spTree>
    <p:extLst>
      <p:ext uri="{BB962C8B-B14F-4D97-AF65-F5344CB8AC3E}">
        <p14:creationId xmlns:p14="http://schemas.microsoft.com/office/powerpoint/2010/main" val="3109994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412414" cy="718857"/>
          </a:xfrm>
        </p:spPr>
        <p:txBody>
          <a:bodyPr/>
          <a:lstStyle/>
          <a:p>
            <a:pPr algn="ctr"/>
            <a:r>
              <a:rPr lang="en-IN" b="1" dirty="0">
                <a:latin typeface="Times New Roman" panose="02020603050405020304" pitchFamily="18" charset="0"/>
                <a:cs typeface="Times New Roman" panose="02020603050405020304" pitchFamily="18" charset="0"/>
              </a:rPr>
              <a:t>Planning</a:t>
            </a:r>
          </a:p>
        </p:txBody>
      </p:sp>
      <p:sp>
        <p:nvSpPr>
          <p:cNvPr id="3" name="Content Placeholder 2"/>
          <p:cNvSpPr>
            <a:spLocks noGrp="1"/>
          </p:cNvSpPr>
          <p:nvPr>
            <p:ph idx="1"/>
          </p:nvPr>
        </p:nvSpPr>
        <p:spPr>
          <a:xfrm>
            <a:off x="646111" y="1171576"/>
            <a:ext cx="10544627" cy="5429250"/>
          </a:xfrm>
        </p:spPr>
        <p:txBody>
          <a:bodyPr>
            <a:noAutofit/>
          </a:bodyPr>
          <a:lstStyle/>
          <a:p>
            <a:pPr algn="just"/>
            <a:r>
              <a:rPr lang="en-US" sz="3000" dirty="0">
                <a:latin typeface="Times New Roman" panose="02020603050405020304" pitchFamily="18" charset="0"/>
                <a:cs typeface="Times New Roman" panose="02020603050405020304" pitchFamily="18" charset="0"/>
              </a:rPr>
              <a:t>Intimation to RE – PRB intimates the selected Reviewer about – </a:t>
            </a:r>
          </a:p>
          <a:p>
            <a:pPr lvl="1" algn="just">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His selection by PU along with PU details.</a:t>
            </a:r>
          </a:p>
          <a:p>
            <a:pPr lvl="1" algn="just">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The documents checklist to be submitted at the time of report.</a:t>
            </a:r>
          </a:p>
          <a:p>
            <a:pPr lvl="1" algn="just">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Fees for Peer Review to be paid by PU as per Schedule.</a:t>
            </a:r>
          </a:p>
          <a:p>
            <a:pPr lvl="1" algn="just">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Time schedule for Peer Review.</a:t>
            </a:r>
          </a:p>
          <a:p>
            <a:pPr lvl="1" algn="just">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Sample selection criteria.</a:t>
            </a:r>
          </a:p>
        </p:txBody>
      </p:sp>
      <p:sp>
        <p:nvSpPr>
          <p:cNvPr id="4" name="Slide Number Placeholder 3"/>
          <p:cNvSpPr>
            <a:spLocks noGrp="1"/>
          </p:cNvSpPr>
          <p:nvPr>
            <p:ph type="sldNum" sz="quarter" idx="12"/>
          </p:nvPr>
        </p:nvSpPr>
        <p:spPr/>
        <p:txBody>
          <a:bodyPr/>
          <a:lstStyle/>
          <a:p>
            <a:fld id="{B75906C5-F695-4568-8DBE-E103B58526B0}" type="slidenum">
              <a:rPr lang="en-IN" smtClean="0"/>
              <a:t>15</a:t>
            </a:fld>
            <a:endParaRPr lang="en-IN"/>
          </a:p>
        </p:txBody>
      </p:sp>
    </p:spTree>
    <p:extLst>
      <p:ext uri="{BB962C8B-B14F-4D97-AF65-F5344CB8AC3E}">
        <p14:creationId xmlns:p14="http://schemas.microsoft.com/office/powerpoint/2010/main" val="35156843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839" y="216178"/>
            <a:ext cx="10437900" cy="738774"/>
          </a:xfrm>
        </p:spPr>
        <p:txBody>
          <a:bodyPr/>
          <a:lstStyle/>
          <a:p>
            <a:pPr algn="ctr"/>
            <a:r>
              <a:rPr lang="en-IN" b="1" dirty="0">
                <a:latin typeface="Times New Roman" panose="02020603050405020304" pitchFamily="18" charset="0"/>
                <a:cs typeface="Times New Roman" panose="02020603050405020304" pitchFamily="18" charset="0"/>
              </a:rPr>
              <a:t>Planning</a:t>
            </a:r>
          </a:p>
        </p:txBody>
      </p:sp>
      <p:sp>
        <p:nvSpPr>
          <p:cNvPr id="3" name="Content Placeholder 2"/>
          <p:cNvSpPr>
            <a:spLocks noGrp="1"/>
          </p:cNvSpPr>
          <p:nvPr>
            <p:ph idx="1"/>
          </p:nvPr>
        </p:nvSpPr>
        <p:spPr>
          <a:xfrm>
            <a:off x="655943" y="824490"/>
            <a:ext cx="10437900" cy="5817332"/>
          </a:xfrm>
        </p:spPr>
        <p:txBody>
          <a:bodyPr>
            <a:normAutofit fontScale="92500" lnSpcReduction="10000"/>
          </a:bodyPr>
          <a:lstStyle/>
          <a:p>
            <a:pPr algn="just"/>
            <a:r>
              <a:rPr lang="en-IN" sz="2800" dirty="0">
                <a:latin typeface="Times New Roman" panose="02020603050405020304" pitchFamily="18" charset="0"/>
                <a:cs typeface="Times New Roman" panose="02020603050405020304" pitchFamily="18" charset="0"/>
              </a:rPr>
              <a:t>The RE intimates to PRB about the acceptance of the assignment </a:t>
            </a:r>
          </a:p>
          <a:p>
            <a:pPr marL="0" indent="0" algn="just">
              <a:buNone/>
            </a:pPr>
            <a:r>
              <a:rPr lang="en-IN" sz="2800" dirty="0">
                <a:latin typeface="Times New Roman" panose="02020603050405020304" pitchFamily="18" charset="0"/>
                <a:cs typeface="Times New Roman" panose="02020603050405020304" pitchFamily="18" charset="0"/>
              </a:rPr>
              <a:t>	in Form no. 2. </a:t>
            </a:r>
          </a:p>
          <a:p>
            <a:pPr algn="just"/>
            <a:r>
              <a:rPr lang="en-IN" sz="2800" dirty="0">
                <a:latin typeface="Times New Roman" panose="02020603050405020304" pitchFamily="18" charset="0"/>
                <a:cs typeface="Times New Roman" panose="02020603050405020304" pitchFamily="18" charset="0"/>
              </a:rPr>
              <a:t>PRB intimates the PU about the acceptance of Peer review assignment by the selected RE.</a:t>
            </a:r>
          </a:p>
          <a:p>
            <a:pPr algn="just"/>
            <a:r>
              <a:rPr lang="en-IN" sz="2800" dirty="0">
                <a:latin typeface="Times New Roman" panose="02020603050405020304" pitchFamily="18" charset="0"/>
                <a:cs typeface="Times New Roman" panose="02020603050405020304" pitchFamily="18" charset="0"/>
              </a:rPr>
              <a:t>The declaration of confidentiality is to be submitted by the RE to PU which will be acknowledged by PU. (one CA assistant is permitted).</a:t>
            </a:r>
          </a:p>
          <a:p>
            <a:pPr algn="just"/>
            <a:r>
              <a:rPr lang="en-IN" sz="2800" dirty="0">
                <a:latin typeface="Times New Roman" panose="02020603050405020304" pitchFamily="18" charset="0"/>
                <a:cs typeface="Times New Roman" panose="02020603050405020304" pitchFamily="18" charset="0"/>
              </a:rPr>
              <a:t>PU submits the Questionnaire in Form 1 to RE.</a:t>
            </a:r>
          </a:p>
          <a:p>
            <a:pPr algn="just"/>
            <a:r>
              <a:rPr lang="en-IN" sz="2800" dirty="0">
                <a:latin typeface="Times New Roman" panose="02020603050405020304" pitchFamily="18" charset="0"/>
                <a:cs typeface="Times New Roman" panose="02020603050405020304" pitchFamily="18" charset="0"/>
              </a:rPr>
              <a:t>RE to validate the information provided by PU in Part A of Form 1 – especially the following – </a:t>
            </a:r>
          </a:p>
          <a:p>
            <a:pPr lvl="1" algn="just">
              <a:buFont typeface="Arial" panose="020B0604020202020204" pitchFamily="34" charset="0"/>
              <a:buChar char="•"/>
            </a:pPr>
            <a:r>
              <a:rPr lang="en-IN" sz="2600" dirty="0">
                <a:latin typeface="Times New Roman" panose="02020603050405020304" pitchFamily="18" charset="0"/>
                <a:cs typeface="Times New Roman" panose="02020603050405020304" pitchFamily="18" charset="0"/>
              </a:rPr>
              <a:t>Firm details</a:t>
            </a:r>
          </a:p>
          <a:p>
            <a:pPr lvl="1" algn="just">
              <a:buFont typeface="Arial" panose="020B0604020202020204" pitchFamily="34" charset="0"/>
              <a:buChar char="•"/>
            </a:pPr>
            <a:r>
              <a:rPr lang="en-IN" sz="2600" dirty="0">
                <a:latin typeface="Times New Roman" panose="02020603050405020304" pitchFamily="18" charset="0"/>
                <a:cs typeface="Times New Roman" panose="02020603050405020304" pitchFamily="18" charset="0"/>
              </a:rPr>
              <a:t>Gross receipts</a:t>
            </a:r>
          </a:p>
          <a:p>
            <a:pPr lvl="1" algn="just">
              <a:buFont typeface="Arial" panose="020B0604020202020204" pitchFamily="34" charset="0"/>
              <a:buChar char="•"/>
            </a:pPr>
            <a:r>
              <a:rPr lang="en-IN" sz="2600" dirty="0">
                <a:latin typeface="Times New Roman" panose="02020603050405020304" pitchFamily="18" charset="0"/>
                <a:cs typeface="Times New Roman" panose="02020603050405020304" pitchFamily="18" charset="0"/>
              </a:rPr>
              <a:t>Disciplinary actions</a:t>
            </a:r>
          </a:p>
          <a:p>
            <a:pPr lvl="1" algn="just">
              <a:buFont typeface="Arial" panose="020B0604020202020204" pitchFamily="34" charset="0"/>
              <a:buChar char="•"/>
            </a:pPr>
            <a:r>
              <a:rPr lang="en-IN" sz="2600" dirty="0">
                <a:latin typeface="Times New Roman" panose="02020603050405020304" pitchFamily="18" charset="0"/>
                <a:cs typeface="Times New Roman" panose="02020603050405020304" pitchFamily="18" charset="0"/>
              </a:rPr>
              <a:t>Branch controls</a:t>
            </a:r>
          </a:p>
        </p:txBody>
      </p:sp>
      <p:sp>
        <p:nvSpPr>
          <p:cNvPr id="4" name="Slide Number Placeholder 3"/>
          <p:cNvSpPr>
            <a:spLocks noGrp="1"/>
          </p:cNvSpPr>
          <p:nvPr>
            <p:ph type="sldNum" sz="quarter" idx="12"/>
          </p:nvPr>
        </p:nvSpPr>
        <p:spPr/>
        <p:txBody>
          <a:bodyPr/>
          <a:lstStyle/>
          <a:p>
            <a:fld id="{B75906C5-F695-4568-8DBE-E103B58526B0}" type="slidenum">
              <a:rPr lang="en-IN" smtClean="0"/>
              <a:t>16</a:t>
            </a:fld>
            <a:endParaRPr lang="en-IN"/>
          </a:p>
        </p:txBody>
      </p:sp>
    </p:spTree>
    <p:extLst>
      <p:ext uri="{BB962C8B-B14F-4D97-AF65-F5344CB8AC3E}">
        <p14:creationId xmlns:p14="http://schemas.microsoft.com/office/powerpoint/2010/main" val="24877221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450257" cy="696460"/>
          </a:xfrm>
        </p:spPr>
        <p:txBody>
          <a:bodyPr/>
          <a:lstStyle/>
          <a:p>
            <a:pPr algn="ctr"/>
            <a:r>
              <a:rPr lang="en-IN" b="1" dirty="0">
                <a:latin typeface="Times New Roman" panose="02020603050405020304" pitchFamily="18" charset="0"/>
                <a:cs typeface="Times New Roman" panose="02020603050405020304" pitchFamily="18" charset="0"/>
              </a:rPr>
              <a:t>Planning</a:t>
            </a:r>
          </a:p>
        </p:txBody>
      </p:sp>
      <p:sp>
        <p:nvSpPr>
          <p:cNvPr id="3" name="Content Placeholder 2"/>
          <p:cNvSpPr>
            <a:spLocks noGrp="1"/>
          </p:cNvSpPr>
          <p:nvPr>
            <p:ph idx="1"/>
          </p:nvPr>
        </p:nvSpPr>
        <p:spPr>
          <a:xfrm>
            <a:off x="646111" y="1272746"/>
            <a:ext cx="10450257" cy="5387546"/>
          </a:xfrm>
        </p:spPr>
        <p:txBody>
          <a:bodyPr>
            <a:noAutofit/>
          </a:bodyPr>
          <a:lstStyle/>
          <a:p>
            <a:pPr algn="just"/>
            <a:r>
              <a:rPr kumimoji="0" lang="en-IN" sz="3000" b="0" i="0" u="none" strike="noStrike" kern="1200" cap="none" spc="0" normalizeH="0" baseline="0" noProof="0" dirty="0">
                <a:ln>
                  <a:noFill/>
                </a:ln>
                <a:solidFill>
                  <a:prstClr val="white"/>
                </a:solidFill>
                <a:effectLst/>
                <a:uLnTx/>
                <a:uFillTx/>
                <a:latin typeface="Times New Roman" panose="02020603050405020304" pitchFamily="18" charset="0"/>
                <a:ea typeface="+mj-ea"/>
                <a:cs typeface="Times New Roman" panose="02020603050405020304" pitchFamily="18" charset="0"/>
              </a:rPr>
              <a:t>RE selects sample from the data in Annexure A of Form 1. </a:t>
            </a:r>
          </a:p>
          <a:p>
            <a:pPr algn="just"/>
            <a:r>
              <a:rPr lang="en-US" sz="3000" dirty="0">
                <a:latin typeface="Times New Roman" panose="02020603050405020304" pitchFamily="18" charset="0"/>
                <a:cs typeface="Times New Roman" panose="02020603050405020304" pitchFamily="18" charset="0"/>
              </a:rPr>
              <a:t>The sample selection is as per the criteria provided by PRB.</a:t>
            </a:r>
          </a:p>
          <a:p>
            <a:pPr algn="just"/>
            <a:r>
              <a:rPr lang="en-US" sz="3000" dirty="0">
                <a:latin typeface="Times New Roman" panose="02020603050405020304" pitchFamily="18" charset="0"/>
                <a:cs typeface="Times New Roman" panose="02020603050405020304" pitchFamily="18" charset="0"/>
              </a:rPr>
              <a:t>The sample selected by the RE should be intimated to PU along with the likely date of site visit to PU office in Form 5.</a:t>
            </a:r>
          </a:p>
          <a:p>
            <a:pPr algn="just"/>
            <a:r>
              <a:rPr lang="en-US" sz="3000" dirty="0">
                <a:latin typeface="Times New Roman" panose="02020603050405020304" pitchFamily="18" charset="0"/>
                <a:cs typeface="Times New Roman" panose="02020603050405020304" pitchFamily="18" charset="0"/>
              </a:rPr>
              <a:t>The RE may seek additional information from the PU in Form 6.</a:t>
            </a:r>
          </a:p>
          <a:p>
            <a:pPr algn="just"/>
            <a:r>
              <a:rPr lang="en-US" sz="3000" dirty="0">
                <a:latin typeface="Times New Roman" panose="02020603050405020304" pitchFamily="18" charset="0"/>
                <a:cs typeface="Times New Roman" panose="02020603050405020304" pitchFamily="18" charset="0"/>
              </a:rPr>
              <a:t>The RE shall plan “on site review” to verify the sample selected.</a:t>
            </a:r>
          </a:p>
          <a:p>
            <a:pPr algn="just"/>
            <a:r>
              <a:rPr lang="en-US" sz="3000" dirty="0">
                <a:latin typeface="Times New Roman" panose="02020603050405020304" pitchFamily="18" charset="0"/>
                <a:cs typeface="Times New Roman" panose="02020603050405020304" pitchFamily="18" charset="0"/>
              </a:rPr>
              <a:t>The initial sample selected may be enlarged if required.</a:t>
            </a:r>
          </a:p>
          <a:p>
            <a:pPr algn="just"/>
            <a:r>
              <a:rPr lang="en-US" sz="3000" dirty="0">
                <a:latin typeface="Times New Roman" panose="02020603050405020304" pitchFamily="18" charset="0"/>
                <a:cs typeface="Times New Roman" panose="02020603050405020304" pitchFamily="18" charset="0"/>
              </a:rPr>
              <a:t>The review of the sample should be completed within 6 days.</a:t>
            </a:r>
          </a:p>
          <a:p>
            <a:pPr marL="0" indent="0" algn="just">
              <a:buNone/>
            </a:pPr>
            <a:endParaRPr lang="en-US" sz="3000" dirty="0">
              <a:solidFill>
                <a:schemeClr val="bg1"/>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75906C5-F695-4568-8DBE-E103B58526B0}" type="slidenum">
              <a:rPr lang="en-IN" smtClean="0"/>
              <a:t>17</a:t>
            </a:fld>
            <a:endParaRPr lang="en-IN"/>
          </a:p>
        </p:txBody>
      </p:sp>
    </p:spTree>
    <p:extLst>
      <p:ext uri="{BB962C8B-B14F-4D97-AF65-F5344CB8AC3E}">
        <p14:creationId xmlns:p14="http://schemas.microsoft.com/office/powerpoint/2010/main" val="42015572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450257" cy="696460"/>
          </a:xfrm>
        </p:spPr>
        <p:txBody>
          <a:bodyPr/>
          <a:lstStyle/>
          <a:p>
            <a:pPr algn="ctr"/>
            <a:r>
              <a:rPr lang="en-IN" b="1" dirty="0">
                <a:latin typeface="Times New Roman" panose="02020603050405020304" pitchFamily="18" charset="0"/>
                <a:cs typeface="Times New Roman" panose="02020603050405020304" pitchFamily="18" charset="0"/>
              </a:rPr>
              <a:t>Execution of Peer review</a:t>
            </a:r>
          </a:p>
        </p:txBody>
      </p:sp>
      <p:sp>
        <p:nvSpPr>
          <p:cNvPr id="3" name="Content Placeholder 2"/>
          <p:cNvSpPr>
            <a:spLocks noGrp="1"/>
          </p:cNvSpPr>
          <p:nvPr>
            <p:ph idx="1"/>
          </p:nvPr>
        </p:nvSpPr>
        <p:spPr>
          <a:xfrm>
            <a:off x="646111" y="1063416"/>
            <a:ext cx="10450257" cy="5632352"/>
          </a:xfrm>
        </p:spPr>
        <p:txBody>
          <a:bodyPr>
            <a:noAutofit/>
          </a:bodyPr>
          <a:lstStyle/>
          <a:p>
            <a:pPr marL="0" indent="0" algn="just">
              <a:buNone/>
            </a:pPr>
            <a:r>
              <a:rPr lang="en-US" sz="2800" dirty="0">
                <a:latin typeface="Times New Roman" panose="02020603050405020304" pitchFamily="18" charset="0"/>
                <a:cs typeface="Times New Roman" panose="02020603050405020304" pitchFamily="18" charset="0"/>
              </a:rPr>
              <a:t>The execution of Peer review can be generally divided in 2 parts –</a:t>
            </a:r>
          </a:p>
          <a:p>
            <a:pPr marL="0" indent="0" algn="just">
              <a:buNone/>
            </a:pPr>
            <a:r>
              <a:rPr lang="en-US" sz="2800" b="1" u="sng" dirty="0">
                <a:latin typeface="Times New Roman" panose="02020603050405020304" pitchFamily="18" charset="0"/>
                <a:cs typeface="Times New Roman" panose="02020603050405020304" pitchFamily="18" charset="0"/>
              </a:rPr>
              <a:t>Part 1 of execution </a:t>
            </a:r>
            <a:r>
              <a:rPr lang="en-US" sz="2800" b="1" dirty="0">
                <a:latin typeface="Times New Roman" panose="02020603050405020304" pitchFamily="18" charset="0"/>
                <a:cs typeface="Times New Roman" panose="02020603050405020304" pitchFamily="18" charset="0"/>
              </a:rPr>
              <a:t>– </a:t>
            </a:r>
            <a:r>
              <a:rPr lang="en-US" sz="2800" dirty="0">
                <a:highlight>
                  <a:srgbClr val="008000"/>
                </a:highlight>
                <a:latin typeface="Times New Roman" panose="02020603050405020304" pitchFamily="18" charset="0"/>
                <a:cs typeface="Times New Roman" panose="02020603050405020304" pitchFamily="18" charset="0"/>
              </a:rPr>
              <a:t>Review of compliance with the General Controls (GC), SQC 1 </a:t>
            </a:r>
            <a:r>
              <a:rPr lang="en-US" sz="2800" dirty="0">
                <a:latin typeface="Times New Roman" panose="02020603050405020304" pitchFamily="18" charset="0"/>
                <a:cs typeface="Times New Roman" panose="02020603050405020304" pitchFamily="18" charset="0"/>
              </a:rPr>
              <a:t>&amp; its Implementation guide. PU has already provided the answers related to this in </a:t>
            </a:r>
            <a:r>
              <a:rPr lang="en-US" sz="2800" b="1" i="1" u="sng" dirty="0">
                <a:latin typeface="Times New Roman" panose="02020603050405020304" pitchFamily="18" charset="0"/>
                <a:cs typeface="Times New Roman" panose="02020603050405020304" pitchFamily="18" charset="0"/>
              </a:rPr>
              <a:t>Part B (I to VI) of Form 1</a:t>
            </a:r>
            <a:r>
              <a:rPr lang="en-US" sz="2800" dirty="0">
                <a:latin typeface="Times New Roman" panose="02020603050405020304" pitchFamily="18" charset="0"/>
                <a:cs typeface="Times New Roman" panose="02020603050405020304" pitchFamily="18" charset="0"/>
              </a:rPr>
              <a:t>. RE is required to verify the correctness of these answers from the documents made available by PU. </a:t>
            </a:r>
          </a:p>
          <a:p>
            <a:pPr marL="0" indent="0" algn="just">
              <a:buNone/>
            </a:pPr>
            <a:r>
              <a:rPr lang="en-US" sz="2800" b="1" u="sng" dirty="0">
                <a:latin typeface="Times New Roman" panose="02020603050405020304" pitchFamily="18" charset="0"/>
                <a:cs typeface="Times New Roman" panose="02020603050405020304" pitchFamily="18" charset="0"/>
              </a:rPr>
              <a:t>Part 2 of execution </a:t>
            </a:r>
            <a:r>
              <a:rPr lang="en-US" sz="2800" b="1" dirty="0">
                <a:latin typeface="Times New Roman" panose="02020603050405020304" pitchFamily="18" charset="0"/>
                <a:cs typeface="Times New Roman" panose="02020603050405020304" pitchFamily="18" charset="0"/>
              </a:rPr>
              <a:t>– </a:t>
            </a:r>
            <a:r>
              <a:rPr lang="en-US" sz="2800" dirty="0">
                <a:highlight>
                  <a:srgbClr val="008000"/>
                </a:highlight>
                <a:latin typeface="Times New Roman" panose="02020603050405020304" pitchFamily="18" charset="0"/>
                <a:cs typeface="Times New Roman" panose="02020603050405020304" pitchFamily="18" charset="0"/>
              </a:rPr>
              <a:t>Review of records &amp; samples – by following the Compliance approach &amp; substantive approach</a:t>
            </a:r>
            <a:r>
              <a:rPr lang="en-US" sz="2800" dirty="0">
                <a:latin typeface="Times New Roman" panose="02020603050405020304" pitchFamily="18" charset="0"/>
                <a:cs typeface="Times New Roman" panose="02020603050405020304" pitchFamily="18" charset="0"/>
              </a:rPr>
              <a:t>. This should be done by keeping in view the reporting requirements as contained in </a:t>
            </a:r>
            <a:r>
              <a:rPr lang="en-US" sz="2800" b="1" i="1" u="sng" dirty="0">
                <a:latin typeface="Times New Roman" panose="02020603050405020304" pitchFamily="18" charset="0"/>
                <a:cs typeface="Times New Roman" panose="02020603050405020304" pitchFamily="18" charset="0"/>
              </a:rPr>
              <a:t>Annexure I &amp; II </a:t>
            </a:r>
            <a:r>
              <a:rPr lang="en-US" sz="2800" dirty="0">
                <a:latin typeface="Times New Roman" panose="02020603050405020304" pitchFamily="18" charset="0"/>
                <a:cs typeface="Times New Roman" panose="02020603050405020304" pitchFamily="18" charset="0"/>
              </a:rPr>
              <a:t>to be attached with the Final report of RE. The newly introduced </a:t>
            </a:r>
            <a:r>
              <a:rPr lang="en-US" sz="2800" b="1" i="1" u="sng" dirty="0">
                <a:latin typeface="Times New Roman" panose="02020603050405020304" pitchFamily="18" charset="0"/>
                <a:cs typeface="Times New Roman" panose="02020603050405020304" pitchFamily="18" charset="0"/>
              </a:rPr>
              <a:t>Annexure III </a:t>
            </a:r>
            <a:r>
              <a:rPr lang="en-US" sz="2800" dirty="0">
                <a:latin typeface="Times New Roman" panose="02020603050405020304" pitchFamily="18" charset="0"/>
                <a:cs typeface="Times New Roman" panose="02020603050405020304" pitchFamily="18" charset="0"/>
              </a:rPr>
              <a:t>in respect of AQMM also spells the reporting requirements.</a:t>
            </a:r>
            <a:endParaRPr lang="en-US" sz="2800" b="1" i="1" u="sng"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75906C5-F695-4568-8DBE-E103B58526B0}" type="slidenum">
              <a:rPr lang="en-IN" smtClean="0"/>
              <a:t>18</a:t>
            </a:fld>
            <a:endParaRPr lang="en-IN"/>
          </a:p>
        </p:txBody>
      </p:sp>
    </p:spTree>
    <p:extLst>
      <p:ext uri="{BB962C8B-B14F-4D97-AF65-F5344CB8AC3E}">
        <p14:creationId xmlns:p14="http://schemas.microsoft.com/office/powerpoint/2010/main" val="31327776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6111" y="1063416"/>
            <a:ext cx="10450257" cy="5632352"/>
          </a:xfrm>
        </p:spPr>
        <p:txBody>
          <a:bodyPr>
            <a:noAutofit/>
          </a:bodyPr>
          <a:lstStyle/>
          <a:p>
            <a:pPr marL="0" indent="0" algn="just">
              <a:buNone/>
            </a:pPr>
            <a:endParaRPr lang="en-US" sz="2800" b="1" i="1" u="sng" dirty="0">
              <a:latin typeface="Times New Roman" panose="02020603050405020304" pitchFamily="18" charset="0"/>
              <a:cs typeface="Times New Roman" panose="02020603050405020304" pitchFamily="18" charset="0"/>
            </a:endParaRPr>
          </a:p>
          <a:p>
            <a:pPr marL="0" indent="0" algn="just">
              <a:buNone/>
            </a:pPr>
            <a:endParaRPr lang="en-US" sz="2800" b="1" i="1" u="sng" dirty="0">
              <a:latin typeface="Times New Roman" panose="02020603050405020304" pitchFamily="18" charset="0"/>
              <a:cs typeface="Times New Roman" panose="02020603050405020304" pitchFamily="18" charset="0"/>
            </a:endParaRPr>
          </a:p>
          <a:p>
            <a:pPr marL="0" indent="0" algn="ctr">
              <a:buNone/>
            </a:pPr>
            <a:r>
              <a:rPr lang="en-US" sz="4800" b="1" u="sng" dirty="0">
                <a:latin typeface="Times New Roman" panose="02020603050405020304" pitchFamily="18" charset="0"/>
                <a:cs typeface="Times New Roman" panose="02020603050405020304" pitchFamily="18" charset="0"/>
              </a:rPr>
              <a:t>PART 1 OF EXECUTION OF PEER REVIEW</a:t>
            </a:r>
          </a:p>
        </p:txBody>
      </p:sp>
      <p:sp>
        <p:nvSpPr>
          <p:cNvPr id="4" name="Slide Number Placeholder 3"/>
          <p:cNvSpPr>
            <a:spLocks noGrp="1"/>
          </p:cNvSpPr>
          <p:nvPr>
            <p:ph type="sldNum" sz="quarter" idx="12"/>
          </p:nvPr>
        </p:nvSpPr>
        <p:spPr/>
        <p:txBody>
          <a:bodyPr/>
          <a:lstStyle/>
          <a:p>
            <a:fld id="{B75906C5-F695-4568-8DBE-E103B58526B0}" type="slidenum">
              <a:rPr lang="en-IN" smtClean="0"/>
              <a:t>19</a:t>
            </a:fld>
            <a:endParaRPr lang="en-IN"/>
          </a:p>
        </p:txBody>
      </p:sp>
    </p:spTree>
    <p:extLst>
      <p:ext uri="{BB962C8B-B14F-4D97-AF65-F5344CB8AC3E}">
        <p14:creationId xmlns:p14="http://schemas.microsoft.com/office/powerpoint/2010/main" val="269672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450257" cy="696460"/>
          </a:xfrm>
        </p:spPr>
        <p:txBody>
          <a:bodyPr/>
          <a:lstStyle/>
          <a:p>
            <a:pPr algn="ctr"/>
            <a:r>
              <a:rPr lang="en-US" sz="4400" b="1" dirty="0">
                <a:latin typeface="Times New Roman" panose="02020603050405020304" pitchFamily="18" charset="0"/>
                <a:cs typeface="Times New Roman" panose="02020603050405020304" pitchFamily="18" charset="0"/>
              </a:rPr>
              <a:t>Peer Review Mandate 11/4/2022</a:t>
            </a:r>
          </a:p>
        </p:txBody>
      </p:sp>
      <p:graphicFrame>
        <p:nvGraphicFramePr>
          <p:cNvPr id="6" name="Table 6">
            <a:extLst>
              <a:ext uri="{FF2B5EF4-FFF2-40B4-BE49-F238E27FC236}">
                <a16:creationId xmlns:a16="http://schemas.microsoft.com/office/drawing/2014/main" id="{CAF62A21-3B66-5047-B85F-2A5CA0E17001}"/>
              </a:ext>
            </a:extLst>
          </p:cNvPr>
          <p:cNvGraphicFramePr>
            <a:graphicFrameLocks noGrp="1"/>
          </p:cNvGraphicFramePr>
          <p:nvPr>
            <p:ph idx="1"/>
            <p:extLst>
              <p:ext uri="{D42A27DB-BD31-4B8C-83A1-F6EECF244321}">
                <p14:modId xmlns:p14="http://schemas.microsoft.com/office/powerpoint/2010/main" val="3524619674"/>
              </p:ext>
            </p:extLst>
          </p:nvPr>
        </p:nvGraphicFramePr>
        <p:xfrm>
          <a:off x="1103313" y="1582994"/>
          <a:ext cx="10213616" cy="4435490"/>
        </p:xfrm>
        <a:graphic>
          <a:graphicData uri="http://schemas.openxmlformats.org/drawingml/2006/table">
            <a:tbl>
              <a:tblPr firstRow="1" bandRow="1">
                <a:tableStyleId>{5C22544A-7EE6-4342-B048-85BDC9FD1C3A}</a:tableStyleId>
              </a:tblPr>
              <a:tblGrid>
                <a:gridCol w="1209796">
                  <a:extLst>
                    <a:ext uri="{9D8B030D-6E8A-4147-A177-3AD203B41FA5}">
                      <a16:colId xmlns:a16="http://schemas.microsoft.com/office/drawing/2014/main" val="2829344573"/>
                    </a:ext>
                  </a:extLst>
                </a:gridCol>
                <a:gridCol w="7322504">
                  <a:extLst>
                    <a:ext uri="{9D8B030D-6E8A-4147-A177-3AD203B41FA5}">
                      <a16:colId xmlns:a16="http://schemas.microsoft.com/office/drawing/2014/main" val="1704917272"/>
                    </a:ext>
                  </a:extLst>
                </a:gridCol>
                <a:gridCol w="1681316">
                  <a:extLst>
                    <a:ext uri="{9D8B030D-6E8A-4147-A177-3AD203B41FA5}">
                      <a16:colId xmlns:a16="http://schemas.microsoft.com/office/drawing/2014/main" val="3590374096"/>
                    </a:ext>
                  </a:extLst>
                </a:gridCol>
              </a:tblGrid>
              <a:tr h="517017">
                <a:tc>
                  <a:txBody>
                    <a:bodyPr/>
                    <a:lstStyle/>
                    <a:p>
                      <a:r>
                        <a:rPr lang="en-US" sz="2000" dirty="0">
                          <a:latin typeface="Times New Roman" panose="02020603050405020304" pitchFamily="18" charset="0"/>
                          <a:cs typeface="Times New Roman" panose="02020603050405020304" pitchFamily="18" charset="0"/>
                        </a:rPr>
                        <a:t>Phase</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US" sz="2000" dirty="0">
                          <a:latin typeface="Times New Roman" panose="02020603050405020304" pitchFamily="18" charset="0"/>
                          <a:cs typeface="Times New Roman" panose="02020603050405020304" pitchFamily="18" charset="0"/>
                        </a:rPr>
                        <a:t>Category of Firm</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US" sz="2000" dirty="0">
                          <a:latin typeface="Times New Roman" panose="02020603050405020304" pitchFamily="18" charset="0"/>
                          <a:cs typeface="Times New Roman" panose="02020603050405020304" pitchFamily="18" charset="0"/>
                        </a:rPr>
                        <a:t>Mandatory Date</a:t>
                      </a:r>
                      <a:endParaRPr lang="en-IN"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11383648"/>
                  </a:ext>
                </a:extLst>
              </a:tr>
              <a:tr h="464994">
                <a:tc>
                  <a:txBody>
                    <a:bodyPr/>
                    <a:lstStyle/>
                    <a:p>
                      <a:pPr algn="ctr"/>
                      <a:r>
                        <a:rPr lang="en-US" sz="2000" dirty="0">
                          <a:latin typeface="Times New Roman" panose="02020603050405020304" pitchFamily="18" charset="0"/>
                          <a:cs typeface="Times New Roman" panose="02020603050405020304" pitchFamily="18" charset="0"/>
                        </a:rPr>
                        <a:t>I</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US" sz="2000" dirty="0">
                          <a:latin typeface="Times New Roman" panose="02020603050405020304" pitchFamily="18" charset="0"/>
                          <a:cs typeface="Times New Roman" panose="02020603050405020304" pitchFamily="18" charset="0"/>
                        </a:rPr>
                        <a:t>PU undertaking audit of listed entities</a:t>
                      </a:r>
                      <a:endParaRPr lang="en-IN" sz="2000" dirty="0">
                        <a:latin typeface="Times New Roman" panose="02020603050405020304" pitchFamily="18" charset="0"/>
                        <a:cs typeface="Times New Roman" panose="02020603050405020304" pitchFamily="18" charset="0"/>
                      </a:endParaRPr>
                    </a:p>
                  </a:txBody>
                  <a:tcPr/>
                </a:tc>
                <a:tc>
                  <a:txBody>
                    <a:bodyPr/>
                    <a:lstStyle/>
                    <a:p>
                      <a:pPr algn="l"/>
                      <a:r>
                        <a:rPr lang="en-US" sz="2000" dirty="0">
                          <a:latin typeface="Times New Roman" panose="02020603050405020304" pitchFamily="18" charset="0"/>
                          <a:cs typeface="Times New Roman" panose="02020603050405020304" pitchFamily="18" charset="0"/>
                        </a:rPr>
                        <a:t>1/4/2022</a:t>
                      </a:r>
                      <a:endParaRPr lang="en-IN"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526472735"/>
                  </a:ext>
                </a:extLst>
              </a:tr>
              <a:tr h="1105217">
                <a:tc>
                  <a:txBody>
                    <a:bodyPr/>
                    <a:lstStyle/>
                    <a:p>
                      <a:pPr algn="ctr"/>
                      <a:r>
                        <a:rPr lang="en-US" sz="2000" dirty="0">
                          <a:latin typeface="Times New Roman" panose="02020603050405020304" pitchFamily="18" charset="0"/>
                          <a:cs typeface="Times New Roman" panose="02020603050405020304" pitchFamily="18" charset="0"/>
                        </a:rPr>
                        <a:t>II</a:t>
                      </a:r>
                      <a:endParaRPr lang="en-IN" sz="2000" dirty="0">
                        <a:latin typeface="Times New Roman" panose="02020603050405020304" pitchFamily="18" charset="0"/>
                        <a:cs typeface="Times New Roman" panose="02020603050405020304" pitchFamily="18" charset="0"/>
                      </a:endParaRPr>
                    </a:p>
                  </a:txBody>
                  <a:tcPr/>
                </a:tc>
                <a:tc>
                  <a:txBody>
                    <a:bodyPr/>
                    <a:lstStyle/>
                    <a:p>
                      <a:pPr algn="just"/>
                      <a:r>
                        <a:rPr lang="en-US" sz="2000" dirty="0">
                          <a:latin typeface="Times New Roman" panose="02020603050405020304" pitchFamily="18" charset="0"/>
                          <a:cs typeface="Times New Roman" panose="02020603050405020304" pitchFamily="18" charset="0"/>
                        </a:rPr>
                        <a:t>Proposing to take Audit of unlisted cos. With capital &gt;=500 cr., Turnover &gt;=1000 cr., loans&gt;=500 cr. on previous 31</a:t>
                      </a:r>
                      <a:r>
                        <a:rPr lang="en-US" sz="2000" baseline="30000" dirty="0">
                          <a:latin typeface="Times New Roman" panose="02020603050405020304" pitchFamily="18" charset="0"/>
                          <a:cs typeface="Times New Roman" panose="02020603050405020304" pitchFamily="18" charset="0"/>
                        </a:rPr>
                        <a:t>st</a:t>
                      </a:r>
                      <a:r>
                        <a:rPr lang="en-US" sz="2000" dirty="0">
                          <a:latin typeface="Times New Roman" panose="02020603050405020304" pitchFamily="18" charset="0"/>
                          <a:cs typeface="Times New Roman" panose="02020603050405020304" pitchFamily="18" charset="0"/>
                        </a:rPr>
                        <a:t> March OR PU having 5 or more partners (before accepting any statutory audit)</a:t>
                      </a:r>
                      <a:endParaRPr lang="en-IN" sz="2000" dirty="0">
                        <a:latin typeface="Times New Roman" panose="02020603050405020304" pitchFamily="18" charset="0"/>
                        <a:cs typeface="Times New Roman" panose="02020603050405020304" pitchFamily="18" charset="0"/>
                      </a:endParaRPr>
                    </a:p>
                  </a:txBody>
                  <a:tcPr/>
                </a:tc>
                <a:tc>
                  <a:txBody>
                    <a:bodyPr/>
                    <a:lstStyle/>
                    <a:p>
                      <a:pPr algn="l"/>
                      <a:r>
                        <a:rPr lang="en-US" sz="2000" dirty="0">
                          <a:latin typeface="Times New Roman" panose="02020603050405020304" pitchFamily="18" charset="0"/>
                          <a:cs typeface="Times New Roman" panose="02020603050405020304" pitchFamily="18" charset="0"/>
                        </a:rPr>
                        <a:t>1/4/2023</a:t>
                      </a:r>
                      <a:endParaRPr lang="en-IN"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631791151"/>
                  </a:ext>
                </a:extLst>
              </a:tr>
              <a:tr h="1426971">
                <a:tc>
                  <a:txBody>
                    <a:bodyPr/>
                    <a:lstStyle/>
                    <a:p>
                      <a:pPr algn="ctr"/>
                      <a:r>
                        <a:rPr lang="en-US" sz="2000" dirty="0">
                          <a:latin typeface="Times New Roman" panose="02020603050405020304" pitchFamily="18" charset="0"/>
                          <a:cs typeface="Times New Roman" panose="02020603050405020304" pitchFamily="18" charset="0"/>
                        </a:rPr>
                        <a:t>III</a:t>
                      </a:r>
                      <a:endParaRPr lang="en-IN" sz="2000" dirty="0">
                        <a:latin typeface="Times New Roman" panose="02020603050405020304" pitchFamily="18" charset="0"/>
                        <a:cs typeface="Times New Roman" panose="02020603050405020304" pitchFamily="18" charset="0"/>
                      </a:endParaRPr>
                    </a:p>
                  </a:txBody>
                  <a:tcPr/>
                </a:tc>
                <a:tc>
                  <a:txBody>
                    <a:bodyPr/>
                    <a:lstStyle/>
                    <a:p>
                      <a:pPr algn="just"/>
                      <a:r>
                        <a:rPr lang="en-US" sz="2000" dirty="0">
                          <a:latin typeface="Times New Roman" panose="02020603050405020304" pitchFamily="18" charset="0"/>
                          <a:cs typeface="Times New Roman" panose="02020603050405020304" pitchFamily="18" charset="0"/>
                        </a:rPr>
                        <a:t>Proposing to take Audit of Cos. Having raised funds from public or banks or FI &gt; 50 cr. during the period under review or any other public interest entity OR PU having 4 or more partners (before accepting any statutory audit)</a:t>
                      </a:r>
                      <a:endParaRPr lang="en-IN" sz="2000" dirty="0">
                        <a:latin typeface="Times New Roman" panose="02020603050405020304" pitchFamily="18" charset="0"/>
                        <a:cs typeface="Times New Roman" panose="02020603050405020304" pitchFamily="18" charset="0"/>
                      </a:endParaRPr>
                    </a:p>
                  </a:txBody>
                  <a:tcPr/>
                </a:tc>
                <a:tc>
                  <a:txBody>
                    <a:bodyPr/>
                    <a:lstStyle/>
                    <a:p>
                      <a:pPr algn="l"/>
                      <a:r>
                        <a:rPr lang="en-US" sz="2000" dirty="0">
                          <a:latin typeface="Times New Roman" panose="02020603050405020304" pitchFamily="18" charset="0"/>
                          <a:cs typeface="Times New Roman" panose="02020603050405020304" pitchFamily="18" charset="0"/>
                        </a:rPr>
                        <a:t>1/4/2024</a:t>
                      </a:r>
                      <a:endParaRPr lang="en-IN"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68096875"/>
                  </a:ext>
                </a:extLst>
              </a:tr>
              <a:tr h="737268">
                <a:tc>
                  <a:txBody>
                    <a:bodyPr/>
                    <a:lstStyle/>
                    <a:p>
                      <a:pPr algn="ctr"/>
                      <a:r>
                        <a:rPr lang="en-US" sz="2000" dirty="0">
                          <a:latin typeface="Times New Roman" panose="02020603050405020304" pitchFamily="18" charset="0"/>
                          <a:cs typeface="Times New Roman" panose="02020603050405020304" pitchFamily="18" charset="0"/>
                        </a:rPr>
                        <a:t>IV</a:t>
                      </a:r>
                      <a:endParaRPr lang="en-IN" sz="2000" dirty="0">
                        <a:latin typeface="Times New Roman" panose="02020603050405020304" pitchFamily="18" charset="0"/>
                        <a:cs typeface="Times New Roman" panose="02020603050405020304" pitchFamily="18" charset="0"/>
                      </a:endParaRPr>
                    </a:p>
                  </a:txBody>
                  <a:tcPr/>
                </a:tc>
                <a:tc>
                  <a:txBody>
                    <a:bodyPr/>
                    <a:lstStyle/>
                    <a:p>
                      <a:r>
                        <a:rPr lang="en-US" sz="2000" dirty="0">
                          <a:latin typeface="Times New Roman" panose="02020603050405020304" pitchFamily="18" charset="0"/>
                          <a:cs typeface="Times New Roman" panose="02020603050405020304" pitchFamily="18" charset="0"/>
                        </a:rPr>
                        <a:t>Proposing to take SBA of public sector banks OR PU having 3 or more partners (before accepting such audit)</a:t>
                      </a:r>
                      <a:endParaRPr lang="en-IN" sz="2000" dirty="0">
                        <a:latin typeface="Times New Roman" panose="02020603050405020304" pitchFamily="18" charset="0"/>
                        <a:cs typeface="Times New Roman" panose="02020603050405020304" pitchFamily="18" charset="0"/>
                      </a:endParaRPr>
                    </a:p>
                  </a:txBody>
                  <a:tcPr/>
                </a:tc>
                <a:tc>
                  <a:txBody>
                    <a:bodyPr/>
                    <a:lstStyle/>
                    <a:p>
                      <a:pPr algn="l"/>
                      <a:r>
                        <a:rPr lang="en-US" sz="2000" dirty="0">
                          <a:latin typeface="Times New Roman" panose="02020603050405020304" pitchFamily="18" charset="0"/>
                          <a:cs typeface="Times New Roman" panose="02020603050405020304" pitchFamily="18" charset="0"/>
                        </a:rPr>
                        <a:t>1/4/2025</a:t>
                      </a:r>
                      <a:endParaRPr lang="en-IN"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639887040"/>
                  </a:ext>
                </a:extLst>
              </a:tr>
            </a:tbl>
          </a:graphicData>
        </a:graphic>
      </p:graphicFrame>
      <p:sp>
        <p:nvSpPr>
          <p:cNvPr id="4" name="Slide Number Placeholder 3"/>
          <p:cNvSpPr>
            <a:spLocks noGrp="1"/>
          </p:cNvSpPr>
          <p:nvPr>
            <p:ph type="sldNum" sz="quarter" idx="12"/>
          </p:nvPr>
        </p:nvSpPr>
        <p:spPr/>
        <p:txBody>
          <a:bodyPr/>
          <a:lstStyle/>
          <a:p>
            <a:fld id="{B75906C5-F695-4568-8DBE-E103B58526B0}" type="slidenum">
              <a:rPr lang="en-IN" smtClean="0"/>
              <a:t>2</a:t>
            </a:fld>
            <a:endParaRPr lang="en-IN"/>
          </a:p>
        </p:txBody>
      </p:sp>
    </p:spTree>
    <p:extLst>
      <p:ext uri="{BB962C8B-B14F-4D97-AF65-F5344CB8AC3E}">
        <p14:creationId xmlns:p14="http://schemas.microsoft.com/office/powerpoint/2010/main" val="16286135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559773" cy="696460"/>
          </a:xfrm>
        </p:spPr>
        <p:txBody>
          <a:bodyPr/>
          <a:lstStyle/>
          <a:p>
            <a:pPr algn="ctr"/>
            <a:r>
              <a:rPr lang="en-IN" sz="3200" b="1" dirty="0">
                <a:latin typeface="Times New Roman" panose="02020603050405020304" pitchFamily="18" charset="0"/>
                <a:cs typeface="Times New Roman" panose="02020603050405020304" pitchFamily="18" charset="0"/>
              </a:rPr>
              <a:t>Review of GC &amp; SQC 1 – indicative list of documents </a:t>
            </a:r>
          </a:p>
        </p:txBody>
      </p:sp>
      <p:sp>
        <p:nvSpPr>
          <p:cNvPr id="3" name="Content Placeholder 2"/>
          <p:cNvSpPr>
            <a:spLocks noGrp="1"/>
          </p:cNvSpPr>
          <p:nvPr>
            <p:ph idx="1"/>
          </p:nvPr>
        </p:nvSpPr>
        <p:spPr>
          <a:xfrm>
            <a:off x="740482" y="1503138"/>
            <a:ext cx="10450257" cy="5542567"/>
          </a:xfrm>
        </p:spPr>
        <p:txBody>
          <a:bodyPr>
            <a:noAutofit/>
          </a:bodyPr>
          <a:lstStyle/>
          <a:p>
            <a:pPr marL="0" indent="0" algn="ctr">
              <a:buNone/>
            </a:pPr>
            <a:r>
              <a:rPr lang="en-US" sz="2800" u="sng" dirty="0">
                <a:latin typeface="Times New Roman" panose="02020603050405020304" pitchFamily="18" charset="0"/>
                <a:cs typeface="Times New Roman" panose="02020603050405020304" pitchFamily="18" charset="0"/>
              </a:rPr>
              <a:t>Leadership responsibilities for quality within firm part B (I) point 1 to 10</a:t>
            </a:r>
          </a:p>
          <a:p>
            <a:pPr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Policy and procedure document in respect leadership responsibilities.</a:t>
            </a:r>
          </a:p>
          <a:p>
            <a:pPr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Organization chart of PU.</a:t>
            </a:r>
          </a:p>
          <a:p>
            <a:pPr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Document for appointment of Managing Partner. (MP)</a:t>
            </a:r>
          </a:p>
          <a:p>
            <a:pPr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Document for role, responsibilities and authority of MP.</a:t>
            </a:r>
          </a:p>
          <a:p>
            <a:pPr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Document for appointment of Executing Partner. (EP)</a:t>
            </a:r>
          </a:p>
          <a:p>
            <a:pPr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Document for role, responsibilities and authority of EP.</a:t>
            </a:r>
          </a:p>
          <a:p>
            <a:pPr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QC manual.</a:t>
            </a:r>
          </a:p>
        </p:txBody>
      </p:sp>
      <p:sp>
        <p:nvSpPr>
          <p:cNvPr id="4" name="Slide Number Placeholder 3"/>
          <p:cNvSpPr>
            <a:spLocks noGrp="1"/>
          </p:cNvSpPr>
          <p:nvPr>
            <p:ph type="sldNum" sz="quarter" idx="12"/>
          </p:nvPr>
        </p:nvSpPr>
        <p:spPr/>
        <p:txBody>
          <a:bodyPr/>
          <a:lstStyle/>
          <a:p>
            <a:fld id="{B75906C5-F695-4568-8DBE-E103B58526B0}" type="slidenum">
              <a:rPr lang="en-IN" smtClean="0"/>
              <a:t>20</a:t>
            </a:fld>
            <a:endParaRPr lang="en-IN"/>
          </a:p>
        </p:txBody>
      </p:sp>
    </p:spTree>
    <p:extLst>
      <p:ext uri="{BB962C8B-B14F-4D97-AF65-F5344CB8AC3E}">
        <p14:creationId xmlns:p14="http://schemas.microsoft.com/office/powerpoint/2010/main" val="20831434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706429" cy="696460"/>
          </a:xfrm>
        </p:spPr>
        <p:txBody>
          <a:bodyPr/>
          <a:lstStyle/>
          <a:p>
            <a:pPr algn="ctr"/>
            <a:r>
              <a:rPr lang="en-IN" sz="3200" b="1" dirty="0">
                <a:latin typeface="Times New Roman" panose="02020603050405020304" pitchFamily="18" charset="0"/>
                <a:cs typeface="Times New Roman" panose="02020603050405020304" pitchFamily="18" charset="0"/>
              </a:rPr>
              <a:t>Review of GC &amp; SQC 1 – indicative list of documents </a:t>
            </a:r>
          </a:p>
        </p:txBody>
      </p:sp>
      <p:sp>
        <p:nvSpPr>
          <p:cNvPr id="3" name="Content Placeholder 2"/>
          <p:cNvSpPr>
            <a:spLocks noGrp="1"/>
          </p:cNvSpPr>
          <p:nvPr>
            <p:ph idx="1"/>
          </p:nvPr>
        </p:nvSpPr>
        <p:spPr>
          <a:xfrm>
            <a:off x="646111" y="1470454"/>
            <a:ext cx="10450257" cy="5387546"/>
          </a:xfrm>
        </p:spPr>
        <p:txBody>
          <a:bodyPr>
            <a:noAutofit/>
          </a:bodyPr>
          <a:lstStyle/>
          <a:p>
            <a:pPr marL="0" indent="0" algn="ctr">
              <a:buNone/>
            </a:pPr>
            <a:r>
              <a:rPr lang="en-US" sz="2800" u="sng" dirty="0">
                <a:latin typeface="Times New Roman" panose="02020603050405020304" pitchFamily="18" charset="0"/>
                <a:cs typeface="Times New Roman" panose="02020603050405020304" pitchFamily="18" charset="0"/>
              </a:rPr>
              <a:t>Ethical requirements part B (II) point 1 to 15</a:t>
            </a:r>
          </a:p>
          <a:p>
            <a:pPr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Policy and procedure document regarding ethical requirements (embodying fundamental principles like Integrity, Independence, Objectivity, Professional competence, Confidentiality &amp; Professional behavior)</a:t>
            </a:r>
          </a:p>
          <a:p>
            <a:pPr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Declaration of independence from staff and partners.</a:t>
            </a:r>
          </a:p>
          <a:p>
            <a:pPr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Nondisclosure agreements with staff, partners and consultants.</a:t>
            </a:r>
          </a:p>
          <a:p>
            <a:pPr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Specific direction about non acceptance of gifts and hospitality from client.</a:t>
            </a:r>
          </a:p>
          <a:p>
            <a:pPr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Record of training of the staff and partners in respect of ethical requirements and recent changes in it.</a:t>
            </a:r>
          </a:p>
          <a:p>
            <a:pPr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Threat analysis and mitigation document. (Threat of self interest, self review, advocacy, familiarity &amp; intimidation.)</a:t>
            </a:r>
          </a:p>
        </p:txBody>
      </p:sp>
      <p:sp>
        <p:nvSpPr>
          <p:cNvPr id="4" name="Slide Number Placeholder 3"/>
          <p:cNvSpPr>
            <a:spLocks noGrp="1"/>
          </p:cNvSpPr>
          <p:nvPr>
            <p:ph type="sldNum" sz="quarter" idx="12"/>
          </p:nvPr>
        </p:nvSpPr>
        <p:spPr/>
        <p:txBody>
          <a:bodyPr/>
          <a:lstStyle/>
          <a:p>
            <a:fld id="{B75906C5-F695-4568-8DBE-E103B58526B0}" type="slidenum">
              <a:rPr lang="en-IN" smtClean="0"/>
              <a:t>21</a:t>
            </a:fld>
            <a:endParaRPr lang="en-IN"/>
          </a:p>
        </p:txBody>
      </p:sp>
    </p:spTree>
    <p:extLst>
      <p:ext uri="{BB962C8B-B14F-4D97-AF65-F5344CB8AC3E}">
        <p14:creationId xmlns:p14="http://schemas.microsoft.com/office/powerpoint/2010/main" val="41563219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5608" y="96842"/>
            <a:ext cx="9795747" cy="648168"/>
          </a:xfrm>
        </p:spPr>
        <p:txBody>
          <a:bodyPr/>
          <a:lstStyle/>
          <a:p>
            <a:pPr algn="ctr"/>
            <a:r>
              <a:rPr lang="en-IN" sz="3200" b="1" dirty="0">
                <a:latin typeface="Times New Roman" panose="02020603050405020304" pitchFamily="18" charset="0"/>
                <a:cs typeface="Times New Roman" panose="02020603050405020304" pitchFamily="18" charset="0"/>
              </a:rPr>
              <a:t>Review of GC &amp; SQC 1 – indicative list of documents </a:t>
            </a:r>
          </a:p>
        </p:txBody>
      </p:sp>
      <p:sp>
        <p:nvSpPr>
          <p:cNvPr id="3" name="Content Placeholder 2"/>
          <p:cNvSpPr>
            <a:spLocks noGrp="1"/>
          </p:cNvSpPr>
          <p:nvPr>
            <p:ph idx="1"/>
          </p:nvPr>
        </p:nvSpPr>
        <p:spPr>
          <a:xfrm>
            <a:off x="577285" y="875071"/>
            <a:ext cx="10450257" cy="6112280"/>
          </a:xfrm>
        </p:spPr>
        <p:txBody>
          <a:bodyPr>
            <a:noAutofit/>
          </a:bodyPr>
          <a:lstStyle/>
          <a:p>
            <a:pPr marL="0" indent="0" algn="ctr">
              <a:buNone/>
            </a:pPr>
            <a:r>
              <a:rPr lang="en-US" sz="2600" u="sng" dirty="0">
                <a:latin typeface="Times New Roman" panose="02020603050405020304" pitchFamily="18" charset="0"/>
                <a:cs typeface="Times New Roman" panose="02020603050405020304" pitchFamily="18" charset="0"/>
              </a:rPr>
              <a:t>Acceptance and continuance of client relationship and specific engagements part B (III) point 1 to 7</a:t>
            </a:r>
          </a:p>
          <a:p>
            <a:pPr algn="just">
              <a:buFont typeface="Arial" panose="020B0604020202020204" pitchFamily="34" charset="0"/>
              <a:buChar char="•"/>
            </a:pPr>
            <a:r>
              <a:rPr lang="en-US" sz="2600" dirty="0">
                <a:latin typeface="Times New Roman" panose="02020603050405020304" pitchFamily="18" charset="0"/>
                <a:cs typeface="Times New Roman" panose="02020603050405020304" pitchFamily="18" charset="0"/>
              </a:rPr>
              <a:t>Policy and procedure regarding acceptance and continuance of client relationship and specific engagements.</a:t>
            </a:r>
          </a:p>
          <a:p>
            <a:pPr algn="just">
              <a:buFont typeface="Arial" panose="020B0604020202020204" pitchFamily="34" charset="0"/>
              <a:buChar char="•"/>
            </a:pPr>
            <a:r>
              <a:rPr lang="en-US" sz="2600" dirty="0">
                <a:latin typeface="Times New Roman" panose="02020603050405020304" pitchFamily="18" charset="0"/>
                <a:cs typeface="Times New Roman" panose="02020603050405020304" pitchFamily="18" charset="0"/>
              </a:rPr>
              <a:t>Client assessment and client KYC.</a:t>
            </a:r>
          </a:p>
          <a:p>
            <a:pPr algn="just">
              <a:buFont typeface="Arial" panose="020B0604020202020204" pitchFamily="34" charset="0"/>
              <a:buChar char="•"/>
            </a:pPr>
            <a:r>
              <a:rPr lang="en-US" sz="2600" dirty="0">
                <a:latin typeface="Times New Roman" panose="02020603050405020304" pitchFamily="18" charset="0"/>
                <a:cs typeface="Times New Roman" panose="02020603050405020304" pitchFamily="18" charset="0"/>
              </a:rPr>
              <a:t>Client acceptance and engagement continuance form.</a:t>
            </a:r>
          </a:p>
          <a:p>
            <a:pPr algn="just">
              <a:buFont typeface="Arial" panose="020B0604020202020204" pitchFamily="34" charset="0"/>
              <a:buChar char="•"/>
            </a:pPr>
            <a:r>
              <a:rPr lang="en-US" sz="2600" dirty="0">
                <a:latin typeface="Times New Roman" panose="02020603050405020304" pitchFamily="18" charset="0"/>
                <a:cs typeface="Times New Roman" panose="02020603050405020304" pitchFamily="18" charset="0"/>
              </a:rPr>
              <a:t>Pre audit and post audit risk assessment. </a:t>
            </a:r>
          </a:p>
          <a:p>
            <a:pPr algn="just">
              <a:buFont typeface="Arial" panose="020B0604020202020204" pitchFamily="34" charset="0"/>
              <a:buChar char="•"/>
            </a:pPr>
            <a:r>
              <a:rPr lang="en-US" sz="2600" dirty="0">
                <a:latin typeface="Times New Roman" panose="02020603050405020304" pitchFamily="18" charset="0"/>
                <a:cs typeface="Times New Roman" panose="02020603050405020304" pitchFamily="18" charset="0"/>
              </a:rPr>
              <a:t>Self analysis about capability to execute the assignment.</a:t>
            </a:r>
          </a:p>
          <a:p>
            <a:pPr algn="just">
              <a:buFont typeface="Arial" panose="020B0604020202020204" pitchFamily="34" charset="0"/>
              <a:buChar char="•"/>
            </a:pPr>
            <a:r>
              <a:rPr lang="en-US" sz="2600" dirty="0">
                <a:latin typeface="Times New Roman" panose="02020603050405020304" pitchFamily="18" charset="0"/>
                <a:cs typeface="Times New Roman" panose="02020603050405020304" pitchFamily="18" charset="0"/>
              </a:rPr>
              <a:t>Communication by the PU with the previous auditor.</a:t>
            </a:r>
          </a:p>
          <a:p>
            <a:pPr algn="just">
              <a:buFont typeface="Arial" panose="020B0604020202020204" pitchFamily="34" charset="0"/>
              <a:buChar char="•"/>
            </a:pPr>
            <a:r>
              <a:rPr lang="en-US" sz="2600" dirty="0">
                <a:latin typeface="Times New Roman" panose="02020603050405020304" pitchFamily="18" charset="0"/>
                <a:cs typeface="Times New Roman" panose="02020603050405020304" pitchFamily="18" charset="0"/>
              </a:rPr>
              <a:t>Issue of letter of engagement (LOE) before commencing the work.</a:t>
            </a:r>
          </a:p>
          <a:p>
            <a:pPr algn="just">
              <a:buFont typeface="Arial" panose="020B0604020202020204" pitchFamily="34" charset="0"/>
              <a:buChar char="•"/>
            </a:pPr>
            <a:r>
              <a:rPr lang="en-US" sz="2600" dirty="0">
                <a:latin typeface="Times New Roman" panose="02020603050405020304" pitchFamily="18" charset="0"/>
                <a:cs typeface="Times New Roman" panose="02020603050405020304" pitchFamily="18" charset="0"/>
              </a:rPr>
              <a:t>Decision about the fees before acceptance of assignment and such decision not to override the work execution.</a:t>
            </a:r>
          </a:p>
        </p:txBody>
      </p:sp>
      <p:sp>
        <p:nvSpPr>
          <p:cNvPr id="4" name="Slide Number Placeholder 3"/>
          <p:cNvSpPr>
            <a:spLocks noGrp="1"/>
          </p:cNvSpPr>
          <p:nvPr>
            <p:ph type="sldNum" sz="quarter" idx="12"/>
          </p:nvPr>
        </p:nvSpPr>
        <p:spPr/>
        <p:txBody>
          <a:bodyPr/>
          <a:lstStyle/>
          <a:p>
            <a:fld id="{B75906C5-F695-4568-8DBE-E103B58526B0}" type="slidenum">
              <a:rPr lang="en-IN" smtClean="0"/>
              <a:t>22</a:t>
            </a:fld>
            <a:endParaRPr lang="en-IN"/>
          </a:p>
        </p:txBody>
      </p:sp>
    </p:spTree>
    <p:extLst>
      <p:ext uri="{BB962C8B-B14F-4D97-AF65-F5344CB8AC3E}">
        <p14:creationId xmlns:p14="http://schemas.microsoft.com/office/powerpoint/2010/main" val="39822677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706429" cy="696460"/>
          </a:xfrm>
        </p:spPr>
        <p:txBody>
          <a:bodyPr/>
          <a:lstStyle/>
          <a:p>
            <a:pPr algn="ctr"/>
            <a:r>
              <a:rPr lang="en-IN" sz="3200" b="1" dirty="0">
                <a:latin typeface="Times New Roman" panose="02020603050405020304" pitchFamily="18" charset="0"/>
                <a:cs typeface="Times New Roman" panose="02020603050405020304" pitchFamily="18" charset="0"/>
              </a:rPr>
              <a:t>Review of GC &amp; SQC 1 – indicative list of documents </a:t>
            </a:r>
          </a:p>
        </p:txBody>
      </p:sp>
      <p:sp>
        <p:nvSpPr>
          <p:cNvPr id="3" name="Content Placeholder 2"/>
          <p:cNvSpPr>
            <a:spLocks noGrp="1"/>
          </p:cNvSpPr>
          <p:nvPr>
            <p:ph idx="1"/>
          </p:nvPr>
        </p:nvSpPr>
        <p:spPr>
          <a:xfrm>
            <a:off x="646111" y="1272746"/>
            <a:ext cx="10450257" cy="5387546"/>
          </a:xfrm>
        </p:spPr>
        <p:txBody>
          <a:bodyPr>
            <a:noAutofit/>
          </a:bodyPr>
          <a:lstStyle/>
          <a:p>
            <a:pPr marL="0" indent="0" algn="ctr">
              <a:buNone/>
            </a:pPr>
            <a:r>
              <a:rPr lang="en-US" sz="2900" u="sng" dirty="0">
                <a:latin typeface="Times New Roman" panose="02020603050405020304" pitchFamily="18" charset="0"/>
                <a:cs typeface="Times New Roman" panose="02020603050405020304" pitchFamily="18" charset="0"/>
              </a:rPr>
              <a:t>Human resources part B (IV) point 1 to 10</a:t>
            </a:r>
            <a:endParaRPr lang="en-US" sz="2900" dirty="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en-US" sz="2900" dirty="0">
                <a:latin typeface="Times New Roman" panose="02020603050405020304" pitchFamily="18" charset="0"/>
                <a:cs typeface="Times New Roman" panose="02020603050405020304" pitchFamily="18" charset="0"/>
              </a:rPr>
              <a:t>Policy and procedure document regarding human resources.</a:t>
            </a:r>
          </a:p>
          <a:p>
            <a:pPr algn="just">
              <a:buFont typeface="Arial" panose="020B0604020202020204" pitchFamily="34" charset="0"/>
              <a:buChar char="•"/>
            </a:pPr>
            <a:r>
              <a:rPr lang="en-US" sz="2900" dirty="0">
                <a:latin typeface="Times New Roman" panose="02020603050405020304" pitchFamily="18" charset="0"/>
                <a:cs typeface="Times New Roman" panose="02020603050405020304" pitchFamily="18" charset="0"/>
              </a:rPr>
              <a:t>Recruitment policy for semi qualified and qualified staff and partners.</a:t>
            </a:r>
          </a:p>
          <a:p>
            <a:pPr algn="just">
              <a:buFont typeface="Arial" panose="020B0604020202020204" pitchFamily="34" charset="0"/>
              <a:buChar char="•"/>
            </a:pPr>
            <a:r>
              <a:rPr lang="en-US" sz="2900" dirty="0">
                <a:latin typeface="Times New Roman" panose="02020603050405020304" pitchFamily="18" charset="0"/>
                <a:cs typeface="Times New Roman" panose="02020603050405020304" pitchFamily="18" charset="0"/>
              </a:rPr>
              <a:t>Service rules and joining checklist.</a:t>
            </a:r>
          </a:p>
          <a:p>
            <a:pPr algn="just">
              <a:buFont typeface="Arial" panose="020B0604020202020204" pitchFamily="34" charset="0"/>
              <a:buChar char="•"/>
            </a:pPr>
            <a:r>
              <a:rPr lang="en-US" sz="2900" dirty="0">
                <a:latin typeface="Times New Roman" panose="02020603050405020304" pitchFamily="18" charset="0"/>
                <a:cs typeface="Times New Roman" panose="02020603050405020304" pitchFamily="18" charset="0"/>
              </a:rPr>
              <a:t>Remuneration, increments and reward policy.</a:t>
            </a:r>
          </a:p>
          <a:p>
            <a:pPr algn="just">
              <a:buFont typeface="Arial" panose="020B0604020202020204" pitchFamily="34" charset="0"/>
              <a:buChar char="•"/>
            </a:pPr>
            <a:r>
              <a:rPr lang="en-US" sz="2900" dirty="0">
                <a:latin typeface="Times New Roman" panose="02020603050405020304" pitchFamily="18" charset="0"/>
                <a:cs typeface="Times New Roman" panose="02020603050405020304" pitchFamily="18" charset="0"/>
              </a:rPr>
              <a:t>Work execution record of staff and muster.</a:t>
            </a:r>
          </a:p>
          <a:p>
            <a:pPr algn="just">
              <a:buFont typeface="Arial" panose="020B0604020202020204" pitchFamily="34" charset="0"/>
              <a:buChar char="•"/>
            </a:pPr>
            <a:r>
              <a:rPr lang="en-US" sz="2900" dirty="0">
                <a:latin typeface="Times New Roman" panose="02020603050405020304" pitchFamily="18" charset="0"/>
                <a:cs typeface="Times New Roman" panose="02020603050405020304" pitchFamily="18" charset="0"/>
              </a:rPr>
              <a:t>Staff training record.</a:t>
            </a:r>
          </a:p>
          <a:p>
            <a:pPr algn="just">
              <a:buFont typeface="Arial" panose="020B0604020202020204" pitchFamily="34" charset="0"/>
              <a:buChar char="•"/>
            </a:pPr>
            <a:r>
              <a:rPr lang="en-US" sz="2900" dirty="0">
                <a:latin typeface="Times New Roman" panose="02020603050405020304" pitchFamily="18" charset="0"/>
                <a:cs typeface="Times New Roman" panose="02020603050405020304" pitchFamily="18" charset="0"/>
              </a:rPr>
              <a:t>Rotation policy for staff and partners.</a:t>
            </a:r>
          </a:p>
          <a:p>
            <a:pPr algn="just">
              <a:buFont typeface="Arial" panose="020B0604020202020204" pitchFamily="34" charset="0"/>
              <a:buChar char="•"/>
            </a:pPr>
            <a:r>
              <a:rPr lang="en-US" sz="2900" dirty="0">
                <a:latin typeface="Times New Roman" panose="02020603050405020304" pitchFamily="18" charset="0"/>
                <a:cs typeface="Times New Roman" panose="02020603050405020304" pitchFamily="18" charset="0"/>
              </a:rPr>
              <a:t>CPE record for partners and staff.</a:t>
            </a:r>
          </a:p>
        </p:txBody>
      </p:sp>
      <p:sp>
        <p:nvSpPr>
          <p:cNvPr id="4" name="Slide Number Placeholder 3"/>
          <p:cNvSpPr>
            <a:spLocks noGrp="1"/>
          </p:cNvSpPr>
          <p:nvPr>
            <p:ph type="sldNum" sz="quarter" idx="12"/>
          </p:nvPr>
        </p:nvSpPr>
        <p:spPr/>
        <p:txBody>
          <a:bodyPr/>
          <a:lstStyle/>
          <a:p>
            <a:fld id="{B75906C5-F695-4568-8DBE-E103B58526B0}" type="slidenum">
              <a:rPr lang="en-IN" smtClean="0"/>
              <a:t>23</a:t>
            </a:fld>
            <a:endParaRPr lang="en-IN"/>
          </a:p>
        </p:txBody>
      </p:sp>
    </p:spTree>
    <p:extLst>
      <p:ext uri="{BB962C8B-B14F-4D97-AF65-F5344CB8AC3E}">
        <p14:creationId xmlns:p14="http://schemas.microsoft.com/office/powerpoint/2010/main" val="32848097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706429" cy="696460"/>
          </a:xfrm>
        </p:spPr>
        <p:txBody>
          <a:bodyPr/>
          <a:lstStyle/>
          <a:p>
            <a:pPr algn="ctr"/>
            <a:r>
              <a:rPr lang="en-IN" sz="3200" b="1" dirty="0">
                <a:latin typeface="Times New Roman" panose="02020603050405020304" pitchFamily="18" charset="0"/>
                <a:cs typeface="Times New Roman" panose="02020603050405020304" pitchFamily="18" charset="0"/>
              </a:rPr>
              <a:t>Review of GC &amp; SQC 1 – indicative list of documents </a:t>
            </a:r>
          </a:p>
        </p:txBody>
      </p:sp>
      <p:sp>
        <p:nvSpPr>
          <p:cNvPr id="3" name="Content Placeholder 2"/>
          <p:cNvSpPr>
            <a:spLocks noGrp="1"/>
          </p:cNvSpPr>
          <p:nvPr>
            <p:ph idx="1"/>
          </p:nvPr>
        </p:nvSpPr>
        <p:spPr>
          <a:xfrm>
            <a:off x="646111" y="1272746"/>
            <a:ext cx="10450257" cy="5387546"/>
          </a:xfrm>
        </p:spPr>
        <p:txBody>
          <a:bodyPr>
            <a:noAutofit/>
          </a:bodyPr>
          <a:lstStyle/>
          <a:p>
            <a:pPr marL="0" indent="0" algn="ctr">
              <a:buNone/>
            </a:pPr>
            <a:r>
              <a:rPr lang="en-US" sz="2500" u="sng" dirty="0">
                <a:latin typeface="Times New Roman" panose="02020603050405020304" pitchFamily="18" charset="0"/>
                <a:cs typeface="Times New Roman" panose="02020603050405020304" pitchFamily="18" charset="0"/>
              </a:rPr>
              <a:t>Engagement performance part B (V) point 1 to 20</a:t>
            </a:r>
          </a:p>
          <a:p>
            <a:pPr algn="just">
              <a:buFont typeface="Arial" panose="020B0604020202020204" pitchFamily="34" charset="0"/>
              <a:buChar char="•"/>
            </a:pPr>
            <a:r>
              <a:rPr lang="en-US" sz="2500" dirty="0">
                <a:latin typeface="Times New Roman" panose="02020603050405020304" pitchFamily="18" charset="0"/>
                <a:cs typeface="Times New Roman" panose="02020603050405020304" pitchFamily="18" charset="0"/>
              </a:rPr>
              <a:t>Policy and procedure document regarding engagement performance.</a:t>
            </a:r>
          </a:p>
          <a:p>
            <a:pPr algn="just">
              <a:buFont typeface="Arial" panose="020B0604020202020204" pitchFamily="34" charset="0"/>
              <a:buChar char="•"/>
            </a:pPr>
            <a:r>
              <a:rPr lang="en-US" sz="2500" dirty="0">
                <a:latin typeface="Times New Roman" panose="02020603050405020304" pitchFamily="18" charset="0"/>
                <a:cs typeface="Times New Roman" panose="02020603050405020304" pitchFamily="18" charset="0"/>
              </a:rPr>
              <a:t>Decision in writing about applicability of AS, Ind AS, SA, Guidance notes, Technical guides, Implementation guides, etc. and its compliance.</a:t>
            </a:r>
          </a:p>
          <a:p>
            <a:pPr algn="just">
              <a:buFont typeface="Arial" panose="020B0604020202020204" pitchFamily="34" charset="0"/>
              <a:buChar char="•"/>
            </a:pPr>
            <a:r>
              <a:rPr lang="en-US" sz="2500" dirty="0">
                <a:latin typeface="Times New Roman" panose="02020603050405020304" pitchFamily="18" charset="0"/>
                <a:cs typeface="Times New Roman" panose="02020603050405020304" pitchFamily="18" charset="0"/>
              </a:rPr>
              <a:t>Formal audit plan and program with allocation of duties.</a:t>
            </a:r>
          </a:p>
          <a:p>
            <a:pPr algn="just">
              <a:buFont typeface="Arial" panose="020B0604020202020204" pitchFamily="34" charset="0"/>
              <a:buChar char="•"/>
            </a:pPr>
            <a:r>
              <a:rPr lang="en-US" sz="2500" dirty="0">
                <a:latin typeface="Times New Roman" panose="02020603050405020304" pitchFamily="18" charset="0"/>
                <a:cs typeface="Times New Roman" panose="02020603050405020304" pitchFamily="18" charset="0"/>
              </a:rPr>
              <a:t>Review by another partner.</a:t>
            </a:r>
          </a:p>
          <a:p>
            <a:pPr algn="just">
              <a:buFont typeface="Arial" panose="020B0604020202020204" pitchFamily="34" charset="0"/>
              <a:buChar char="•"/>
            </a:pPr>
            <a:r>
              <a:rPr lang="en-US" sz="2500" dirty="0">
                <a:latin typeface="Times New Roman" panose="02020603050405020304" pitchFamily="18" charset="0"/>
                <a:cs typeface="Times New Roman" panose="02020603050405020304" pitchFamily="18" charset="0"/>
              </a:rPr>
              <a:t>Compliance checklist for final signature.</a:t>
            </a:r>
          </a:p>
          <a:p>
            <a:pPr algn="just">
              <a:buFont typeface="Arial" panose="020B0604020202020204" pitchFamily="34" charset="0"/>
              <a:buChar char="•"/>
            </a:pPr>
            <a:r>
              <a:rPr lang="en-US" sz="2500" dirty="0">
                <a:latin typeface="Times New Roman" panose="02020603050405020304" pitchFamily="18" charset="0"/>
                <a:cs typeface="Times New Roman" panose="02020603050405020304" pitchFamily="18" charset="0"/>
              </a:rPr>
              <a:t>Document regarding engagement of outside experts and its evaluation.</a:t>
            </a:r>
          </a:p>
          <a:p>
            <a:pPr algn="just">
              <a:buFont typeface="Arial" panose="020B0604020202020204" pitchFamily="34" charset="0"/>
              <a:buChar char="•"/>
            </a:pPr>
            <a:r>
              <a:rPr lang="en-US" sz="2500" dirty="0">
                <a:latin typeface="Times New Roman" panose="02020603050405020304" pitchFamily="18" charset="0"/>
                <a:cs typeface="Times New Roman" panose="02020603050405020304" pitchFamily="18" charset="0"/>
              </a:rPr>
              <a:t>Document regarding engagement quality control review.</a:t>
            </a:r>
          </a:p>
          <a:p>
            <a:pPr algn="just">
              <a:buFont typeface="Arial" panose="020B0604020202020204" pitchFamily="34" charset="0"/>
              <a:buChar char="•"/>
            </a:pPr>
            <a:r>
              <a:rPr lang="en-US" sz="2500" dirty="0">
                <a:latin typeface="Times New Roman" panose="02020603050405020304" pitchFamily="18" charset="0"/>
                <a:cs typeface="Times New Roman" panose="02020603050405020304" pitchFamily="18" charset="0"/>
              </a:rPr>
              <a:t>Conclusion writing.</a:t>
            </a:r>
          </a:p>
          <a:p>
            <a:pPr algn="just">
              <a:buFont typeface="Arial" panose="020B0604020202020204" pitchFamily="34" charset="0"/>
              <a:buChar char="•"/>
            </a:pPr>
            <a:r>
              <a:rPr lang="en-US" sz="2500" dirty="0">
                <a:latin typeface="Times New Roman" panose="02020603050405020304" pitchFamily="18" charset="0"/>
                <a:cs typeface="Times New Roman" panose="02020603050405020304" pitchFamily="18" charset="0"/>
              </a:rPr>
              <a:t>MRL.</a:t>
            </a:r>
          </a:p>
        </p:txBody>
      </p:sp>
      <p:sp>
        <p:nvSpPr>
          <p:cNvPr id="4" name="Slide Number Placeholder 3"/>
          <p:cNvSpPr>
            <a:spLocks noGrp="1"/>
          </p:cNvSpPr>
          <p:nvPr>
            <p:ph type="sldNum" sz="quarter" idx="12"/>
          </p:nvPr>
        </p:nvSpPr>
        <p:spPr/>
        <p:txBody>
          <a:bodyPr/>
          <a:lstStyle/>
          <a:p>
            <a:fld id="{B75906C5-F695-4568-8DBE-E103B58526B0}" type="slidenum">
              <a:rPr lang="en-IN" smtClean="0"/>
              <a:t>24</a:t>
            </a:fld>
            <a:endParaRPr lang="en-IN"/>
          </a:p>
        </p:txBody>
      </p:sp>
    </p:spTree>
    <p:extLst>
      <p:ext uri="{BB962C8B-B14F-4D97-AF65-F5344CB8AC3E}">
        <p14:creationId xmlns:p14="http://schemas.microsoft.com/office/powerpoint/2010/main" val="10130230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706429" cy="696460"/>
          </a:xfrm>
        </p:spPr>
        <p:txBody>
          <a:bodyPr/>
          <a:lstStyle/>
          <a:p>
            <a:pPr algn="ctr"/>
            <a:r>
              <a:rPr lang="en-IN" sz="3200" b="1" dirty="0">
                <a:latin typeface="Times New Roman" panose="02020603050405020304" pitchFamily="18" charset="0"/>
                <a:cs typeface="Times New Roman" panose="02020603050405020304" pitchFamily="18" charset="0"/>
              </a:rPr>
              <a:t>Review of GC &amp; SQC 1 – indicative list of documents </a:t>
            </a:r>
          </a:p>
        </p:txBody>
      </p:sp>
      <p:sp>
        <p:nvSpPr>
          <p:cNvPr id="3" name="Content Placeholder 2"/>
          <p:cNvSpPr>
            <a:spLocks noGrp="1"/>
          </p:cNvSpPr>
          <p:nvPr>
            <p:ph idx="1"/>
          </p:nvPr>
        </p:nvSpPr>
        <p:spPr>
          <a:xfrm>
            <a:off x="646111" y="1272746"/>
            <a:ext cx="10450257" cy="5387546"/>
          </a:xfrm>
        </p:spPr>
        <p:txBody>
          <a:bodyPr>
            <a:noAutofit/>
          </a:bodyPr>
          <a:lstStyle/>
          <a:p>
            <a:pPr marL="0" indent="0" algn="ctr">
              <a:buNone/>
            </a:pPr>
            <a:r>
              <a:rPr lang="en-US" sz="3000" u="sng" dirty="0">
                <a:latin typeface="Times New Roman" panose="02020603050405020304" pitchFamily="18" charset="0"/>
                <a:cs typeface="Times New Roman" panose="02020603050405020304" pitchFamily="18" charset="0"/>
              </a:rPr>
              <a:t>Monitoring part B (VI) point 1 to 6</a:t>
            </a:r>
          </a:p>
          <a:p>
            <a:pPr algn="just">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Policy and procedure regarding monitoring.</a:t>
            </a:r>
          </a:p>
          <a:p>
            <a:pPr algn="just">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Quality control policies.</a:t>
            </a:r>
          </a:p>
          <a:p>
            <a:pPr algn="just">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Proof of revision of QC policies.</a:t>
            </a:r>
          </a:p>
          <a:p>
            <a:pPr algn="just">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Proof of review and revision of Audit programs, forms and checklists.</a:t>
            </a:r>
          </a:p>
          <a:p>
            <a:pPr algn="just">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Proof of review of administrative and personnel records.</a:t>
            </a:r>
          </a:p>
          <a:p>
            <a:pPr algn="just">
              <a:buFont typeface="Arial" panose="020B0604020202020204" pitchFamily="34" charset="0"/>
              <a:buChar char="•"/>
            </a:pPr>
            <a:endParaRPr lang="en-US" sz="30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75906C5-F695-4568-8DBE-E103B58526B0}" type="slidenum">
              <a:rPr lang="en-IN" smtClean="0"/>
              <a:t>25</a:t>
            </a:fld>
            <a:endParaRPr lang="en-IN"/>
          </a:p>
        </p:txBody>
      </p:sp>
    </p:spTree>
    <p:extLst>
      <p:ext uri="{BB962C8B-B14F-4D97-AF65-F5344CB8AC3E}">
        <p14:creationId xmlns:p14="http://schemas.microsoft.com/office/powerpoint/2010/main" val="5485840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450257" cy="696460"/>
          </a:xfrm>
        </p:spPr>
        <p:txBody>
          <a:bodyPr/>
          <a:lstStyle/>
          <a:p>
            <a:pPr algn="ctr"/>
            <a:r>
              <a:rPr lang="en-IN" b="1" dirty="0">
                <a:latin typeface="Times New Roman" panose="02020603050405020304" pitchFamily="18" charset="0"/>
                <a:cs typeface="Times New Roman" panose="02020603050405020304" pitchFamily="18" charset="0"/>
              </a:rPr>
              <a:t>Audit Quality Maturity Model</a:t>
            </a:r>
          </a:p>
        </p:txBody>
      </p:sp>
      <p:sp>
        <p:nvSpPr>
          <p:cNvPr id="3" name="Content Placeholder 2"/>
          <p:cNvSpPr>
            <a:spLocks noGrp="1"/>
          </p:cNvSpPr>
          <p:nvPr>
            <p:ph idx="1"/>
          </p:nvPr>
        </p:nvSpPr>
        <p:spPr>
          <a:xfrm>
            <a:off x="646111" y="1272746"/>
            <a:ext cx="10450257" cy="5387546"/>
          </a:xfrm>
        </p:spPr>
        <p:txBody>
          <a:bodyPr>
            <a:noAutofit/>
          </a:bodyPr>
          <a:lstStyle/>
          <a:p>
            <a:pPr algn="just"/>
            <a:r>
              <a:rPr lang="en-US" sz="3000" dirty="0">
                <a:latin typeface="Times New Roman" panose="02020603050405020304" pitchFamily="18" charset="0"/>
                <a:cs typeface="Times New Roman" panose="02020603050405020304" pitchFamily="18" charset="0"/>
              </a:rPr>
              <a:t>Newly introduced w.e.f. 1</a:t>
            </a:r>
            <a:r>
              <a:rPr lang="en-US" sz="3000" baseline="30000" dirty="0">
                <a:latin typeface="Times New Roman" panose="02020603050405020304" pitchFamily="18" charset="0"/>
                <a:cs typeface="Times New Roman" panose="02020603050405020304" pitchFamily="18" charset="0"/>
              </a:rPr>
              <a:t>st</a:t>
            </a:r>
            <a:r>
              <a:rPr lang="en-US" sz="3000" dirty="0">
                <a:latin typeface="Times New Roman" panose="02020603050405020304" pitchFamily="18" charset="0"/>
                <a:cs typeface="Times New Roman" panose="02020603050405020304" pitchFamily="18" charset="0"/>
              </a:rPr>
              <a:t> April 2023.</a:t>
            </a:r>
          </a:p>
          <a:p>
            <a:pPr algn="just"/>
            <a:r>
              <a:rPr lang="en-US" sz="3000" dirty="0">
                <a:latin typeface="Times New Roman" panose="02020603050405020304" pitchFamily="18" charset="0"/>
                <a:cs typeface="Times New Roman" panose="02020603050405020304" pitchFamily="18" charset="0"/>
              </a:rPr>
              <a:t>Akin to CAMELS rating given to co-operative banks.</a:t>
            </a:r>
          </a:p>
          <a:p>
            <a:pPr algn="just"/>
            <a:r>
              <a:rPr lang="en-US" sz="3000" dirty="0">
                <a:latin typeface="Times New Roman" panose="02020603050405020304" pitchFamily="18" charset="0"/>
                <a:cs typeface="Times New Roman" panose="02020603050405020304" pitchFamily="18" charset="0"/>
              </a:rPr>
              <a:t>Comprises of 3 sections </a:t>
            </a:r>
            <a:r>
              <a:rPr lang="en-US" sz="3000" b="1" u="sng" dirty="0">
                <a:latin typeface="Times New Roman" panose="02020603050405020304" pitchFamily="18" charset="0"/>
                <a:cs typeface="Times New Roman" panose="02020603050405020304" pitchFamily="18" charset="0"/>
              </a:rPr>
              <a:t>to assess competency basis </a:t>
            </a:r>
            <a:r>
              <a:rPr lang="en-US" sz="3000" dirty="0">
                <a:latin typeface="Times New Roman" panose="02020603050405020304" pitchFamily="18" charset="0"/>
                <a:cs typeface="Times New Roman" panose="02020603050405020304" pitchFamily="18" charset="0"/>
              </a:rPr>
              <a:t>– each having self assessment and marks for the same. </a:t>
            </a:r>
          </a:p>
          <a:p>
            <a:pPr lvl="1" algn="just">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1</a:t>
            </a:r>
            <a:r>
              <a:rPr lang="en-US" sz="3000" baseline="30000" dirty="0">
                <a:latin typeface="Times New Roman" panose="02020603050405020304" pitchFamily="18" charset="0"/>
                <a:cs typeface="Times New Roman" panose="02020603050405020304" pitchFamily="18" charset="0"/>
              </a:rPr>
              <a:t>st</a:t>
            </a:r>
            <a:r>
              <a:rPr lang="en-US" sz="3000" dirty="0">
                <a:latin typeface="Times New Roman" panose="02020603050405020304" pitchFamily="18" charset="0"/>
                <a:cs typeface="Times New Roman" panose="02020603050405020304" pitchFamily="18" charset="0"/>
              </a:rPr>
              <a:t> section – Practice management and operation - 280 marks.</a:t>
            </a:r>
          </a:p>
          <a:p>
            <a:pPr lvl="1" algn="just">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2</a:t>
            </a:r>
            <a:r>
              <a:rPr lang="en-US" sz="3000" baseline="30000" dirty="0">
                <a:latin typeface="Times New Roman" panose="02020603050405020304" pitchFamily="18" charset="0"/>
                <a:cs typeface="Times New Roman" panose="02020603050405020304" pitchFamily="18" charset="0"/>
              </a:rPr>
              <a:t>nd</a:t>
            </a:r>
            <a:r>
              <a:rPr lang="en-US" sz="3000" dirty="0">
                <a:latin typeface="Times New Roman" panose="02020603050405020304" pitchFamily="18" charset="0"/>
                <a:cs typeface="Times New Roman" panose="02020603050405020304" pitchFamily="18" charset="0"/>
              </a:rPr>
              <a:t> section – Human resources management - 240 marks.</a:t>
            </a:r>
          </a:p>
          <a:p>
            <a:pPr lvl="1" algn="just">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3</a:t>
            </a:r>
            <a:r>
              <a:rPr lang="en-US" sz="3000" baseline="30000" dirty="0">
                <a:latin typeface="Times New Roman" panose="02020603050405020304" pitchFamily="18" charset="0"/>
                <a:cs typeface="Times New Roman" panose="02020603050405020304" pitchFamily="18" charset="0"/>
              </a:rPr>
              <a:t>rd</a:t>
            </a:r>
            <a:r>
              <a:rPr lang="en-US" sz="3000" dirty="0">
                <a:latin typeface="Times New Roman" panose="02020603050405020304" pitchFamily="18" charset="0"/>
                <a:cs typeface="Times New Roman" panose="02020603050405020304" pitchFamily="18" charset="0"/>
              </a:rPr>
              <a:t> section – Practice management – strategic and functional - 80 marks. </a:t>
            </a:r>
          </a:p>
          <a:p>
            <a:pPr lvl="1" algn="just">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Total 600 marks.</a:t>
            </a:r>
          </a:p>
        </p:txBody>
      </p:sp>
      <p:sp>
        <p:nvSpPr>
          <p:cNvPr id="4" name="Slide Number Placeholder 3"/>
          <p:cNvSpPr>
            <a:spLocks noGrp="1"/>
          </p:cNvSpPr>
          <p:nvPr>
            <p:ph type="sldNum" sz="quarter" idx="12"/>
          </p:nvPr>
        </p:nvSpPr>
        <p:spPr/>
        <p:txBody>
          <a:bodyPr/>
          <a:lstStyle/>
          <a:p>
            <a:fld id="{B75906C5-F695-4568-8DBE-E103B58526B0}" type="slidenum">
              <a:rPr lang="en-IN" smtClean="0"/>
              <a:t>26</a:t>
            </a:fld>
            <a:endParaRPr lang="en-IN"/>
          </a:p>
        </p:txBody>
      </p:sp>
    </p:spTree>
    <p:extLst>
      <p:ext uri="{BB962C8B-B14F-4D97-AF65-F5344CB8AC3E}">
        <p14:creationId xmlns:p14="http://schemas.microsoft.com/office/powerpoint/2010/main" val="36571764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450257" cy="696460"/>
          </a:xfrm>
        </p:spPr>
        <p:txBody>
          <a:bodyPr/>
          <a:lstStyle/>
          <a:p>
            <a:pPr algn="ctr"/>
            <a:r>
              <a:rPr lang="en-IN" b="1" dirty="0">
                <a:latin typeface="Times New Roman" panose="02020603050405020304" pitchFamily="18" charset="0"/>
                <a:cs typeface="Times New Roman" panose="02020603050405020304" pitchFamily="18" charset="0"/>
              </a:rPr>
              <a:t>Audit Quality Maturity Model</a:t>
            </a:r>
          </a:p>
        </p:txBody>
      </p:sp>
      <p:sp>
        <p:nvSpPr>
          <p:cNvPr id="3" name="Content Placeholder 2"/>
          <p:cNvSpPr>
            <a:spLocks noGrp="1"/>
          </p:cNvSpPr>
          <p:nvPr>
            <p:ph idx="1"/>
          </p:nvPr>
        </p:nvSpPr>
        <p:spPr>
          <a:xfrm>
            <a:off x="646111" y="1063416"/>
            <a:ext cx="10450257" cy="5387546"/>
          </a:xfrm>
        </p:spPr>
        <p:txBody>
          <a:bodyPr>
            <a:noAutofit/>
          </a:bodyPr>
          <a:lstStyle/>
          <a:p>
            <a:pPr algn="just"/>
            <a:r>
              <a:rPr lang="en-US" sz="3000" dirty="0">
                <a:latin typeface="Times New Roman" panose="02020603050405020304" pitchFamily="18" charset="0"/>
                <a:cs typeface="Times New Roman" panose="02020603050405020304" pitchFamily="18" charset="0"/>
              </a:rPr>
              <a:t>RE also awards the marks and has to explain the reason for difference in self assessment by PU and RE’s assessment.</a:t>
            </a:r>
          </a:p>
          <a:p>
            <a:pPr algn="just"/>
            <a:r>
              <a:rPr lang="en-US" sz="3000" dirty="0">
                <a:latin typeface="Times New Roman" panose="02020603050405020304" pitchFamily="18" charset="0"/>
                <a:cs typeface="Times New Roman" panose="02020603050405020304" pitchFamily="18" charset="0"/>
              </a:rPr>
              <a:t>In some cases negative marks are also awarded.</a:t>
            </a:r>
          </a:p>
          <a:p>
            <a:pPr algn="just"/>
            <a:r>
              <a:rPr lang="en-US" sz="3000" dirty="0">
                <a:latin typeface="Times New Roman" panose="02020603050405020304" pitchFamily="18" charset="0"/>
                <a:cs typeface="Times New Roman" panose="02020603050405020304" pitchFamily="18" charset="0"/>
              </a:rPr>
              <a:t>Depending upon the marks obtained, the AQMM level is decided as under – </a:t>
            </a:r>
          </a:p>
          <a:p>
            <a:pPr marL="0" indent="0" algn="just">
              <a:buNone/>
            </a:pPr>
            <a:endParaRPr lang="en-US" sz="30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75906C5-F695-4568-8DBE-E103B58526B0}" type="slidenum">
              <a:rPr lang="en-IN" smtClean="0"/>
              <a:t>27</a:t>
            </a:fld>
            <a:endParaRPr lang="en-IN"/>
          </a:p>
        </p:txBody>
      </p:sp>
      <p:graphicFrame>
        <p:nvGraphicFramePr>
          <p:cNvPr id="6" name="Table 5"/>
          <p:cNvGraphicFramePr>
            <a:graphicFrameLocks noGrp="1"/>
          </p:cNvGraphicFramePr>
          <p:nvPr>
            <p:extLst>
              <p:ext uri="{D42A27DB-BD31-4B8C-83A1-F6EECF244321}">
                <p14:modId xmlns:p14="http://schemas.microsoft.com/office/powerpoint/2010/main" val="4142699851"/>
              </p:ext>
            </p:extLst>
          </p:nvPr>
        </p:nvGraphicFramePr>
        <p:xfrm>
          <a:off x="646111" y="3757189"/>
          <a:ext cx="11033271" cy="2851265"/>
        </p:xfrm>
        <a:graphic>
          <a:graphicData uri="http://schemas.openxmlformats.org/drawingml/2006/table">
            <a:tbl>
              <a:tblPr firstRow="1" bandRow="1">
                <a:tableStyleId>{5C22544A-7EE6-4342-B048-85BDC9FD1C3A}</a:tableStyleId>
              </a:tblPr>
              <a:tblGrid>
                <a:gridCol w="1736871">
                  <a:extLst>
                    <a:ext uri="{9D8B030D-6E8A-4147-A177-3AD203B41FA5}">
                      <a16:colId xmlns:a16="http://schemas.microsoft.com/office/drawing/2014/main" val="20000"/>
                    </a:ext>
                  </a:extLst>
                </a:gridCol>
                <a:gridCol w="2895600">
                  <a:extLst>
                    <a:ext uri="{9D8B030D-6E8A-4147-A177-3AD203B41FA5}">
                      <a16:colId xmlns:a16="http://schemas.microsoft.com/office/drawing/2014/main" val="20001"/>
                    </a:ext>
                  </a:extLst>
                </a:gridCol>
                <a:gridCol w="6400800">
                  <a:extLst>
                    <a:ext uri="{9D8B030D-6E8A-4147-A177-3AD203B41FA5}">
                      <a16:colId xmlns:a16="http://schemas.microsoft.com/office/drawing/2014/main" val="20002"/>
                    </a:ext>
                  </a:extLst>
                </a:gridCol>
              </a:tblGrid>
              <a:tr h="519225">
                <a:tc>
                  <a:txBody>
                    <a:bodyPr/>
                    <a:lstStyle/>
                    <a:p>
                      <a:r>
                        <a:rPr lang="en-US" sz="2200" dirty="0">
                          <a:solidFill>
                            <a:schemeClr val="bg1">
                              <a:lumMod val="95000"/>
                              <a:lumOff val="5000"/>
                            </a:schemeClr>
                          </a:solidFill>
                          <a:latin typeface="Times New Roman" panose="02020603050405020304" pitchFamily="18" charset="0"/>
                          <a:cs typeface="Times New Roman" panose="02020603050405020304" pitchFamily="18" charset="0"/>
                        </a:rPr>
                        <a:t>AQMM Level</a:t>
                      </a:r>
                      <a:endParaRPr lang="en-IN" sz="2200" dirty="0">
                        <a:solidFill>
                          <a:schemeClr val="bg1">
                            <a:lumMod val="95000"/>
                            <a:lumOff val="5000"/>
                          </a:schemeClr>
                        </a:solidFill>
                        <a:latin typeface="Times New Roman" panose="02020603050405020304" pitchFamily="18" charset="0"/>
                        <a:cs typeface="Times New Roman" panose="02020603050405020304" pitchFamily="18" charset="0"/>
                      </a:endParaRPr>
                    </a:p>
                  </a:txBody>
                  <a:tcPr/>
                </a:tc>
                <a:tc>
                  <a:txBody>
                    <a:bodyPr/>
                    <a:lstStyle/>
                    <a:p>
                      <a:r>
                        <a:rPr lang="en-US" sz="2200" dirty="0">
                          <a:solidFill>
                            <a:schemeClr val="bg1">
                              <a:lumMod val="95000"/>
                              <a:lumOff val="5000"/>
                            </a:schemeClr>
                          </a:solidFill>
                          <a:latin typeface="Times New Roman" panose="02020603050405020304" pitchFamily="18" charset="0"/>
                          <a:cs typeface="Times New Roman" panose="02020603050405020304" pitchFamily="18" charset="0"/>
                        </a:rPr>
                        <a:t>% Score</a:t>
                      </a:r>
                      <a:endParaRPr lang="en-IN" sz="2200" dirty="0">
                        <a:solidFill>
                          <a:schemeClr val="bg1">
                            <a:lumMod val="95000"/>
                            <a:lumOff val="5000"/>
                          </a:schemeClr>
                        </a:solidFill>
                        <a:latin typeface="Times New Roman" panose="02020603050405020304" pitchFamily="18" charset="0"/>
                        <a:cs typeface="Times New Roman" panose="02020603050405020304" pitchFamily="18" charset="0"/>
                      </a:endParaRPr>
                    </a:p>
                  </a:txBody>
                  <a:tcPr/>
                </a:tc>
                <a:tc>
                  <a:txBody>
                    <a:bodyPr/>
                    <a:lstStyle/>
                    <a:p>
                      <a:r>
                        <a:rPr lang="en-US" sz="2200" dirty="0">
                          <a:solidFill>
                            <a:schemeClr val="bg1">
                              <a:lumMod val="95000"/>
                              <a:lumOff val="5000"/>
                            </a:schemeClr>
                          </a:solidFill>
                          <a:latin typeface="Times New Roman" panose="02020603050405020304" pitchFamily="18" charset="0"/>
                          <a:cs typeface="Times New Roman" panose="02020603050405020304" pitchFamily="18" charset="0"/>
                        </a:rPr>
                        <a:t>Interpretation</a:t>
                      </a:r>
                      <a:endParaRPr lang="en-IN" sz="2200" dirty="0">
                        <a:solidFill>
                          <a:schemeClr val="bg1">
                            <a:lumMod val="95000"/>
                            <a:lumOff val="5000"/>
                          </a:schemeClr>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488041">
                <a:tc>
                  <a:txBody>
                    <a:bodyPr/>
                    <a:lstStyle/>
                    <a:p>
                      <a:r>
                        <a:rPr lang="en-US" sz="2200" dirty="0">
                          <a:latin typeface="Times New Roman" panose="02020603050405020304" pitchFamily="18" charset="0"/>
                          <a:cs typeface="Times New Roman" panose="02020603050405020304" pitchFamily="18" charset="0"/>
                        </a:rPr>
                        <a:t>Level 1</a:t>
                      </a:r>
                      <a:endParaRPr lang="en-IN" sz="2200" dirty="0">
                        <a:latin typeface="Times New Roman" panose="02020603050405020304" pitchFamily="18" charset="0"/>
                        <a:cs typeface="Times New Roman" panose="02020603050405020304" pitchFamily="18" charset="0"/>
                      </a:endParaRPr>
                    </a:p>
                  </a:txBody>
                  <a:tcPr/>
                </a:tc>
                <a:tc>
                  <a:txBody>
                    <a:bodyPr/>
                    <a:lstStyle/>
                    <a:p>
                      <a:r>
                        <a:rPr lang="en-US" sz="2200" dirty="0">
                          <a:latin typeface="Times New Roman" panose="02020603050405020304" pitchFamily="18" charset="0"/>
                          <a:cs typeface="Times New Roman" panose="02020603050405020304" pitchFamily="18" charset="0"/>
                        </a:rPr>
                        <a:t>Up to 25% in each section</a:t>
                      </a:r>
                      <a:endParaRPr lang="en-IN" sz="2200" dirty="0">
                        <a:latin typeface="Times New Roman" panose="02020603050405020304" pitchFamily="18" charset="0"/>
                        <a:cs typeface="Times New Roman" panose="02020603050405020304" pitchFamily="18" charset="0"/>
                      </a:endParaRPr>
                    </a:p>
                  </a:txBody>
                  <a:tcPr/>
                </a:tc>
                <a:tc>
                  <a:txBody>
                    <a:bodyPr/>
                    <a:lstStyle/>
                    <a:p>
                      <a:r>
                        <a:rPr lang="en-US" sz="2200" dirty="0">
                          <a:latin typeface="Times New Roman" panose="02020603050405020304" pitchFamily="18" charset="0"/>
                          <a:cs typeface="Times New Roman" panose="02020603050405020304" pitchFamily="18" charset="0"/>
                        </a:rPr>
                        <a:t>Nascent firm – immediate upgradation</a:t>
                      </a:r>
                      <a:r>
                        <a:rPr lang="en-US" sz="2200" baseline="0" dirty="0">
                          <a:latin typeface="Times New Roman" panose="02020603050405020304" pitchFamily="18" charset="0"/>
                          <a:cs typeface="Times New Roman" panose="02020603050405020304" pitchFamily="18" charset="0"/>
                        </a:rPr>
                        <a:t> required.</a:t>
                      </a:r>
                      <a:endParaRPr lang="en-IN" sz="2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r h="457200">
                <a:tc>
                  <a:txBody>
                    <a:bodyPr/>
                    <a:lstStyle/>
                    <a:p>
                      <a:r>
                        <a:rPr lang="en-US" sz="2200" dirty="0">
                          <a:latin typeface="Times New Roman" panose="02020603050405020304" pitchFamily="18" charset="0"/>
                          <a:cs typeface="Times New Roman" panose="02020603050405020304" pitchFamily="18" charset="0"/>
                        </a:rPr>
                        <a:t>Level 2</a:t>
                      </a:r>
                      <a:endParaRPr lang="en-IN" sz="2200" dirty="0">
                        <a:latin typeface="Times New Roman" panose="02020603050405020304" pitchFamily="18" charset="0"/>
                        <a:cs typeface="Times New Roman" panose="02020603050405020304" pitchFamily="18" charset="0"/>
                      </a:endParaRPr>
                    </a:p>
                  </a:txBody>
                  <a:tcPr/>
                </a:tc>
                <a:tc>
                  <a:txBody>
                    <a:bodyPr/>
                    <a:lstStyle/>
                    <a:p>
                      <a:r>
                        <a:rPr lang="en-US" sz="2200" dirty="0">
                          <a:latin typeface="Times New Roman" panose="02020603050405020304" pitchFamily="18" charset="0"/>
                          <a:cs typeface="Times New Roman" panose="02020603050405020304" pitchFamily="18" charset="0"/>
                        </a:rPr>
                        <a:t>25%</a:t>
                      </a:r>
                      <a:r>
                        <a:rPr lang="en-US" sz="2200" baseline="0" dirty="0">
                          <a:latin typeface="Times New Roman" panose="02020603050405020304" pitchFamily="18" charset="0"/>
                          <a:cs typeface="Times New Roman" panose="02020603050405020304" pitchFamily="18" charset="0"/>
                        </a:rPr>
                        <a:t> to 50%</a:t>
                      </a:r>
                      <a:endParaRPr lang="en-IN" sz="2200" dirty="0">
                        <a:latin typeface="Times New Roman" panose="02020603050405020304" pitchFamily="18" charset="0"/>
                        <a:cs typeface="Times New Roman" panose="02020603050405020304" pitchFamily="18" charset="0"/>
                      </a:endParaRPr>
                    </a:p>
                  </a:txBody>
                  <a:tcPr/>
                </a:tc>
                <a:tc>
                  <a:txBody>
                    <a:bodyPr/>
                    <a:lstStyle/>
                    <a:p>
                      <a:r>
                        <a:rPr lang="en-US" sz="2200" dirty="0">
                          <a:latin typeface="Times New Roman" panose="02020603050405020304" pitchFamily="18" charset="0"/>
                          <a:cs typeface="Times New Roman" panose="02020603050405020304" pitchFamily="18" charset="0"/>
                        </a:rPr>
                        <a:t>Some progress – fine tuning required.</a:t>
                      </a:r>
                      <a:endParaRPr lang="en-IN" sz="2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r h="443345">
                <a:tc>
                  <a:txBody>
                    <a:bodyPr/>
                    <a:lstStyle/>
                    <a:p>
                      <a:r>
                        <a:rPr lang="en-US" sz="2200" dirty="0">
                          <a:latin typeface="Times New Roman" panose="02020603050405020304" pitchFamily="18" charset="0"/>
                          <a:cs typeface="Times New Roman" panose="02020603050405020304" pitchFamily="18" charset="0"/>
                        </a:rPr>
                        <a:t>Level 3</a:t>
                      </a:r>
                      <a:endParaRPr lang="en-IN" sz="2200" dirty="0">
                        <a:latin typeface="Times New Roman" panose="02020603050405020304" pitchFamily="18" charset="0"/>
                        <a:cs typeface="Times New Roman" panose="02020603050405020304" pitchFamily="18" charset="0"/>
                      </a:endParaRPr>
                    </a:p>
                  </a:txBody>
                  <a:tcPr/>
                </a:tc>
                <a:tc>
                  <a:txBody>
                    <a:bodyPr/>
                    <a:lstStyle/>
                    <a:p>
                      <a:r>
                        <a:rPr lang="en-US" sz="2200" dirty="0">
                          <a:latin typeface="Times New Roman" panose="02020603050405020304" pitchFamily="18" charset="0"/>
                          <a:cs typeface="Times New Roman" panose="02020603050405020304" pitchFamily="18" charset="0"/>
                        </a:rPr>
                        <a:t>50% to 75%</a:t>
                      </a:r>
                      <a:endParaRPr lang="en-IN" sz="2200" dirty="0">
                        <a:latin typeface="Times New Roman" panose="02020603050405020304" pitchFamily="18" charset="0"/>
                        <a:cs typeface="Times New Roman" panose="02020603050405020304" pitchFamily="18" charset="0"/>
                      </a:endParaRPr>
                    </a:p>
                  </a:txBody>
                  <a:tcPr/>
                </a:tc>
                <a:tc>
                  <a:txBody>
                    <a:bodyPr/>
                    <a:lstStyle/>
                    <a:p>
                      <a:r>
                        <a:rPr lang="en-US" sz="2200" dirty="0">
                          <a:latin typeface="Times New Roman" panose="02020603050405020304" pitchFamily="18" charset="0"/>
                          <a:cs typeface="Times New Roman" panose="02020603050405020304" pitchFamily="18" charset="0"/>
                        </a:rPr>
                        <a:t>Substantial progress.</a:t>
                      </a:r>
                      <a:endParaRPr lang="en-IN" sz="2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r h="415637">
                <a:tc>
                  <a:txBody>
                    <a:bodyPr/>
                    <a:lstStyle/>
                    <a:p>
                      <a:r>
                        <a:rPr lang="en-US" sz="2200" dirty="0">
                          <a:latin typeface="Times New Roman" panose="02020603050405020304" pitchFamily="18" charset="0"/>
                          <a:cs typeface="Times New Roman" panose="02020603050405020304" pitchFamily="18" charset="0"/>
                        </a:rPr>
                        <a:t>Level 4</a:t>
                      </a:r>
                      <a:endParaRPr lang="en-IN" sz="2200" dirty="0">
                        <a:latin typeface="Times New Roman" panose="02020603050405020304" pitchFamily="18" charset="0"/>
                        <a:cs typeface="Times New Roman" panose="02020603050405020304" pitchFamily="18" charset="0"/>
                      </a:endParaRPr>
                    </a:p>
                  </a:txBody>
                  <a:tcPr/>
                </a:tc>
                <a:tc>
                  <a:txBody>
                    <a:bodyPr/>
                    <a:lstStyle/>
                    <a:p>
                      <a:r>
                        <a:rPr lang="en-US" sz="2200" dirty="0">
                          <a:latin typeface="Times New Roman" panose="02020603050405020304" pitchFamily="18" charset="0"/>
                          <a:cs typeface="Times New Roman" panose="02020603050405020304" pitchFamily="18" charset="0"/>
                        </a:rPr>
                        <a:t>Above 75%</a:t>
                      </a:r>
                      <a:endParaRPr lang="en-IN" sz="2200" dirty="0">
                        <a:latin typeface="Times New Roman" panose="02020603050405020304" pitchFamily="18" charset="0"/>
                        <a:cs typeface="Times New Roman" panose="02020603050405020304" pitchFamily="18" charset="0"/>
                      </a:endParaRPr>
                    </a:p>
                  </a:txBody>
                  <a:tcPr/>
                </a:tc>
                <a:tc>
                  <a:txBody>
                    <a:bodyPr/>
                    <a:lstStyle/>
                    <a:p>
                      <a:r>
                        <a:rPr lang="en-US" sz="2200" dirty="0">
                          <a:latin typeface="Times New Roman" panose="02020603050405020304" pitchFamily="18" charset="0"/>
                          <a:cs typeface="Times New Roman" panose="02020603050405020304" pitchFamily="18" charset="0"/>
                        </a:rPr>
                        <a:t>Significant adoption of standards</a:t>
                      </a:r>
                      <a:r>
                        <a:rPr lang="en-US" sz="2200" baseline="0" dirty="0">
                          <a:latin typeface="Times New Roman" panose="02020603050405020304" pitchFamily="18" charset="0"/>
                          <a:cs typeface="Times New Roman" panose="02020603050405020304" pitchFamily="18" charset="0"/>
                        </a:rPr>
                        <a:t> and procedures.</a:t>
                      </a:r>
                      <a:endParaRPr lang="en-IN" sz="2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292946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6111" y="1063416"/>
            <a:ext cx="10450257" cy="5632352"/>
          </a:xfrm>
        </p:spPr>
        <p:txBody>
          <a:bodyPr>
            <a:noAutofit/>
          </a:bodyPr>
          <a:lstStyle/>
          <a:p>
            <a:pPr marL="0" indent="0" algn="just">
              <a:buNone/>
            </a:pPr>
            <a:endParaRPr lang="en-US" sz="2800" b="1" i="1" u="sng" dirty="0">
              <a:latin typeface="Times New Roman" panose="02020603050405020304" pitchFamily="18" charset="0"/>
              <a:cs typeface="Times New Roman" panose="02020603050405020304" pitchFamily="18" charset="0"/>
            </a:endParaRPr>
          </a:p>
          <a:p>
            <a:pPr marL="0" indent="0" algn="just">
              <a:buNone/>
            </a:pPr>
            <a:endParaRPr lang="en-US" sz="2800" b="1" i="1" u="sng" dirty="0">
              <a:latin typeface="Times New Roman" panose="02020603050405020304" pitchFamily="18" charset="0"/>
              <a:cs typeface="Times New Roman" panose="02020603050405020304" pitchFamily="18" charset="0"/>
            </a:endParaRPr>
          </a:p>
          <a:p>
            <a:pPr marL="0" indent="0" algn="ctr">
              <a:buNone/>
            </a:pPr>
            <a:r>
              <a:rPr lang="en-US" sz="4800" b="1" u="sng" dirty="0">
                <a:latin typeface="Times New Roman" panose="02020603050405020304" pitchFamily="18" charset="0"/>
                <a:cs typeface="Times New Roman" panose="02020603050405020304" pitchFamily="18" charset="0"/>
              </a:rPr>
              <a:t>PART 2 OF EXECUTION OF PEER REVIEW</a:t>
            </a:r>
          </a:p>
        </p:txBody>
      </p:sp>
      <p:sp>
        <p:nvSpPr>
          <p:cNvPr id="4" name="Slide Number Placeholder 3"/>
          <p:cNvSpPr>
            <a:spLocks noGrp="1"/>
          </p:cNvSpPr>
          <p:nvPr>
            <p:ph type="sldNum" sz="quarter" idx="12"/>
          </p:nvPr>
        </p:nvSpPr>
        <p:spPr/>
        <p:txBody>
          <a:bodyPr/>
          <a:lstStyle/>
          <a:p>
            <a:fld id="{B75906C5-F695-4568-8DBE-E103B58526B0}" type="slidenum">
              <a:rPr lang="en-IN" smtClean="0"/>
              <a:t>28</a:t>
            </a:fld>
            <a:endParaRPr lang="en-IN"/>
          </a:p>
        </p:txBody>
      </p:sp>
    </p:spTree>
    <p:extLst>
      <p:ext uri="{BB962C8B-B14F-4D97-AF65-F5344CB8AC3E}">
        <p14:creationId xmlns:p14="http://schemas.microsoft.com/office/powerpoint/2010/main" val="39449523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197708"/>
            <a:ext cx="10450257" cy="697028"/>
          </a:xfrm>
        </p:spPr>
        <p:txBody>
          <a:bodyPr/>
          <a:lstStyle/>
          <a:p>
            <a:pPr algn="ctr"/>
            <a:r>
              <a:rPr lang="en-US" sz="4400" b="1" dirty="0">
                <a:latin typeface="Times New Roman" panose="02020603050405020304" pitchFamily="18" charset="0"/>
                <a:cs typeface="Times New Roman" panose="02020603050405020304" pitchFamily="18" charset="0"/>
              </a:rPr>
              <a:t>Review of records and samples</a:t>
            </a:r>
          </a:p>
        </p:txBody>
      </p:sp>
      <p:sp>
        <p:nvSpPr>
          <p:cNvPr id="3" name="Content Placeholder 2"/>
          <p:cNvSpPr>
            <a:spLocks noGrp="1"/>
          </p:cNvSpPr>
          <p:nvPr>
            <p:ph idx="1"/>
          </p:nvPr>
        </p:nvSpPr>
        <p:spPr>
          <a:xfrm>
            <a:off x="646111" y="894736"/>
            <a:ext cx="10450257" cy="5765557"/>
          </a:xfrm>
        </p:spPr>
        <p:txBody>
          <a:bodyPr>
            <a:noAutofit/>
          </a:bodyPr>
          <a:lstStyle/>
          <a:p>
            <a:pPr marL="0" indent="0" algn="just">
              <a:buNone/>
            </a:pPr>
            <a:r>
              <a:rPr lang="en-US" sz="2600" dirty="0">
                <a:latin typeface="Times New Roman" panose="02020603050405020304" pitchFamily="18" charset="0"/>
                <a:cs typeface="Times New Roman" panose="02020603050405020304" pitchFamily="18" charset="0"/>
              </a:rPr>
              <a:t>The review of the records and samples is taken to ensure that assurance services are being performed in accordance with Technical, Professional and Ethical standards. This review is taken by following – </a:t>
            </a:r>
          </a:p>
          <a:p>
            <a:pPr lvl="1" algn="just">
              <a:buFont typeface="Arial" panose="020B0604020202020204" pitchFamily="34" charset="0"/>
              <a:buChar char="•"/>
            </a:pPr>
            <a:r>
              <a:rPr lang="en-US" sz="2600" u="sng" dirty="0">
                <a:highlight>
                  <a:srgbClr val="008000"/>
                </a:highlight>
                <a:latin typeface="Times New Roman" panose="02020603050405020304" pitchFamily="18" charset="0"/>
                <a:cs typeface="Times New Roman" panose="02020603050405020304" pitchFamily="18" charset="0"/>
              </a:rPr>
              <a:t>Compliance procedures </a:t>
            </a:r>
            <a:r>
              <a:rPr lang="en-US" sz="2600" dirty="0">
                <a:latin typeface="Times New Roman" panose="02020603050405020304" pitchFamily="18" charset="0"/>
                <a:cs typeface="Times New Roman" panose="02020603050405020304" pitchFamily="18" charset="0"/>
              </a:rPr>
              <a:t>– Checking the design of controls, implementation of controls &amp; operative effectiveness of controls in respect of  - </a:t>
            </a:r>
          </a:p>
          <a:p>
            <a:pPr lvl="2" algn="just">
              <a:buFont typeface="Wingdings" panose="05000000000000000000" pitchFamily="2" charset="2"/>
              <a:buChar char="v"/>
            </a:pPr>
            <a:r>
              <a:rPr lang="en-US" sz="2600" u="sng" dirty="0">
                <a:latin typeface="Times New Roman" panose="02020603050405020304" pitchFamily="18" charset="0"/>
                <a:cs typeface="Times New Roman" panose="02020603050405020304" pitchFamily="18" charset="0"/>
              </a:rPr>
              <a:t>Independence</a:t>
            </a:r>
            <a:r>
              <a:rPr lang="en-US" sz="2600" dirty="0">
                <a:latin typeface="Times New Roman" panose="02020603050405020304" pitchFamily="18" charset="0"/>
                <a:cs typeface="Times New Roman" panose="02020603050405020304" pitchFamily="18" charset="0"/>
              </a:rPr>
              <a:t> – Policy to be followed by staff &amp; partners, its communication, monitoring, periodic review.</a:t>
            </a:r>
          </a:p>
          <a:p>
            <a:pPr lvl="2" algn="just">
              <a:buFont typeface="Wingdings" panose="05000000000000000000" pitchFamily="2" charset="2"/>
              <a:buChar char="v"/>
            </a:pPr>
            <a:r>
              <a:rPr lang="en-US" sz="2600" u="sng" dirty="0">
                <a:latin typeface="Times New Roman" panose="02020603050405020304" pitchFamily="18" charset="0"/>
                <a:cs typeface="Times New Roman" panose="02020603050405020304" pitchFamily="18" charset="0"/>
              </a:rPr>
              <a:t>Outside consultation </a:t>
            </a:r>
            <a:r>
              <a:rPr lang="en-US" sz="2600" dirty="0">
                <a:latin typeface="Times New Roman" panose="02020603050405020304" pitchFamily="18" charset="0"/>
                <a:cs typeface="Times New Roman" panose="02020603050405020304" pitchFamily="18" charset="0"/>
              </a:rPr>
              <a:t>– Policy &amp; network of consultants</a:t>
            </a:r>
          </a:p>
          <a:p>
            <a:pPr lvl="2" algn="just">
              <a:buFont typeface="Wingdings" panose="05000000000000000000" pitchFamily="2" charset="2"/>
              <a:buChar char="v"/>
            </a:pPr>
            <a:r>
              <a:rPr lang="en-US" sz="2600" u="sng" dirty="0">
                <a:latin typeface="Times New Roman" panose="02020603050405020304" pitchFamily="18" charset="0"/>
                <a:cs typeface="Times New Roman" panose="02020603050405020304" pitchFamily="18" charset="0"/>
              </a:rPr>
              <a:t>Professional skills and standards </a:t>
            </a:r>
            <a:r>
              <a:rPr lang="en-US" sz="2600" dirty="0">
                <a:latin typeface="Times New Roman" panose="02020603050405020304" pitchFamily="18" charset="0"/>
                <a:cs typeface="Times New Roman" panose="02020603050405020304" pitchFamily="18" charset="0"/>
              </a:rPr>
              <a:t>– Plan to fulfill personnel need, recruitment policy, info. to new personnel about policies &amp; procedures, CPE for partners &amp; staff, availability of professional literature, development of expertise in specialized areas.</a:t>
            </a:r>
          </a:p>
        </p:txBody>
      </p:sp>
      <p:sp>
        <p:nvSpPr>
          <p:cNvPr id="4" name="Slide Number Placeholder 3"/>
          <p:cNvSpPr>
            <a:spLocks noGrp="1"/>
          </p:cNvSpPr>
          <p:nvPr>
            <p:ph type="sldNum" sz="quarter" idx="12"/>
          </p:nvPr>
        </p:nvSpPr>
        <p:spPr/>
        <p:txBody>
          <a:bodyPr/>
          <a:lstStyle/>
          <a:p>
            <a:fld id="{B75906C5-F695-4568-8DBE-E103B58526B0}" type="slidenum">
              <a:rPr lang="en-IN" smtClean="0"/>
              <a:t>29</a:t>
            </a:fld>
            <a:endParaRPr lang="en-IN"/>
          </a:p>
        </p:txBody>
      </p:sp>
    </p:spTree>
    <p:extLst>
      <p:ext uri="{BB962C8B-B14F-4D97-AF65-F5344CB8AC3E}">
        <p14:creationId xmlns:p14="http://schemas.microsoft.com/office/powerpoint/2010/main" val="4196973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469564" cy="690282"/>
          </a:xfrm>
        </p:spPr>
        <p:txBody>
          <a:bodyPr/>
          <a:lstStyle/>
          <a:p>
            <a:pPr algn="ctr"/>
            <a:r>
              <a:rPr lang="en-IN" b="1" dirty="0">
                <a:latin typeface="Times New Roman" panose="02020603050405020304" pitchFamily="18" charset="0"/>
                <a:cs typeface="Times New Roman" panose="02020603050405020304" pitchFamily="18" charset="0"/>
              </a:rPr>
              <a:t>Objective of Peer Review</a:t>
            </a:r>
          </a:p>
        </p:txBody>
      </p:sp>
      <p:sp>
        <p:nvSpPr>
          <p:cNvPr id="3" name="Content Placeholder 2"/>
          <p:cNvSpPr>
            <a:spLocks noGrp="1"/>
          </p:cNvSpPr>
          <p:nvPr>
            <p:ph idx="1"/>
          </p:nvPr>
        </p:nvSpPr>
        <p:spPr>
          <a:xfrm>
            <a:off x="646112" y="1300163"/>
            <a:ext cx="10469564" cy="5372099"/>
          </a:xfrm>
        </p:spPr>
        <p:txBody>
          <a:bodyPr>
            <a:normAutofit/>
          </a:bodyPr>
          <a:lstStyle/>
          <a:p>
            <a:pPr marL="0" indent="0" algn="just">
              <a:buNone/>
            </a:pPr>
            <a:r>
              <a:rPr lang="en-IN" sz="3000" dirty="0">
                <a:latin typeface="Times New Roman" panose="02020603050405020304" pitchFamily="18" charset="0"/>
                <a:cs typeface="Times New Roman" panose="02020603050405020304" pitchFamily="18" charset="0"/>
              </a:rPr>
              <a:t>Before understanding the procedure and reporting of Peer Review it is necessary to understand the objective of Peer Review. </a:t>
            </a:r>
          </a:p>
          <a:p>
            <a:pPr marL="0" indent="0" algn="just">
              <a:buNone/>
            </a:pPr>
            <a:r>
              <a:rPr lang="en-IN" sz="3000" dirty="0">
                <a:highlight>
                  <a:srgbClr val="008000"/>
                </a:highlight>
                <a:latin typeface="Times New Roman" panose="02020603050405020304" pitchFamily="18" charset="0"/>
                <a:cs typeface="Times New Roman" panose="02020603050405020304" pitchFamily="18" charset="0"/>
              </a:rPr>
              <a:t>The objective is as under </a:t>
            </a:r>
            <a:r>
              <a:rPr lang="en-IN" sz="3000" dirty="0">
                <a:latin typeface="Times New Roman" panose="02020603050405020304" pitchFamily="18" charset="0"/>
                <a:cs typeface="Times New Roman" panose="02020603050405020304" pitchFamily="18" charset="0"/>
              </a:rPr>
              <a:t>– </a:t>
            </a:r>
          </a:p>
          <a:p>
            <a:pPr marL="0" indent="0" algn="just">
              <a:buNone/>
            </a:pPr>
            <a:r>
              <a:rPr lang="en-IN" sz="3000" dirty="0">
                <a:latin typeface="Times New Roman" panose="02020603050405020304" pitchFamily="18" charset="0"/>
                <a:cs typeface="Times New Roman" panose="02020603050405020304" pitchFamily="18" charset="0"/>
              </a:rPr>
              <a:t>A - Examination and review - </a:t>
            </a:r>
          </a:p>
          <a:p>
            <a:pPr lvl="1" algn="just">
              <a:buFont typeface="Arial" panose="020B0604020202020204" pitchFamily="34" charset="0"/>
              <a:buChar char="•"/>
            </a:pPr>
            <a:r>
              <a:rPr lang="en-IN" sz="2800" dirty="0">
                <a:latin typeface="Times New Roman" panose="02020603050405020304" pitchFamily="18" charset="0"/>
                <a:cs typeface="Times New Roman" panose="02020603050405020304" pitchFamily="18" charset="0"/>
              </a:rPr>
              <a:t>Of the systems and procedures of PU </a:t>
            </a:r>
          </a:p>
          <a:p>
            <a:pPr lvl="1" algn="just">
              <a:buFont typeface="Arial" panose="020B0604020202020204" pitchFamily="34" charset="0"/>
              <a:buChar char="•"/>
            </a:pPr>
            <a:r>
              <a:rPr lang="en-IN" sz="2800" dirty="0">
                <a:latin typeface="Times New Roman" panose="02020603050405020304" pitchFamily="18" charset="0"/>
                <a:cs typeface="Times New Roman" panose="02020603050405020304" pitchFamily="18" charset="0"/>
              </a:rPr>
              <a:t>As envisaged by Technical, Professional and Ethical standards </a:t>
            </a:r>
          </a:p>
          <a:p>
            <a:pPr lvl="1" algn="just">
              <a:buFont typeface="Arial" panose="020B0604020202020204" pitchFamily="34" charset="0"/>
              <a:buChar char="•"/>
            </a:pPr>
            <a:r>
              <a:rPr lang="en-IN" sz="2800" dirty="0">
                <a:latin typeface="Times New Roman" panose="02020603050405020304" pitchFamily="18" charset="0"/>
                <a:cs typeface="Times New Roman" panose="02020603050405020304" pitchFamily="18" charset="0"/>
              </a:rPr>
              <a:t>To determine whether they are in existence, put in place, effective and operating </a:t>
            </a:r>
          </a:p>
          <a:p>
            <a:pPr marL="0" indent="0" algn="just">
              <a:buNone/>
            </a:pPr>
            <a:r>
              <a:rPr lang="en-IN" sz="3000" dirty="0">
                <a:latin typeface="Times New Roman" panose="02020603050405020304" pitchFamily="18" charset="0"/>
                <a:cs typeface="Times New Roman" panose="02020603050405020304" pitchFamily="18" charset="0"/>
              </a:rPr>
              <a:t>B – To express opinion on above (Reporting).</a:t>
            </a:r>
          </a:p>
        </p:txBody>
      </p:sp>
      <p:sp>
        <p:nvSpPr>
          <p:cNvPr id="4" name="Slide Number Placeholder 3"/>
          <p:cNvSpPr>
            <a:spLocks noGrp="1"/>
          </p:cNvSpPr>
          <p:nvPr>
            <p:ph type="sldNum" sz="quarter" idx="12"/>
          </p:nvPr>
        </p:nvSpPr>
        <p:spPr/>
        <p:txBody>
          <a:bodyPr/>
          <a:lstStyle/>
          <a:p>
            <a:fld id="{B75906C5-F695-4568-8DBE-E103B58526B0}" type="slidenum">
              <a:rPr lang="en-IN" smtClean="0"/>
              <a:t>3</a:t>
            </a:fld>
            <a:endParaRPr lang="en-IN" dirty="0"/>
          </a:p>
        </p:txBody>
      </p:sp>
    </p:spTree>
    <p:extLst>
      <p:ext uri="{BB962C8B-B14F-4D97-AF65-F5344CB8AC3E}">
        <p14:creationId xmlns:p14="http://schemas.microsoft.com/office/powerpoint/2010/main" val="584511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450257" cy="696460"/>
          </a:xfrm>
        </p:spPr>
        <p:txBody>
          <a:bodyPr/>
          <a:lstStyle/>
          <a:p>
            <a:pPr algn="ctr"/>
            <a:r>
              <a:rPr lang="en-US" sz="4400" b="1" dirty="0">
                <a:latin typeface="Times New Roman" panose="02020603050405020304" pitchFamily="18" charset="0"/>
                <a:cs typeface="Times New Roman" panose="02020603050405020304" pitchFamily="18" charset="0"/>
              </a:rPr>
              <a:t>Review of records and samples</a:t>
            </a:r>
          </a:p>
        </p:txBody>
      </p:sp>
      <p:sp>
        <p:nvSpPr>
          <p:cNvPr id="3" name="Content Placeholder 2"/>
          <p:cNvSpPr>
            <a:spLocks noGrp="1"/>
          </p:cNvSpPr>
          <p:nvPr>
            <p:ph idx="1"/>
          </p:nvPr>
        </p:nvSpPr>
        <p:spPr>
          <a:xfrm>
            <a:off x="646111" y="1220405"/>
            <a:ext cx="10450257" cy="5439887"/>
          </a:xfrm>
        </p:spPr>
        <p:txBody>
          <a:bodyPr>
            <a:noAutofit/>
          </a:bodyPr>
          <a:lstStyle/>
          <a:p>
            <a:pPr lvl="1" algn="just">
              <a:buFont typeface="Arial" panose="020B0604020202020204" pitchFamily="34" charset="0"/>
              <a:buChar char="•"/>
            </a:pPr>
            <a:r>
              <a:rPr lang="en-US" sz="2600" u="sng" dirty="0">
                <a:highlight>
                  <a:srgbClr val="008000"/>
                </a:highlight>
                <a:latin typeface="Times New Roman" panose="02020603050405020304" pitchFamily="18" charset="0"/>
                <a:cs typeface="Times New Roman" panose="02020603050405020304" pitchFamily="18" charset="0"/>
              </a:rPr>
              <a:t>Compliance procedures </a:t>
            </a:r>
            <a:r>
              <a:rPr lang="en-US" sz="2600" dirty="0">
                <a:highlight>
                  <a:srgbClr val="008000"/>
                </a:highlight>
                <a:latin typeface="Times New Roman" panose="02020603050405020304" pitchFamily="18" charset="0"/>
                <a:cs typeface="Times New Roman" panose="02020603050405020304" pitchFamily="18" charset="0"/>
              </a:rPr>
              <a:t>– contd.</a:t>
            </a:r>
          </a:p>
          <a:p>
            <a:pPr lvl="2" algn="just">
              <a:buFont typeface="Wingdings" panose="05000000000000000000" pitchFamily="2" charset="2"/>
              <a:buChar char="v"/>
            </a:pPr>
            <a:r>
              <a:rPr lang="en-US" sz="2600" u="sng" dirty="0">
                <a:latin typeface="Times New Roman" panose="02020603050405020304" pitchFamily="18" charset="0"/>
                <a:cs typeface="Times New Roman" panose="02020603050405020304" pitchFamily="18" charset="0"/>
              </a:rPr>
              <a:t>Staff supervision &amp; development </a:t>
            </a:r>
            <a:r>
              <a:rPr lang="en-US" sz="2600" dirty="0">
                <a:latin typeface="Times New Roman" panose="02020603050405020304" pitchFamily="18" charset="0"/>
                <a:cs typeface="Times New Roman" panose="02020603050405020304" pitchFamily="18" charset="0"/>
              </a:rPr>
              <a:t>– Guidelines for responsibility &amp; expected performance, evaluation of performance, counselling the personnel about performance, appropriate personnel for appropriate work, guidelines for working papers, standardized forms, checklists &amp; questionnaires.</a:t>
            </a:r>
          </a:p>
          <a:p>
            <a:pPr lvl="2" algn="just">
              <a:buFont typeface="Wingdings" panose="05000000000000000000" pitchFamily="2" charset="2"/>
              <a:buChar char="v"/>
            </a:pPr>
            <a:r>
              <a:rPr lang="en-US" sz="2600" u="sng" dirty="0">
                <a:latin typeface="Times New Roman" panose="02020603050405020304" pitchFamily="18" charset="0"/>
                <a:cs typeface="Times New Roman" panose="02020603050405020304" pitchFamily="18" charset="0"/>
              </a:rPr>
              <a:t>Office administration </a:t>
            </a:r>
            <a:r>
              <a:rPr lang="en-US" sz="2600" dirty="0">
                <a:latin typeface="Times New Roman" panose="02020603050405020304" pitchFamily="18" charset="0"/>
                <a:cs typeface="Times New Roman" panose="02020603050405020304" pitchFamily="18" charset="0"/>
              </a:rPr>
              <a:t>– Record security &amp; retention in respect of working papers &amp; work execution, staff register, library.</a:t>
            </a:r>
          </a:p>
          <a:p>
            <a:pPr lvl="2" algn="just">
              <a:buFont typeface="Wingdings" panose="05000000000000000000" pitchFamily="2" charset="2"/>
              <a:buChar char="v"/>
            </a:pPr>
            <a:r>
              <a:rPr lang="en-US" sz="2600" dirty="0">
                <a:highlight>
                  <a:srgbClr val="FF00FF"/>
                </a:highlight>
                <a:latin typeface="Times New Roman" panose="02020603050405020304" pitchFamily="18" charset="0"/>
                <a:cs typeface="Times New Roman" panose="02020603050405020304" pitchFamily="18" charset="0"/>
              </a:rPr>
              <a:t>The performance of Compliance procedures will help the RE to assess the General controls &amp; decide the nature and extent of substantive procedures</a:t>
            </a:r>
            <a:r>
              <a:rPr lang="en-US" sz="2600" dirty="0">
                <a:latin typeface="Times New Roman" panose="02020603050405020304" pitchFamily="18" charset="0"/>
                <a:cs typeface="Times New Roman" panose="02020603050405020304" pitchFamily="18" charset="0"/>
              </a:rPr>
              <a:t>.</a:t>
            </a:r>
          </a:p>
        </p:txBody>
      </p:sp>
      <p:sp>
        <p:nvSpPr>
          <p:cNvPr id="4" name="Slide Number Placeholder 3"/>
          <p:cNvSpPr>
            <a:spLocks noGrp="1"/>
          </p:cNvSpPr>
          <p:nvPr>
            <p:ph type="sldNum" sz="quarter" idx="12"/>
          </p:nvPr>
        </p:nvSpPr>
        <p:spPr/>
        <p:txBody>
          <a:bodyPr/>
          <a:lstStyle/>
          <a:p>
            <a:fld id="{B75906C5-F695-4568-8DBE-E103B58526B0}" type="slidenum">
              <a:rPr lang="en-IN" smtClean="0"/>
              <a:t>30</a:t>
            </a:fld>
            <a:endParaRPr lang="en-IN"/>
          </a:p>
        </p:txBody>
      </p:sp>
    </p:spTree>
    <p:extLst>
      <p:ext uri="{BB962C8B-B14F-4D97-AF65-F5344CB8AC3E}">
        <p14:creationId xmlns:p14="http://schemas.microsoft.com/office/powerpoint/2010/main" val="23310536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450257" cy="696460"/>
          </a:xfrm>
        </p:spPr>
        <p:txBody>
          <a:bodyPr/>
          <a:lstStyle/>
          <a:p>
            <a:pPr algn="ctr"/>
            <a:r>
              <a:rPr lang="en-US" sz="4400" b="1" dirty="0">
                <a:latin typeface="Times New Roman" panose="02020603050405020304" pitchFamily="18" charset="0"/>
                <a:cs typeface="Times New Roman" panose="02020603050405020304" pitchFamily="18" charset="0"/>
              </a:rPr>
              <a:t>Review of records and samples</a:t>
            </a:r>
          </a:p>
        </p:txBody>
      </p:sp>
      <p:sp>
        <p:nvSpPr>
          <p:cNvPr id="3" name="Content Placeholder 2"/>
          <p:cNvSpPr>
            <a:spLocks noGrp="1"/>
          </p:cNvSpPr>
          <p:nvPr>
            <p:ph idx="1"/>
          </p:nvPr>
        </p:nvSpPr>
        <p:spPr>
          <a:xfrm>
            <a:off x="646111" y="1220405"/>
            <a:ext cx="10450257" cy="5439887"/>
          </a:xfrm>
        </p:spPr>
        <p:txBody>
          <a:bodyPr>
            <a:noAutofit/>
          </a:bodyPr>
          <a:lstStyle/>
          <a:p>
            <a:pPr lvl="1" algn="just">
              <a:buFont typeface="Arial" panose="020B0604020202020204" pitchFamily="34" charset="0"/>
              <a:buChar char="•"/>
            </a:pPr>
            <a:r>
              <a:rPr lang="en-US" sz="2600" u="sng" dirty="0">
                <a:highlight>
                  <a:srgbClr val="008000"/>
                </a:highlight>
                <a:latin typeface="Times New Roman" panose="02020603050405020304" pitchFamily="18" charset="0"/>
                <a:cs typeface="Times New Roman" panose="02020603050405020304" pitchFamily="18" charset="0"/>
              </a:rPr>
              <a:t>Substantive procedures </a:t>
            </a:r>
            <a:r>
              <a:rPr lang="en-US" sz="2600" dirty="0">
                <a:latin typeface="Times New Roman" panose="02020603050405020304" pitchFamily="18" charset="0"/>
                <a:cs typeface="Times New Roman" panose="02020603050405020304" pitchFamily="18" charset="0"/>
              </a:rPr>
              <a:t>– </a:t>
            </a:r>
            <a:r>
              <a:rPr lang="en-US" sz="2600" dirty="0">
                <a:highlight>
                  <a:srgbClr val="008000"/>
                </a:highlight>
                <a:latin typeface="Times New Roman" panose="02020603050405020304" pitchFamily="18" charset="0"/>
                <a:cs typeface="Times New Roman" panose="02020603050405020304" pitchFamily="18" charset="0"/>
              </a:rPr>
              <a:t>(having firm basis in reality – confirmatory)</a:t>
            </a:r>
          </a:p>
          <a:p>
            <a:pPr marL="457200" lvl="1" indent="0" algn="just">
              <a:buNone/>
            </a:pPr>
            <a:r>
              <a:rPr lang="en-US" sz="2600" dirty="0">
                <a:latin typeface="Times New Roman" panose="02020603050405020304" pitchFamily="18" charset="0"/>
                <a:cs typeface="Times New Roman" panose="02020603050405020304" pitchFamily="18" charset="0"/>
              </a:rPr>
              <a:t>These procedures are carried on the sample selected by RE -  to confirm whether the documented general controls – as checked in Compliance approach - are actually implemented while rendering the assurance services. It involves - </a:t>
            </a:r>
          </a:p>
          <a:p>
            <a:pPr lvl="2" algn="just">
              <a:buFont typeface="Wingdings" panose="05000000000000000000" pitchFamily="2" charset="2"/>
              <a:buChar char="v"/>
            </a:pPr>
            <a:r>
              <a:rPr lang="en-US" sz="2600" dirty="0">
                <a:latin typeface="Times New Roman" panose="02020603050405020304" pitchFamily="18" charset="0"/>
                <a:cs typeface="Times New Roman" panose="02020603050405020304" pitchFamily="18" charset="0"/>
              </a:rPr>
              <a:t>Checking the compliance of PU in respect of Audit plan &amp; program &amp; comparison of Audit program with actual workflow</a:t>
            </a:r>
            <a:r>
              <a:rPr lang="en-US" sz="2800" dirty="0">
                <a:latin typeface="Times New Roman" panose="02020603050405020304" pitchFamily="18" charset="0"/>
                <a:cs typeface="Times New Roman" panose="02020603050405020304" pitchFamily="18" charset="0"/>
              </a:rPr>
              <a:t>. </a:t>
            </a:r>
          </a:p>
          <a:p>
            <a:pPr lvl="2" algn="just">
              <a:buFont typeface="Wingdings" panose="05000000000000000000" pitchFamily="2" charset="2"/>
              <a:buChar char="v"/>
            </a:pPr>
            <a:r>
              <a:rPr lang="en-US" sz="2600" dirty="0">
                <a:latin typeface="Times New Roman" panose="02020603050405020304" pitchFamily="18" charset="0"/>
                <a:cs typeface="Times New Roman" panose="02020603050405020304" pitchFamily="18" charset="0"/>
              </a:rPr>
              <a:t>Checking the compliance of PU in respect of AS, IND AS &amp; SA. The checklists for compliance are made available in Peer Review manual.</a:t>
            </a:r>
          </a:p>
          <a:p>
            <a:pPr lvl="2" algn="just">
              <a:buFont typeface="Wingdings" panose="05000000000000000000" pitchFamily="2" charset="2"/>
              <a:buChar char="v"/>
            </a:pPr>
            <a:r>
              <a:rPr lang="en-US" sz="2600" dirty="0">
                <a:latin typeface="Times New Roman" panose="02020603050405020304" pitchFamily="18" charset="0"/>
                <a:cs typeface="Times New Roman" panose="02020603050405020304" pitchFamily="18" charset="0"/>
              </a:rPr>
              <a:t>Checking the compliance of PU in respect of SQC-1 &amp; its IG.</a:t>
            </a:r>
          </a:p>
          <a:p>
            <a:pPr lvl="2" algn="just">
              <a:buFont typeface="Wingdings" panose="05000000000000000000" pitchFamily="2" charset="2"/>
              <a:buChar char="v"/>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75906C5-F695-4568-8DBE-E103B58526B0}" type="slidenum">
              <a:rPr lang="en-IN" smtClean="0"/>
              <a:t>31</a:t>
            </a:fld>
            <a:endParaRPr lang="en-IN"/>
          </a:p>
        </p:txBody>
      </p:sp>
    </p:spTree>
    <p:extLst>
      <p:ext uri="{BB962C8B-B14F-4D97-AF65-F5344CB8AC3E}">
        <p14:creationId xmlns:p14="http://schemas.microsoft.com/office/powerpoint/2010/main" val="24132305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450257" cy="696460"/>
          </a:xfrm>
        </p:spPr>
        <p:txBody>
          <a:bodyPr/>
          <a:lstStyle/>
          <a:p>
            <a:pPr algn="ctr"/>
            <a:r>
              <a:rPr lang="en-US" sz="4400" b="1" dirty="0">
                <a:latin typeface="Times New Roman" panose="02020603050405020304" pitchFamily="18" charset="0"/>
                <a:cs typeface="Times New Roman" panose="02020603050405020304" pitchFamily="18" charset="0"/>
              </a:rPr>
              <a:t>Review of records and samples</a:t>
            </a:r>
          </a:p>
        </p:txBody>
      </p:sp>
      <p:sp>
        <p:nvSpPr>
          <p:cNvPr id="3" name="Content Placeholder 2"/>
          <p:cNvSpPr>
            <a:spLocks noGrp="1"/>
          </p:cNvSpPr>
          <p:nvPr>
            <p:ph idx="1"/>
          </p:nvPr>
        </p:nvSpPr>
        <p:spPr>
          <a:xfrm>
            <a:off x="646111" y="1220405"/>
            <a:ext cx="10450257" cy="5439887"/>
          </a:xfrm>
        </p:spPr>
        <p:txBody>
          <a:bodyPr>
            <a:noAutofit/>
          </a:bodyPr>
          <a:lstStyle/>
          <a:p>
            <a:pPr lvl="1" algn="just">
              <a:buFont typeface="Arial" panose="020B0604020202020204" pitchFamily="34" charset="0"/>
              <a:buChar char="•"/>
            </a:pPr>
            <a:r>
              <a:rPr lang="en-US" sz="2600" u="sng" dirty="0">
                <a:highlight>
                  <a:srgbClr val="008000"/>
                </a:highlight>
                <a:latin typeface="Times New Roman" panose="02020603050405020304" pitchFamily="18" charset="0"/>
                <a:cs typeface="Times New Roman" panose="02020603050405020304" pitchFamily="18" charset="0"/>
              </a:rPr>
              <a:t>Substantive procedures </a:t>
            </a:r>
            <a:r>
              <a:rPr lang="en-US" sz="2600" dirty="0">
                <a:latin typeface="Times New Roman" panose="02020603050405020304" pitchFamily="18" charset="0"/>
                <a:cs typeface="Times New Roman" panose="02020603050405020304" pitchFamily="18" charset="0"/>
              </a:rPr>
              <a:t>– </a:t>
            </a:r>
            <a:r>
              <a:rPr lang="en-US" sz="2600" dirty="0">
                <a:highlight>
                  <a:srgbClr val="008000"/>
                </a:highlight>
                <a:latin typeface="Times New Roman" panose="02020603050405020304" pitchFamily="18" charset="0"/>
                <a:cs typeface="Times New Roman" panose="02020603050405020304" pitchFamily="18" charset="0"/>
              </a:rPr>
              <a:t>contd.</a:t>
            </a:r>
          </a:p>
          <a:p>
            <a:pPr lvl="2"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Checking the compliance of PU in respect of Guidance notes, implementation guides, Technical guides and other pronouncements of ICAI.</a:t>
            </a:r>
          </a:p>
          <a:p>
            <a:pPr lvl="2"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Quality of reporting - </a:t>
            </a:r>
            <a:r>
              <a:rPr kumimoji="0" lang="en-US" sz="2800" b="0" i="0" u="none" strike="noStrike" kern="1200" cap="none" spc="0" normalizeH="0" baseline="0" noProof="0" dirty="0">
                <a:ln>
                  <a:noFill/>
                </a:ln>
                <a:solidFill>
                  <a:prstClr val="white"/>
                </a:solidFill>
                <a:effectLst/>
                <a:uLnTx/>
                <a:uFillTx/>
                <a:latin typeface="Times New Roman" panose="02020603050405020304" pitchFamily="18" charset="0"/>
                <a:ea typeface="+mj-ea"/>
                <a:cs typeface="Times New Roman" panose="02020603050405020304" pitchFamily="18" charset="0"/>
              </a:rPr>
              <a:t>Financial statement presentation and disclosure as per the Reporting framework.</a:t>
            </a:r>
            <a:endParaRPr lang="en-US" sz="2800" dirty="0">
              <a:latin typeface="Times New Roman" panose="02020603050405020304" pitchFamily="18" charset="0"/>
              <a:cs typeface="Times New Roman" panose="02020603050405020304" pitchFamily="18" charset="0"/>
            </a:endParaRPr>
          </a:p>
          <a:p>
            <a:pPr lvl="2"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Supervision in Engagement.</a:t>
            </a:r>
          </a:p>
          <a:p>
            <a:pPr lvl="2"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Working papers of PU in respect of assurance assignments </a:t>
            </a:r>
          </a:p>
          <a:p>
            <a:pPr marL="914400" lvl="2" indent="0" algn="just">
              <a:buNone/>
            </a:pPr>
            <a:endParaRPr lang="en-US" sz="2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75906C5-F695-4568-8DBE-E103B58526B0}" type="slidenum">
              <a:rPr lang="en-IN" smtClean="0"/>
              <a:t>32</a:t>
            </a:fld>
            <a:endParaRPr lang="en-IN"/>
          </a:p>
        </p:txBody>
      </p:sp>
    </p:spTree>
    <p:extLst>
      <p:ext uri="{BB962C8B-B14F-4D97-AF65-F5344CB8AC3E}">
        <p14:creationId xmlns:p14="http://schemas.microsoft.com/office/powerpoint/2010/main" val="378561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450257" cy="696460"/>
          </a:xfrm>
        </p:spPr>
        <p:txBody>
          <a:bodyPr/>
          <a:lstStyle/>
          <a:p>
            <a:pPr algn="ctr"/>
            <a:r>
              <a:rPr lang="en-US" sz="4400" b="1" dirty="0">
                <a:latin typeface="Times New Roman" panose="02020603050405020304" pitchFamily="18" charset="0"/>
                <a:cs typeface="Times New Roman" panose="02020603050405020304" pitchFamily="18" charset="0"/>
              </a:rPr>
              <a:t>Review of records and samples</a:t>
            </a:r>
          </a:p>
        </p:txBody>
      </p:sp>
      <p:sp>
        <p:nvSpPr>
          <p:cNvPr id="3" name="Content Placeholder 2"/>
          <p:cNvSpPr>
            <a:spLocks noGrp="1"/>
          </p:cNvSpPr>
          <p:nvPr>
            <p:ph idx="1"/>
          </p:nvPr>
        </p:nvSpPr>
        <p:spPr>
          <a:xfrm>
            <a:off x="646111" y="1220405"/>
            <a:ext cx="10450257" cy="5439887"/>
          </a:xfrm>
        </p:spPr>
        <p:txBody>
          <a:bodyPr>
            <a:noAutofit/>
          </a:bodyPr>
          <a:lstStyle/>
          <a:p>
            <a:pPr lvl="1" algn="just">
              <a:buFont typeface="Arial" panose="020B0604020202020204" pitchFamily="34" charset="0"/>
              <a:buChar char="•"/>
            </a:pPr>
            <a:r>
              <a:rPr lang="en-US" sz="2600" u="sng" dirty="0">
                <a:highlight>
                  <a:srgbClr val="008000"/>
                </a:highlight>
                <a:latin typeface="Times New Roman" panose="02020603050405020304" pitchFamily="18" charset="0"/>
                <a:cs typeface="Times New Roman" panose="02020603050405020304" pitchFamily="18" charset="0"/>
              </a:rPr>
              <a:t>Substantive procedures </a:t>
            </a:r>
            <a:r>
              <a:rPr lang="en-US" sz="2600" dirty="0">
                <a:latin typeface="Times New Roman" panose="02020603050405020304" pitchFamily="18" charset="0"/>
                <a:cs typeface="Times New Roman" panose="02020603050405020304" pitchFamily="18" charset="0"/>
              </a:rPr>
              <a:t>– </a:t>
            </a:r>
            <a:r>
              <a:rPr lang="en-US" sz="2600" dirty="0">
                <a:highlight>
                  <a:srgbClr val="008000"/>
                </a:highlight>
                <a:latin typeface="Times New Roman" panose="02020603050405020304" pitchFamily="18" charset="0"/>
                <a:cs typeface="Times New Roman" panose="02020603050405020304" pitchFamily="18" charset="0"/>
              </a:rPr>
              <a:t>contd.</a:t>
            </a:r>
          </a:p>
          <a:p>
            <a:pPr lvl="2"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Office procedures – Selection of engagement team, preparation of audit plan &amp; program, direction &amp; supervision &amp; review of work performance.</a:t>
            </a:r>
          </a:p>
          <a:p>
            <a:pPr lvl="2"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Staffing – Selection, appointment letters, orientation, office manual, rotation, promotions etc.</a:t>
            </a:r>
          </a:p>
          <a:p>
            <a:pPr lvl="2"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Staff training – subject knowledge, managerial skills, professional attitude.</a:t>
            </a:r>
          </a:p>
          <a:p>
            <a:pPr marL="914400" lvl="2" indent="0" algn="just">
              <a:buNone/>
            </a:pPr>
            <a:endParaRPr lang="en-US" sz="2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75906C5-F695-4568-8DBE-E103B58526B0}" type="slidenum">
              <a:rPr lang="en-IN" smtClean="0"/>
              <a:t>33</a:t>
            </a:fld>
            <a:endParaRPr lang="en-IN"/>
          </a:p>
        </p:txBody>
      </p:sp>
    </p:spTree>
    <p:extLst>
      <p:ext uri="{BB962C8B-B14F-4D97-AF65-F5344CB8AC3E}">
        <p14:creationId xmlns:p14="http://schemas.microsoft.com/office/powerpoint/2010/main" val="7490734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450257" cy="696460"/>
          </a:xfrm>
        </p:spPr>
        <p:txBody>
          <a:bodyPr/>
          <a:lstStyle/>
          <a:p>
            <a:pPr algn="ctr"/>
            <a:r>
              <a:rPr lang="en-US" sz="4400" b="1" dirty="0">
                <a:latin typeface="Times New Roman" panose="02020603050405020304" pitchFamily="18" charset="0"/>
                <a:cs typeface="Times New Roman" panose="02020603050405020304" pitchFamily="18" charset="0"/>
              </a:rPr>
              <a:t>Documents to be verified</a:t>
            </a:r>
          </a:p>
        </p:txBody>
      </p:sp>
      <p:sp>
        <p:nvSpPr>
          <p:cNvPr id="3" name="Content Placeholder 2"/>
          <p:cNvSpPr>
            <a:spLocks noGrp="1"/>
          </p:cNvSpPr>
          <p:nvPr>
            <p:ph idx="1"/>
          </p:nvPr>
        </p:nvSpPr>
        <p:spPr>
          <a:xfrm>
            <a:off x="646111" y="1220405"/>
            <a:ext cx="10450257" cy="5439887"/>
          </a:xfrm>
        </p:spPr>
        <p:txBody>
          <a:bodyPr>
            <a:noAutofit/>
          </a:bodyPr>
          <a:lstStyle/>
          <a:p>
            <a:pPr marL="0" indent="0" algn="just">
              <a:buNone/>
            </a:pPr>
            <a:r>
              <a:rPr lang="en-US" sz="2800" dirty="0">
                <a:latin typeface="Times New Roman" panose="02020603050405020304" pitchFamily="18" charset="0"/>
                <a:cs typeface="Times New Roman" panose="02020603050405020304" pitchFamily="18" charset="0"/>
              </a:rPr>
              <a:t>Following documents at the minimum should be with PU in respect of compliance &amp; substantive procedures testing – </a:t>
            </a:r>
          </a:p>
          <a:p>
            <a:pPr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Appointment letter from the client for all audit assignments</a:t>
            </a:r>
          </a:p>
          <a:p>
            <a:pPr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NOC from previous Auditor.</a:t>
            </a:r>
          </a:p>
          <a:p>
            <a:pPr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Intimation to ROC whenever required.</a:t>
            </a:r>
          </a:p>
          <a:p>
            <a:pPr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Organization chart of the client.</a:t>
            </a:r>
          </a:p>
          <a:p>
            <a:pPr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List of authorized signatories.</a:t>
            </a:r>
          </a:p>
          <a:p>
            <a:pPr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Copy of Memorandum and Articles of Association.</a:t>
            </a:r>
          </a:p>
          <a:p>
            <a:pPr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Copy of previous balance sheets.</a:t>
            </a:r>
          </a:p>
          <a:p>
            <a:pPr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Notes on business of the client, accounting system of the client.</a:t>
            </a:r>
          </a:p>
          <a:p>
            <a:pPr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contd</a:t>
            </a:r>
            <a:r>
              <a:rPr lang="en-US" sz="2800" dirty="0">
                <a:latin typeface="Times New Roman" panose="02020603050405020304" pitchFamily="18" charset="0"/>
                <a:cs typeface="Times New Roman" panose="02020603050405020304" pitchFamily="18" charset="0"/>
              </a:rPr>
              <a:t>…</a:t>
            </a:r>
          </a:p>
        </p:txBody>
      </p:sp>
      <p:sp>
        <p:nvSpPr>
          <p:cNvPr id="4" name="Slide Number Placeholder 3"/>
          <p:cNvSpPr>
            <a:spLocks noGrp="1"/>
          </p:cNvSpPr>
          <p:nvPr>
            <p:ph type="sldNum" sz="quarter" idx="12"/>
          </p:nvPr>
        </p:nvSpPr>
        <p:spPr/>
        <p:txBody>
          <a:bodyPr/>
          <a:lstStyle/>
          <a:p>
            <a:fld id="{B75906C5-F695-4568-8DBE-E103B58526B0}" type="slidenum">
              <a:rPr lang="en-IN" smtClean="0"/>
              <a:t>34</a:t>
            </a:fld>
            <a:endParaRPr lang="en-IN"/>
          </a:p>
        </p:txBody>
      </p:sp>
    </p:spTree>
    <p:extLst>
      <p:ext uri="{BB962C8B-B14F-4D97-AF65-F5344CB8AC3E}">
        <p14:creationId xmlns:p14="http://schemas.microsoft.com/office/powerpoint/2010/main" val="23686938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450257" cy="696460"/>
          </a:xfrm>
        </p:spPr>
        <p:txBody>
          <a:bodyPr/>
          <a:lstStyle/>
          <a:p>
            <a:pPr algn="ctr"/>
            <a:r>
              <a:rPr kumimoji="0" lang="en-US" sz="4400" b="1" i="0" u="none" strike="noStrike" kern="1200" cap="none" spc="0" normalizeH="0" baseline="0" noProof="0" dirty="0">
                <a:ln>
                  <a:noFill/>
                </a:ln>
                <a:solidFill>
                  <a:srgbClr val="EBEBEB"/>
                </a:solidFill>
                <a:effectLst/>
                <a:uLnTx/>
                <a:uFillTx/>
                <a:latin typeface="Times New Roman" panose="02020603050405020304" pitchFamily="18" charset="0"/>
                <a:ea typeface="+mj-ea"/>
                <a:cs typeface="Times New Roman" panose="02020603050405020304" pitchFamily="18" charset="0"/>
              </a:rPr>
              <a:t>Documents to be verified</a:t>
            </a:r>
            <a:endParaRPr lang="en-US" sz="4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46111" y="1220405"/>
            <a:ext cx="10450257" cy="5439887"/>
          </a:xfrm>
        </p:spPr>
        <p:txBody>
          <a:bodyPr>
            <a:noAutofit/>
          </a:bodyPr>
          <a:lstStyle/>
          <a:p>
            <a:pPr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Note on Internal control environment and its testing.</a:t>
            </a:r>
          </a:p>
          <a:p>
            <a:pPr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Determining the materiality.</a:t>
            </a:r>
          </a:p>
          <a:p>
            <a:pPr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Selection of sample for audit.</a:t>
            </a:r>
          </a:p>
          <a:p>
            <a:pPr algn="just">
              <a:buFont typeface="Arial" panose="020B0604020202020204" pitchFamily="34" charset="0"/>
              <a:buChar char="•"/>
            </a:pPr>
            <a:r>
              <a:rPr kumimoji="0" lang="en-US" sz="2800" b="0" i="0" u="none" strike="noStrike" kern="1200" cap="none" spc="0" normalizeH="0" baseline="0" noProof="0" dirty="0">
                <a:ln>
                  <a:noFill/>
                </a:ln>
                <a:solidFill>
                  <a:prstClr val="white"/>
                </a:solidFill>
                <a:effectLst/>
                <a:uLnTx/>
                <a:uFillTx/>
                <a:latin typeface="Times New Roman" panose="02020603050405020304" pitchFamily="18" charset="0"/>
                <a:ea typeface="+mj-ea"/>
                <a:cs typeface="Times New Roman" panose="02020603050405020304" pitchFamily="18" charset="0"/>
              </a:rPr>
              <a:t>Record of substantive tests performed</a:t>
            </a:r>
            <a:endParaRPr lang="en-US" sz="2800" dirty="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Assessment of going concern.</a:t>
            </a:r>
          </a:p>
          <a:p>
            <a:pPr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Accounting policies and any changes in accounting policy.</a:t>
            </a:r>
          </a:p>
          <a:p>
            <a:pPr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Compliance with legal and regulatory requirements.</a:t>
            </a:r>
          </a:p>
          <a:p>
            <a:pPr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Confirmation of compliance with accounting standards.</a:t>
            </a:r>
          </a:p>
          <a:p>
            <a:pPr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Checking the draft final accounts.</a:t>
            </a:r>
          </a:p>
          <a:p>
            <a:pPr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Final discussion with the client.</a:t>
            </a:r>
          </a:p>
          <a:p>
            <a:pPr algn="just">
              <a:buFont typeface="Arial" panose="020B0604020202020204" pitchFamily="34" charset="0"/>
              <a:buChar char="•"/>
            </a:pPr>
            <a:endParaRPr lang="en-US" sz="3000" dirty="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endParaRPr lang="en-US" sz="30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75906C5-F695-4568-8DBE-E103B58526B0}" type="slidenum">
              <a:rPr lang="en-IN" smtClean="0"/>
              <a:t>35</a:t>
            </a:fld>
            <a:endParaRPr lang="en-IN"/>
          </a:p>
        </p:txBody>
      </p:sp>
    </p:spTree>
    <p:extLst>
      <p:ext uri="{BB962C8B-B14F-4D97-AF65-F5344CB8AC3E}">
        <p14:creationId xmlns:p14="http://schemas.microsoft.com/office/powerpoint/2010/main" val="38201276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295729"/>
            <a:ext cx="10450257" cy="767687"/>
          </a:xfrm>
        </p:spPr>
        <p:txBody>
          <a:bodyPr/>
          <a:lstStyle/>
          <a:p>
            <a:pPr algn="ctr"/>
            <a:r>
              <a:rPr kumimoji="0" lang="en-US" sz="4400" b="1" i="0" u="none" strike="noStrike" kern="1200" cap="none" spc="0" normalizeH="0" baseline="0" noProof="0" dirty="0">
                <a:ln>
                  <a:noFill/>
                </a:ln>
                <a:solidFill>
                  <a:srgbClr val="EBEBEB"/>
                </a:solidFill>
                <a:effectLst/>
                <a:uLnTx/>
                <a:uFillTx/>
                <a:latin typeface="Times New Roman" panose="02020603050405020304" pitchFamily="18" charset="0"/>
                <a:ea typeface="+mj-ea"/>
                <a:cs typeface="Times New Roman" panose="02020603050405020304" pitchFamily="18" charset="0"/>
              </a:rPr>
              <a:t>Documents to be verified</a:t>
            </a:r>
            <a:endParaRPr lang="en-US" sz="4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46111" y="1150374"/>
            <a:ext cx="10450257" cy="5506065"/>
          </a:xfrm>
        </p:spPr>
        <p:txBody>
          <a:bodyPr>
            <a:noAutofit/>
          </a:bodyPr>
          <a:lstStyle/>
          <a:p>
            <a:pPr algn="just">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Verification of the working papers of PU in Permanent Audit file, Current Audit file &amp; Audit working papers file–</a:t>
            </a:r>
          </a:p>
          <a:p>
            <a:pPr lvl="1" algn="just">
              <a:buFont typeface="Wingdings" panose="05000000000000000000" pitchFamily="2" charset="2"/>
              <a:buChar char="v"/>
            </a:pPr>
            <a:r>
              <a:rPr lang="en-US" sz="3000" dirty="0">
                <a:latin typeface="Times New Roman" panose="02020603050405020304" pitchFamily="18" charset="0"/>
                <a:cs typeface="Times New Roman" panose="02020603050405020304" pitchFamily="18" charset="0"/>
              </a:rPr>
              <a:t>Foldering of soft documents.</a:t>
            </a:r>
          </a:p>
          <a:p>
            <a:pPr lvl="1" algn="just">
              <a:buFont typeface="Wingdings" panose="05000000000000000000" pitchFamily="2" charset="2"/>
              <a:buChar char="v"/>
            </a:pPr>
            <a:r>
              <a:rPr lang="en-US" sz="3000" dirty="0">
                <a:latin typeface="Times New Roman" panose="02020603050405020304" pitchFamily="18" charset="0"/>
                <a:cs typeface="Times New Roman" panose="02020603050405020304" pitchFamily="18" charset="0"/>
              </a:rPr>
              <a:t>Storage of hard documents.</a:t>
            </a:r>
          </a:p>
          <a:p>
            <a:pPr lvl="1" algn="just">
              <a:buFont typeface="Wingdings" panose="05000000000000000000" pitchFamily="2" charset="2"/>
              <a:buChar char="v"/>
            </a:pPr>
            <a:r>
              <a:rPr lang="en-US" sz="3000" dirty="0">
                <a:latin typeface="Times New Roman" panose="02020603050405020304" pitchFamily="18" charset="0"/>
                <a:cs typeface="Times New Roman" panose="02020603050405020304" pitchFamily="18" charset="0"/>
              </a:rPr>
              <a:t>Cross referencing of working papers with books and financial statements.</a:t>
            </a:r>
          </a:p>
          <a:p>
            <a:pPr marL="457200" lvl="1" indent="0" algn="just">
              <a:buNone/>
            </a:pPr>
            <a:r>
              <a:rPr lang="en-US" sz="3000" dirty="0">
                <a:latin typeface="Times New Roman" panose="02020603050405020304" pitchFamily="18" charset="0"/>
                <a:cs typeface="Times New Roman" panose="02020603050405020304" pitchFamily="18" charset="0"/>
              </a:rPr>
              <a:t>The contents of Permanent Audit file, Current Audit file &amp; Audit working papers file are as under - </a:t>
            </a:r>
          </a:p>
          <a:p>
            <a:pPr marL="457200" lvl="1" indent="0" algn="just">
              <a:buNone/>
            </a:pPr>
            <a:endParaRPr lang="en-US" sz="3000" dirty="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v"/>
            </a:pPr>
            <a:endParaRPr lang="en-US" sz="3000" dirty="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v"/>
            </a:pPr>
            <a:endParaRPr lang="en-US" sz="28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75906C5-F695-4568-8DBE-E103B58526B0}" type="slidenum">
              <a:rPr lang="en-IN" smtClean="0"/>
              <a:t>36</a:t>
            </a:fld>
            <a:endParaRPr lang="en-IN"/>
          </a:p>
        </p:txBody>
      </p:sp>
    </p:spTree>
    <p:extLst>
      <p:ext uri="{BB962C8B-B14F-4D97-AF65-F5344CB8AC3E}">
        <p14:creationId xmlns:p14="http://schemas.microsoft.com/office/powerpoint/2010/main" val="26187240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295729"/>
            <a:ext cx="10450257" cy="767687"/>
          </a:xfrm>
        </p:spPr>
        <p:txBody>
          <a:bodyPr/>
          <a:lstStyle/>
          <a:p>
            <a:pPr algn="ctr"/>
            <a:r>
              <a:rPr kumimoji="0" lang="en-US" sz="4400" b="1" i="0" u="none" strike="noStrike" kern="1200" cap="none" spc="0" normalizeH="0" baseline="0" noProof="0" dirty="0">
                <a:ln>
                  <a:noFill/>
                </a:ln>
                <a:solidFill>
                  <a:srgbClr val="EBEBEB"/>
                </a:solidFill>
                <a:effectLst/>
                <a:uLnTx/>
                <a:uFillTx/>
                <a:latin typeface="Times New Roman" panose="02020603050405020304" pitchFamily="18" charset="0"/>
                <a:ea typeface="+mj-ea"/>
                <a:cs typeface="Times New Roman" panose="02020603050405020304" pitchFamily="18" charset="0"/>
              </a:rPr>
              <a:t>Documents to be verified</a:t>
            </a:r>
            <a:endParaRPr lang="en-US" sz="4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46111" y="1150374"/>
            <a:ext cx="10450257" cy="5506065"/>
          </a:xfrm>
        </p:spPr>
        <p:txBody>
          <a:bodyPr>
            <a:noAutofit/>
          </a:bodyPr>
          <a:lstStyle/>
          <a:p>
            <a:pPr algn="just">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Permanent Audit file – Risk assessment, LOE, NOC, Constitution documents, Background &amp; organization structure, accounting system, Contracts &amp; agreements, Group entities, Professional advisors including bankers.</a:t>
            </a:r>
          </a:p>
          <a:p>
            <a:pPr algn="just">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Current Audit file – Audit programs, time &amp; cost summery, other auditors’ reports, Letter of acceptance, financial </a:t>
            </a:r>
            <a:r>
              <a:rPr lang="en-US" sz="3000" dirty="0" err="1">
                <a:latin typeface="Times New Roman" panose="02020603050405020304" pitchFamily="18" charset="0"/>
                <a:cs typeface="Times New Roman" panose="02020603050405020304" pitchFamily="18" charset="0"/>
              </a:rPr>
              <a:t>sytatements</a:t>
            </a:r>
            <a:r>
              <a:rPr lang="en-US" sz="3000" dirty="0">
                <a:latin typeface="Times New Roman" panose="02020603050405020304" pitchFamily="18" charset="0"/>
                <a:cs typeface="Times New Roman" panose="02020603050405020304" pitchFamily="18" charset="0"/>
              </a:rPr>
              <a:t> &amp; reports, lead schedules &amp; notes, minutes of meetings related to accounts.</a:t>
            </a:r>
          </a:p>
          <a:p>
            <a:pPr marL="457200" lvl="1" indent="0" algn="just">
              <a:buNone/>
            </a:pPr>
            <a:r>
              <a:rPr lang="en-US" sz="3000" dirty="0">
                <a:latin typeface="Times New Roman" panose="02020603050405020304" pitchFamily="18" charset="0"/>
                <a:cs typeface="Times New Roman" panose="02020603050405020304" pitchFamily="18" charset="0"/>
              </a:rPr>
              <a:t>			 	</a:t>
            </a:r>
          </a:p>
          <a:p>
            <a:pPr marL="457200" lvl="1" indent="0" algn="just">
              <a:buNone/>
            </a:pPr>
            <a:endParaRPr lang="en-US" sz="3000" dirty="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v"/>
            </a:pPr>
            <a:endParaRPr lang="en-US" sz="3000" dirty="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v"/>
            </a:pPr>
            <a:endParaRPr lang="en-US" sz="28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75906C5-F695-4568-8DBE-E103B58526B0}" type="slidenum">
              <a:rPr lang="en-IN" smtClean="0"/>
              <a:t>37</a:t>
            </a:fld>
            <a:endParaRPr lang="en-IN"/>
          </a:p>
        </p:txBody>
      </p:sp>
    </p:spTree>
    <p:extLst>
      <p:ext uri="{BB962C8B-B14F-4D97-AF65-F5344CB8AC3E}">
        <p14:creationId xmlns:p14="http://schemas.microsoft.com/office/powerpoint/2010/main" val="2283998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295729"/>
            <a:ext cx="10450257" cy="767687"/>
          </a:xfrm>
        </p:spPr>
        <p:txBody>
          <a:bodyPr/>
          <a:lstStyle/>
          <a:p>
            <a:pPr algn="ctr"/>
            <a:r>
              <a:rPr kumimoji="0" lang="en-US" sz="4400" b="1" i="0" u="none" strike="noStrike" kern="1200" cap="none" spc="0" normalizeH="0" baseline="0" noProof="0" dirty="0">
                <a:ln>
                  <a:noFill/>
                </a:ln>
                <a:solidFill>
                  <a:srgbClr val="EBEBEB"/>
                </a:solidFill>
                <a:effectLst/>
                <a:uLnTx/>
                <a:uFillTx/>
                <a:latin typeface="Times New Roman" panose="02020603050405020304" pitchFamily="18" charset="0"/>
                <a:ea typeface="+mj-ea"/>
                <a:cs typeface="Times New Roman" panose="02020603050405020304" pitchFamily="18" charset="0"/>
              </a:rPr>
              <a:t>Documents to be verified</a:t>
            </a:r>
            <a:endParaRPr lang="en-US" sz="4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46111" y="973394"/>
            <a:ext cx="10450257" cy="5683045"/>
          </a:xfrm>
        </p:spPr>
        <p:txBody>
          <a:bodyPr>
            <a:noAutofit/>
          </a:bodyPr>
          <a:lstStyle/>
          <a:p>
            <a:pPr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Essential documents of the client to be taken on record in hard copy by PU – duly signed by the client – </a:t>
            </a:r>
          </a:p>
          <a:p>
            <a:pPr lvl="1"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Opening &amp; closing Trial balance or data.</a:t>
            </a:r>
          </a:p>
          <a:p>
            <a:pPr lvl="1"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Previous &amp; current Balance sheet duly signed with all disclosures.</a:t>
            </a:r>
          </a:p>
          <a:p>
            <a:pPr lvl="1"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Bank reco. and balance confirmation statement – cash &amp; bank.</a:t>
            </a:r>
          </a:p>
          <a:p>
            <a:pPr lvl="1"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Stock statement.</a:t>
            </a:r>
          </a:p>
          <a:p>
            <a:pPr lvl="1"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Appointment letter, NOC from previous Auditor, LOE, MRL</a:t>
            </a:r>
          </a:p>
          <a:p>
            <a:pPr lvl="1"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List of branches &amp; list of places where books are maintained.</a:t>
            </a:r>
          </a:p>
          <a:p>
            <a:pPr lvl="1"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List of various registrations under various laws.</a:t>
            </a:r>
          </a:p>
          <a:p>
            <a:pPr lvl="1" algn="just">
              <a:buFont typeface="Wingdings" panose="05000000000000000000" pitchFamily="2" charset="2"/>
              <a:buChar char="v"/>
            </a:pPr>
            <a:endParaRPr lang="en-US" sz="2400" dirty="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v"/>
            </a:pPr>
            <a:endParaRPr lang="en-US" sz="28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75906C5-F695-4568-8DBE-E103B58526B0}" type="slidenum">
              <a:rPr lang="en-IN" smtClean="0"/>
              <a:t>38</a:t>
            </a:fld>
            <a:endParaRPr lang="en-IN"/>
          </a:p>
        </p:txBody>
      </p:sp>
    </p:spTree>
    <p:extLst>
      <p:ext uri="{BB962C8B-B14F-4D97-AF65-F5344CB8AC3E}">
        <p14:creationId xmlns:p14="http://schemas.microsoft.com/office/powerpoint/2010/main" val="30137259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295729"/>
            <a:ext cx="10450257" cy="767687"/>
          </a:xfrm>
        </p:spPr>
        <p:txBody>
          <a:bodyPr/>
          <a:lstStyle/>
          <a:p>
            <a:pPr algn="ctr"/>
            <a:r>
              <a:rPr kumimoji="0" lang="en-US" sz="4400" b="1" i="0" u="none" strike="noStrike" kern="1200" cap="none" spc="0" normalizeH="0" baseline="0" noProof="0" dirty="0">
                <a:ln>
                  <a:noFill/>
                </a:ln>
                <a:solidFill>
                  <a:srgbClr val="EBEBEB"/>
                </a:solidFill>
                <a:effectLst/>
                <a:uLnTx/>
                <a:uFillTx/>
                <a:latin typeface="Times New Roman" panose="02020603050405020304" pitchFamily="18" charset="0"/>
                <a:ea typeface="+mj-ea"/>
                <a:cs typeface="Times New Roman" panose="02020603050405020304" pitchFamily="18" charset="0"/>
              </a:rPr>
              <a:t>Documents to be verified</a:t>
            </a:r>
            <a:endParaRPr lang="en-US" sz="4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46111" y="973394"/>
            <a:ext cx="10450257" cy="5683045"/>
          </a:xfrm>
        </p:spPr>
        <p:txBody>
          <a:bodyPr>
            <a:noAutofit/>
          </a:bodyPr>
          <a:lstStyle/>
          <a:p>
            <a:pPr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Certain useful documents which may be available with PU – </a:t>
            </a:r>
          </a:p>
          <a:p>
            <a:pPr lvl="1"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Client risk assessment.</a:t>
            </a:r>
          </a:p>
          <a:p>
            <a:pPr lvl="1"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Client KYC</a:t>
            </a:r>
          </a:p>
          <a:p>
            <a:pPr lvl="1"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Client acceptance / continuation evaluation</a:t>
            </a:r>
          </a:p>
          <a:p>
            <a:pPr lvl="1"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Checklist for final signature</a:t>
            </a:r>
          </a:p>
          <a:p>
            <a:pPr lvl="1"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Independence declaration &amp; confirmation</a:t>
            </a:r>
          </a:p>
          <a:p>
            <a:pPr lvl="1"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Confidentiality &amp; NDA</a:t>
            </a:r>
          </a:p>
          <a:p>
            <a:pPr lvl="1"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Six policies – Leadership responsibilities, Ethical requirements, Client acceptance &amp; continuation, Human resources, Engagement performance &amp; Monitoring.</a:t>
            </a:r>
          </a:p>
          <a:p>
            <a:pPr lvl="1" algn="just">
              <a:buFont typeface="Wingdings" panose="05000000000000000000" pitchFamily="2" charset="2"/>
              <a:buChar char="v"/>
            </a:pPr>
            <a:endParaRPr lang="en-US" sz="2800" dirty="0">
              <a:latin typeface="Times New Roman" panose="02020603050405020304" pitchFamily="18" charset="0"/>
              <a:cs typeface="Times New Roman" panose="02020603050405020304" pitchFamily="18" charset="0"/>
            </a:endParaRPr>
          </a:p>
          <a:p>
            <a:pPr marL="457200" lvl="1" indent="0" algn="just">
              <a:buNone/>
            </a:pPr>
            <a:endParaRPr lang="en-US" sz="2400" dirty="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v"/>
            </a:pPr>
            <a:endParaRPr lang="en-US" sz="28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75906C5-F695-4568-8DBE-E103B58526B0}" type="slidenum">
              <a:rPr lang="en-IN" smtClean="0"/>
              <a:t>39</a:t>
            </a:fld>
            <a:endParaRPr lang="en-IN"/>
          </a:p>
        </p:txBody>
      </p:sp>
    </p:spTree>
    <p:extLst>
      <p:ext uri="{BB962C8B-B14F-4D97-AF65-F5344CB8AC3E}">
        <p14:creationId xmlns:p14="http://schemas.microsoft.com/office/powerpoint/2010/main" val="3555402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469564" cy="690282"/>
          </a:xfrm>
        </p:spPr>
        <p:txBody>
          <a:bodyPr/>
          <a:lstStyle/>
          <a:p>
            <a:pPr algn="ctr"/>
            <a:r>
              <a:rPr lang="en-IN" b="1" dirty="0">
                <a:latin typeface="Times New Roman" panose="02020603050405020304" pitchFamily="18" charset="0"/>
                <a:cs typeface="Times New Roman" panose="02020603050405020304" pitchFamily="18" charset="0"/>
              </a:rPr>
              <a:t>Objective of Peer Review</a:t>
            </a:r>
          </a:p>
        </p:txBody>
      </p:sp>
      <p:sp>
        <p:nvSpPr>
          <p:cNvPr id="3" name="Content Placeholder 2"/>
          <p:cNvSpPr>
            <a:spLocks noGrp="1"/>
          </p:cNvSpPr>
          <p:nvPr>
            <p:ph idx="1"/>
          </p:nvPr>
        </p:nvSpPr>
        <p:spPr>
          <a:xfrm>
            <a:off x="646112" y="1300163"/>
            <a:ext cx="10469564" cy="5372099"/>
          </a:xfrm>
        </p:spPr>
        <p:txBody>
          <a:bodyPr>
            <a:normAutofit/>
          </a:bodyPr>
          <a:lstStyle/>
          <a:p>
            <a:pPr marL="0" indent="0" algn="just">
              <a:buNone/>
            </a:pPr>
            <a:r>
              <a:rPr lang="en-IN" sz="3000" dirty="0">
                <a:highlight>
                  <a:srgbClr val="008000"/>
                </a:highlight>
                <a:latin typeface="Times New Roman" panose="02020603050405020304" pitchFamily="18" charset="0"/>
                <a:cs typeface="Times New Roman" panose="02020603050405020304" pitchFamily="18" charset="0"/>
              </a:rPr>
              <a:t>Following negations should be taken positively </a:t>
            </a:r>
            <a:r>
              <a:rPr lang="en-IN" sz="3000" dirty="0">
                <a:latin typeface="Times New Roman" panose="02020603050405020304" pitchFamily="18" charset="0"/>
                <a:cs typeface="Times New Roman" panose="02020603050405020304" pitchFamily="18" charset="0"/>
              </a:rPr>
              <a:t>–</a:t>
            </a:r>
          </a:p>
          <a:p>
            <a:pPr algn="just"/>
            <a:r>
              <a:rPr lang="en-IN" sz="3000" dirty="0">
                <a:latin typeface="Times New Roman" panose="02020603050405020304" pitchFamily="18" charset="0"/>
                <a:cs typeface="Times New Roman" panose="02020603050405020304" pitchFamily="18" charset="0"/>
              </a:rPr>
              <a:t>The objective is – </a:t>
            </a:r>
          </a:p>
          <a:p>
            <a:pPr lvl="1" algn="just">
              <a:buFont typeface="Arial" panose="020B0604020202020204" pitchFamily="34" charset="0"/>
              <a:buChar char="•"/>
            </a:pPr>
            <a:r>
              <a:rPr lang="en-IN" sz="3000" dirty="0">
                <a:latin typeface="Times New Roman" panose="02020603050405020304" pitchFamily="18" charset="0"/>
                <a:cs typeface="Times New Roman" panose="02020603050405020304" pitchFamily="18" charset="0"/>
              </a:rPr>
              <a:t>Not to find deficiencies but improve the quality of services rendered.</a:t>
            </a:r>
          </a:p>
          <a:p>
            <a:pPr lvl="1" algn="just">
              <a:buFont typeface="Arial" panose="020B0604020202020204" pitchFamily="34" charset="0"/>
              <a:buChar char="•"/>
            </a:pPr>
            <a:r>
              <a:rPr lang="en-IN" sz="3000" dirty="0">
                <a:latin typeface="Times New Roman" panose="02020603050405020304" pitchFamily="18" charset="0"/>
                <a:cs typeface="Times New Roman" panose="02020603050405020304" pitchFamily="18" charset="0"/>
              </a:rPr>
              <a:t>Not to identify isolated cases of engagement failure but to identify the pervasive and chronic weakness.</a:t>
            </a:r>
          </a:p>
          <a:p>
            <a:pPr lvl="1" algn="just">
              <a:buFont typeface="Arial" panose="020B0604020202020204" pitchFamily="34" charset="0"/>
              <a:buChar char="•"/>
            </a:pPr>
            <a:r>
              <a:rPr lang="en-IN" sz="3000" dirty="0">
                <a:latin typeface="Times New Roman" panose="02020603050405020304" pitchFamily="18" charset="0"/>
                <a:cs typeface="Times New Roman" panose="02020603050405020304" pitchFamily="18" charset="0"/>
              </a:rPr>
              <a:t>Not to sit on the judgement of the PU but to evaluate the procedure followed.</a:t>
            </a:r>
          </a:p>
        </p:txBody>
      </p:sp>
      <p:sp>
        <p:nvSpPr>
          <p:cNvPr id="4" name="Slide Number Placeholder 3"/>
          <p:cNvSpPr>
            <a:spLocks noGrp="1"/>
          </p:cNvSpPr>
          <p:nvPr>
            <p:ph type="sldNum" sz="quarter" idx="12"/>
          </p:nvPr>
        </p:nvSpPr>
        <p:spPr/>
        <p:txBody>
          <a:bodyPr/>
          <a:lstStyle/>
          <a:p>
            <a:fld id="{B75906C5-F695-4568-8DBE-E103B58526B0}" type="slidenum">
              <a:rPr lang="en-IN" smtClean="0"/>
              <a:t>4</a:t>
            </a:fld>
            <a:endParaRPr lang="en-IN" dirty="0"/>
          </a:p>
        </p:txBody>
      </p:sp>
    </p:spTree>
    <p:extLst>
      <p:ext uri="{BB962C8B-B14F-4D97-AF65-F5344CB8AC3E}">
        <p14:creationId xmlns:p14="http://schemas.microsoft.com/office/powerpoint/2010/main" val="37477376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295729"/>
            <a:ext cx="10450257" cy="767687"/>
          </a:xfrm>
        </p:spPr>
        <p:txBody>
          <a:bodyPr/>
          <a:lstStyle/>
          <a:p>
            <a:pPr algn="ctr"/>
            <a:r>
              <a:rPr kumimoji="0" lang="en-US" sz="4400" b="1" i="0" u="none" strike="noStrike" kern="1200" cap="none" spc="0" normalizeH="0" baseline="0" noProof="0" dirty="0">
                <a:ln>
                  <a:noFill/>
                </a:ln>
                <a:solidFill>
                  <a:srgbClr val="EBEBEB"/>
                </a:solidFill>
                <a:effectLst/>
                <a:uLnTx/>
                <a:uFillTx/>
                <a:latin typeface="Times New Roman" panose="02020603050405020304" pitchFamily="18" charset="0"/>
                <a:ea typeface="+mj-ea"/>
                <a:cs typeface="Times New Roman" panose="02020603050405020304" pitchFamily="18" charset="0"/>
              </a:rPr>
              <a:t>Documents to be verified</a:t>
            </a:r>
            <a:endParaRPr lang="en-US" sz="4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46111" y="973394"/>
            <a:ext cx="10450257" cy="5683045"/>
          </a:xfrm>
        </p:spPr>
        <p:txBody>
          <a:bodyPr>
            <a:noAutofit/>
          </a:bodyPr>
          <a:lstStyle/>
          <a:p>
            <a:pPr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Certain useful documents which may be available with PU – </a:t>
            </a:r>
          </a:p>
          <a:p>
            <a:pPr lvl="1"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Annual policy revision document.</a:t>
            </a:r>
          </a:p>
          <a:p>
            <a:pPr lvl="1"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Company Law Applicability calculator</a:t>
            </a:r>
          </a:p>
          <a:p>
            <a:pPr lvl="1"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Audit Conclusion document</a:t>
            </a:r>
          </a:p>
          <a:p>
            <a:pPr lvl="1"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AS &amp; SA compliance chart including standardized worksheets</a:t>
            </a:r>
          </a:p>
          <a:p>
            <a:pPr lvl="1"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Office manual</a:t>
            </a:r>
          </a:p>
          <a:p>
            <a:pPr lvl="1"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Manual for performance evaluation</a:t>
            </a:r>
          </a:p>
          <a:p>
            <a:pPr lvl="1"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Write up about materiality &amp; sampling (Benford analysis)</a:t>
            </a:r>
          </a:p>
          <a:p>
            <a:pPr lvl="1" algn="just">
              <a:buFont typeface="Wingdings" panose="05000000000000000000" pitchFamily="2" charset="2"/>
              <a:buChar char="v"/>
            </a:pPr>
            <a:r>
              <a:rPr lang="en-US" sz="2800" dirty="0">
                <a:latin typeface="Times New Roman" panose="02020603050405020304" pitchFamily="18" charset="0"/>
                <a:cs typeface="Times New Roman" panose="02020603050405020304" pitchFamily="18" charset="0"/>
              </a:rPr>
              <a:t>Staff Training schedules &amp; training material</a:t>
            </a:r>
          </a:p>
          <a:p>
            <a:pPr marL="457200" lvl="1" indent="0" algn="just">
              <a:buNone/>
            </a:pPr>
            <a:endParaRPr lang="en-US" sz="2800" dirty="0">
              <a:latin typeface="Times New Roman" panose="02020603050405020304" pitchFamily="18" charset="0"/>
              <a:cs typeface="Times New Roman" panose="02020603050405020304" pitchFamily="18" charset="0"/>
            </a:endParaRPr>
          </a:p>
          <a:p>
            <a:pPr marL="457200" lvl="1" indent="0" algn="just">
              <a:buNone/>
            </a:pPr>
            <a:endParaRPr lang="en-US" sz="2400" dirty="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v"/>
            </a:pPr>
            <a:endParaRPr lang="en-US" sz="28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75906C5-F695-4568-8DBE-E103B58526B0}" type="slidenum">
              <a:rPr lang="en-IN" smtClean="0"/>
              <a:t>40</a:t>
            </a:fld>
            <a:endParaRPr lang="en-IN"/>
          </a:p>
        </p:txBody>
      </p:sp>
    </p:spTree>
    <p:extLst>
      <p:ext uri="{BB962C8B-B14F-4D97-AF65-F5344CB8AC3E}">
        <p14:creationId xmlns:p14="http://schemas.microsoft.com/office/powerpoint/2010/main" val="41659387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6111" y="1063416"/>
            <a:ext cx="10450257" cy="5632352"/>
          </a:xfrm>
        </p:spPr>
        <p:txBody>
          <a:bodyPr>
            <a:noAutofit/>
          </a:bodyPr>
          <a:lstStyle/>
          <a:p>
            <a:pPr marL="0" indent="0" algn="just">
              <a:buNone/>
            </a:pPr>
            <a:endParaRPr lang="en-US" sz="2800" b="1" i="1" u="sng" dirty="0">
              <a:latin typeface="Times New Roman" panose="02020603050405020304" pitchFamily="18" charset="0"/>
              <a:cs typeface="Times New Roman" panose="02020603050405020304" pitchFamily="18" charset="0"/>
            </a:endParaRPr>
          </a:p>
          <a:p>
            <a:pPr marL="0" indent="0" algn="just">
              <a:buNone/>
            </a:pPr>
            <a:endParaRPr lang="en-US" sz="2800" b="1" i="1" u="sng" dirty="0">
              <a:latin typeface="Times New Roman" panose="02020603050405020304" pitchFamily="18" charset="0"/>
              <a:cs typeface="Times New Roman" panose="02020603050405020304" pitchFamily="18" charset="0"/>
            </a:endParaRPr>
          </a:p>
          <a:p>
            <a:pPr marL="0" indent="0" algn="ctr">
              <a:buNone/>
            </a:pPr>
            <a:r>
              <a:rPr lang="en-US" sz="4800" b="1" u="sng" dirty="0">
                <a:latin typeface="Times New Roman" panose="02020603050405020304" pitchFamily="18" charset="0"/>
                <a:cs typeface="Times New Roman" panose="02020603050405020304" pitchFamily="18" charset="0"/>
              </a:rPr>
              <a:t>WORKING PAPERS OF RE</a:t>
            </a:r>
          </a:p>
        </p:txBody>
      </p:sp>
      <p:sp>
        <p:nvSpPr>
          <p:cNvPr id="4" name="Slide Number Placeholder 3"/>
          <p:cNvSpPr>
            <a:spLocks noGrp="1"/>
          </p:cNvSpPr>
          <p:nvPr>
            <p:ph type="sldNum" sz="quarter" idx="12"/>
          </p:nvPr>
        </p:nvSpPr>
        <p:spPr/>
        <p:txBody>
          <a:bodyPr/>
          <a:lstStyle/>
          <a:p>
            <a:fld id="{B75906C5-F695-4568-8DBE-E103B58526B0}" type="slidenum">
              <a:rPr lang="en-IN" smtClean="0"/>
              <a:t>41</a:t>
            </a:fld>
            <a:endParaRPr lang="en-IN"/>
          </a:p>
        </p:txBody>
      </p:sp>
    </p:spTree>
    <p:extLst>
      <p:ext uri="{BB962C8B-B14F-4D97-AF65-F5344CB8AC3E}">
        <p14:creationId xmlns:p14="http://schemas.microsoft.com/office/powerpoint/2010/main" val="37840155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450257" cy="696460"/>
          </a:xfrm>
        </p:spPr>
        <p:txBody>
          <a:bodyPr/>
          <a:lstStyle/>
          <a:p>
            <a:pPr algn="ctr"/>
            <a:r>
              <a:rPr lang="en-US" sz="4400" b="1" dirty="0">
                <a:latin typeface="Times New Roman" panose="02020603050405020304" pitchFamily="18" charset="0"/>
                <a:cs typeface="Times New Roman" panose="02020603050405020304" pitchFamily="18" charset="0"/>
              </a:rPr>
              <a:t>Working papers of Peer Reviewer</a:t>
            </a:r>
          </a:p>
        </p:txBody>
      </p:sp>
      <p:sp>
        <p:nvSpPr>
          <p:cNvPr id="3" name="Content Placeholder 2"/>
          <p:cNvSpPr>
            <a:spLocks noGrp="1"/>
          </p:cNvSpPr>
          <p:nvPr>
            <p:ph idx="1"/>
          </p:nvPr>
        </p:nvSpPr>
        <p:spPr>
          <a:xfrm>
            <a:off x="646111" y="1220405"/>
            <a:ext cx="10450257" cy="5439887"/>
          </a:xfrm>
        </p:spPr>
        <p:txBody>
          <a:bodyPr>
            <a:noAutofit/>
          </a:bodyPr>
          <a:lstStyle/>
          <a:p>
            <a:pPr marL="0" indent="0" algn="just">
              <a:buNone/>
            </a:pPr>
            <a:r>
              <a:rPr lang="en-US" sz="3000" dirty="0">
                <a:latin typeface="Times New Roman" panose="02020603050405020304" pitchFamily="18" charset="0"/>
                <a:cs typeface="Times New Roman" panose="02020603050405020304" pitchFamily="18" charset="0"/>
              </a:rPr>
              <a:t>Following documents should be obtained by the RE as part of his own working papers – </a:t>
            </a:r>
          </a:p>
          <a:p>
            <a:pPr algn="just">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Recent Firm card – to confirm the names and the number of partners of PU.</a:t>
            </a:r>
          </a:p>
          <a:p>
            <a:pPr algn="just">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Copy of Firm’s PAN and GSTR as KYC of PU</a:t>
            </a:r>
          </a:p>
          <a:p>
            <a:pPr algn="just">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A confirmation from PU that all the assurance clients are included in Annexure A to Form 1.</a:t>
            </a:r>
          </a:p>
        </p:txBody>
      </p:sp>
      <p:sp>
        <p:nvSpPr>
          <p:cNvPr id="4" name="Slide Number Placeholder 3"/>
          <p:cNvSpPr>
            <a:spLocks noGrp="1"/>
          </p:cNvSpPr>
          <p:nvPr>
            <p:ph type="sldNum" sz="quarter" idx="12"/>
          </p:nvPr>
        </p:nvSpPr>
        <p:spPr/>
        <p:txBody>
          <a:bodyPr/>
          <a:lstStyle/>
          <a:p>
            <a:fld id="{B75906C5-F695-4568-8DBE-E103B58526B0}" type="slidenum">
              <a:rPr lang="en-IN" smtClean="0"/>
              <a:t>42</a:t>
            </a:fld>
            <a:endParaRPr lang="en-IN"/>
          </a:p>
        </p:txBody>
      </p:sp>
    </p:spTree>
    <p:extLst>
      <p:ext uri="{BB962C8B-B14F-4D97-AF65-F5344CB8AC3E}">
        <p14:creationId xmlns:p14="http://schemas.microsoft.com/office/powerpoint/2010/main" val="34120788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450257" cy="696460"/>
          </a:xfrm>
        </p:spPr>
        <p:txBody>
          <a:bodyPr/>
          <a:lstStyle/>
          <a:p>
            <a:pPr algn="ctr"/>
            <a:r>
              <a:rPr lang="en-US" sz="4400" b="1" dirty="0">
                <a:latin typeface="Times New Roman" panose="02020603050405020304" pitchFamily="18" charset="0"/>
                <a:cs typeface="Times New Roman" panose="02020603050405020304" pitchFamily="18" charset="0"/>
              </a:rPr>
              <a:t>Working papers of Peer Reviewer</a:t>
            </a:r>
          </a:p>
        </p:txBody>
      </p:sp>
      <p:sp>
        <p:nvSpPr>
          <p:cNvPr id="3" name="Content Placeholder 2"/>
          <p:cNvSpPr>
            <a:spLocks noGrp="1"/>
          </p:cNvSpPr>
          <p:nvPr>
            <p:ph idx="1"/>
          </p:nvPr>
        </p:nvSpPr>
        <p:spPr>
          <a:xfrm>
            <a:off x="646111" y="1220405"/>
            <a:ext cx="10450257" cy="5439887"/>
          </a:xfrm>
        </p:spPr>
        <p:txBody>
          <a:bodyPr>
            <a:noAutofit/>
          </a:bodyPr>
          <a:lstStyle/>
          <a:p>
            <a:pPr lvl="1" algn="just">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Record and noting of all the documents checked at the PU level.</a:t>
            </a:r>
          </a:p>
          <a:p>
            <a:pPr lvl="1" algn="just">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Record and noting of all the documents available with PU and checked by RE in respect of assurance services rendered by PU.</a:t>
            </a:r>
          </a:p>
          <a:p>
            <a:pPr lvl="1" algn="just">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The working papers of the RE may be required to be submitted to PRB within 18 months of submission of Peer Review Report.</a:t>
            </a:r>
          </a:p>
        </p:txBody>
      </p:sp>
      <p:sp>
        <p:nvSpPr>
          <p:cNvPr id="4" name="Slide Number Placeholder 3"/>
          <p:cNvSpPr>
            <a:spLocks noGrp="1"/>
          </p:cNvSpPr>
          <p:nvPr>
            <p:ph type="sldNum" sz="quarter" idx="12"/>
          </p:nvPr>
        </p:nvSpPr>
        <p:spPr/>
        <p:txBody>
          <a:bodyPr/>
          <a:lstStyle/>
          <a:p>
            <a:fld id="{B75906C5-F695-4568-8DBE-E103B58526B0}" type="slidenum">
              <a:rPr lang="en-IN" smtClean="0"/>
              <a:t>43</a:t>
            </a:fld>
            <a:endParaRPr lang="en-IN"/>
          </a:p>
        </p:txBody>
      </p:sp>
    </p:spTree>
    <p:extLst>
      <p:ext uri="{BB962C8B-B14F-4D97-AF65-F5344CB8AC3E}">
        <p14:creationId xmlns:p14="http://schemas.microsoft.com/office/powerpoint/2010/main" val="15365493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450257" cy="696460"/>
          </a:xfrm>
        </p:spPr>
        <p:txBody>
          <a:bodyPr/>
          <a:lstStyle/>
          <a:p>
            <a:pPr algn="ctr"/>
            <a:r>
              <a:rPr lang="en-US" sz="4400" b="1" dirty="0">
                <a:latin typeface="Times New Roman" panose="02020603050405020304" pitchFamily="18" charset="0"/>
                <a:cs typeface="Times New Roman" panose="02020603050405020304" pitchFamily="18" charset="0"/>
              </a:rPr>
              <a:t>Peer Review important points</a:t>
            </a:r>
          </a:p>
        </p:txBody>
      </p:sp>
      <p:sp>
        <p:nvSpPr>
          <p:cNvPr id="3" name="Content Placeholder 2"/>
          <p:cNvSpPr>
            <a:spLocks noGrp="1"/>
          </p:cNvSpPr>
          <p:nvPr>
            <p:ph idx="1"/>
          </p:nvPr>
        </p:nvSpPr>
        <p:spPr>
          <a:xfrm>
            <a:off x="646111" y="1220405"/>
            <a:ext cx="10450257" cy="5439887"/>
          </a:xfrm>
        </p:spPr>
        <p:txBody>
          <a:bodyPr>
            <a:noAutofit/>
          </a:bodyPr>
          <a:lstStyle/>
          <a:p>
            <a:pPr algn="just">
              <a:buFont typeface="Arial" panose="020B0604020202020204" pitchFamily="34" charset="0"/>
              <a:buChar char="•"/>
            </a:pPr>
            <a:r>
              <a:rPr lang="en-US" sz="2600" dirty="0">
                <a:latin typeface="Times New Roman" panose="02020603050405020304" pitchFamily="18" charset="0"/>
                <a:cs typeface="Times New Roman" panose="02020603050405020304" pitchFamily="18" charset="0"/>
              </a:rPr>
              <a:t>True &amp; Fair view  - </a:t>
            </a:r>
          </a:p>
          <a:p>
            <a:pPr lvl="1" algn="just">
              <a:buFont typeface="Wingdings" panose="05000000000000000000" pitchFamily="2" charset="2"/>
              <a:buChar char="Ø"/>
            </a:pPr>
            <a:r>
              <a:rPr lang="en-US" sz="2600" dirty="0">
                <a:latin typeface="Times New Roman" panose="02020603050405020304" pitchFamily="18" charset="0"/>
                <a:cs typeface="Times New Roman" panose="02020603050405020304" pitchFamily="18" charset="0"/>
              </a:rPr>
              <a:t>It is seen number of times that the final accounts signed by PU do not have sufficient disclosures as required by Schedule III of Companies Act. Similarly, different Partners &amp; Branches do not follow any consistency in formats &amp; disclosures.</a:t>
            </a:r>
          </a:p>
          <a:p>
            <a:pPr lvl="1" algn="just">
              <a:buFont typeface="Wingdings" panose="05000000000000000000" pitchFamily="2" charset="2"/>
              <a:buChar char="Ø"/>
            </a:pPr>
            <a:r>
              <a:rPr lang="en-US" sz="2600" dirty="0">
                <a:latin typeface="Times New Roman" panose="02020603050405020304" pitchFamily="18" charset="0"/>
                <a:cs typeface="Times New Roman" panose="02020603050405020304" pitchFamily="18" charset="0"/>
              </a:rPr>
              <a:t>Insufficient disclosures mean the accounts are not fairly prepared since all significant information required to be disclosed is not disclosed.</a:t>
            </a:r>
          </a:p>
          <a:p>
            <a:pPr lvl="1" algn="just">
              <a:buFont typeface="Wingdings" panose="05000000000000000000" pitchFamily="2" charset="2"/>
              <a:buChar char="Ø"/>
            </a:pPr>
            <a:r>
              <a:rPr lang="en-US" sz="2600" dirty="0">
                <a:latin typeface="Times New Roman" panose="02020603050405020304" pitchFamily="18" charset="0"/>
                <a:cs typeface="Times New Roman" panose="02020603050405020304" pitchFamily="18" charset="0"/>
              </a:rPr>
              <a:t>This case may require the issuance of Preliminary report or Qualified report of PU by the Peer Reviewer.</a:t>
            </a:r>
          </a:p>
          <a:p>
            <a:pPr algn="just">
              <a:buFont typeface="Arial" panose="020B0604020202020204" pitchFamily="34" charset="0"/>
              <a:buChar char="•"/>
            </a:pPr>
            <a:r>
              <a:rPr lang="en-US" sz="2600" dirty="0">
                <a:latin typeface="Times New Roman" panose="02020603050405020304" pitchFamily="18" charset="0"/>
                <a:cs typeface="Times New Roman" panose="02020603050405020304" pitchFamily="18" charset="0"/>
              </a:rPr>
              <a:t>As per Peer Review guidelines, the Peer Reviewer shall not take any extracts of the PU’s clients’ files or records made available to him while conducting the Peer Review.</a:t>
            </a:r>
          </a:p>
        </p:txBody>
      </p:sp>
      <p:sp>
        <p:nvSpPr>
          <p:cNvPr id="4" name="Slide Number Placeholder 3"/>
          <p:cNvSpPr>
            <a:spLocks noGrp="1"/>
          </p:cNvSpPr>
          <p:nvPr>
            <p:ph type="sldNum" sz="quarter" idx="12"/>
          </p:nvPr>
        </p:nvSpPr>
        <p:spPr/>
        <p:txBody>
          <a:bodyPr/>
          <a:lstStyle/>
          <a:p>
            <a:fld id="{B75906C5-F695-4568-8DBE-E103B58526B0}" type="slidenum">
              <a:rPr lang="en-IN" smtClean="0"/>
              <a:t>44</a:t>
            </a:fld>
            <a:endParaRPr lang="en-IN"/>
          </a:p>
        </p:txBody>
      </p:sp>
    </p:spTree>
    <p:extLst>
      <p:ext uri="{BB962C8B-B14F-4D97-AF65-F5344CB8AC3E}">
        <p14:creationId xmlns:p14="http://schemas.microsoft.com/office/powerpoint/2010/main" val="7179730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6111" y="1063416"/>
            <a:ext cx="10450257" cy="5632352"/>
          </a:xfrm>
        </p:spPr>
        <p:txBody>
          <a:bodyPr>
            <a:noAutofit/>
          </a:bodyPr>
          <a:lstStyle/>
          <a:p>
            <a:pPr marL="0" indent="0" algn="just">
              <a:buNone/>
            </a:pPr>
            <a:endParaRPr lang="en-US" sz="2800" b="1" i="1" u="sng" dirty="0">
              <a:latin typeface="Times New Roman" panose="02020603050405020304" pitchFamily="18" charset="0"/>
              <a:cs typeface="Times New Roman" panose="02020603050405020304" pitchFamily="18" charset="0"/>
            </a:endParaRPr>
          </a:p>
          <a:p>
            <a:pPr marL="0" indent="0" algn="just">
              <a:buNone/>
            </a:pPr>
            <a:endParaRPr lang="en-US" sz="2800" b="1" i="1" u="sng" dirty="0">
              <a:latin typeface="Times New Roman" panose="02020603050405020304" pitchFamily="18" charset="0"/>
              <a:cs typeface="Times New Roman" panose="02020603050405020304" pitchFamily="18" charset="0"/>
            </a:endParaRPr>
          </a:p>
          <a:p>
            <a:pPr marL="0" indent="0" algn="ctr">
              <a:buNone/>
            </a:pPr>
            <a:r>
              <a:rPr lang="en-US" sz="4800" b="1" u="sng" dirty="0">
                <a:latin typeface="Times New Roman" panose="02020603050405020304" pitchFamily="18" charset="0"/>
                <a:cs typeface="Times New Roman" panose="02020603050405020304" pitchFamily="18" charset="0"/>
              </a:rPr>
              <a:t>PEER REVIEW REPORT &amp; CERTIFICATE</a:t>
            </a:r>
          </a:p>
        </p:txBody>
      </p:sp>
      <p:sp>
        <p:nvSpPr>
          <p:cNvPr id="4" name="Slide Number Placeholder 3"/>
          <p:cNvSpPr>
            <a:spLocks noGrp="1"/>
          </p:cNvSpPr>
          <p:nvPr>
            <p:ph type="sldNum" sz="quarter" idx="12"/>
          </p:nvPr>
        </p:nvSpPr>
        <p:spPr/>
        <p:txBody>
          <a:bodyPr/>
          <a:lstStyle/>
          <a:p>
            <a:fld id="{B75906C5-F695-4568-8DBE-E103B58526B0}" type="slidenum">
              <a:rPr lang="en-IN" smtClean="0"/>
              <a:t>45</a:t>
            </a:fld>
            <a:endParaRPr lang="en-IN"/>
          </a:p>
        </p:txBody>
      </p:sp>
    </p:spTree>
    <p:extLst>
      <p:ext uri="{BB962C8B-B14F-4D97-AF65-F5344CB8AC3E}">
        <p14:creationId xmlns:p14="http://schemas.microsoft.com/office/powerpoint/2010/main" val="2106329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450257" cy="696460"/>
          </a:xfrm>
        </p:spPr>
        <p:txBody>
          <a:bodyPr/>
          <a:lstStyle/>
          <a:p>
            <a:pPr algn="ctr"/>
            <a:r>
              <a:rPr lang="en-US" sz="4400" b="1" dirty="0">
                <a:latin typeface="Times New Roman" panose="02020603050405020304" pitchFamily="18" charset="0"/>
                <a:cs typeface="Times New Roman" panose="02020603050405020304" pitchFamily="18" charset="0"/>
              </a:rPr>
              <a:t>Peer Review Report</a:t>
            </a:r>
          </a:p>
        </p:txBody>
      </p:sp>
      <p:sp>
        <p:nvSpPr>
          <p:cNvPr id="3" name="Content Placeholder 2"/>
          <p:cNvSpPr>
            <a:spLocks noGrp="1"/>
          </p:cNvSpPr>
          <p:nvPr>
            <p:ph idx="1"/>
          </p:nvPr>
        </p:nvSpPr>
        <p:spPr>
          <a:xfrm>
            <a:off x="646111" y="1220405"/>
            <a:ext cx="10450257" cy="5439887"/>
          </a:xfrm>
        </p:spPr>
        <p:txBody>
          <a:bodyPr>
            <a:noAutofit/>
          </a:bodyPr>
          <a:lstStyle/>
          <a:p>
            <a:pPr algn="just">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The Final Report of the Peer Review is to be submitted to PRB as per the Model Final Report format of PRB.</a:t>
            </a:r>
          </a:p>
          <a:p>
            <a:pPr algn="just">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Annexure I, II are required to be attached.</a:t>
            </a:r>
          </a:p>
          <a:p>
            <a:pPr algn="just">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Annexure III is applicable w.e.f. 1</a:t>
            </a:r>
            <a:r>
              <a:rPr lang="en-US" sz="3000" baseline="30000" dirty="0">
                <a:latin typeface="Times New Roman" panose="02020603050405020304" pitchFamily="18" charset="0"/>
                <a:cs typeface="Times New Roman" panose="02020603050405020304" pitchFamily="18" charset="0"/>
              </a:rPr>
              <a:t>st</a:t>
            </a:r>
            <a:r>
              <a:rPr lang="en-US" sz="3000" dirty="0">
                <a:latin typeface="Times New Roman" panose="02020603050405020304" pitchFamily="18" charset="0"/>
                <a:cs typeface="Times New Roman" panose="02020603050405020304" pitchFamily="18" charset="0"/>
              </a:rPr>
              <a:t> April 2023 in respect of PU’s carrying out the audit of Listed entities, Banks other than co-operative banks (except multistate co-operative) and Insurance companies. It is recommendatory for other PU.</a:t>
            </a:r>
          </a:p>
          <a:p>
            <a:pPr algn="just">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In case the RE observes any deficiencies in the system of quality control for assurance services by PU, he has to issue a Preliminary Report addressed to PU asking for the representation from PU on the observations.</a:t>
            </a:r>
          </a:p>
        </p:txBody>
      </p:sp>
      <p:sp>
        <p:nvSpPr>
          <p:cNvPr id="4" name="Slide Number Placeholder 3"/>
          <p:cNvSpPr>
            <a:spLocks noGrp="1"/>
          </p:cNvSpPr>
          <p:nvPr>
            <p:ph type="sldNum" sz="quarter" idx="12"/>
          </p:nvPr>
        </p:nvSpPr>
        <p:spPr/>
        <p:txBody>
          <a:bodyPr/>
          <a:lstStyle/>
          <a:p>
            <a:fld id="{B75906C5-F695-4568-8DBE-E103B58526B0}" type="slidenum">
              <a:rPr lang="en-IN" smtClean="0"/>
              <a:t>46</a:t>
            </a:fld>
            <a:endParaRPr lang="en-IN"/>
          </a:p>
        </p:txBody>
      </p:sp>
    </p:spTree>
    <p:extLst>
      <p:ext uri="{BB962C8B-B14F-4D97-AF65-F5344CB8AC3E}">
        <p14:creationId xmlns:p14="http://schemas.microsoft.com/office/powerpoint/2010/main" val="32289408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450257" cy="696460"/>
          </a:xfrm>
        </p:spPr>
        <p:txBody>
          <a:bodyPr/>
          <a:lstStyle/>
          <a:p>
            <a:pPr algn="ctr"/>
            <a:r>
              <a:rPr lang="en-US" sz="4400" b="1" dirty="0">
                <a:latin typeface="Times New Roman" panose="02020603050405020304" pitchFamily="18" charset="0"/>
                <a:cs typeface="Times New Roman" panose="02020603050405020304" pitchFamily="18" charset="0"/>
              </a:rPr>
              <a:t>Peer Review Report</a:t>
            </a:r>
          </a:p>
        </p:txBody>
      </p:sp>
      <p:sp>
        <p:nvSpPr>
          <p:cNvPr id="3" name="Content Placeholder 2"/>
          <p:cNvSpPr>
            <a:spLocks noGrp="1"/>
          </p:cNvSpPr>
          <p:nvPr>
            <p:ph idx="1"/>
          </p:nvPr>
        </p:nvSpPr>
        <p:spPr>
          <a:xfrm>
            <a:off x="646111" y="1220405"/>
            <a:ext cx="10450257" cy="5439887"/>
          </a:xfrm>
        </p:spPr>
        <p:txBody>
          <a:bodyPr>
            <a:noAutofit/>
          </a:bodyPr>
          <a:lstStyle/>
          <a:p>
            <a:pPr algn="just">
              <a:buFont typeface="Arial" panose="020B0604020202020204" pitchFamily="34" charset="0"/>
              <a:buChar char="•"/>
            </a:pPr>
            <a:r>
              <a:rPr lang="en-US" sz="2900" dirty="0">
                <a:latin typeface="Times New Roman" panose="02020603050405020304" pitchFamily="18" charset="0"/>
                <a:cs typeface="Times New Roman" panose="02020603050405020304" pitchFamily="18" charset="0"/>
              </a:rPr>
              <a:t>If the representation received from PU is satisfactory, RE may issue Final Report.</a:t>
            </a:r>
          </a:p>
          <a:p>
            <a:pPr algn="just">
              <a:buFont typeface="Arial" panose="020B0604020202020204" pitchFamily="34" charset="0"/>
              <a:buChar char="•"/>
            </a:pPr>
            <a:r>
              <a:rPr lang="en-US" sz="2900" dirty="0">
                <a:latin typeface="Times New Roman" panose="02020603050405020304" pitchFamily="18" charset="0"/>
                <a:cs typeface="Times New Roman" panose="02020603050405020304" pitchFamily="18" charset="0"/>
              </a:rPr>
              <a:t>If the representation received from the PU is not satisfactory, the RE may issue Qualified Final Report as per the format provided by PRB. </a:t>
            </a:r>
          </a:p>
          <a:p>
            <a:pPr algn="just">
              <a:buFont typeface="Arial" panose="020B0604020202020204" pitchFamily="34" charset="0"/>
              <a:buChar char="•"/>
            </a:pPr>
            <a:r>
              <a:rPr lang="en-US" sz="2900" dirty="0">
                <a:latin typeface="Times New Roman" panose="02020603050405020304" pitchFamily="18" charset="0"/>
                <a:cs typeface="Times New Roman" panose="02020603050405020304" pitchFamily="18" charset="0"/>
              </a:rPr>
              <a:t>Such Qualified Report becomes necessary – </a:t>
            </a:r>
          </a:p>
          <a:p>
            <a:pPr lvl="1" algn="just">
              <a:buFont typeface="Wingdings" panose="05000000000000000000" pitchFamily="2" charset="2"/>
              <a:buChar char="v"/>
            </a:pPr>
            <a:r>
              <a:rPr lang="en-US" sz="2900" dirty="0">
                <a:latin typeface="Times New Roman" panose="02020603050405020304" pitchFamily="18" charset="0"/>
                <a:cs typeface="Times New Roman" panose="02020603050405020304" pitchFamily="18" charset="0"/>
              </a:rPr>
              <a:t>When the weakness in the control or engagement performance deficiencies are pervasive and of chronic nature.</a:t>
            </a:r>
          </a:p>
          <a:p>
            <a:pPr lvl="1" algn="just">
              <a:buFont typeface="Wingdings" panose="05000000000000000000" pitchFamily="2" charset="2"/>
              <a:buChar char="v"/>
            </a:pPr>
            <a:r>
              <a:rPr lang="en-US" sz="2900" dirty="0">
                <a:latin typeface="Times New Roman" panose="02020603050405020304" pitchFamily="18" charset="0"/>
                <a:cs typeface="Times New Roman" panose="02020603050405020304" pitchFamily="18" charset="0"/>
              </a:rPr>
              <a:t>The financial statements of the client of PU did not include of the disclosures required by technical, professional and ethical standards.</a:t>
            </a:r>
          </a:p>
        </p:txBody>
      </p:sp>
      <p:sp>
        <p:nvSpPr>
          <p:cNvPr id="4" name="Slide Number Placeholder 3"/>
          <p:cNvSpPr>
            <a:spLocks noGrp="1"/>
          </p:cNvSpPr>
          <p:nvPr>
            <p:ph type="sldNum" sz="quarter" idx="12"/>
          </p:nvPr>
        </p:nvSpPr>
        <p:spPr/>
        <p:txBody>
          <a:bodyPr/>
          <a:lstStyle/>
          <a:p>
            <a:fld id="{B75906C5-F695-4568-8DBE-E103B58526B0}" type="slidenum">
              <a:rPr lang="en-IN" smtClean="0"/>
              <a:t>47</a:t>
            </a:fld>
            <a:endParaRPr lang="en-IN"/>
          </a:p>
        </p:txBody>
      </p:sp>
    </p:spTree>
    <p:extLst>
      <p:ext uri="{BB962C8B-B14F-4D97-AF65-F5344CB8AC3E}">
        <p14:creationId xmlns:p14="http://schemas.microsoft.com/office/powerpoint/2010/main" val="38975555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450257" cy="696460"/>
          </a:xfrm>
        </p:spPr>
        <p:txBody>
          <a:bodyPr/>
          <a:lstStyle/>
          <a:p>
            <a:pPr algn="ctr"/>
            <a:r>
              <a:rPr lang="en-US" sz="4400" b="1" dirty="0">
                <a:latin typeface="Times New Roman" panose="02020603050405020304" pitchFamily="18" charset="0"/>
                <a:cs typeface="Times New Roman" panose="02020603050405020304" pitchFamily="18" charset="0"/>
              </a:rPr>
              <a:t>Peer Review Report</a:t>
            </a:r>
          </a:p>
        </p:txBody>
      </p:sp>
      <p:sp>
        <p:nvSpPr>
          <p:cNvPr id="3" name="Content Placeholder 2"/>
          <p:cNvSpPr>
            <a:spLocks noGrp="1"/>
          </p:cNvSpPr>
          <p:nvPr>
            <p:ph idx="1"/>
          </p:nvPr>
        </p:nvSpPr>
        <p:spPr>
          <a:xfrm>
            <a:off x="646111" y="1220405"/>
            <a:ext cx="10450257" cy="5439887"/>
          </a:xfrm>
        </p:spPr>
        <p:txBody>
          <a:bodyPr>
            <a:noAutofit/>
          </a:bodyPr>
          <a:lstStyle/>
          <a:p>
            <a:pPr algn="just">
              <a:buFont typeface="Arial" panose="020B0604020202020204" pitchFamily="34" charset="0"/>
              <a:buChar char="•"/>
            </a:pPr>
            <a:r>
              <a:rPr lang="en-US" sz="2900" dirty="0">
                <a:latin typeface="Times New Roman" panose="02020603050405020304" pitchFamily="18" charset="0"/>
                <a:cs typeface="Times New Roman" panose="02020603050405020304" pitchFamily="18" charset="0"/>
              </a:rPr>
              <a:t>Along with the Final Report, the RE has to attach following documents – </a:t>
            </a:r>
          </a:p>
          <a:p>
            <a:pPr lvl="1" algn="just">
              <a:buFont typeface="Wingdings" panose="05000000000000000000" pitchFamily="2" charset="2"/>
              <a:buChar char="v"/>
            </a:pPr>
            <a:r>
              <a:rPr lang="en-US" sz="2900" dirty="0">
                <a:latin typeface="Times New Roman" panose="02020603050405020304" pitchFamily="18" charset="0"/>
                <a:cs typeface="Times New Roman" panose="02020603050405020304" pitchFamily="18" charset="0"/>
              </a:rPr>
              <a:t>Annexure A – checklist of the documents submitted and compliance checklist.</a:t>
            </a:r>
          </a:p>
          <a:p>
            <a:pPr lvl="1" algn="just">
              <a:buFont typeface="Wingdings" panose="05000000000000000000" pitchFamily="2" charset="2"/>
              <a:buChar char="v"/>
            </a:pPr>
            <a:r>
              <a:rPr lang="en-US" sz="2900" dirty="0">
                <a:latin typeface="Times New Roman" panose="02020603050405020304" pitchFamily="18" charset="0"/>
                <a:cs typeface="Times New Roman" panose="02020603050405020304" pitchFamily="18" charset="0"/>
              </a:rPr>
              <a:t>Annexure I – comprising of 24 questions to be answered in “Yes/ No/ NA” format.</a:t>
            </a:r>
          </a:p>
          <a:p>
            <a:pPr lvl="1" algn="just">
              <a:buFont typeface="Wingdings" panose="05000000000000000000" pitchFamily="2" charset="2"/>
              <a:buChar char="v"/>
            </a:pPr>
            <a:r>
              <a:rPr lang="en-US" sz="2900" dirty="0">
                <a:latin typeface="Times New Roman" panose="02020603050405020304" pitchFamily="18" charset="0"/>
                <a:cs typeface="Times New Roman" panose="02020603050405020304" pitchFamily="18" charset="0"/>
              </a:rPr>
              <a:t>Annexure II – Compliance according to SQC 1 – 36 questions with many sub points under each question to be answered elaborately where ever necessary.</a:t>
            </a:r>
          </a:p>
          <a:p>
            <a:pPr lvl="1" algn="just">
              <a:buFont typeface="Wingdings" panose="05000000000000000000" pitchFamily="2" charset="2"/>
              <a:buChar char="v"/>
            </a:pPr>
            <a:r>
              <a:rPr lang="en-US" sz="2900" dirty="0">
                <a:latin typeface="Times New Roman" panose="02020603050405020304" pitchFamily="18" charset="0"/>
                <a:cs typeface="Times New Roman" panose="02020603050405020304" pitchFamily="18" charset="0"/>
              </a:rPr>
              <a:t>Annexure III – AQMM V 1.0 – self assessment by PU and assessment by RE in 3 parts – Total 600 marks.</a:t>
            </a:r>
          </a:p>
        </p:txBody>
      </p:sp>
      <p:sp>
        <p:nvSpPr>
          <p:cNvPr id="4" name="Slide Number Placeholder 3"/>
          <p:cNvSpPr>
            <a:spLocks noGrp="1"/>
          </p:cNvSpPr>
          <p:nvPr>
            <p:ph type="sldNum" sz="quarter" idx="12"/>
          </p:nvPr>
        </p:nvSpPr>
        <p:spPr/>
        <p:txBody>
          <a:bodyPr/>
          <a:lstStyle/>
          <a:p>
            <a:fld id="{B75906C5-F695-4568-8DBE-E103B58526B0}" type="slidenum">
              <a:rPr lang="en-IN" smtClean="0"/>
              <a:t>48</a:t>
            </a:fld>
            <a:endParaRPr lang="en-IN"/>
          </a:p>
        </p:txBody>
      </p:sp>
    </p:spTree>
    <p:extLst>
      <p:ext uri="{BB962C8B-B14F-4D97-AF65-F5344CB8AC3E}">
        <p14:creationId xmlns:p14="http://schemas.microsoft.com/office/powerpoint/2010/main" val="23492436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450257" cy="696460"/>
          </a:xfrm>
        </p:spPr>
        <p:txBody>
          <a:bodyPr/>
          <a:lstStyle/>
          <a:p>
            <a:pPr algn="ctr"/>
            <a:r>
              <a:rPr lang="en-US" sz="4400" b="1" dirty="0">
                <a:latin typeface="Times New Roman" panose="02020603050405020304" pitchFamily="18" charset="0"/>
                <a:cs typeface="Times New Roman" panose="02020603050405020304" pitchFamily="18" charset="0"/>
              </a:rPr>
              <a:t>Peer Review Report</a:t>
            </a:r>
          </a:p>
        </p:txBody>
      </p:sp>
      <p:sp>
        <p:nvSpPr>
          <p:cNvPr id="3" name="Content Placeholder 2"/>
          <p:cNvSpPr>
            <a:spLocks noGrp="1"/>
          </p:cNvSpPr>
          <p:nvPr>
            <p:ph idx="1"/>
          </p:nvPr>
        </p:nvSpPr>
        <p:spPr>
          <a:xfrm>
            <a:off x="646111" y="1220405"/>
            <a:ext cx="10450257" cy="5439887"/>
          </a:xfrm>
        </p:spPr>
        <p:txBody>
          <a:bodyPr>
            <a:noAutofit/>
          </a:bodyPr>
          <a:lstStyle/>
          <a:p>
            <a:pPr lvl="1" algn="just">
              <a:buFont typeface="Wingdings" panose="05000000000000000000" pitchFamily="2" charset="2"/>
              <a:buChar char="v"/>
            </a:pPr>
            <a:r>
              <a:rPr lang="en-US" sz="3000" dirty="0">
                <a:latin typeface="Times New Roman" panose="02020603050405020304" pitchFamily="18" charset="0"/>
                <a:cs typeface="Times New Roman" panose="02020603050405020304" pitchFamily="18" charset="0"/>
              </a:rPr>
              <a:t>Final bill of the RE along with receipt for payment received from PU.</a:t>
            </a:r>
          </a:p>
          <a:p>
            <a:pPr lvl="1" algn="just">
              <a:buFont typeface="Wingdings" panose="05000000000000000000" pitchFamily="2" charset="2"/>
              <a:buChar char="v"/>
            </a:pPr>
            <a:r>
              <a:rPr lang="en-US" sz="3000" dirty="0">
                <a:latin typeface="Times New Roman" panose="02020603050405020304" pitchFamily="18" charset="0"/>
                <a:cs typeface="Times New Roman" panose="02020603050405020304" pitchFamily="18" charset="0"/>
              </a:rPr>
              <a:t>Copy of Form 1 – questionnaire received from PU.</a:t>
            </a:r>
          </a:p>
          <a:p>
            <a:pPr lvl="1" algn="just">
              <a:buFont typeface="Wingdings" panose="05000000000000000000" pitchFamily="2" charset="2"/>
              <a:buChar char="v"/>
            </a:pPr>
            <a:r>
              <a:rPr lang="en-US" sz="3000" dirty="0">
                <a:latin typeface="Times New Roman" panose="02020603050405020304" pitchFamily="18" charset="0"/>
                <a:cs typeface="Times New Roman" panose="02020603050405020304" pitchFamily="18" charset="0"/>
              </a:rPr>
              <a:t>List of sample selected by RE along with the basis for selection.</a:t>
            </a:r>
          </a:p>
          <a:p>
            <a:pPr lvl="1" algn="just">
              <a:buFont typeface="Wingdings" panose="05000000000000000000" pitchFamily="2" charset="2"/>
              <a:buChar char="v"/>
            </a:pPr>
            <a:r>
              <a:rPr lang="en-US" sz="3000" dirty="0">
                <a:latin typeface="Times New Roman" panose="02020603050405020304" pitchFamily="18" charset="0"/>
                <a:cs typeface="Times New Roman" panose="02020603050405020304" pitchFamily="18" charset="0"/>
              </a:rPr>
              <a:t>Form 9 - Letter of submission of report by RE to PRB along with confirmation of the receipt of the report by PU.</a:t>
            </a:r>
          </a:p>
          <a:p>
            <a:pPr lvl="1" algn="just">
              <a:buFont typeface="Wingdings" panose="05000000000000000000" pitchFamily="2" charset="2"/>
              <a:buChar char="v"/>
            </a:pPr>
            <a:r>
              <a:rPr lang="en-US" sz="3000" dirty="0">
                <a:latin typeface="Times New Roman" panose="02020603050405020304" pitchFamily="18" charset="0"/>
                <a:cs typeface="Times New Roman" panose="02020603050405020304" pitchFamily="18" charset="0"/>
              </a:rPr>
              <a:t>Copy of Preliminary Report – if any – along with PU’s submissions on the same.</a:t>
            </a:r>
          </a:p>
        </p:txBody>
      </p:sp>
      <p:sp>
        <p:nvSpPr>
          <p:cNvPr id="4" name="Slide Number Placeholder 3"/>
          <p:cNvSpPr>
            <a:spLocks noGrp="1"/>
          </p:cNvSpPr>
          <p:nvPr>
            <p:ph type="sldNum" sz="quarter" idx="12"/>
          </p:nvPr>
        </p:nvSpPr>
        <p:spPr/>
        <p:txBody>
          <a:bodyPr/>
          <a:lstStyle/>
          <a:p>
            <a:fld id="{B75906C5-F695-4568-8DBE-E103B58526B0}" type="slidenum">
              <a:rPr lang="en-IN" smtClean="0"/>
              <a:t>49</a:t>
            </a:fld>
            <a:endParaRPr lang="en-IN"/>
          </a:p>
        </p:txBody>
      </p:sp>
    </p:spTree>
    <p:extLst>
      <p:ext uri="{BB962C8B-B14F-4D97-AF65-F5344CB8AC3E}">
        <p14:creationId xmlns:p14="http://schemas.microsoft.com/office/powerpoint/2010/main" val="2303151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295729"/>
            <a:ext cx="10450257" cy="767687"/>
          </a:xfrm>
        </p:spPr>
        <p:txBody>
          <a:bodyPr/>
          <a:lstStyle/>
          <a:p>
            <a:pPr algn="ctr"/>
            <a:r>
              <a:rPr lang="en-IN" b="1" dirty="0">
                <a:latin typeface="Times New Roman" panose="02020603050405020304" pitchFamily="18" charset="0"/>
                <a:cs typeface="Times New Roman" panose="02020603050405020304" pitchFamily="18" charset="0"/>
              </a:rPr>
              <a:t>Peer review of PU</a:t>
            </a:r>
          </a:p>
        </p:txBody>
      </p:sp>
      <p:sp>
        <p:nvSpPr>
          <p:cNvPr id="3" name="Content Placeholder 2"/>
          <p:cNvSpPr>
            <a:spLocks noGrp="1"/>
          </p:cNvSpPr>
          <p:nvPr>
            <p:ph idx="1"/>
          </p:nvPr>
        </p:nvSpPr>
        <p:spPr>
          <a:xfrm>
            <a:off x="646111" y="1063416"/>
            <a:ext cx="10798637" cy="5596876"/>
          </a:xfrm>
        </p:spPr>
        <p:txBody>
          <a:bodyPr>
            <a:noAutofit/>
          </a:bodyPr>
          <a:lstStyle/>
          <a:p>
            <a:pPr marL="0" indent="0" algn="just">
              <a:buNone/>
            </a:pPr>
            <a:r>
              <a:rPr lang="en-US" sz="3000" b="1" u="sng" dirty="0">
                <a:highlight>
                  <a:srgbClr val="008000"/>
                </a:highlight>
                <a:latin typeface="Times New Roman" panose="02020603050405020304" pitchFamily="18" charset="0"/>
                <a:cs typeface="Times New Roman" panose="02020603050405020304" pitchFamily="18" charset="0"/>
              </a:rPr>
              <a:t>The focus </a:t>
            </a:r>
            <a:r>
              <a:rPr lang="en-US" sz="3000" dirty="0">
                <a:highlight>
                  <a:srgbClr val="008000"/>
                </a:highlight>
                <a:latin typeface="Times New Roman" panose="02020603050405020304" pitchFamily="18" charset="0"/>
                <a:cs typeface="Times New Roman" panose="02020603050405020304" pitchFamily="18" charset="0"/>
              </a:rPr>
              <a:t>of the Peer Review </a:t>
            </a:r>
            <a:r>
              <a:rPr lang="en-US" sz="3000" dirty="0">
                <a:latin typeface="Times New Roman" panose="02020603050405020304" pitchFamily="18" charset="0"/>
                <a:cs typeface="Times New Roman" panose="02020603050405020304" pitchFamily="18" charset="0"/>
              </a:rPr>
              <a:t> – </a:t>
            </a:r>
          </a:p>
          <a:p>
            <a:pPr marL="971550" lvl="1" indent="-514350" algn="just">
              <a:buFont typeface="+mj-lt"/>
              <a:buAutoNum type="arabicPeriod"/>
            </a:pPr>
            <a:r>
              <a:rPr lang="en-US" sz="2800" dirty="0">
                <a:latin typeface="Times New Roman" panose="02020603050405020304" pitchFamily="18" charset="0"/>
                <a:cs typeface="Times New Roman" panose="02020603050405020304" pitchFamily="18" charset="0"/>
              </a:rPr>
              <a:t>Compliance with Technical, Professional and Ethical standards which include – </a:t>
            </a:r>
          </a:p>
          <a:p>
            <a:pPr lvl="2" algn="just">
              <a:buFont typeface="Arial" panose="020B0604020202020204" pitchFamily="34" charset="0"/>
              <a:buChar char="•"/>
            </a:pPr>
            <a:r>
              <a:rPr lang="en-US" sz="2600" dirty="0">
                <a:latin typeface="Times New Roman" panose="02020603050405020304" pitchFamily="18" charset="0"/>
                <a:cs typeface="Times New Roman" panose="02020603050405020304" pitchFamily="18" charset="0"/>
              </a:rPr>
              <a:t>AS and Ind AS with its Implementation guides. - T</a:t>
            </a:r>
          </a:p>
          <a:p>
            <a:pPr lvl="2" algn="just">
              <a:buFont typeface="Arial" panose="020B0604020202020204" pitchFamily="34" charset="0"/>
              <a:buChar char="•"/>
            </a:pPr>
            <a:r>
              <a:rPr lang="en-US" sz="2600" dirty="0">
                <a:latin typeface="Times New Roman" panose="02020603050405020304" pitchFamily="18" charset="0"/>
                <a:cs typeface="Times New Roman" panose="02020603050405020304" pitchFamily="18" charset="0"/>
              </a:rPr>
              <a:t>SA with its Implementation guides. - T</a:t>
            </a:r>
          </a:p>
          <a:p>
            <a:pPr lvl="2" algn="just">
              <a:buFont typeface="Arial" panose="020B0604020202020204" pitchFamily="34" charset="0"/>
              <a:buChar char="•"/>
            </a:pPr>
            <a:r>
              <a:rPr lang="en-US" sz="2600" dirty="0">
                <a:latin typeface="Times New Roman" panose="02020603050405020304" pitchFamily="18" charset="0"/>
                <a:cs typeface="Times New Roman" panose="02020603050405020304" pitchFamily="18" charset="0"/>
              </a:rPr>
              <a:t>Guidelines and Guidance Notes issued by ICAI. - T</a:t>
            </a:r>
          </a:p>
          <a:p>
            <a:pPr lvl="2" algn="just">
              <a:buFont typeface="Arial" panose="020B0604020202020204" pitchFamily="34" charset="0"/>
              <a:buChar char="•"/>
            </a:pPr>
            <a:r>
              <a:rPr lang="en-US" sz="2600" dirty="0">
                <a:latin typeface="Times New Roman" panose="02020603050405020304" pitchFamily="18" charset="0"/>
                <a:cs typeface="Times New Roman" panose="02020603050405020304" pitchFamily="18" charset="0"/>
              </a:rPr>
              <a:t>Provisions of relevant statutes. - T</a:t>
            </a:r>
          </a:p>
          <a:p>
            <a:pPr lvl="2" algn="just">
              <a:buFont typeface="Arial" panose="020B0604020202020204" pitchFamily="34" charset="0"/>
              <a:buChar char="•"/>
            </a:pPr>
            <a:r>
              <a:rPr lang="en-US" sz="2600" dirty="0">
                <a:latin typeface="Times New Roman" panose="02020603050405020304" pitchFamily="18" charset="0"/>
                <a:cs typeface="Times New Roman" panose="02020603050405020304" pitchFamily="18" charset="0"/>
              </a:rPr>
              <a:t>Standards issued by ICAI – engagement, internal audit, QC etc. - P</a:t>
            </a:r>
          </a:p>
          <a:p>
            <a:pPr lvl="2" algn="just">
              <a:buFont typeface="Arial" panose="020B0604020202020204" pitchFamily="34" charset="0"/>
              <a:buChar char="•"/>
            </a:pPr>
            <a:r>
              <a:rPr lang="en-US" sz="2600" dirty="0">
                <a:latin typeface="Times New Roman" panose="02020603050405020304" pitchFamily="18" charset="0"/>
                <a:cs typeface="Times New Roman" panose="02020603050405020304" pitchFamily="18" charset="0"/>
              </a:rPr>
              <a:t>Framework for preparation &amp; presentation of financial statements - P</a:t>
            </a:r>
          </a:p>
          <a:p>
            <a:pPr lvl="2" algn="just">
              <a:buFont typeface="Arial" panose="020B0604020202020204" pitchFamily="34" charset="0"/>
              <a:buChar char="•"/>
            </a:pPr>
            <a:r>
              <a:rPr lang="en-US" sz="2600" dirty="0">
                <a:latin typeface="Times New Roman" panose="02020603050405020304" pitchFamily="18" charset="0"/>
                <a:cs typeface="Times New Roman" panose="02020603050405020304" pitchFamily="18" charset="0"/>
              </a:rPr>
              <a:t>SQC1 and its implementation guide. - P</a:t>
            </a:r>
          </a:p>
          <a:p>
            <a:pPr marL="457200" lvl="1" indent="0" algn="just">
              <a:buNone/>
            </a:pPr>
            <a:endParaRPr lang="en-US" sz="28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75906C5-F695-4568-8DBE-E103B58526B0}" type="slidenum">
              <a:rPr lang="en-IN" smtClean="0"/>
              <a:t>5</a:t>
            </a:fld>
            <a:endParaRPr lang="en-IN"/>
          </a:p>
        </p:txBody>
      </p:sp>
    </p:spTree>
    <p:extLst>
      <p:ext uri="{BB962C8B-B14F-4D97-AF65-F5344CB8AC3E}">
        <p14:creationId xmlns:p14="http://schemas.microsoft.com/office/powerpoint/2010/main" val="239598412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450257" cy="696460"/>
          </a:xfrm>
        </p:spPr>
        <p:txBody>
          <a:bodyPr/>
          <a:lstStyle/>
          <a:p>
            <a:pPr algn="ctr"/>
            <a:r>
              <a:rPr lang="en-US" sz="4400" b="1" dirty="0">
                <a:latin typeface="Times New Roman" panose="02020603050405020304" pitchFamily="18" charset="0"/>
                <a:cs typeface="Times New Roman" panose="02020603050405020304" pitchFamily="18" charset="0"/>
              </a:rPr>
              <a:t>Peer Review Certificate</a:t>
            </a:r>
          </a:p>
        </p:txBody>
      </p:sp>
      <p:sp>
        <p:nvSpPr>
          <p:cNvPr id="3" name="Content Placeholder 2"/>
          <p:cNvSpPr>
            <a:spLocks noGrp="1"/>
          </p:cNvSpPr>
          <p:nvPr>
            <p:ph idx="1"/>
          </p:nvPr>
        </p:nvSpPr>
        <p:spPr>
          <a:xfrm>
            <a:off x="646111" y="1220405"/>
            <a:ext cx="10450257" cy="5439887"/>
          </a:xfrm>
        </p:spPr>
        <p:txBody>
          <a:bodyPr>
            <a:noAutofit/>
          </a:bodyPr>
          <a:lstStyle/>
          <a:p>
            <a:pPr algn="just">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On submission of satisfactory Final Report, PRB Secretary places the Report before PRB for issuance of Peer Review Certificate to PU.</a:t>
            </a:r>
          </a:p>
          <a:p>
            <a:pPr algn="just">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The Certificate is valid for a period of 3 years commencing from the date of receipt of Peer Review Report by the Board.</a:t>
            </a:r>
          </a:p>
          <a:p>
            <a:pPr algn="just">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The next cycle of Peer Review needs to be completed before expiry of previous Peer Review Certificate.</a:t>
            </a:r>
          </a:p>
          <a:p>
            <a:pPr algn="just">
              <a:buFont typeface="Arial" panose="020B0604020202020204" pitchFamily="34" charset="0"/>
              <a:buChar char="•"/>
            </a:pPr>
            <a:r>
              <a:rPr lang="en-US" sz="3000" dirty="0">
                <a:latin typeface="Times New Roman" panose="02020603050405020304" pitchFamily="18" charset="0"/>
                <a:cs typeface="Times New Roman" panose="02020603050405020304" pitchFamily="18" charset="0"/>
              </a:rPr>
              <a:t>If the Report of the next cycle is received before expiry of earlier Peer Review Certificate, the new Peer Review Certificate will be valid from the date of expiry of earlier Peer Review Certificate.</a:t>
            </a:r>
          </a:p>
        </p:txBody>
      </p:sp>
      <p:sp>
        <p:nvSpPr>
          <p:cNvPr id="4" name="Slide Number Placeholder 3"/>
          <p:cNvSpPr>
            <a:spLocks noGrp="1"/>
          </p:cNvSpPr>
          <p:nvPr>
            <p:ph type="sldNum" sz="quarter" idx="12"/>
          </p:nvPr>
        </p:nvSpPr>
        <p:spPr/>
        <p:txBody>
          <a:bodyPr/>
          <a:lstStyle/>
          <a:p>
            <a:fld id="{B75906C5-F695-4568-8DBE-E103B58526B0}" type="slidenum">
              <a:rPr lang="en-IN" smtClean="0"/>
              <a:t>50</a:t>
            </a:fld>
            <a:endParaRPr lang="en-IN"/>
          </a:p>
        </p:txBody>
      </p:sp>
    </p:spTree>
    <p:extLst>
      <p:ext uri="{BB962C8B-B14F-4D97-AF65-F5344CB8AC3E}">
        <p14:creationId xmlns:p14="http://schemas.microsoft.com/office/powerpoint/2010/main" val="195557415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6111" y="295729"/>
            <a:ext cx="10450257" cy="6364563"/>
          </a:xfrm>
        </p:spPr>
        <p:txBody>
          <a:bodyPr>
            <a:noAutofit/>
          </a:bodyPr>
          <a:lstStyle/>
          <a:p>
            <a:pPr marL="0" indent="0" algn="ctr">
              <a:buNone/>
            </a:pPr>
            <a:endParaRPr lang="en-US" sz="6600" b="1" dirty="0">
              <a:latin typeface="Times New Roman" panose="02020603050405020304" pitchFamily="18" charset="0"/>
              <a:cs typeface="Times New Roman" panose="02020603050405020304" pitchFamily="18" charset="0"/>
            </a:endParaRPr>
          </a:p>
          <a:p>
            <a:pPr marL="0" indent="0" algn="ctr">
              <a:buNone/>
            </a:pPr>
            <a:endParaRPr lang="en-US" sz="6600" b="1" dirty="0">
              <a:latin typeface="Times New Roman" panose="02020603050405020304" pitchFamily="18" charset="0"/>
              <a:cs typeface="Times New Roman" panose="02020603050405020304" pitchFamily="18" charset="0"/>
            </a:endParaRPr>
          </a:p>
          <a:p>
            <a:pPr marL="0" indent="0" algn="ctr">
              <a:buNone/>
            </a:pPr>
            <a:r>
              <a:rPr lang="en-US" sz="6600" b="1" dirty="0">
                <a:latin typeface="Times New Roman" panose="02020603050405020304" pitchFamily="18" charset="0"/>
                <a:cs typeface="Times New Roman" panose="02020603050405020304" pitchFamily="18" charset="0"/>
              </a:rPr>
              <a:t>Thank You</a:t>
            </a:r>
          </a:p>
          <a:p>
            <a:pPr algn="ctr"/>
            <a:r>
              <a:rPr lang="en-US" sz="4000" cap="none" dirty="0">
                <a:solidFill>
                  <a:schemeClr val="tx1"/>
                </a:solidFill>
                <a:latin typeface="Times New Roman" panose="02020603050405020304" pitchFamily="18" charset="0"/>
                <a:cs typeface="Times New Roman" panose="02020603050405020304" pitchFamily="18" charset="0"/>
              </a:rPr>
              <a:t>Prepared by </a:t>
            </a:r>
            <a:r>
              <a:rPr lang="en-US" sz="4000" dirty="0">
                <a:solidFill>
                  <a:schemeClr val="tx1"/>
                </a:solidFill>
                <a:latin typeface="Times New Roman" panose="02020603050405020304" pitchFamily="18" charset="0"/>
                <a:cs typeface="Times New Roman" panose="02020603050405020304" pitchFamily="18" charset="0"/>
              </a:rPr>
              <a:t>CA H. V. Godse</a:t>
            </a:r>
          </a:p>
          <a:p>
            <a:pPr algn="ctr"/>
            <a:r>
              <a:rPr lang="en-US" sz="4000" cap="none" dirty="0">
                <a:solidFill>
                  <a:schemeClr val="tx1"/>
                </a:solidFill>
                <a:latin typeface="Times New Roman" panose="02020603050405020304" pitchFamily="18" charset="0"/>
                <a:cs typeface="Times New Roman" panose="02020603050405020304" pitchFamily="18" charset="0"/>
              </a:rPr>
              <a:t>Email – </a:t>
            </a:r>
            <a:r>
              <a:rPr lang="en-US" sz="4000" cap="none" dirty="0">
                <a:solidFill>
                  <a:schemeClr val="tx1"/>
                </a:solidFill>
                <a:latin typeface="Times New Roman" panose="02020603050405020304" pitchFamily="18" charset="0"/>
                <a:cs typeface="Times New Roman" panose="02020603050405020304" pitchFamily="18" charset="0"/>
                <a:hlinkClick r:id="rId2"/>
              </a:rPr>
              <a:t>hvg@hmaca.in</a:t>
            </a:r>
            <a:endParaRPr lang="en-US" sz="4000" cap="none" dirty="0">
              <a:solidFill>
                <a:schemeClr val="tx1"/>
              </a:solidFill>
              <a:latin typeface="Times New Roman" panose="02020603050405020304" pitchFamily="18" charset="0"/>
              <a:cs typeface="Times New Roman" panose="02020603050405020304" pitchFamily="18" charset="0"/>
            </a:endParaRPr>
          </a:p>
          <a:p>
            <a:pPr algn="ctr"/>
            <a:r>
              <a:rPr lang="en-US" sz="4000" cap="none" dirty="0">
                <a:solidFill>
                  <a:schemeClr val="tx1"/>
                </a:solidFill>
                <a:latin typeface="Times New Roman" panose="02020603050405020304" pitchFamily="18" charset="0"/>
                <a:cs typeface="Times New Roman" panose="02020603050405020304" pitchFamily="18" charset="0"/>
              </a:rPr>
              <a:t>Mobile no. – 98220 38223</a:t>
            </a:r>
            <a:endParaRPr lang="en-IN" sz="4000" cap="none" dirty="0"/>
          </a:p>
          <a:p>
            <a:pPr marL="0" indent="0" algn="ctr">
              <a:buNone/>
            </a:pPr>
            <a:endParaRPr lang="en-US" sz="6600"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75906C5-F695-4568-8DBE-E103B58526B0}" type="slidenum">
              <a:rPr lang="en-IN" smtClean="0"/>
              <a:t>51</a:t>
            </a:fld>
            <a:endParaRPr lang="en-IN"/>
          </a:p>
        </p:txBody>
      </p:sp>
    </p:spTree>
    <p:extLst>
      <p:ext uri="{BB962C8B-B14F-4D97-AF65-F5344CB8AC3E}">
        <p14:creationId xmlns:p14="http://schemas.microsoft.com/office/powerpoint/2010/main" val="3996836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450257" cy="696460"/>
          </a:xfrm>
        </p:spPr>
        <p:txBody>
          <a:bodyPr/>
          <a:lstStyle/>
          <a:p>
            <a:pPr algn="ctr"/>
            <a:r>
              <a:rPr lang="en-IN" b="1" dirty="0">
                <a:latin typeface="Times New Roman" panose="02020603050405020304" pitchFamily="18" charset="0"/>
                <a:cs typeface="Times New Roman" panose="02020603050405020304" pitchFamily="18" charset="0"/>
              </a:rPr>
              <a:t>Peer review of PU</a:t>
            </a:r>
          </a:p>
        </p:txBody>
      </p:sp>
      <p:sp>
        <p:nvSpPr>
          <p:cNvPr id="3" name="Content Placeholder 2"/>
          <p:cNvSpPr>
            <a:spLocks noGrp="1"/>
          </p:cNvSpPr>
          <p:nvPr>
            <p:ph idx="1"/>
          </p:nvPr>
        </p:nvSpPr>
        <p:spPr>
          <a:xfrm>
            <a:off x="646111" y="1272746"/>
            <a:ext cx="10450257" cy="5387546"/>
          </a:xfrm>
        </p:spPr>
        <p:txBody>
          <a:bodyPr>
            <a:noAutofit/>
          </a:bodyPr>
          <a:lstStyle/>
          <a:p>
            <a:pPr marL="0" indent="0" algn="just">
              <a:buNone/>
            </a:pPr>
            <a:r>
              <a:rPr lang="en-US" sz="3000" b="1" u="sng" dirty="0">
                <a:highlight>
                  <a:srgbClr val="008000"/>
                </a:highlight>
                <a:latin typeface="Times New Roman" panose="02020603050405020304" pitchFamily="18" charset="0"/>
                <a:cs typeface="Times New Roman" panose="02020603050405020304" pitchFamily="18" charset="0"/>
              </a:rPr>
              <a:t>The focus </a:t>
            </a:r>
            <a:r>
              <a:rPr lang="en-US" sz="3000" dirty="0">
                <a:highlight>
                  <a:srgbClr val="008000"/>
                </a:highlight>
                <a:latin typeface="Times New Roman" panose="02020603050405020304" pitchFamily="18" charset="0"/>
                <a:cs typeface="Times New Roman" panose="02020603050405020304" pitchFamily="18" charset="0"/>
              </a:rPr>
              <a:t>of the Peer Review – contd</a:t>
            </a:r>
            <a:r>
              <a:rPr lang="en-US" sz="3000" dirty="0">
                <a:latin typeface="Times New Roman" panose="02020603050405020304" pitchFamily="18" charset="0"/>
                <a:cs typeface="Times New Roman" panose="02020603050405020304" pitchFamily="18" charset="0"/>
              </a:rPr>
              <a:t>. </a:t>
            </a:r>
          </a:p>
          <a:p>
            <a:pPr marL="971550" lvl="1" indent="-514350" algn="just">
              <a:buFont typeface="+mj-lt"/>
              <a:buAutoNum type="arabicPeriod" startAt="2"/>
            </a:pPr>
            <a:r>
              <a:rPr lang="en-US" sz="2800" dirty="0">
                <a:latin typeface="Times New Roman" panose="02020603050405020304" pitchFamily="18" charset="0"/>
                <a:cs typeface="Times New Roman" panose="02020603050405020304" pitchFamily="18" charset="0"/>
              </a:rPr>
              <a:t>Quality of reporting of PU. - P</a:t>
            </a:r>
          </a:p>
          <a:p>
            <a:pPr marL="971550" lvl="1" indent="-514350" algn="just">
              <a:buFont typeface="+mj-lt"/>
              <a:buAutoNum type="arabicPeriod" startAt="2"/>
            </a:pPr>
            <a:r>
              <a:rPr lang="en-US" sz="3000" dirty="0">
                <a:latin typeface="Times New Roman" panose="02020603050405020304" pitchFamily="18" charset="0"/>
                <a:cs typeface="Times New Roman" panose="02020603050405020304" pitchFamily="18" charset="0"/>
              </a:rPr>
              <a:t>Office systems and procedures by PU. - P</a:t>
            </a:r>
          </a:p>
          <a:p>
            <a:pPr marL="971550" lvl="1" indent="-514350" algn="just">
              <a:buFont typeface="+mj-lt"/>
              <a:buAutoNum type="arabicPeriod" startAt="2"/>
            </a:pPr>
            <a:r>
              <a:rPr lang="en-US" sz="3000" dirty="0">
                <a:latin typeface="Times New Roman" panose="02020603050405020304" pitchFamily="18" charset="0"/>
                <a:cs typeface="Times New Roman" panose="02020603050405020304" pitchFamily="18" charset="0"/>
              </a:rPr>
              <a:t>Training programs for staff. - P</a:t>
            </a:r>
          </a:p>
          <a:p>
            <a:pPr marL="971550" lvl="1" indent="-514350" algn="just">
              <a:buFont typeface="+mj-lt"/>
              <a:buAutoNum type="arabicPeriod" startAt="2"/>
            </a:pPr>
            <a:r>
              <a:rPr lang="en-US" sz="3000" dirty="0">
                <a:latin typeface="Times New Roman" panose="02020603050405020304" pitchFamily="18" charset="0"/>
                <a:cs typeface="Times New Roman" panose="02020603050405020304" pitchFamily="18" charset="0"/>
              </a:rPr>
              <a:t>Compliance with the directions of ICAI in respect of fees, number of Audits, Tax Audits and other directions. - E</a:t>
            </a:r>
          </a:p>
          <a:p>
            <a:pPr marL="971550" lvl="1" indent="-514350" algn="just">
              <a:buFont typeface="+mj-lt"/>
              <a:buAutoNum type="arabicPeriod" startAt="2"/>
            </a:pPr>
            <a:r>
              <a:rPr lang="en-US" sz="3000" dirty="0">
                <a:latin typeface="Times New Roman" panose="02020603050405020304" pitchFamily="18" charset="0"/>
                <a:cs typeface="Times New Roman" panose="02020603050405020304" pitchFamily="18" charset="0"/>
              </a:rPr>
              <a:t>Compliance with the directions of ICAI relating to articled assistants – attendance, work diaries, stipend, etc. - E</a:t>
            </a:r>
          </a:p>
        </p:txBody>
      </p:sp>
      <p:sp>
        <p:nvSpPr>
          <p:cNvPr id="4" name="Slide Number Placeholder 3"/>
          <p:cNvSpPr>
            <a:spLocks noGrp="1"/>
          </p:cNvSpPr>
          <p:nvPr>
            <p:ph type="sldNum" sz="quarter" idx="12"/>
          </p:nvPr>
        </p:nvSpPr>
        <p:spPr/>
        <p:txBody>
          <a:bodyPr/>
          <a:lstStyle/>
          <a:p>
            <a:fld id="{B75906C5-F695-4568-8DBE-E103B58526B0}" type="slidenum">
              <a:rPr lang="en-IN" smtClean="0"/>
              <a:t>6</a:t>
            </a:fld>
            <a:endParaRPr lang="en-IN"/>
          </a:p>
        </p:txBody>
      </p:sp>
    </p:spTree>
    <p:extLst>
      <p:ext uri="{BB962C8B-B14F-4D97-AF65-F5344CB8AC3E}">
        <p14:creationId xmlns:p14="http://schemas.microsoft.com/office/powerpoint/2010/main" val="3392887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498139" cy="690282"/>
          </a:xfrm>
        </p:spPr>
        <p:txBody>
          <a:bodyPr/>
          <a:lstStyle/>
          <a:p>
            <a:pPr algn="ctr"/>
            <a:r>
              <a:rPr lang="en-IN" b="1" dirty="0">
                <a:latin typeface="Times New Roman" panose="02020603050405020304" pitchFamily="18" charset="0"/>
                <a:cs typeface="Times New Roman" panose="02020603050405020304" pitchFamily="18" charset="0"/>
              </a:rPr>
              <a:t>Changes w.e.f. 1</a:t>
            </a:r>
            <a:r>
              <a:rPr lang="en-IN" b="1" baseline="30000" dirty="0">
                <a:latin typeface="Times New Roman" panose="02020603050405020304" pitchFamily="18" charset="0"/>
                <a:cs typeface="Times New Roman" panose="02020603050405020304" pitchFamily="18" charset="0"/>
              </a:rPr>
              <a:t>st</a:t>
            </a:r>
            <a:r>
              <a:rPr lang="en-IN" b="1" dirty="0">
                <a:latin typeface="Times New Roman" panose="02020603050405020304" pitchFamily="18" charset="0"/>
                <a:cs typeface="Times New Roman" panose="02020603050405020304" pitchFamily="18" charset="0"/>
              </a:rPr>
              <a:t> October 2022</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46111" y="1271588"/>
            <a:ext cx="10498139" cy="5429250"/>
          </a:xfrm>
        </p:spPr>
        <p:txBody>
          <a:bodyPr>
            <a:noAutofit/>
          </a:bodyPr>
          <a:lstStyle/>
          <a:p>
            <a:pPr marL="0" indent="0">
              <a:buNone/>
            </a:pPr>
            <a:r>
              <a:rPr lang="en-IN" sz="2600" dirty="0">
                <a:latin typeface="Times New Roman" panose="02020603050405020304" pitchFamily="18" charset="0"/>
                <a:cs typeface="Times New Roman" panose="02020603050405020304" pitchFamily="18" charset="0"/>
              </a:rPr>
              <a:t> </a:t>
            </a:r>
            <a:r>
              <a:rPr lang="en-IN" sz="3000" dirty="0">
                <a:latin typeface="Times New Roman" panose="02020603050405020304" pitchFamily="18" charset="0"/>
                <a:cs typeface="Times New Roman" panose="02020603050405020304" pitchFamily="18" charset="0"/>
              </a:rPr>
              <a:t>The Peer review process has become more streamlined &amp; formal over the period of time. The most important changes which are effective from 1</a:t>
            </a:r>
            <a:r>
              <a:rPr lang="en-IN" sz="3000" baseline="30000" dirty="0">
                <a:latin typeface="Times New Roman" panose="02020603050405020304" pitchFamily="18" charset="0"/>
                <a:cs typeface="Times New Roman" panose="02020603050405020304" pitchFamily="18" charset="0"/>
              </a:rPr>
              <a:t>st</a:t>
            </a:r>
            <a:r>
              <a:rPr lang="en-IN" sz="3000" dirty="0">
                <a:latin typeface="Times New Roman" panose="02020603050405020304" pitchFamily="18" charset="0"/>
                <a:cs typeface="Times New Roman" panose="02020603050405020304" pitchFamily="18" charset="0"/>
              </a:rPr>
              <a:t> October 2022 are as under – </a:t>
            </a:r>
          </a:p>
          <a:p>
            <a:pPr algn="just"/>
            <a:r>
              <a:rPr lang="en-US" sz="3000" dirty="0">
                <a:latin typeface="Times New Roman" panose="02020603050405020304" pitchFamily="18" charset="0"/>
                <a:cs typeface="Times New Roman" panose="02020603050405020304" pitchFamily="18" charset="0"/>
              </a:rPr>
              <a:t>The time schedule has been cut down to just 20 days – from selection of PU till final reporting. Prior to this the time schedule was 60 days. This necessitates the permanent readiness of PU for Peer Review.</a:t>
            </a:r>
          </a:p>
          <a:p>
            <a:pPr algn="just"/>
            <a:r>
              <a:rPr lang="en-US" sz="3000" dirty="0">
                <a:latin typeface="Times New Roman" panose="02020603050405020304" pitchFamily="18" charset="0"/>
                <a:cs typeface="Times New Roman" panose="02020603050405020304" pitchFamily="18" charset="0"/>
              </a:rPr>
              <a:t>In case any extension in the time schedule is required, a joint intimation by the reviewer and PU is required to be given in Form 7 giving the reasons for the extension.</a:t>
            </a:r>
          </a:p>
          <a:p>
            <a:pPr marL="457200" indent="-457200" algn="just">
              <a:buFont typeface="+mj-lt"/>
              <a:buAutoNum type="arabicPeriod"/>
            </a:pPr>
            <a:endParaRPr lang="en-IN" sz="26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75906C5-F695-4568-8DBE-E103B58526B0}" type="slidenum">
              <a:rPr lang="en-IN" smtClean="0"/>
              <a:t>7</a:t>
            </a:fld>
            <a:endParaRPr lang="en-IN"/>
          </a:p>
        </p:txBody>
      </p:sp>
    </p:spTree>
    <p:extLst>
      <p:ext uri="{BB962C8B-B14F-4D97-AF65-F5344CB8AC3E}">
        <p14:creationId xmlns:p14="http://schemas.microsoft.com/office/powerpoint/2010/main" val="842742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469564" cy="690282"/>
          </a:xfrm>
        </p:spPr>
        <p:txBody>
          <a:bodyPr/>
          <a:lstStyle/>
          <a:p>
            <a:pPr algn="ctr"/>
            <a:r>
              <a:rPr lang="en-IN" b="1" dirty="0">
                <a:latin typeface="Times New Roman" panose="02020603050405020304" pitchFamily="18" charset="0"/>
                <a:cs typeface="Times New Roman" panose="02020603050405020304" pitchFamily="18" charset="0"/>
              </a:rPr>
              <a:t>Changes w.e.f. 1</a:t>
            </a:r>
            <a:r>
              <a:rPr lang="en-IN" b="1" baseline="30000" dirty="0">
                <a:latin typeface="Times New Roman" panose="02020603050405020304" pitchFamily="18" charset="0"/>
                <a:cs typeface="Times New Roman" panose="02020603050405020304" pitchFamily="18" charset="0"/>
              </a:rPr>
              <a:t>st</a:t>
            </a:r>
            <a:r>
              <a:rPr lang="en-IN" b="1" dirty="0">
                <a:latin typeface="Times New Roman" panose="02020603050405020304" pitchFamily="18" charset="0"/>
                <a:cs typeface="Times New Roman" panose="02020603050405020304" pitchFamily="18" charset="0"/>
              </a:rPr>
              <a:t> October 2022</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46111" y="1143000"/>
            <a:ext cx="10469564" cy="5372099"/>
          </a:xfrm>
        </p:spPr>
        <p:txBody>
          <a:bodyPr>
            <a:noAutofit/>
          </a:bodyPr>
          <a:lstStyle/>
          <a:p>
            <a:pPr algn="just"/>
            <a:r>
              <a:rPr lang="en-US" sz="3000" dirty="0">
                <a:latin typeface="Times New Roman" panose="02020603050405020304" pitchFamily="18" charset="0"/>
                <a:cs typeface="Times New Roman" panose="02020603050405020304" pitchFamily="18" charset="0"/>
              </a:rPr>
              <a:t>The RE can be selected from same city or outside or the preferred city.</a:t>
            </a:r>
          </a:p>
          <a:p>
            <a:pPr algn="just"/>
            <a:r>
              <a:rPr lang="en-US" sz="3000" dirty="0">
                <a:latin typeface="Times New Roman" panose="02020603050405020304" pitchFamily="18" charset="0"/>
                <a:cs typeface="Times New Roman" panose="02020603050405020304" pitchFamily="18" charset="0"/>
              </a:rPr>
              <a:t>The application for Peer Review and the questionnaire to be submitted by PU is combined together in Form 1.</a:t>
            </a:r>
          </a:p>
          <a:p>
            <a:pPr algn="just"/>
            <a:r>
              <a:rPr lang="en-US" sz="3000" dirty="0">
                <a:latin typeface="Times New Roman" panose="02020603050405020304" pitchFamily="18" charset="0"/>
                <a:cs typeface="Times New Roman" panose="02020603050405020304" pitchFamily="18" charset="0"/>
              </a:rPr>
              <a:t>In the final report, a schedule III is added which pertains to self appraisal – Audit Quality Maturity Model – V 1.0. Applicable to PU undertaking Audit of listed companies, SCA of Banks excluding co-operative Banks but including Multistate Co-operative banks and Insurance companies. This is applicable from 1</a:t>
            </a:r>
            <a:r>
              <a:rPr lang="en-US" sz="3000" baseline="30000" dirty="0">
                <a:latin typeface="Times New Roman" panose="02020603050405020304" pitchFamily="18" charset="0"/>
                <a:cs typeface="Times New Roman" panose="02020603050405020304" pitchFamily="18" charset="0"/>
              </a:rPr>
              <a:t>st</a:t>
            </a:r>
            <a:r>
              <a:rPr lang="en-US" sz="3000" dirty="0">
                <a:latin typeface="Times New Roman" panose="02020603050405020304" pitchFamily="18" charset="0"/>
                <a:cs typeface="Times New Roman" panose="02020603050405020304" pitchFamily="18" charset="0"/>
              </a:rPr>
              <a:t> April 2023 and additional fees are given for this to RE. It is recommendatory for all other firms.</a:t>
            </a:r>
            <a:endParaRPr lang="en-IN" sz="30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75906C5-F695-4568-8DBE-E103B58526B0}" type="slidenum">
              <a:rPr lang="en-IN" smtClean="0"/>
              <a:t>8</a:t>
            </a:fld>
            <a:endParaRPr lang="en-IN" dirty="0"/>
          </a:p>
        </p:txBody>
      </p:sp>
    </p:spTree>
    <p:extLst>
      <p:ext uri="{BB962C8B-B14F-4D97-AF65-F5344CB8AC3E}">
        <p14:creationId xmlns:p14="http://schemas.microsoft.com/office/powerpoint/2010/main" val="533848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469564" cy="690282"/>
          </a:xfrm>
        </p:spPr>
        <p:txBody>
          <a:bodyPr/>
          <a:lstStyle/>
          <a:p>
            <a:pPr algn="ctr"/>
            <a:r>
              <a:rPr lang="en-IN" b="1" dirty="0">
                <a:latin typeface="Times New Roman" panose="02020603050405020304" pitchFamily="18" charset="0"/>
                <a:cs typeface="Times New Roman" panose="02020603050405020304" pitchFamily="18" charset="0"/>
              </a:rPr>
              <a:t>Changes w.e.f. 1</a:t>
            </a:r>
            <a:r>
              <a:rPr lang="en-IN" b="1" baseline="30000" dirty="0">
                <a:latin typeface="Times New Roman" panose="02020603050405020304" pitchFamily="18" charset="0"/>
                <a:cs typeface="Times New Roman" panose="02020603050405020304" pitchFamily="18" charset="0"/>
              </a:rPr>
              <a:t>st</a:t>
            </a:r>
            <a:r>
              <a:rPr lang="en-IN" b="1" dirty="0">
                <a:latin typeface="Times New Roman" panose="02020603050405020304" pitchFamily="18" charset="0"/>
                <a:cs typeface="Times New Roman" panose="02020603050405020304" pitchFamily="18" charset="0"/>
              </a:rPr>
              <a:t> October 2022</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46112" y="1300163"/>
            <a:ext cx="10469564" cy="5372099"/>
          </a:xfrm>
        </p:spPr>
        <p:txBody>
          <a:bodyPr>
            <a:normAutofit/>
          </a:bodyPr>
          <a:lstStyle/>
          <a:p>
            <a:pPr algn="just"/>
            <a:r>
              <a:rPr lang="en-US" sz="3200" dirty="0">
                <a:latin typeface="Times New Roman" panose="02020603050405020304" pitchFamily="18" charset="0"/>
                <a:cs typeface="Times New Roman" panose="02020603050405020304" pitchFamily="18" charset="0"/>
              </a:rPr>
              <a:t>The declaration of confidentiality is to be submitted to the PU instead of PRB.</a:t>
            </a:r>
            <a:endParaRPr lang="en-US" sz="3000" dirty="0">
              <a:latin typeface="Times New Roman" panose="02020603050405020304" pitchFamily="18" charset="0"/>
              <a:cs typeface="Times New Roman" panose="02020603050405020304" pitchFamily="18" charset="0"/>
            </a:endParaRPr>
          </a:p>
          <a:p>
            <a:pPr algn="just"/>
            <a:r>
              <a:rPr lang="en-US" sz="3000" dirty="0">
                <a:latin typeface="Times New Roman" panose="02020603050405020304" pitchFamily="18" charset="0"/>
                <a:cs typeface="Times New Roman" panose="02020603050405020304" pitchFamily="18" charset="0"/>
              </a:rPr>
              <a:t>The RE has to submit a letter for submission of report to PRB which is to be signed by PU also. Form 9.</a:t>
            </a:r>
          </a:p>
          <a:p>
            <a:pPr algn="just"/>
            <a:r>
              <a:rPr lang="en-US" sz="3000" dirty="0">
                <a:latin typeface="Times New Roman" panose="02020603050405020304" pitchFamily="18" charset="0"/>
                <a:cs typeface="Times New Roman" panose="02020603050405020304" pitchFamily="18" charset="0"/>
              </a:rPr>
              <a:t>Separate guidelines are prescribed for Peer Review of new practice units.</a:t>
            </a:r>
          </a:p>
          <a:p>
            <a:pPr algn="just"/>
            <a:r>
              <a:rPr lang="en-US" sz="3000" dirty="0">
                <a:latin typeface="Times New Roman" panose="02020603050405020304" pitchFamily="18" charset="0"/>
                <a:cs typeface="Times New Roman" panose="02020603050405020304" pitchFamily="18" charset="0"/>
              </a:rPr>
              <a:t>Classification of PU into Level I and Level II depending the types of audits handled by PU is done away. These levels decided the minimum sample size to be selected by RE (8 or 5) &amp; validity of Peer review certificate (3 years or 4 years) </a:t>
            </a:r>
            <a:endParaRPr lang="en-IN" sz="30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75906C5-F695-4568-8DBE-E103B58526B0}" type="slidenum">
              <a:rPr lang="en-IN" smtClean="0"/>
              <a:t>9</a:t>
            </a:fld>
            <a:endParaRPr lang="en-IN" dirty="0"/>
          </a:p>
        </p:txBody>
      </p:sp>
    </p:spTree>
    <p:extLst>
      <p:ext uri="{BB962C8B-B14F-4D97-AF65-F5344CB8AC3E}">
        <p14:creationId xmlns:p14="http://schemas.microsoft.com/office/powerpoint/2010/main" val="26323069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3087</TotalTime>
  <Words>4056</Words>
  <Application>Microsoft Office PowerPoint</Application>
  <PresentationFormat>Widescreen</PresentationFormat>
  <Paragraphs>418</Paragraphs>
  <Slides>51</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51</vt:i4>
      </vt:variant>
    </vt:vector>
  </HeadingPairs>
  <TitlesOfParts>
    <vt:vector size="58" baseType="lpstr">
      <vt:lpstr>Arial</vt:lpstr>
      <vt:lpstr>Calibri</vt:lpstr>
      <vt:lpstr>Century Gothic</vt:lpstr>
      <vt:lpstr>Times New Roman</vt:lpstr>
      <vt:lpstr>Wingdings</vt:lpstr>
      <vt:lpstr>Wingdings 3</vt:lpstr>
      <vt:lpstr>Ion</vt:lpstr>
      <vt:lpstr>PEER REVIEW</vt:lpstr>
      <vt:lpstr>Peer Review Mandate 11/4/2022</vt:lpstr>
      <vt:lpstr>Objective of Peer Review</vt:lpstr>
      <vt:lpstr>Objective of Peer Review</vt:lpstr>
      <vt:lpstr>Peer review of PU</vt:lpstr>
      <vt:lpstr>Peer review of PU</vt:lpstr>
      <vt:lpstr>Changes w.e.f. 1st October 2022</vt:lpstr>
      <vt:lpstr>Changes w.e.f. 1st October 2022</vt:lpstr>
      <vt:lpstr>Changes w.e.f. 1st October 2022</vt:lpstr>
      <vt:lpstr>Changes w.e.f. 1st October 2022</vt:lpstr>
      <vt:lpstr>Changes w.e.f. 1st October 2022</vt:lpstr>
      <vt:lpstr>Peer Review Process</vt:lpstr>
      <vt:lpstr>PowerPoint Presentation</vt:lpstr>
      <vt:lpstr>Planning</vt:lpstr>
      <vt:lpstr>Planning</vt:lpstr>
      <vt:lpstr>Planning</vt:lpstr>
      <vt:lpstr>Planning</vt:lpstr>
      <vt:lpstr>Execution of Peer review</vt:lpstr>
      <vt:lpstr>PowerPoint Presentation</vt:lpstr>
      <vt:lpstr>Review of GC &amp; SQC 1 – indicative list of documents </vt:lpstr>
      <vt:lpstr>Review of GC &amp; SQC 1 – indicative list of documents </vt:lpstr>
      <vt:lpstr>Review of GC &amp; SQC 1 – indicative list of documents </vt:lpstr>
      <vt:lpstr>Review of GC &amp; SQC 1 – indicative list of documents </vt:lpstr>
      <vt:lpstr>Review of GC &amp; SQC 1 – indicative list of documents </vt:lpstr>
      <vt:lpstr>Review of GC &amp; SQC 1 – indicative list of documents </vt:lpstr>
      <vt:lpstr>Audit Quality Maturity Model</vt:lpstr>
      <vt:lpstr>Audit Quality Maturity Model</vt:lpstr>
      <vt:lpstr>PowerPoint Presentation</vt:lpstr>
      <vt:lpstr>Review of records and samples</vt:lpstr>
      <vt:lpstr>Review of records and samples</vt:lpstr>
      <vt:lpstr>Review of records and samples</vt:lpstr>
      <vt:lpstr>Review of records and samples</vt:lpstr>
      <vt:lpstr>Review of records and samples</vt:lpstr>
      <vt:lpstr>Documents to be verified</vt:lpstr>
      <vt:lpstr>Documents to be verified</vt:lpstr>
      <vt:lpstr>Documents to be verified</vt:lpstr>
      <vt:lpstr>Documents to be verified</vt:lpstr>
      <vt:lpstr>Documents to be verified</vt:lpstr>
      <vt:lpstr>Documents to be verified</vt:lpstr>
      <vt:lpstr>Documents to be verified</vt:lpstr>
      <vt:lpstr>PowerPoint Presentation</vt:lpstr>
      <vt:lpstr>Working papers of Peer Reviewer</vt:lpstr>
      <vt:lpstr>Working papers of Peer Reviewer</vt:lpstr>
      <vt:lpstr>Peer Review important points</vt:lpstr>
      <vt:lpstr>PowerPoint Presentation</vt:lpstr>
      <vt:lpstr>Peer Review Report</vt:lpstr>
      <vt:lpstr>Peer Review Report</vt:lpstr>
      <vt:lpstr>Peer Review Report</vt:lpstr>
      <vt:lpstr>Peer Review Report</vt:lpstr>
      <vt:lpstr>Peer Review Certificate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FRAUDS – CONCEPTS &amp; DETECTION</dc:title>
  <dc:creator>Hemant Godse</dc:creator>
  <cp:lastModifiedBy>Hemant Godse</cp:lastModifiedBy>
  <cp:revision>719</cp:revision>
  <dcterms:created xsi:type="dcterms:W3CDTF">2015-11-04T09:08:16Z</dcterms:created>
  <dcterms:modified xsi:type="dcterms:W3CDTF">2023-05-07T03:29:41Z</dcterms:modified>
</cp:coreProperties>
</file>