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644" r:id="rId3"/>
    <p:sldId id="598" r:id="rId4"/>
    <p:sldId id="645" r:id="rId5"/>
    <p:sldId id="646" r:id="rId6"/>
    <p:sldId id="647" r:id="rId7"/>
    <p:sldId id="648" r:id="rId8"/>
    <p:sldId id="649" r:id="rId9"/>
    <p:sldId id="650" r:id="rId10"/>
    <p:sldId id="651" r:id="rId11"/>
    <p:sldId id="593" r:id="rId12"/>
    <p:sldId id="641" r:id="rId13"/>
    <p:sldId id="600" r:id="rId14"/>
    <p:sldId id="652" r:id="rId15"/>
    <p:sldId id="653" r:id="rId16"/>
    <p:sldId id="654" r:id="rId17"/>
    <p:sldId id="655" r:id="rId18"/>
    <p:sldId id="656" r:id="rId19"/>
    <p:sldId id="657" r:id="rId20"/>
    <p:sldId id="663" r:id="rId21"/>
    <p:sldId id="658" r:id="rId22"/>
    <p:sldId id="659" r:id="rId23"/>
    <p:sldId id="660" r:id="rId24"/>
    <p:sldId id="661" r:id="rId25"/>
    <p:sldId id="662" r:id="rId26"/>
    <p:sldId id="257" r:id="rId27"/>
    <p:sldId id="310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825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640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7234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1403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641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5816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6037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6790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 Kusai Goawala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01189-CE07-4B57-BAE0-6DAB25430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025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830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3433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48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824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131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401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616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09660-2A9B-4624-96ED-7BBF322FDF79}" type="datetimeFigureOut">
              <a:rPr lang="en-IN" smtClean="0"/>
              <a:t>04-05-2023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F8B892-96DB-4DE7-9A46-DC40E902D4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745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gkdj@gkdj.in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38894-2350-4AA8-A1D8-F3EEB627B7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Audit Documentation – Peer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8B35C0-7EA8-4878-8680-6D68A903A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64956"/>
          </a:xfrm>
        </p:spPr>
        <p:txBody>
          <a:bodyPr>
            <a:normAutofit lnSpcReduction="10000"/>
          </a:bodyPr>
          <a:lstStyle/>
          <a:p>
            <a:r>
              <a:rPr lang="en-IN" dirty="0"/>
              <a:t>Presented by</a:t>
            </a:r>
          </a:p>
          <a:p>
            <a:r>
              <a:rPr lang="en-IN" dirty="0"/>
              <a:t>CA Kusai Goawala</a:t>
            </a:r>
          </a:p>
          <a:p>
            <a:r>
              <a:rPr lang="en-IN" dirty="0"/>
              <a:t>Organised by Peer Review Board of ICAI </a:t>
            </a:r>
          </a:p>
          <a:p>
            <a:r>
              <a:rPr lang="en-IN" dirty="0"/>
              <a:t>and hosted by Pune Branch of ICAI</a:t>
            </a:r>
          </a:p>
          <a:p>
            <a:r>
              <a:rPr lang="en-IN"/>
              <a:t>  7</a:t>
            </a:r>
            <a:r>
              <a:rPr lang="en-IN" baseline="30000"/>
              <a:t>th</a:t>
            </a:r>
            <a:r>
              <a:rPr lang="en-IN"/>
              <a:t>  </a:t>
            </a:r>
            <a:r>
              <a:rPr lang="en-IN" dirty="0"/>
              <a:t>May  2023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4031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CCA216-BCE2-4951-B6FA-77978FDB7BFC}"/>
              </a:ext>
            </a:extLst>
          </p:cNvPr>
          <p:cNvSpPr txBox="1"/>
          <p:nvPr/>
        </p:nvSpPr>
        <p:spPr>
          <a:xfrm>
            <a:off x="951721" y="1324962"/>
            <a:ext cx="7856377" cy="4669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lvl="1">
              <a:lnSpc>
                <a:spcPct val="107000"/>
              </a:lnSpc>
            </a:pP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Characteristics of good documentation:</a:t>
            </a:r>
          </a:p>
          <a:p>
            <a:pPr marL="114300" lvl="1">
              <a:lnSpc>
                <a:spcPct val="107000"/>
              </a:lnSpc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Clarity and Understanding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Completeness and Accuracy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Pertinence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Logical arrangement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Legibility and neatness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Initial and date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Summary of conclusions</a:t>
            </a:r>
          </a:p>
        </p:txBody>
      </p:sp>
    </p:spTree>
    <p:extLst>
      <p:ext uri="{BB962C8B-B14F-4D97-AF65-F5344CB8AC3E}">
        <p14:creationId xmlns:p14="http://schemas.microsoft.com/office/powerpoint/2010/main" val="414521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2667000" y="0"/>
            <a:ext cx="7543800" cy="6858000"/>
          </a:xfrm>
          <a:prstGeom prst="rect">
            <a:avLst/>
          </a:prstGeom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IN" sz="3200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35090" y="1094450"/>
            <a:ext cx="8689910" cy="466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lvl="1">
              <a:lnSpc>
                <a:spcPct val="107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Audit Documentation enables the Audit Team to: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Plan and perform the audit.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Direct and supervise the audit work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Be accountable for its work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Retaining a record of matters of continuing significance to future audits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Conduct of quality control reviews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Conduct of external inspections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Support in case of any legal claims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324600"/>
            <a:ext cx="2590800" cy="323850"/>
          </a:xfrm>
        </p:spPr>
        <p:txBody>
          <a:bodyPr/>
          <a:lstStyle/>
          <a:p>
            <a:pPr>
              <a:defRPr/>
            </a:pPr>
            <a:r>
              <a:rPr lang="en-US" dirty="0"/>
              <a:t>CA </a:t>
            </a:r>
            <a:r>
              <a:rPr lang="en-US" dirty="0" err="1"/>
              <a:t>Kusai</a:t>
            </a:r>
            <a:r>
              <a:rPr lang="en-US" dirty="0"/>
              <a:t> </a:t>
            </a:r>
            <a:r>
              <a:rPr lang="en-US" dirty="0" err="1"/>
              <a:t>Goawala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CA Kusai Goawala</a:t>
            </a:r>
          </a:p>
        </p:txBody>
      </p:sp>
      <p:sp>
        <p:nvSpPr>
          <p:cNvPr id="3" name="Rectangle 2"/>
          <p:cNvSpPr/>
          <p:nvPr/>
        </p:nvSpPr>
        <p:spPr>
          <a:xfrm>
            <a:off x="587640" y="299498"/>
            <a:ext cx="9134858" cy="5993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1">
              <a:lnSpc>
                <a:spcPct val="107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Documentation – Essentials</a:t>
            </a:r>
          </a:p>
          <a:p>
            <a:pPr marL="114300" lvl="1">
              <a:lnSpc>
                <a:spcPct val="107000"/>
              </a:lnSpc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Electronic or Physical form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Cross referencing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Where an experienced auditor can understand entity and work done.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Who performed – when and who reviewed and when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Timeliness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Assembly within 60 days – only admin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Retention – 7 years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Papers which should not form part of file</a:t>
            </a:r>
          </a:p>
          <a:p>
            <a:pPr lvl="1" eaLnBrk="0" hangingPunct="0"/>
            <a:endParaRPr lang="en-US" sz="24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/>
          </p:nvPr>
        </p:nvSpPr>
        <p:spPr>
          <a:xfrm>
            <a:off x="399660" y="133350"/>
            <a:ext cx="10358536" cy="6858000"/>
          </a:xfrm>
        </p:spPr>
        <p:txBody>
          <a:bodyPr>
            <a:normAutofit fontScale="85000" lnSpcReduction="20000"/>
          </a:bodyPr>
          <a:lstStyle/>
          <a:p>
            <a:pPr marL="114300" lvl="1" indent="0">
              <a:lnSpc>
                <a:spcPct val="107000"/>
              </a:lnSpc>
              <a:buNone/>
            </a:pP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 – how it is to be done.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Timely Preparation of Audit Documentation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Procedures Performed and Audit Evidence Obtained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Form, Content and Extent of Audit Documentation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explanations do not stand test of work performed.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with SAs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 of Significant Matters and Professional Judgments how arrived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of Specific Items or Matters Tested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 of Discussions of with Management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Departure from a Relevant Requirement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Matters Arising after the Date of the Auditor’s Report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Assembly of the Final Audit File</a:t>
            </a:r>
          </a:p>
          <a:p>
            <a:pPr marL="457200" lvl="1" indent="-342900">
              <a:lnSpc>
                <a:spcPct val="107000"/>
              </a:lnSpc>
              <a:buClrTx/>
              <a:buFont typeface="+mj-lt"/>
              <a:buAutoNum type="alphaLcPeriod"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Ownership of Audit Documentation</a:t>
            </a:r>
          </a:p>
          <a:p>
            <a:pPr eaLnBrk="1" hangingPunct="1">
              <a:buFont typeface="Wingdings 2" pitchFamily="18" charset="2"/>
              <a:buNone/>
            </a:pPr>
            <a:endParaRPr lang="en-IN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772400" y="624840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CA </a:t>
            </a:r>
            <a:r>
              <a:rPr lang="en-US" dirty="0" err="1"/>
              <a:t>Kusai</a:t>
            </a:r>
            <a:r>
              <a:rPr lang="en-US" dirty="0"/>
              <a:t> </a:t>
            </a:r>
            <a:r>
              <a:rPr lang="en-US" dirty="0" err="1"/>
              <a:t>Goawala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EC2E2B-71EA-4700-A7F5-73C20809DF2A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348343" y="629202"/>
            <a:ext cx="10176588" cy="5851525"/>
          </a:xfrm>
        </p:spPr>
        <p:txBody>
          <a:bodyPr/>
          <a:lstStyle/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 startAt="10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Applying “What can go wrong” technique </a:t>
            </a:r>
          </a:p>
          <a:p>
            <a:pPr marL="457200" lvl="1" indent="-342900">
              <a:lnSpc>
                <a:spcPct val="87000"/>
              </a:lnSpc>
              <a:buClrTx/>
              <a:buFont typeface="+mj-lt"/>
              <a:buAutoNum type="alphaLcPeriod" startAt="10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problem areas in each processes </a:t>
            </a:r>
          </a:p>
          <a:p>
            <a:pPr marL="457200" lvl="1" indent="-342900">
              <a:lnSpc>
                <a:spcPct val="87000"/>
              </a:lnSpc>
              <a:buClrTx/>
              <a:buFont typeface="+mj-lt"/>
              <a:buAutoNum type="alphaLcPeriod" startAt="10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the audit plan to mitigate such problem areas</a:t>
            </a:r>
          </a:p>
          <a:p>
            <a:pPr marL="114300" lvl="1" indent="0">
              <a:lnSpc>
                <a:spcPct val="87000"/>
              </a:lnSpc>
              <a:buClrTx/>
              <a:buNone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 :</a:t>
            </a:r>
          </a:p>
          <a:p>
            <a:pPr marL="114300" lvl="1" indent="0">
              <a:lnSpc>
                <a:spcPct val="87000"/>
              </a:lnSpc>
              <a:buClrTx/>
              <a:buNone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 verifying whether Company has complied with Section 185/186 for reporting in CARO: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one checks just opening and closing balances 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may miss out transactions during the year which may result in debit balances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to avoid such miss outs – check full ledger accounts rather than year end balances for compliances</a:t>
            </a:r>
          </a:p>
        </p:txBody>
      </p:sp>
    </p:spTree>
    <p:extLst>
      <p:ext uri="{BB962C8B-B14F-4D97-AF65-F5344CB8AC3E}">
        <p14:creationId xmlns:p14="http://schemas.microsoft.com/office/powerpoint/2010/main" val="1461626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718286-4EFF-4A3E-92C6-E7CAD08CD79C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78971" y="503237"/>
            <a:ext cx="9019592" cy="5851525"/>
          </a:xfrm>
        </p:spPr>
        <p:txBody>
          <a:bodyPr/>
          <a:lstStyle/>
          <a:p>
            <a:pPr marL="114300" lvl="1" indent="0">
              <a:lnSpc>
                <a:spcPct val="87000"/>
              </a:lnSpc>
              <a:buClrTx/>
              <a:buNone/>
            </a:pPr>
            <a:r>
              <a:rPr lang="en-IN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Resource Documentation:</a:t>
            </a:r>
          </a:p>
          <a:p>
            <a:pPr marL="114300" lvl="1" indent="0">
              <a:lnSpc>
                <a:spcPct val="87000"/>
              </a:lnSpc>
              <a:buClrTx/>
              <a:buNone/>
            </a:pPr>
            <a:endParaRPr lang="en-IN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form 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Resume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 noting sheet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Letter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check and reference check confirmations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 from Employee for adherence to independence/NDA etc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9599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13528D-3B2F-46D8-9899-A384A7F3344E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 lnSpcReduction="10000"/>
          </a:bodyPr>
          <a:lstStyle/>
          <a:p>
            <a:pPr marL="114300" lvl="1" indent="0">
              <a:lnSpc>
                <a:spcPct val="87000"/>
              </a:lnSpc>
              <a:buClrTx/>
              <a:buNone/>
            </a:pPr>
            <a:r>
              <a:rPr lang="en-IN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Engagement Letter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 asking for information about clients business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 of communication with previous auditor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Representation Letter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Checklist on compliance with Accounting Standards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Checklist on compliance with Auditing and Assurance Standards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Checklist on compliance with Guidance Note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Independence Policy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Register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Program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Checklist of documents to be obtained</a:t>
            </a:r>
          </a:p>
          <a:p>
            <a:pPr marL="628650" lvl="1" indent="-514350">
              <a:lnSpc>
                <a:spcPct val="87000"/>
              </a:lnSpc>
              <a:buClrTx/>
              <a:buFont typeface="+mj-lt"/>
              <a:buAutoNum type="alphaLcPeriod"/>
            </a:pPr>
            <a:r>
              <a:rPr lang="en-IN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 Audit Report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5770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AE0F7E-A06B-4ACC-ACF3-6F606FFAAAE6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 fontScale="85000" lnSpcReduction="20000"/>
          </a:bodyPr>
          <a:lstStyle/>
          <a:p>
            <a:pPr marL="114300" lvl="1" indent="0">
              <a:lnSpc>
                <a:spcPct val="97000"/>
              </a:lnSpc>
              <a:buClrTx/>
              <a:buNone/>
            </a:pPr>
            <a:r>
              <a:rPr lang="en-IN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 Reviewer: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Practicing Units Expert Consultants List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of a PU for maintenance of Professional </a:t>
            </a:r>
            <a:r>
              <a:rPr lang="en-IN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Skeptism</a:t>
            </a:r>
            <a:endParaRPr lang="en-I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Recruitment policy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Checklist of Audit program of Reviewee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Checklist on general controls observed by PU 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Independence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skills and standards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Outside Consultations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Supervision and development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Administration 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Illustrative list of documents to be obtained by PU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Illustrative list of certificates to be obtained by PU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Specimen Peer Review Report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5847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DE7AEF-676E-482A-8BBF-0BC38D0F5258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274639"/>
            <a:ext cx="10972800" cy="6182145"/>
          </a:xfrm>
        </p:spPr>
        <p:txBody>
          <a:bodyPr>
            <a:normAutofit fontScale="70000" lnSpcReduction="20000"/>
          </a:bodyPr>
          <a:lstStyle/>
          <a:p>
            <a:pPr marL="114300" lvl="1" indent="0">
              <a:lnSpc>
                <a:spcPct val="97000"/>
              </a:lnSpc>
              <a:buClrTx/>
              <a:buNone/>
            </a:pPr>
            <a:r>
              <a:rPr lang="en-IN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 Review Documents – Detailed</a:t>
            </a:r>
            <a:endParaRPr lang="en-I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lvl="1" indent="0">
              <a:lnSpc>
                <a:spcPct val="97000"/>
              </a:lnSpc>
              <a:buClrTx/>
              <a:buNone/>
            </a:pPr>
            <a:r>
              <a:rPr lang="en-IN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 Client Data  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Register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Register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Certificate Register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endParaRPr lang="en-I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lvl="1" indent="0">
              <a:lnSpc>
                <a:spcPct val="97000"/>
              </a:lnSpc>
              <a:buClrTx/>
              <a:buNone/>
            </a:pPr>
            <a:r>
              <a:rPr lang="en-IN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Skills and Standards – Partners and Staff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CPE or other educational programs – attendance records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Inhouse training documents – attendance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 and staff discussion notes on various technical topics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 data of partners and senior staff members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of books and periodicals in offices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endParaRPr lang="en-I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lvl="1" indent="0">
              <a:lnSpc>
                <a:spcPct val="97000"/>
              </a:lnSpc>
              <a:buClrTx/>
              <a:buNone/>
            </a:pPr>
            <a:r>
              <a:rPr lang="en-IN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Independence Policies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Policy of Independence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of partners, staff and their relatives having interest in clients business</a:t>
            </a:r>
          </a:p>
          <a:p>
            <a:pPr marL="628650" lvl="1" indent="-514350">
              <a:lnSpc>
                <a:spcPct val="97000"/>
              </a:lnSpc>
              <a:buClrTx/>
              <a:buFont typeface="+mj-lt"/>
              <a:buAutoNum type="alphaLcPeriod"/>
            </a:pPr>
            <a:r>
              <a:rPr lang="en-I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Structure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71505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F908FE-0992-4F84-A9A7-EEB753D4F225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81609" y="893099"/>
            <a:ext cx="8067869" cy="5071802"/>
          </a:xfrm>
        </p:spPr>
        <p:txBody>
          <a:bodyPr>
            <a:normAutofit/>
          </a:bodyPr>
          <a:lstStyle/>
          <a:p>
            <a:pPr marL="114300" lvl="1" indent="0">
              <a:lnSpc>
                <a:spcPct val="77000"/>
              </a:lnSpc>
              <a:buClrTx/>
              <a:buNone/>
            </a:pPr>
            <a:r>
              <a:rPr lang="en-I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Supervision and Development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endParaRPr lang="en-IN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Recruitment Policy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Policy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letters and scope of responsibility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files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Orientation Program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review Policy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eyes policy compliance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1405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1061202" y="606490"/>
            <a:ext cx="8931884" cy="6858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Objective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eer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is conducted 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suggest improvements in the reporting services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IN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Audit and Investigations are conducted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focus on truthfulness of the FS</a:t>
            </a:r>
            <a:r>
              <a:rPr lang="en-IN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477000"/>
            <a:ext cx="28956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CA </a:t>
            </a:r>
            <a:r>
              <a:rPr lang="en-US" dirty="0" err="1"/>
              <a:t>Kusai</a:t>
            </a:r>
            <a:r>
              <a:rPr lang="en-US" dirty="0"/>
              <a:t> </a:t>
            </a:r>
            <a:r>
              <a:rPr lang="en-US" dirty="0" err="1"/>
              <a:t>Goawala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516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22D3EE-1CF7-4C40-AAB1-80B1C49BBA9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16294" y="778492"/>
            <a:ext cx="8170506" cy="4997157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>
              <a:lnSpc>
                <a:spcPct val="77000"/>
              </a:lnSpc>
              <a:buClrTx/>
              <a:buNone/>
            </a:pPr>
            <a:r>
              <a:rPr lang="en-I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Administration:</a:t>
            </a:r>
          </a:p>
          <a:p>
            <a:pPr marL="114300" lvl="1" indent="0">
              <a:lnSpc>
                <a:spcPct val="77000"/>
              </a:lnSpc>
              <a:buClrTx/>
              <a:buNone/>
            </a:pPr>
            <a:endParaRPr lang="en-IN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 and procedures for accepting and engagement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assurance relating to attest function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requirement and Manpower planning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file list and policy regarding audit documents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Management Sheets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saving protocols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allocation with reference to qualified staff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4931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7FDDEF-1817-43C6-8309-7787B3A23798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114300" lvl="1" indent="0">
              <a:lnSpc>
                <a:spcPct val="77000"/>
              </a:lnSpc>
              <a:buClrTx/>
              <a:buNone/>
            </a:pPr>
            <a:r>
              <a:rPr lang="en-I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Record Administration</a:t>
            </a:r>
          </a:p>
          <a:p>
            <a:pPr marL="114300" lvl="1" indent="0">
              <a:lnSpc>
                <a:spcPct val="77000"/>
              </a:lnSpc>
              <a:buClrTx/>
              <a:buNone/>
            </a:pPr>
            <a:endParaRPr lang="en-IN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Correspondence and communications with clients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and permanent audit files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programs and follow up papers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Engagement Letters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of audit work – working papers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Comprehensive Check list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Storage, maintenance and security of soft copies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523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770510-B85E-48D2-A0F1-F1ECABCB4100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32318" y="937114"/>
            <a:ext cx="7144139" cy="4297360"/>
          </a:xfrm>
        </p:spPr>
        <p:txBody>
          <a:bodyPr/>
          <a:lstStyle/>
          <a:p>
            <a:pPr marL="114300" lvl="1" indent="0">
              <a:lnSpc>
                <a:spcPct val="77000"/>
              </a:lnSpc>
              <a:buClrTx/>
              <a:buNone/>
            </a:pPr>
            <a:r>
              <a:rPr lang="en-I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and Evaluation of System of Internal Controls:</a:t>
            </a:r>
          </a:p>
          <a:p>
            <a:pPr marL="114300" lvl="1" indent="0">
              <a:lnSpc>
                <a:spcPct val="77000"/>
              </a:lnSpc>
              <a:buClrTx/>
              <a:buNone/>
            </a:pPr>
            <a:endParaRPr lang="en-IN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of Clients business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program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 and procedures of review by senior partner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Eyes Concept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16040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17410D-65AF-4DD8-95D0-E5D8C15AA85F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34955" y="881128"/>
            <a:ext cx="7284098" cy="5165109"/>
          </a:xfrm>
        </p:spPr>
        <p:txBody>
          <a:bodyPr/>
          <a:lstStyle/>
          <a:p>
            <a:pPr marL="114300" lvl="1" indent="0">
              <a:lnSpc>
                <a:spcPct val="77000"/>
              </a:lnSpc>
              <a:buClrTx/>
              <a:buNone/>
            </a:pPr>
            <a:r>
              <a:rPr lang="en-I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Statement Presentation:</a:t>
            </a:r>
          </a:p>
          <a:p>
            <a:pPr marL="114300" lvl="1" indent="0">
              <a:lnSpc>
                <a:spcPct val="77000"/>
              </a:lnSpc>
              <a:buClrTx/>
              <a:buNone/>
            </a:pPr>
            <a:endParaRPr lang="en-IN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with Technical Standards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of Certificates to be obtained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Certificates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Checklist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 for drafting Audit Report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Conclusion and Reporting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Reporting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Auditors Report and Qualification 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audit evidences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17218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EC1074-2D64-4586-BD37-2A8E102971A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88302" y="890461"/>
            <a:ext cx="8021216" cy="4857198"/>
          </a:xfrm>
        </p:spPr>
        <p:txBody>
          <a:bodyPr/>
          <a:lstStyle/>
          <a:p>
            <a:pPr marL="114300" lvl="1" indent="0">
              <a:lnSpc>
                <a:spcPct val="77000"/>
              </a:lnSpc>
              <a:buClrTx/>
              <a:buNone/>
            </a:pPr>
            <a:r>
              <a:rPr lang="en-I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Outside Consultations:</a:t>
            </a:r>
          </a:p>
          <a:p>
            <a:pPr marL="114300" lvl="1" indent="0">
              <a:lnSpc>
                <a:spcPct val="77000"/>
              </a:lnSpc>
              <a:buClrTx/>
              <a:buNone/>
            </a:pPr>
            <a:endParaRPr lang="en-IN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of consultants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Copies of opinion sought on which audit judgement is made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Certification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of certificates issued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Files containing working papers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of law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Disclaimer clause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3658359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37708A-8D71-4D9D-8A37-0C40F8DC724D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274640"/>
            <a:ext cx="9056914" cy="498782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>
              <a:lnSpc>
                <a:spcPct val="77000"/>
              </a:lnSpc>
              <a:buClrTx/>
              <a:buNone/>
            </a:pPr>
            <a:r>
              <a:rPr lang="en-I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Documentation – golden rule:</a:t>
            </a:r>
          </a:p>
          <a:p>
            <a:pPr marL="114300" lvl="1" indent="0">
              <a:lnSpc>
                <a:spcPct val="77000"/>
              </a:lnSpc>
              <a:buClrTx/>
              <a:buNone/>
            </a:pPr>
            <a:endParaRPr lang="en-IN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contain sufficient information to enable an experienced auditor, 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having no previous connection with the engagement, </a:t>
            </a:r>
          </a:p>
          <a:p>
            <a:pPr marL="628650" lvl="1" indent="-514350">
              <a:lnSpc>
                <a:spcPct val="77000"/>
              </a:lnSpc>
              <a:buClrTx/>
              <a:buFont typeface="+mj-lt"/>
              <a:buAutoNum type="alphaLcPeriod"/>
            </a:pPr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understand the work that was performed and conclusions reached.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059117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1726232" cy="365125"/>
          </a:xfrm>
        </p:spPr>
        <p:txBody>
          <a:bodyPr/>
          <a:lstStyle/>
          <a:p>
            <a:r>
              <a:rPr lang="en-IN" sz="1300" dirty="0"/>
              <a:t>CA Kusai Goawala</a:t>
            </a:r>
          </a:p>
        </p:txBody>
      </p:sp>
    </p:spTree>
    <p:extLst>
      <p:ext uri="{BB962C8B-B14F-4D97-AF65-F5344CB8AC3E}">
        <p14:creationId xmlns:p14="http://schemas.microsoft.com/office/powerpoint/2010/main" val="3336946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925804"/>
            <a:ext cx="8596668" cy="1826581"/>
          </a:xfrm>
        </p:spPr>
        <p:txBody>
          <a:bodyPr>
            <a:normAutofit/>
          </a:bodyPr>
          <a:lstStyle/>
          <a:p>
            <a:r>
              <a:rPr lang="en-IN" sz="5000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3865597"/>
            <a:ext cx="8596668" cy="860400"/>
          </a:xfrm>
        </p:spPr>
        <p:txBody>
          <a:bodyPr>
            <a:noAutofit/>
          </a:bodyPr>
          <a:lstStyle/>
          <a:p>
            <a:r>
              <a:rPr lang="en-IN" sz="2500" dirty="0"/>
              <a:t>CA Kusai Goawala</a:t>
            </a:r>
          </a:p>
          <a:p>
            <a:r>
              <a:rPr lang="en-IN" sz="2500" dirty="0">
                <a:hlinkClick r:id="rId2"/>
              </a:rPr>
              <a:t>gkdj@gkdj.in</a:t>
            </a:r>
            <a:endParaRPr lang="en-IN" sz="2500" dirty="0"/>
          </a:p>
          <a:p>
            <a:r>
              <a:rPr lang="en-IN" sz="2500" dirty="0"/>
              <a:t>9823140520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300" dirty="0"/>
              <a:t>CA Kusai Goawala</a:t>
            </a:r>
          </a:p>
        </p:txBody>
      </p:sp>
    </p:spTree>
    <p:extLst>
      <p:ext uri="{BB962C8B-B14F-4D97-AF65-F5344CB8AC3E}">
        <p14:creationId xmlns:p14="http://schemas.microsoft.com/office/powerpoint/2010/main" val="385283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690465" y="653142"/>
            <a:ext cx="9566055" cy="620485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sz="2400" dirty="0"/>
          </a:p>
          <a:p>
            <a:endParaRPr lang="en-US" sz="2400" b="1" dirty="0"/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Why prepare documents?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is not documented is not done</a:t>
            </a:r>
          </a:p>
          <a:p>
            <a:pPr lvl="0">
              <a:buFont typeface="Wingdings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auditor’s responsibility to prepare audit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documentation</a:t>
            </a:r>
          </a:p>
          <a:p>
            <a:pPr lvl="0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Evidence of basis for a conclusion </a:t>
            </a:r>
          </a:p>
          <a:p>
            <a:pPr lvl="0">
              <a:buFont typeface="Wingdings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Evidence that audit was planned and performed in</a:t>
            </a: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accordance with SA’s etc.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IN" sz="2400" dirty="0"/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IN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477000"/>
            <a:ext cx="28956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CA </a:t>
            </a:r>
            <a:r>
              <a:rPr lang="en-US" dirty="0" err="1"/>
              <a:t>Kusai</a:t>
            </a:r>
            <a:r>
              <a:rPr lang="en-US" dirty="0"/>
              <a:t> </a:t>
            </a:r>
            <a:r>
              <a:rPr lang="en-US" dirty="0" err="1"/>
              <a:t>Goawala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92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50B641-F13F-46A4-936E-3AC617AC33F2}"/>
              </a:ext>
            </a:extLst>
          </p:cNvPr>
          <p:cNvSpPr txBox="1"/>
          <p:nvPr/>
        </p:nvSpPr>
        <p:spPr>
          <a:xfrm>
            <a:off x="1352940" y="660656"/>
            <a:ext cx="7389844" cy="5903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Practicing Unit (PU) – Requirements: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1. Resources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Personnel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Hardware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Software</a:t>
            </a:r>
          </a:p>
          <a:p>
            <a:pPr>
              <a:lnSpc>
                <a:spcPct val="107000"/>
              </a:lnSpc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2. Systems and Processes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HR – Recruitment policy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Training and CPE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Checklist and Standard Operating Procedure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Manuals and Guidance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Research Material</a:t>
            </a:r>
          </a:p>
        </p:txBody>
      </p:sp>
    </p:spTree>
    <p:extLst>
      <p:ext uri="{BB962C8B-B14F-4D97-AF65-F5344CB8AC3E}">
        <p14:creationId xmlns:p14="http://schemas.microsoft.com/office/powerpoint/2010/main" val="59127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E3DEA2-7781-4819-8CD7-54EBE176A1F2}"/>
              </a:ext>
            </a:extLst>
          </p:cNvPr>
          <p:cNvSpPr txBox="1"/>
          <p:nvPr/>
        </p:nvSpPr>
        <p:spPr>
          <a:xfrm>
            <a:off x="1642186" y="989044"/>
            <a:ext cx="6120881" cy="4310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lvl="1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Implementation of Processes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To ensure that the processes are implemented thoroughly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Implementation in spirit and not just in letter/form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Documentation for forming an opinion 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not just a formality for peer review process</a:t>
            </a:r>
          </a:p>
        </p:txBody>
      </p:sp>
    </p:spTree>
    <p:extLst>
      <p:ext uri="{BB962C8B-B14F-4D97-AF65-F5344CB8AC3E}">
        <p14:creationId xmlns:p14="http://schemas.microsoft.com/office/powerpoint/2010/main" val="376736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73C355-7DE8-4A07-B562-73D8386FBA60}"/>
              </a:ext>
            </a:extLst>
          </p:cNvPr>
          <p:cNvSpPr txBox="1"/>
          <p:nvPr/>
        </p:nvSpPr>
        <p:spPr>
          <a:xfrm>
            <a:off x="1035700" y="1743027"/>
            <a:ext cx="8154954" cy="391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Staff Recruitment Process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process of interviews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Reference and background checks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Technical knowledge assessment</a:t>
            </a:r>
          </a:p>
          <a:p>
            <a:pPr marL="971550" lvl="1" indent="-514350">
              <a:lnSpc>
                <a:spcPct val="150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Appointment letters</a:t>
            </a:r>
          </a:p>
          <a:p>
            <a:pPr marL="971550" lvl="1" indent="-514350">
              <a:lnSpc>
                <a:spcPct val="150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Induction training manual</a:t>
            </a:r>
          </a:p>
        </p:txBody>
      </p:sp>
    </p:spTree>
    <p:extLst>
      <p:ext uri="{BB962C8B-B14F-4D97-AF65-F5344CB8AC3E}">
        <p14:creationId xmlns:p14="http://schemas.microsoft.com/office/powerpoint/2010/main" val="201414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D19145-84C3-47BD-897E-D83B7774B093}"/>
              </a:ext>
            </a:extLst>
          </p:cNvPr>
          <p:cNvSpPr txBox="1"/>
          <p:nvPr/>
        </p:nvSpPr>
        <p:spPr>
          <a:xfrm>
            <a:off x="1082352" y="1504178"/>
            <a:ext cx="7511142" cy="3849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Continuing Professional Education (CPE)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Internal training programs – documented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CPE training program records for Partners and QA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Knowledge resource bank with the PU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Continuous research and update knowledge data bank</a:t>
            </a:r>
          </a:p>
        </p:txBody>
      </p:sp>
    </p:spTree>
    <p:extLst>
      <p:ext uri="{BB962C8B-B14F-4D97-AF65-F5344CB8AC3E}">
        <p14:creationId xmlns:p14="http://schemas.microsoft.com/office/powerpoint/2010/main" val="3641122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6BAC99F-0FB9-4309-8D4D-4F1FC8F5EF32}"/>
              </a:ext>
            </a:extLst>
          </p:cNvPr>
          <p:cNvSpPr txBox="1"/>
          <p:nvPr/>
        </p:nvSpPr>
        <p:spPr>
          <a:xfrm>
            <a:off x="1110343" y="1536644"/>
            <a:ext cx="6923314" cy="3030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lvl="1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Hardware and Software Infrastructure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Hardware configurations for efficient functioning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Software updates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Auditing tools in electronic forms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Data storage and security</a:t>
            </a:r>
          </a:p>
        </p:txBody>
      </p:sp>
    </p:spTree>
    <p:extLst>
      <p:ext uri="{BB962C8B-B14F-4D97-AF65-F5344CB8AC3E}">
        <p14:creationId xmlns:p14="http://schemas.microsoft.com/office/powerpoint/2010/main" val="1862011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443ED7-5577-4CFC-9A36-3E1DF9B07724}"/>
              </a:ext>
            </a:extLst>
          </p:cNvPr>
          <p:cNvSpPr txBox="1"/>
          <p:nvPr/>
        </p:nvSpPr>
        <p:spPr>
          <a:xfrm>
            <a:off x="1166326" y="1763219"/>
            <a:ext cx="6997960" cy="2927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lvl="1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Systems and processes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Attendance and biometrics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Daily work records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Job Records</a:t>
            </a:r>
          </a:p>
          <a:p>
            <a:pPr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SOP and checklists (duly updated)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Standard formats</a:t>
            </a:r>
          </a:p>
        </p:txBody>
      </p:sp>
    </p:spTree>
    <p:extLst>
      <p:ext uri="{BB962C8B-B14F-4D97-AF65-F5344CB8AC3E}">
        <p14:creationId xmlns:p14="http://schemas.microsoft.com/office/powerpoint/2010/main" val="5458529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</TotalTime>
  <Words>1052</Words>
  <Application>Microsoft Office PowerPoint</Application>
  <PresentationFormat>Widescreen</PresentationFormat>
  <Paragraphs>249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Trebuchet MS</vt:lpstr>
      <vt:lpstr>Wingdings</vt:lpstr>
      <vt:lpstr>Wingdings 2</vt:lpstr>
      <vt:lpstr>Wingdings 3</vt:lpstr>
      <vt:lpstr>Facet</vt:lpstr>
      <vt:lpstr>Audit Documentation – Peer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Kusai Goawala</dc:creator>
  <cp:lastModifiedBy>Kusai Goawala</cp:lastModifiedBy>
  <cp:revision>11</cp:revision>
  <dcterms:created xsi:type="dcterms:W3CDTF">2022-04-21T09:25:09Z</dcterms:created>
  <dcterms:modified xsi:type="dcterms:W3CDTF">2023-05-04T05:17:23Z</dcterms:modified>
</cp:coreProperties>
</file>