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79" r:id="rId8"/>
    <p:sldId id="276" r:id="rId9"/>
    <p:sldId id="278" r:id="rId10"/>
    <p:sldId id="262" r:id="rId11"/>
    <p:sldId id="264" r:id="rId12"/>
    <p:sldId id="280" r:id="rId13"/>
    <p:sldId id="263" r:id="rId14"/>
    <p:sldId id="266" r:id="rId15"/>
    <p:sldId id="268" r:id="rId16"/>
    <p:sldId id="269" r:id="rId17"/>
    <p:sldId id="270" r:id="rId18"/>
    <p:sldId id="271" r:id="rId19"/>
    <p:sldId id="272" r:id="rId20"/>
    <p:sldId id="265" r:id="rId21"/>
    <p:sldId id="274" r:id="rId22"/>
    <p:sldId id="277" r:id="rId23"/>
    <p:sldId id="281" r:id="rId24"/>
    <p:sldId id="275" r:id="rId25"/>
  </p:sldIdLst>
  <p:sldSz cx="9144000" cy="5143500" type="screen16x9"/>
  <p:notesSz cx="6858000" cy="9144000"/>
  <p:embeddedFontLst>
    <p:embeddedFont>
      <p:font typeface="Cormorant Garamond Medium" panose="00000600000000000000"/>
      <p:regular r:id="rId29"/>
    </p:embeddedFont>
    <p:embeddedFont>
      <p:font typeface="Cormorant Garamond Medium Bold" panose="00000700000000000000"/>
      <p:bold r:id="rId30"/>
    </p:embeddedFont>
    <p:embeddedFont>
      <p:font typeface="Cormorant Garamond Medium" panose="00000600000000000000" charset="0"/>
      <p:regular r:id="rId31"/>
    </p:embeddedFont>
    <p:embeddedFont>
      <p:font typeface="Calibri" panose="020F050202020403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22" d="100"/>
          <a:sy n="122" d="100"/>
        </p:scale>
        <p:origin x="4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image" Target="../media/image29.jpeg"/><Relationship Id="rId7" Type="http://schemas.openxmlformats.org/officeDocument/2006/relationships/image" Target="../media/image28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6.jpeg"/><Relationship Id="rId7" Type="http://schemas.openxmlformats.org/officeDocument/2006/relationships/image" Target="../media/image35.jpeg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2.jpeg"/><Relationship Id="rId7" Type="http://schemas.openxmlformats.org/officeDocument/2006/relationships/image" Target="../media/image41.jpeg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3.svg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5.png"/><Relationship Id="rId3" Type="http://schemas.openxmlformats.org/officeDocument/2006/relationships/image" Target="../media/image8.jpeg"/><Relationship Id="rId2" Type="http://schemas.openxmlformats.org/officeDocument/2006/relationships/image" Target="../media/image5.sv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15.png"/><Relationship Id="rId3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3390629" y="1514983"/>
            <a:ext cx="2362590" cy="13727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90629" y="1514983"/>
            <a:ext cx="2362590" cy="137275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90630" y="3104428"/>
            <a:ext cx="2207988" cy="391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</a:pPr>
            <a:r>
              <a:rPr lang="en-US" sz="2300" spc="-16" dirty="0">
                <a:solidFill>
                  <a:srgbClr val="000000"/>
                </a:solidFill>
                <a:latin typeface="Cormorant Garamond Medium" panose="00000600000000000000"/>
              </a:rPr>
              <a:t>Deep-Work Lab</a:t>
            </a:r>
            <a:endParaRPr lang="en-US" sz="2300" spc="-16" dirty="0">
              <a:solidFill>
                <a:srgbClr val="000000"/>
              </a:solidFill>
              <a:latin typeface="Cormorant Garamond Medium" panose="000006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289323" cy="5143500"/>
            <a:chOff x="0" y="0"/>
            <a:chExt cx="22593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59396" cy="2709333"/>
            </a:xfrm>
            <a:custGeom>
              <a:avLst/>
              <a:gdLst/>
              <a:ahLst/>
              <a:cxnLst/>
              <a:rect l="l" t="t" r="r" b="b"/>
              <a:pathLst>
                <a:path w="2259396" h="2709333">
                  <a:moveTo>
                    <a:pt x="0" y="0"/>
                  </a:moveTo>
                  <a:lnTo>
                    <a:pt x="2259396" y="0"/>
                  </a:lnTo>
                  <a:lnTo>
                    <a:pt x="22593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2146502" y="-477184"/>
            <a:ext cx="31834" cy="391048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8289402" y="174102"/>
            <a:ext cx="680495" cy="6804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6279" r="15690"/>
          <a:stretch>
            <a:fillRect/>
          </a:stretch>
        </p:blipFill>
        <p:spPr>
          <a:xfrm>
            <a:off x="8289402" y="228641"/>
            <a:ext cx="680495" cy="5714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12909"/>
          <a:stretch>
            <a:fillRect/>
          </a:stretch>
        </p:blipFill>
        <p:spPr>
          <a:xfrm>
            <a:off x="397135" y="1775947"/>
            <a:ext cx="3495052" cy="30438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2500" y="1133327"/>
            <a:ext cx="3867150" cy="116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0" lvl="1" indent="-172720">
              <a:lnSpc>
                <a:spcPts val="3200"/>
              </a:lnSpc>
              <a:buFont typeface="Arial" panose="020B0604020202020204"/>
              <a:buChar char="•"/>
            </a:pPr>
            <a:r>
              <a:rPr lang="en-US" sz="1600" dirty="0">
                <a:solidFill>
                  <a:srgbClr val="000000"/>
                </a:solidFill>
                <a:latin typeface="Cormorant Garamond Medium Bold" panose="00000700000000000000"/>
              </a:rPr>
              <a:t>Fear is a natural emotion that arises when we perceive a threat or danger, either real or imagined</a:t>
            </a:r>
            <a:endParaRPr lang="en-US" sz="1600" dirty="0">
              <a:solidFill>
                <a:srgbClr val="000000"/>
              </a:solidFill>
              <a:latin typeface="Cormorant Garamond Medium Bold" panose="000007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1661" y="709668"/>
            <a:ext cx="3946001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900">
                <a:solidFill>
                  <a:srgbClr val="FFFFFF"/>
                </a:solidFill>
                <a:latin typeface="Cormorant Garamond Medium Bold" panose="00000700000000000000"/>
              </a:rPr>
              <a:t>Understanding Fear</a:t>
            </a:r>
            <a:endParaRPr lang="en-US" sz="3900">
              <a:solidFill>
                <a:srgbClr val="FFFFFF"/>
              </a:solidFill>
              <a:latin typeface="Cormorant Garamond Medium Bold" panose="000007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2500" y="2428092"/>
            <a:ext cx="3867150" cy="116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0" lvl="1" indent="-172720">
              <a:lnSpc>
                <a:spcPts val="3200"/>
              </a:lnSpc>
              <a:buFont typeface="Arial" panose="020B0604020202020204"/>
              <a:buChar char="•"/>
            </a:pPr>
            <a:r>
              <a:rPr lang="en-US" sz="1600" dirty="0">
                <a:solidFill>
                  <a:srgbClr val="000000"/>
                </a:solidFill>
                <a:latin typeface="Cormorant Garamond Medium Bold" panose="00000700000000000000"/>
              </a:rPr>
              <a:t>It can manifest in physical symptoms such as increased heart rate, sweating, and trembling. </a:t>
            </a:r>
            <a:endParaRPr lang="en-US" sz="1600" dirty="0">
              <a:solidFill>
                <a:srgbClr val="000000"/>
              </a:solidFill>
              <a:latin typeface="Cormorant Garamond Medium Bold" panose="000007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53482" y="3809925"/>
            <a:ext cx="3867150" cy="76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0" lvl="1" indent="-172720">
              <a:lnSpc>
                <a:spcPts val="3200"/>
              </a:lnSpc>
              <a:buFont typeface="Arial" panose="020B0604020202020204"/>
              <a:buChar char="•"/>
            </a:pPr>
            <a:r>
              <a:rPr lang="en-US" sz="1600" dirty="0">
                <a:solidFill>
                  <a:srgbClr val="000000"/>
                </a:solidFill>
                <a:latin typeface="Cormorant Garamond Medium Bold" panose="00000700000000000000"/>
              </a:rPr>
              <a:t>However, fear can also be irrational &amp; hold us back from achieving our goals</a:t>
            </a:r>
            <a:endParaRPr lang="en-US" sz="1600" dirty="0">
              <a:solidFill>
                <a:srgbClr val="000000"/>
              </a:solidFill>
              <a:latin typeface="Cormorant Garamond Medium Bold" panose="0000070000000000000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7200" y="-36165"/>
            <a:ext cx="4876800" cy="5179665"/>
            <a:chOff x="-309453" y="-19050"/>
            <a:chExt cx="2568849" cy="2728383"/>
          </a:xfrm>
        </p:grpSpPr>
        <p:sp>
          <p:nvSpPr>
            <p:cNvPr id="3" name="Freeform 3"/>
            <p:cNvSpPr/>
            <p:nvPr/>
          </p:nvSpPr>
          <p:spPr>
            <a:xfrm>
              <a:off x="-309453" y="0"/>
              <a:ext cx="2568849" cy="2709333"/>
            </a:xfrm>
            <a:custGeom>
              <a:avLst/>
              <a:gdLst/>
              <a:ahLst/>
              <a:cxnLst/>
              <a:rect l="l" t="t" r="r" b="b"/>
              <a:pathLst>
                <a:path w="2259396" h="2709333">
                  <a:moveTo>
                    <a:pt x="0" y="0"/>
                  </a:moveTo>
                  <a:lnTo>
                    <a:pt x="2259396" y="0"/>
                  </a:lnTo>
                  <a:lnTo>
                    <a:pt x="22593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2146502" y="-477184"/>
            <a:ext cx="31834" cy="391048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9402" y="174102"/>
            <a:ext cx="680495" cy="6804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6279" r="15690"/>
          <a:stretch>
            <a:fillRect/>
          </a:stretch>
        </p:blipFill>
        <p:spPr>
          <a:xfrm>
            <a:off x="8289402" y="228641"/>
            <a:ext cx="680495" cy="57141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07175" y="2270385"/>
            <a:ext cx="3946001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4000" dirty="0">
                <a:latin typeface="Cormorant Garamond Medium" panose="00000600000000000000" charset="0"/>
              </a:rPr>
              <a:t>F.E.A.R. stands for</a:t>
            </a:r>
            <a:endParaRPr lang="en-US" sz="3900" dirty="0">
              <a:latin typeface="Cormorant Garamond Medium" panose="00000600000000000000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4997760" y="1137714"/>
            <a:ext cx="3946001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40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F - False</a:t>
            </a:r>
            <a:endParaRPr lang="en-US" sz="3900" dirty="0">
              <a:solidFill>
                <a:schemeClr val="bg1"/>
              </a:solidFill>
              <a:latin typeface="Cormorant Garamond Medium" panose="00000600000000000000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4997760" y="1969020"/>
            <a:ext cx="3946001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4000" dirty="0">
                <a:solidFill>
                  <a:schemeClr val="bg1"/>
                </a:solidFill>
                <a:latin typeface="Cormorant Garamond Medium" panose="00000600000000000000" charset="0"/>
              </a:rPr>
              <a:t>E</a:t>
            </a:r>
            <a:r>
              <a:rPr lang="en-US" sz="40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 - Evidence</a:t>
            </a:r>
            <a:endParaRPr lang="en-US" sz="3900" dirty="0">
              <a:solidFill>
                <a:schemeClr val="bg1"/>
              </a:solidFill>
              <a:latin typeface="Cormorant Garamond Medium" panose="00000600000000000000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4997760" y="2800326"/>
            <a:ext cx="3946001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40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A - Appearing</a:t>
            </a:r>
            <a:endParaRPr lang="en-US" sz="3900" dirty="0">
              <a:solidFill>
                <a:schemeClr val="bg1"/>
              </a:solidFill>
              <a:latin typeface="Cormorant Garamond Medium" panose="00000600000000000000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5061019" y="3631632"/>
            <a:ext cx="3946001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40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R - Real</a:t>
            </a:r>
            <a:endParaRPr lang="en-US" sz="3900" dirty="0">
              <a:solidFill>
                <a:schemeClr val="bg1"/>
              </a:solidFill>
              <a:latin typeface="Cormorant Garamond Medium" panose="00000600000000000000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4563968" y="-2157572"/>
            <a:ext cx="16064" cy="6827294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476159" y="3006585"/>
            <a:ext cx="1288006" cy="1248950"/>
            <a:chOff x="0" y="9525"/>
            <a:chExt cx="1717341" cy="1665267"/>
          </a:xfrm>
        </p:grpSpPr>
        <p:sp>
          <p:nvSpPr>
            <p:cNvPr id="4" name="AutoShape 4"/>
            <p:cNvSpPr/>
            <p:nvPr/>
          </p:nvSpPr>
          <p:spPr>
            <a:xfrm rot="-5400000">
              <a:off x="855496" y="-222958"/>
              <a:ext cx="6350" cy="171734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1583225" cy="522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400">
                  <a:solidFill>
                    <a:srgbClr val="FFFFFF"/>
                  </a:solidFill>
                  <a:latin typeface="Cormorant Garamond Medium Bold" panose="00000700000000000000"/>
                </a:rPr>
                <a:t>Pressure to perform</a:t>
              </a:r>
              <a:endParaRPr lang="en-US" sz="1400">
                <a:solidFill>
                  <a:srgbClr val="FFFFFF"/>
                </a:solidFill>
                <a:latin typeface="Cormorant Garamond Medium Bold" panose="0000070000000000000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85660"/>
              <a:ext cx="1583225" cy="889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 dirty="0" smtClean="0">
                  <a:solidFill>
                    <a:srgbClr val="FFFFFF"/>
                  </a:solidFill>
                  <a:latin typeface="Cormorant Garamond Medium" panose="00000600000000000000"/>
                </a:rPr>
                <a:t>Feeling </a:t>
              </a:r>
              <a:r>
                <a:rPr lang="en-US" sz="900" dirty="0">
                  <a:solidFill>
                    <a:srgbClr val="FFFFFF"/>
                  </a:solidFill>
                  <a:latin typeface="Cormorant Garamond Medium" panose="00000600000000000000"/>
                </a:rPr>
                <a:t>pressure to perform well in exams, secure a good job, or ace an interview</a:t>
              </a:r>
              <a:endParaRPr lang="en-US" sz="900" dirty="0">
                <a:solidFill>
                  <a:srgbClr val="FFFFFF"/>
                </a:solidFill>
                <a:latin typeface="Cormorant Garamond Medium" panose="00000600000000000000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 rot="-5400000">
            <a:off x="6281978" y="2831287"/>
            <a:ext cx="4762" cy="128800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/>
          <p:cNvSpPr/>
          <p:nvPr/>
        </p:nvSpPr>
        <p:spPr>
          <a:xfrm rot="-5400000">
            <a:off x="7945075" y="2831287"/>
            <a:ext cx="4762" cy="128800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3470" y="134497"/>
            <a:ext cx="759707" cy="7597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16279" r="15690"/>
          <a:stretch>
            <a:fillRect/>
          </a:stretch>
        </p:blipFill>
        <p:spPr>
          <a:xfrm>
            <a:off x="8263470" y="195384"/>
            <a:ext cx="759707" cy="637933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 rot="-5400000">
            <a:off x="6281967" y="2826525"/>
            <a:ext cx="4762" cy="128800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12"/>
          <p:cNvSpPr/>
          <p:nvPr/>
        </p:nvSpPr>
        <p:spPr>
          <a:xfrm rot="-5400000">
            <a:off x="2801695" y="2837241"/>
            <a:ext cx="21431" cy="128800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" name="AutoShape 13"/>
          <p:cNvSpPr/>
          <p:nvPr/>
        </p:nvSpPr>
        <p:spPr>
          <a:xfrm rot="-5400000">
            <a:off x="7936741" y="2831287"/>
            <a:ext cx="21431" cy="128800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AutoShape 14"/>
          <p:cNvSpPr/>
          <p:nvPr/>
        </p:nvSpPr>
        <p:spPr>
          <a:xfrm rot="-5400000">
            <a:off x="4523094" y="2818191"/>
            <a:ext cx="21431" cy="128800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5" name="AutoShape 15"/>
          <p:cNvSpPr/>
          <p:nvPr/>
        </p:nvSpPr>
        <p:spPr>
          <a:xfrm rot="-5400000">
            <a:off x="1109447" y="2847956"/>
            <a:ext cx="21431" cy="128800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6" name="Group 16"/>
          <p:cNvGrpSpPr/>
          <p:nvPr/>
        </p:nvGrpSpPr>
        <p:grpSpPr>
          <a:xfrm>
            <a:off x="476159" y="1938655"/>
            <a:ext cx="960017" cy="945353"/>
            <a:chOff x="0" y="0"/>
            <a:chExt cx="1280023" cy="126047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280023" cy="1260471"/>
              <a:chOff x="0" y="0"/>
              <a:chExt cx="505688" cy="49796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05688" cy="497964"/>
              </a:xfrm>
              <a:custGeom>
                <a:avLst/>
                <a:gdLst/>
                <a:ahLst/>
                <a:cxnLst/>
                <a:rect l="l" t="t" r="r" b="b"/>
                <a:pathLst>
                  <a:path w="505688" h="497964">
                    <a:moveTo>
                      <a:pt x="201609" y="0"/>
                    </a:moveTo>
                    <a:lnTo>
                      <a:pt x="304079" y="0"/>
                    </a:lnTo>
                    <a:cubicBezTo>
                      <a:pt x="357549" y="0"/>
                      <a:pt x="408829" y="21241"/>
                      <a:pt x="446638" y="59050"/>
                    </a:cubicBezTo>
                    <a:cubicBezTo>
                      <a:pt x="484447" y="96859"/>
                      <a:pt x="505688" y="148139"/>
                      <a:pt x="505688" y="201609"/>
                    </a:cubicBezTo>
                    <a:lnTo>
                      <a:pt x="505688" y="296355"/>
                    </a:lnTo>
                    <a:cubicBezTo>
                      <a:pt x="505688" y="407701"/>
                      <a:pt x="415425" y="497964"/>
                      <a:pt x="304079" y="497964"/>
                    </a:cubicBezTo>
                    <a:lnTo>
                      <a:pt x="201609" y="497964"/>
                    </a:lnTo>
                    <a:cubicBezTo>
                      <a:pt x="90263" y="497964"/>
                      <a:pt x="0" y="407701"/>
                      <a:pt x="0" y="296355"/>
                    </a:cubicBezTo>
                    <a:lnTo>
                      <a:pt x="0" y="201609"/>
                    </a:lnTo>
                    <a:cubicBezTo>
                      <a:pt x="0" y="90263"/>
                      <a:pt x="90263" y="0"/>
                      <a:pt x="20160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</a:p>
            </p:txBody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 l="12553" t="8238" r="12692" b="15299"/>
            <a:stretch>
              <a:fillRect/>
            </a:stretch>
          </p:blipFill>
          <p:spPr>
            <a:xfrm>
              <a:off x="91150" y="68836"/>
              <a:ext cx="1097722" cy="1122798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1954401" y="1835607"/>
            <a:ext cx="1348817" cy="1048401"/>
            <a:chOff x="0" y="0"/>
            <a:chExt cx="1798423" cy="1397868"/>
          </a:xfrm>
        </p:grpSpPr>
        <p:grpSp>
          <p:nvGrpSpPr>
            <p:cNvPr id="22" name="Group 22"/>
            <p:cNvGrpSpPr/>
            <p:nvPr/>
          </p:nvGrpSpPr>
          <p:grpSpPr>
            <a:xfrm>
              <a:off x="271818" y="137397"/>
              <a:ext cx="1280023" cy="1260471"/>
              <a:chOff x="0" y="0"/>
              <a:chExt cx="505688" cy="49796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05688" cy="497964"/>
              </a:xfrm>
              <a:custGeom>
                <a:avLst/>
                <a:gdLst/>
                <a:ahLst/>
                <a:cxnLst/>
                <a:rect l="l" t="t" r="r" b="b"/>
                <a:pathLst>
                  <a:path w="505688" h="497964">
                    <a:moveTo>
                      <a:pt x="201609" y="0"/>
                    </a:moveTo>
                    <a:lnTo>
                      <a:pt x="304079" y="0"/>
                    </a:lnTo>
                    <a:cubicBezTo>
                      <a:pt x="357549" y="0"/>
                      <a:pt x="408829" y="21241"/>
                      <a:pt x="446638" y="59050"/>
                    </a:cubicBezTo>
                    <a:cubicBezTo>
                      <a:pt x="484447" y="96859"/>
                      <a:pt x="505688" y="148139"/>
                      <a:pt x="505688" y="201609"/>
                    </a:cubicBezTo>
                    <a:lnTo>
                      <a:pt x="505688" y="296355"/>
                    </a:lnTo>
                    <a:cubicBezTo>
                      <a:pt x="505688" y="407701"/>
                      <a:pt x="415425" y="497964"/>
                      <a:pt x="304079" y="497964"/>
                    </a:cubicBezTo>
                    <a:lnTo>
                      <a:pt x="201609" y="497964"/>
                    </a:lnTo>
                    <a:cubicBezTo>
                      <a:pt x="90263" y="497964"/>
                      <a:pt x="0" y="407701"/>
                      <a:pt x="0" y="296355"/>
                    </a:cubicBezTo>
                    <a:lnTo>
                      <a:pt x="0" y="201609"/>
                    </a:lnTo>
                    <a:cubicBezTo>
                      <a:pt x="0" y="90263"/>
                      <a:pt x="90263" y="0"/>
                      <a:pt x="20160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</a:p>
            </p:txBody>
          </p:sp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/>
            <a:srcRect l="25807" t="17975" r="5219"/>
            <a:stretch>
              <a:fillRect/>
            </a:stretch>
          </p:blipFill>
          <p:spPr>
            <a:xfrm>
              <a:off x="0" y="0"/>
              <a:ext cx="1798423" cy="1392495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3840369" y="1961463"/>
            <a:ext cx="960017" cy="945353"/>
            <a:chOff x="0" y="0"/>
            <a:chExt cx="1280023" cy="1260471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280023" cy="1260471"/>
              <a:chOff x="0" y="0"/>
              <a:chExt cx="505688" cy="4979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05688" cy="497964"/>
              </a:xfrm>
              <a:custGeom>
                <a:avLst/>
                <a:gdLst/>
                <a:ahLst/>
                <a:cxnLst/>
                <a:rect l="l" t="t" r="r" b="b"/>
                <a:pathLst>
                  <a:path w="505688" h="497964">
                    <a:moveTo>
                      <a:pt x="201609" y="0"/>
                    </a:moveTo>
                    <a:lnTo>
                      <a:pt x="304079" y="0"/>
                    </a:lnTo>
                    <a:cubicBezTo>
                      <a:pt x="357549" y="0"/>
                      <a:pt x="408829" y="21241"/>
                      <a:pt x="446638" y="59050"/>
                    </a:cubicBezTo>
                    <a:cubicBezTo>
                      <a:pt x="484447" y="96859"/>
                      <a:pt x="505688" y="148139"/>
                      <a:pt x="505688" y="201609"/>
                    </a:cubicBezTo>
                    <a:lnTo>
                      <a:pt x="505688" y="296355"/>
                    </a:lnTo>
                    <a:cubicBezTo>
                      <a:pt x="505688" y="407701"/>
                      <a:pt x="415425" y="497964"/>
                      <a:pt x="304079" y="497964"/>
                    </a:cubicBezTo>
                    <a:lnTo>
                      <a:pt x="201609" y="497964"/>
                    </a:lnTo>
                    <a:cubicBezTo>
                      <a:pt x="90263" y="497964"/>
                      <a:pt x="0" y="407701"/>
                      <a:pt x="0" y="296355"/>
                    </a:cubicBezTo>
                    <a:lnTo>
                      <a:pt x="0" y="201609"/>
                    </a:lnTo>
                    <a:cubicBezTo>
                      <a:pt x="0" y="90263"/>
                      <a:pt x="90263" y="0"/>
                      <a:pt x="20160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5"/>
            <a:srcRect l="7677" t="18436" r="14363" b="3554"/>
            <a:stretch>
              <a:fillRect/>
            </a:stretch>
          </p:blipFill>
          <p:spPr>
            <a:xfrm>
              <a:off x="156592" y="159073"/>
              <a:ext cx="941718" cy="942323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>
          <a:xfrm>
            <a:off x="5640346" y="1938655"/>
            <a:ext cx="960017" cy="945353"/>
            <a:chOff x="0" y="0"/>
            <a:chExt cx="1280023" cy="1260471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280023" cy="1260471"/>
              <a:chOff x="0" y="0"/>
              <a:chExt cx="505688" cy="497964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505688" cy="497964"/>
              </a:xfrm>
              <a:custGeom>
                <a:avLst/>
                <a:gdLst/>
                <a:ahLst/>
                <a:cxnLst/>
                <a:rect l="l" t="t" r="r" b="b"/>
                <a:pathLst>
                  <a:path w="505688" h="497964">
                    <a:moveTo>
                      <a:pt x="201609" y="0"/>
                    </a:moveTo>
                    <a:lnTo>
                      <a:pt x="304079" y="0"/>
                    </a:lnTo>
                    <a:cubicBezTo>
                      <a:pt x="357549" y="0"/>
                      <a:pt x="408829" y="21241"/>
                      <a:pt x="446638" y="59050"/>
                    </a:cubicBezTo>
                    <a:cubicBezTo>
                      <a:pt x="484447" y="96859"/>
                      <a:pt x="505688" y="148139"/>
                      <a:pt x="505688" y="201609"/>
                    </a:cubicBezTo>
                    <a:lnTo>
                      <a:pt x="505688" y="296355"/>
                    </a:lnTo>
                    <a:cubicBezTo>
                      <a:pt x="505688" y="407701"/>
                      <a:pt x="415425" y="497964"/>
                      <a:pt x="304079" y="497964"/>
                    </a:cubicBezTo>
                    <a:lnTo>
                      <a:pt x="201609" y="497964"/>
                    </a:lnTo>
                    <a:cubicBezTo>
                      <a:pt x="90263" y="497964"/>
                      <a:pt x="0" y="407701"/>
                      <a:pt x="0" y="296355"/>
                    </a:cubicBezTo>
                    <a:lnTo>
                      <a:pt x="0" y="201609"/>
                    </a:lnTo>
                    <a:cubicBezTo>
                      <a:pt x="0" y="90263"/>
                      <a:pt x="90263" y="0"/>
                      <a:pt x="20160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</a:p>
            </p:txBody>
          </p:sp>
        </p:grpSp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6"/>
            <a:srcRect l="7169" t="4808" r="6452" b="19540"/>
            <a:stretch>
              <a:fillRect/>
            </a:stretch>
          </p:blipFill>
          <p:spPr>
            <a:xfrm>
              <a:off x="141898" y="159074"/>
              <a:ext cx="996226" cy="942323"/>
            </a:xfrm>
            <a:prstGeom prst="rect">
              <a:avLst/>
            </a:prstGeom>
          </p:spPr>
        </p:pic>
      </p:grpSp>
      <p:grpSp>
        <p:nvGrpSpPr>
          <p:cNvPr id="36" name="Group 36"/>
          <p:cNvGrpSpPr/>
          <p:nvPr/>
        </p:nvGrpSpPr>
        <p:grpSpPr>
          <a:xfrm>
            <a:off x="7303453" y="1938655"/>
            <a:ext cx="960017" cy="945353"/>
            <a:chOff x="0" y="0"/>
            <a:chExt cx="1280023" cy="1260471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280023" cy="1260471"/>
              <a:chOff x="0" y="0"/>
              <a:chExt cx="505688" cy="497964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505688" cy="497964"/>
              </a:xfrm>
              <a:custGeom>
                <a:avLst/>
                <a:gdLst/>
                <a:ahLst/>
                <a:cxnLst/>
                <a:rect l="l" t="t" r="r" b="b"/>
                <a:pathLst>
                  <a:path w="505688" h="497964">
                    <a:moveTo>
                      <a:pt x="201609" y="0"/>
                    </a:moveTo>
                    <a:lnTo>
                      <a:pt x="304079" y="0"/>
                    </a:lnTo>
                    <a:cubicBezTo>
                      <a:pt x="357549" y="0"/>
                      <a:pt x="408829" y="21241"/>
                      <a:pt x="446638" y="59050"/>
                    </a:cubicBezTo>
                    <a:cubicBezTo>
                      <a:pt x="484447" y="96859"/>
                      <a:pt x="505688" y="148139"/>
                      <a:pt x="505688" y="201609"/>
                    </a:cubicBezTo>
                    <a:lnTo>
                      <a:pt x="505688" y="296355"/>
                    </a:lnTo>
                    <a:cubicBezTo>
                      <a:pt x="505688" y="407701"/>
                      <a:pt x="415425" y="497964"/>
                      <a:pt x="304079" y="497964"/>
                    </a:cubicBezTo>
                    <a:lnTo>
                      <a:pt x="201609" y="497964"/>
                    </a:lnTo>
                    <a:cubicBezTo>
                      <a:pt x="90263" y="497964"/>
                      <a:pt x="0" y="407701"/>
                      <a:pt x="0" y="296355"/>
                    </a:cubicBezTo>
                    <a:lnTo>
                      <a:pt x="0" y="201609"/>
                    </a:lnTo>
                    <a:cubicBezTo>
                      <a:pt x="0" y="90263"/>
                      <a:pt x="90263" y="0"/>
                      <a:pt x="20160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</a:p>
            </p:txBody>
          </p:sp>
        </p:grpSp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55397" y="289914"/>
              <a:ext cx="1169229" cy="657691"/>
            </a:xfrm>
            <a:prstGeom prst="rect">
              <a:avLst/>
            </a:prstGeom>
          </p:spPr>
        </p:pic>
      </p:grpSp>
      <p:sp>
        <p:nvSpPr>
          <p:cNvPr id="41" name="TextBox 41"/>
          <p:cNvSpPr txBox="1"/>
          <p:nvPr/>
        </p:nvSpPr>
        <p:spPr>
          <a:xfrm>
            <a:off x="3918957" y="3177537"/>
            <a:ext cx="1229704" cy="19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400">
                <a:solidFill>
                  <a:srgbClr val="FFFFFF"/>
                </a:solidFill>
                <a:latin typeface="Cormorant Garamond Medium Bold" panose="00000700000000000000"/>
              </a:rPr>
              <a:t>Self-doubt</a:t>
            </a:r>
            <a:endParaRPr lang="en-US" sz="1400">
              <a:solidFill>
                <a:srgbClr val="FFFFFF"/>
              </a:solidFill>
              <a:latin typeface="Cormorant Garamond Medium Bold" panose="0000070000000000000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918957" y="3575526"/>
            <a:ext cx="1229704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1000" dirty="0" smtClean="0">
                <a:solidFill>
                  <a:srgbClr val="FFFFFF"/>
                </a:solidFill>
                <a:latin typeface="Cormorant Garamond Medium" panose="00000600000000000000"/>
              </a:rPr>
              <a:t>Doubting self </a:t>
            </a:r>
            <a:r>
              <a:rPr lang="en-US" sz="1000" dirty="0">
                <a:solidFill>
                  <a:srgbClr val="FFFFFF"/>
                </a:solidFill>
                <a:latin typeface="Cormorant Garamond Medium" panose="00000600000000000000"/>
              </a:rPr>
              <a:t>abilities, qualifications, or preparation, which can undermine their confidence</a:t>
            </a:r>
            <a:endParaRPr lang="en-US" sz="1000" dirty="0">
              <a:solidFill>
                <a:srgbClr val="FFFFFF"/>
              </a:solidFill>
              <a:latin typeface="Cormorant Garamond Medium" panose="0000060000000000000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197558" y="3137153"/>
            <a:ext cx="1229704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0"/>
              </a:lnSpc>
            </a:pPr>
            <a:r>
              <a:rPr lang="en-US" sz="1500">
                <a:solidFill>
                  <a:srgbClr val="FFFFFF"/>
                </a:solidFill>
                <a:latin typeface="Cormorant Garamond Medium Bold" panose="00000700000000000000"/>
              </a:rPr>
              <a:t>Fear of failure</a:t>
            </a:r>
            <a:endParaRPr lang="en-US" sz="1500">
              <a:solidFill>
                <a:srgbClr val="FFFFFF"/>
              </a:solidFill>
              <a:latin typeface="Cormorant Garamond Medium Bold" panose="0000070000000000000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2168407" y="3587750"/>
            <a:ext cx="1229704" cy="1068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 smtClean="0">
                <a:solidFill>
                  <a:srgbClr val="FFFFFF"/>
                </a:solidFill>
                <a:latin typeface="Cormorant Garamond Medium" panose="00000600000000000000"/>
              </a:rPr>
              <a:t>Fearing </a:t>
            </a:r>
            <a:r>
              <a:rPr lang="en-US" sz="1000" dirty="0">
                <a:solidFill>
                  <a:srgbClr val="FFFFFF"/>
                </a:solidFill>
                <a:latin typeface="Cormorant Garamond Medium" panose="00000600000000000000"/>
              </a:rPr>
              <a:t>failure and the consequences that may come with it, such as disappointment, shame, or a setback in </a:t>
            </a:r>
            <a:r>
              <a:rPr lang="en-US" sz="1000" dirty="0" smtClean="0">
                <a:solidFill>
                  <a:srgbClr val="FFFFFF"/>
                </a:solidFill>
                <a:latin typeface="Cormorant Garamond Medium" panose="00000600000000000000"/>
              </a:rPr>
              <a:t>career </a:t>
            </a:r>
            <a:r>
              <a:rPr lang="en-US" sz="1000" dirty="0">
                <a:solidFill>
                  <a:srgbClr val="FFFFFF"/>
                </a:solidFill>
                <a:latin typeface="Cormorant Garamond Medium" panose="00000600000000000000"/>
              </a:rPr>
              <a:t>goals</a:t>
            </a:r>
            <a:endParaRPr lang="en-US" sz="1000" dirty="0">
              <a:solidFill>
                <a:srgbClr val="FFFFFF"/>
              </a:solidFill>
              <a:latin typeface="Cormorant Garamond Medium" panose="0000060000000000000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619703" y="3157217"/>
            <a:ext cx="1432740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0"/>
              </a:lnSpc>
            </a:pPr>
            <a:r>
              <a:rPr lang="en-US" sz="1500" dirty="0">
                <a:solidFill>
                  <a:srgbClr val="FFFFFF"/>
                </a:solidFill>
                <a:latin typeface="Cormorant Garamond Medium Bold" panose="00000700000000000000"/>
              </a:rPr>
              <a:t>Lack of control</a:t>
            </a:r>
            <a:endParaRPr lang="en-US" sz="1500" dirty="0">
              <a:solidFill>
                <a:srgbClr val="FFFFFF"/>
              </a:solidFill>
              <a:latin typeface="Cormorant Garamond Medium Bold" panose="0000070000000000000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640356" y="3553872"/>
            <a:ext cx="1229704" cy="88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 smtClean="0">
                <a:solidFill>
                  <a:srgbClr val="FFFFFF"/>
                </a:solidFill>
                <a:latin typeface="Cormorant Garamond Medium" panose="00000600000000000000"/>
              </a:rPr>
              <a:t>Feeling </a:t>
            </a:r>
            <a:r>
              <a:rPr lang="en-US" sz="1000" dirty="0">
                <a:solidFill>
                  <a:srgbClr val="FFFFFF"/>
                </a:solidFill>
                <a:latin typeface="Cormorant Garamond Medium" panose="00000600000000000000"/>
              </a:rPr>
              <a:t>like </a:t>
            </a:r>
            <a:r>
              <a:rPr lang="en-US" sz="1000" dirty="0" smtClean="0">
                <a:solidFill>
                  <a:srgbClr val="FFFFFF"/>
                </a:solidFill>
                <a:latin typeface="Cormorant Garamond Medium" panose="00000600000000000000"/>
              </a:rPr>
              <a:t>I </a:t>
            </a:r>
            <a:r>
              <a:rPr lang="en-US" sz="1000" dirty="0">
                <a:solidFill>
                  <a:srgbClr val="FFFFFF"/>
                </a:solidFill>
                <a:latin typeface="Cormorant Garamond Medium" panose="00000600000000000000"/>
              </a:rPr>
              <a:t>have limited control over the outcome of exams, job interviews, or career decisions</a:t>
            </a:r>
            <a:endParaRPr lang="en-US" sz="1000" dirty="0">
              <a:solidFill>
                <a:srgbClr val="FFFFFF"/>
              </a:solidFill>
              <a:latin typeface="Cormorant Garamond Medium" panose="0000060000000000000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7303453" y="2972491"/>
            <a:ext cx="136438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0"/>
              </a:lnSpc>
            </a:pPr>
            <a:r>
              <a:rPr lang="en-US" sz="1500">
                <a:solidFill>
                  <a:srgbClr val="FFFFFF"/>
                </a:solidFill>
                <a:latin typeface="Cormorant Garamond Medium Bold" panose="00000700000000000000"/>
              </a:rPr>
              <a:t>Unclear expectations</a:t>
            </a:r>
            <a:endParaRPr lang="en-US" sz="1500">
              <a:solidFill>
                <a:srgbClr val="FFFFFF"/>
              </a:solidFill>
              <a:latin typeface="Cormorant Garamond Medium Bold" panose="00000700000000000000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303453" y="3587750"/>
            <a:ext cx="1288006" cy="88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 smtClean="0">
                <a:solidFill>
                  <a:srgbClr val="FFFFFF"/>
                </a:solidFill>
                <a:latin typeface="Cormorant Garamond Medium" panose="00000600000000000000"/>
              </a:rPr>
              <a:t>Not </a:t>
            </a:r>
            <a:r>
              <a:rPr lang="en-US" sz="1000" dirty="0">
                <a:solidFill>
                  <a:srgbClr val="FFFFFF"/>
                </a:solidFill>
                <a:latin typeface="Cormorant Garamond Medium" panose="00000600000000000000"/>
              </a:rPr>
              <a:t>fully </a:t>
            </a:r>
            <a:r>
              <a:rPr lang="en-US" sz="1000" dirty="0" smtClean="0">
                <a:solidFill>
                  <a:srgbClr val="FFFFFF"/>
                </a:solidFill>
                <a:latin typeface="Cormorant Garamond Medium" panose="00000600000000000000"/>
              </a:rPr>
              <a:t>understanding </a:t>
            </a:r>
            <a:r>
              <a:rPr lang="en-US" sz="1000" dirty="0">
                <a:solidFill>
                  <a:srgbClr val="FFFFFF"/>
                </a:solidFill>
                <a:latin typeface="Cormorant Garamond Medium" panose="00000600000000000000"/>
              </a:rPr>
              <a:t>the expectations or requirements for a particular exam, job, or career path</a:t>
            </a:r>
            <a:endParaRPr lang="en-US" sz="1000" dirty="0">
              <a:solidFill>
                <a:srgbClr val="FFFFFF"/>
              </a:solidFill>
              <a:latin typeface="Cormorant Garamond Medium" panose="0000060000000000000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215412" y="543193"/>
            <a:ext cx="670273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0"/>
              </a:lnSpc>
            </a:pPr>
            <a:r>
              <a:rPr lang="en-US" sz="4060">
                <a:solidFill>
                  <a:srgbClr val="FFFFFF"/>
                </a:solidFill>
                <a:latin typeface="Cormorant Garamond Medium Bold" panose="00000700000000000000"/>
              </a:rPr>
              <a:t>Understanding the Root Causes</a:t>
            </a:r>
            <a:endParaRPr lang="en-US" sz="4060">
              <a:solidFill>
                <a:srgbClr val="FFFFFF"/>
              </a:solidFill>
              <a:latin typeface="Cormorant Garamond Medium Bold" panose="000007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4660335"/>
            <a:ext cx="259370" cy="74689"/>
            <a:chOff x="0" y="0"/>
            <a:chExt cx="1764111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468201" cy="76200"/>
            </a:xfrm>
            <a:custGeom>
              <a:avLst/>
              <a:gdLst/>
              <a:ahLst/>
              <a:cxnLst/>
              <a:rect l="l" t="t" r="r" b="b"/>
              <a:pathLst>
                <a:path w="1468201" h="76200">
                  <a:moveTo>
                    <a:pt x="0" y="0"/>
                  </a:moveTo>
                  <a:lnTo>
                    <a:pt x="1468201" y="0"/>
                  </a:lnTo>
                  <a:lnTo>
                    <a:pt x="146820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EDEAD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38946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EDEADE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226998" y="2037132"/>
            <a:ext cx="460203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5"/>
              </a:lnSpc>
            </a:pPr>
            <a:r>
              <a:rPr lang="en-US" sz="3460">
                <a:solidFill>
                  <a:srgbClr val="FFFFFF"/>
                </a:solidFill>
                <a:latin typeface="Cormorant Garamond Medium Bold" panose="00000700000000000000"/>
              </a:rPr>
              <a:t>Why it's important in today's world</a:t>
            </a:r>
            <a:endParaRPr lang="en-US" sz="3460">
              <a:solidFill>
                <a:srgbClr val="FFFFFF"/>
              </a:solidFill>
              <a:latin typeface="Cormorant Garamond Medium Bold" panose="00000700000000000000"/>
            </a:endParaRPr>
          </a:p>
        </p:txBody>
      </p:sp>
      <p:sp>
        <p:nvSpPr>
          <p:cNvPr id="6" name="AutoShape 6"/>
          <p:cNvSpPr/>
          <p:nvPr/>
        </p:nvSpPr>
        <p:spPr>
          <a:xfrm rot="-5400000">
            <a:off x="4567238" y="851854"/>
            <a:ext cx="9525" cy="46900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7"/>
          <p:cNvSpPr/>
          <p:nvPr/>
        </p:nvSpPr>
        <p:spPr>
          <a:xfrm rot="-5400000">
            <a:off x="4567238" y="-398357"/>
            <a:ext cx="9525" cy="4690004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4590" y="74186"/>
            <a:ext cx="680495" cy="680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6279" r="15690"/>
          <a:stretch>
            <a:fillRect/>
          </a:stretch>
        </p:blipFill>
        <p:spPr>
          <a:xfrm>
            <a:off x="8364590" y="128725"/>
            <a:ext cx="680495" cy="5714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4100" y="134497"/>
            <a:ext cx="759707" cy="7597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6279" r="15690"/>
          <a:stretch>
            <a:fillRect/>
          </a:stretch>
        </p:blipFill>
        <p:spPr>
          <a:xfrm>
            <a:off x="8174100" y="195384"/>
            <a:ext cx="759707" cy="63793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086996" y="771525"/>
            <a:ext cx="3857625" cy="3857625"/>
            <a:chOff x="0" y="0"/>
            <a:chExt cx="5143500" cy="514350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5143500" cy="5143500"/>
              <a:chOff x="0" y="0"/>
              <a:chExt cx="2540000" cy="254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2F5F98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31356E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29864" t="31994" r="31225" b="7968"/>
          <a:stretch>
            <a:fillRect/>
          </a:stretch>
        </p:blipFill>
        <p:spPr>
          <a:xfrm>
            <a:off x="0" y="0"/>
            <a:ext cx="3536183" cy="51435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102536" y="1387254"/>
            <a:ext cx="1255765" cy="675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0"/>
              </a:lnSpc>
            </a:pPr>
            <a:r>
              <a:rPr lang="en-US" sz="1700" dirty="0">
                <a:solidFill>
                  <a:srgbClr val="FFFFFF"/>
                </a:solidFill>
                <a:latin typeface="Cormorant Garamond Medium" panose="00000600000000000000"/>
              </a:rPr>
              <a:t>Increased Performance</a:t>
            </a:r>
            <a:endParaRPr lang="en-US" sz="1700" dirty="0">
              <a:solidFill>
                <a:srgbClr val="FFFFFF"/>
              </a:solidFill>
              <a:latin typeface="Cormorant Garamond Medium" panose="000006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548209" y="2495550"/>
            <a:ext cx="1255765" cy="101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0"/>
              </a:lnSpc>
            </a:pPr>
            <a:r>
              <a:rPr lang="en-US" sz="1700" dirty="0">
                <a:solidFill>
                  <a:srgbClr val="FFFFFF"/>
                </a:solidFill>
                <a:latin typeface="Cormorant Garamond Medium" panose="00000600000000000000"/>
              </a:rPr>
              <a:t>Better Decision Making</a:t>
            </a:r>
            <a:endParaRPr lang="en-US" sz="1700" dirty="0">
              <a:solidFill>
                <a:srgbClr val="FFFFFF"/>
              </a:solidFill>
              <a:latin typeface="Cormorant Garamond Medium" panose="000006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99443" y="3584169"/>
            <a:ext cx="1432730" cy="675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0"/>
              </a:lnSpc>
            </a:pPr>
            <a:r>
              <a:rPr lang="en-US" sz="1700" dirty="0">
                <a:solidFill>
                  <a:srgbClr val="FFFFFF"/>
                </a:solidFill>
                <a:latin typeface="Cormorant Garamond Medium" panose="00000600000000000000"/>
              </a:rPr>
              <a:t>Improved Communication</a:t>
            </a:r>
            <a:endParaRPr lang="en-US" sz="1700" dirty="0">
              <a:solidFill>
                <a:srgbClr val="FFFFFF"/>
              </a:solidFill>
              <a:latin typeface="Cormorant Garamond Medium" panose="000006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03789" y="2524125"/>
            <a:ext cx="1432730" cy="675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0"/>
              </a:lnSpc>
            </a:pPr>
            <a:r>
              <a:rPr lang="en-US" sz="1700" dirty="0">
                <a:solidFill>
                  <a:srgbClr val="FFFFFF"/>
                </a:solidFill>
                <a:latin typeface="Cormorant Garamond Medium" panose="00000600000000000000"/>
              </a:rPr>
              <a:t>Greater Resilience</a:t>
            </a:r>
            <a:endParaRPr lang="en-US" sz="1700" dirty="0">
              <a:solidFill>
                <a:srgbClr val="FFFFFF"/>
              </a:solidFill>
              <a:latin typeface="Cormorant Garamond Medium" panose="000006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83078" y="1387254"/>
            <a:ext cx="1432730" cy="675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0"/>
              </a:lnSpc>
            </a:pPr>
            <a:r>
              <a:rPr lang="en-US" sz="1700" dirty="0">
                <a:solidFill>
                  <a:srgbClr val="FFFFFF"/>
                </a:solidFill>
                <a:latin typeface="Cormorant Garamond Medium" panose="00000600000000000000"/>
              </a:rPr>
              <a:t>Enhanced </a:t>
            </a:r>
            <a:endParaRPr lang="en-US" sz="1700" dirty="0">
              <a:solidFill>
                <a:srgbClr val="FFFFFF"/>
              </a:solidFill>
              <a:latin typeface="Cormorant Garamond Medium" panose="00000600000000000000"/>
            </a:endParaRPr>
          </a:p>
          <a:p>
            <a:pPr algn="ctr">
              <a:lnSpc>
                <a:spcPts val="2720"/>
              </a:lnSpc>
            </a:pPr>
            <a:r>
              <a:rPr lang="en-US" sz="1700" dirty="0">
                <a:solidFill>
                  <a:srgbClr val="FFFFFF"/>
                </a:solidFill>
                <a:latin typeface="Cormorant Garamond Medium" panose="00000600000000000000"/>
              </a:rPr>
              <a:t>Self-Esteem</a:t>
            </a:r>
            <a:endParaRPr lang="en-US" sz="1700" dirty="0">
              <a:solidFill>
                <a:srgbClr val="FFFFFF"/>
              </a:solidFill>
              <a:latin typeface="Cormorant Garamond Medium" panose="000006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4459486" y="-2201628"/>
            <a:ext cx="20746" cy="791101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514350" y="4660335"/>
            <a:ext cx="259370" cy="74689"/>
            <a:chOff x="0" y="0"/>
            <a:chExt cx="1764111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1468201" cy="76200"/>
            </a:xfrm>
            <a:custGeom>
              <a:avLst/>
              <a:gdLst/>
              <a:ahLst/>
              <a:cxnLst/>
              <a:rect l="l" t="t" r="r" b="b"/>
              <a:pathLst>
                <a:path w="1468201" h="76200">
                  <a:moveTo>
                    <a:pt x="0" y="0"/>
                  </a:moveTo>
                  <a:lnTo>
                    <a:pt x="1468201" y="0"/>
                  </a:lnTo>
                  <a:lnTo>
                    <a:pt x="146820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8946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4100" y="134497"/>
            <a:ext cx="759707" cy="7597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6279" r="15690"/>
          <a:stretch>
            <a:fillRect/>
          </a:stretch>
        </p:blipFill>
        <p:spPr>
          <a:xfrm>
            <a:off x="8174100" y="195384"/>
            <a:ext cx="759707" cy="6379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974" t="30260" b="13084"/>
          <a:stretch>
            <a:fillRect/>
          </a:stretch>
        </p:blipFill>
        <p:spPr>
          <a:xfrm>
            <a:off x="514350" y="2002379"/>
            <a:ext cx="7911018" cy="234081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14350" y="961882"/>
            <a:ext cx="811530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0"/>
              </a:lnSpc>
            </a:pPr>
            <a:r>
              <a:rPr lang="en-US" sz="4160" dirty="0">
                <a:solidFill>
                  <a:srgbClr val="EDEADE"/>
                </a:solidFill>
                <a:latin typeface="Cormorant Garamond Medium Bold" panose="00000700000000000000"/>
              </a:rPr>
              <a:t>Strategies To </a:t>
            </a:r>
            <a:r>
              <a:rPr lang="en-US" sz="4160" dirty="0" smtClean="0">
                <a:solidFill>
                  <a:srgbClr val="EDEADE"/>
                </a:solidFill>
                <a:latin typeface="Cormorant Garamond Medium Bold" panose="00000700000000000000"/>
              </a:rPr>
              <a:t>Overcome Fear</a:t>
            </a:r>
            <a:endParaRPr lang="en-US" sz="4160" dirty="0">
              <a:solidFill>
                <a:srgbClr val="EDEADE"/>
              </a:solidFill>
              <a:latin typeface="Cormorant Garamond Medium Bold" panose="000007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4572306" y="-2483471"/>
            <a:ext cx="15943" cy="8098746"/>
          </a:xfrm>
          <a:prstGeom prst="rect">
            <a:avLst/>
          </a:prstGeom>
          <a:solidFill>
            <a:srgbClr val="423F39"/>
          </a:solidFill>
        </p:spPr>
      </p:sp>
      <p:sp>
        <p:nvSpPr>
          <p:cNvPr id="3" name="AutoShape 3"/>
          <p:cNvSpPr/>
          <p:nvPr/>
        </p:nvSpPr>
        <p:spPr>
          <a:xfrm rot="-5400000">
            <a:off x="2666527" y="726696"/>
            <a:ext cx="25499" cy="3042791"/>
          </a:xfrm>
          <a:prstGeom prst="rect">
            <a:avLst/>
          </a:prstGeom>
          <a:solidFill>
            <a:srgbClr val="423F3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4100" y="134497"/>
            <a:ext cx="759707" cy="7597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6279" r="15690"/>
          <a:stretch>
            <a:fillRect/>
          </a:stretch>
        </p:blipFill>
        <p:spPr>
          <a:xfrm>
            <a:off x="8174100" y="195384"/>
            <a:ext cx="759707" cy="6379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9080" t="8272" r="9080" b="12864"/>
          <a:stretch>
            <a:fillRect/>
          </a:stretch>
        </p:blipFill>
        <p:spPr>
          <a:xfrm>
            <a:off x="530904" y="1770143"/>
            <a:ext cx="472931" cy="4810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7459" y="2647679"/>
            <a:ext cx="411399" cy="413467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5400000">
            <a:off x="2666743" y="1572721"/>
            <a:ext cx="25067" cy="3042791"/>
          </a:xfrm>
          <a:prstGeom prst="rect">
            <a:avLst/>
          </a:prstGeom>
          <a:solidFill>
            <a:srgbClr val="423F39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l="11933" t="10428" r="12596" b="17439"/>
          <a:stretch>
            <a:fillRect/>
          </a:stretch>
        </p:blipFill>
        <p:spPr>
          <a:xfrm>
            <a:off x="530904" y="3483490"/>
            <a:ext cx="472931" cy="486788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 rot="-5400000">
            <a:off x="6619178" y="701197"/>
            <a:ext cx="25499" cy="3042791"/>
          </a:xfrm>
          <a:prstGeom prst="rect">
            <a:avLst/>
          </a:prstGeom>
          <a:solidFill>
            <a:srgbClr val="423F39"/>
          </a:solidFill>
        </p:spPr>
      </p:sp>
      <p:sp>
        <p:nvSpPr>
          <p:cNvPr id="12" name="AutoShape 12"/>
          <p:cNvSpPr/>
          <p:nvPr/>
        </p:nvSpPr>
        <p:spPr>
          <a:xfrm rot="-5400000">
            <a:off x="6619178" y="1585470"/>
            <a:ext cx="25499" cy="3042791"/>
          </a:xfrm>
          <a:prstGeom prst="rect">
            <a:avLst/>
          </a:prstGeom>
          <a:solidFill>
            <a:srgbClr val="423F39"/>
          </a:solidFill>
        </p:spPr>
      </p:sp>
      <p:sp>
        <p:nvSpPr>
          <p:cNvPr id="13" name="AutoShape 13"/>
          <p:cNvSpPr/>
          <p:nvPr/>
        </p:nvSpPr>
        <p:spPr>
          <a:xfrm rot="-5400000">
            <a:off x="4765555" y="3368073"/>
            <a:ext cx="25499" cy="3042791"/>
          </a:xfrm>
          <a:prstGeom prst="rect">
            <a:avLst/>
          </a:prstGeom>
          <a:solidFill>
            <a:srgbClr val="423F39"/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13320" t="8823" r="7992" b="13157"/>
          <a:stretch>
            <a:fillRect/>
          </a:stretch>
        </p:blipFill>
        <p:spPr>
          <a:xfrm>
            <a:off x="4534201" y="1733550"/>
            <a:ext cx="493231" cy="4890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 l="9645" b="8347"/>
          <a:stretch>
            <a:fillRect/>
          </a:stretch>
        </p:blipFill>
        <p:spPr>
          <a:xfrm>
            <a:off x="4588554" y="2635730"/>
            <a:ext cx="418420" cy="45838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14350" y="672105"/>
            <a:ext cx="3669767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Cormorant Garamond Medium Bold" panose="00000700000000000000"/>
              </a:rPr>
              <a:t>Exam Fear</a:t>
            </a:r>
            <a:endParaRPr lang="en-US" sz="4500">
              <a:solidFill>
                <a:srgbClr val="000000"/>
              </a:solidFill>
              <a:latin typeface="Cormorant Garamond Medium Bold" panose="000007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57881" y="1890707"/>
            <a:ext cx="3622935" cy="22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 dirty="0" smtClean="0">
                <a:solidFill>
                  <a:srgbClr val="000000"/>
                </a:solidFill>
                <a:latin typeface="Cormorant Garamond Medium" panose="00000600000000000000"/>
              </a:rPr>
              <a:t>Positive Self Talk</a:t>
            </a:r>
            <a:endParaRPr lang="en-US" sz="1300" dirty="0">
              <a:solidFill>
                <a:srgbClr val="000000"/>
              </a:solidFill>
              <a:latin typeface="Cormorant Garamond Medium" panose="000006000000000000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57881" y="2709492"/>
            <a:ext cx="3622935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 dirty="0" smtClean="0">
                <a:solidFill>
                  <a:srgbClr val="000000"/>
                </a:solidFill>
                <a:latin typeface="Cormorant Garamond Medium" panose="00000600000000000000"/>
              </a:rPr>
              <a:t>Focus On The Present</a:t>
            </a:r>
            <a:endParaRPr lang="en-US" sz="1300" dirty="0">
              <a:solidFill>
                <a:srgbClr val="000000"/>
              </a:solidFill>
              <a:latin typeface="Cormorant Garamond Medium" panose="000006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41326" y="3579789"/>
            <a:ext cx="3622935" cy="22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 dirty="0" smtClean="0">
                <a:solidFill>
                  <a:srgbClr val="000000"/>
                </a:solidFill>
                <a:latin typeface="Cormorant Garamond Medium" panose="00000600000000000000"/>
              </a:rPr>
              <a:t>Birds Eye View - Revision</a:t>
            </a:r>
            <a:endParaRPr lang="en-US" sz="1300" dirty="0">
              <a:solidFill>
                <a:srgbClr val="000000"/>
              </a:solidFill>
              <a:latin typeface="Cormorant Garamond Medium" panose="000006000000000000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248585" y="4535171"/>
            <a:ext cx="3622935" cy="22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 dirty="0" smtClean="0">
                <a:solidFill>
                  <a:srgbClr val="000000"/>
                </a:solidFill>
                <a:latin typeface="Cormorant Garamond Medium" panose="00000600000000000000"/>
              </a:rPr>
              <a:t>Deep Breathing &amp; Smile</a:t>
            </a:r>
            <a:endParaRPr lang="en-US" sz="1300" dirty="0">
              <a:solidFill>
                <a:srgbClr val="000000"/>
              </a:solidFill>
              <a:latin typeface="Cormorant Garamond Medium" panose="0000060000000000000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109308" y="1890707"/>
            <a:ext cx="362293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Cormorant Garamond Medium" panose="00000600000000000000"/>
              </a:rPr>
              <a:t>Stay Organized</a:t>
            </a:r>
            <a:endParaRPr lang="en-US" sz="1300" dirty="0">
              <a:solidFill>
                <a:srgbClr val="000000"/>
              </a:solidFill>
              <a:latin typeface="Cormorant Garamond Medium" panose="0000060000000000000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109308" y="2700088"/>
            <a:ext cx="3622935" cy="22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Cormorant Garamond Medium" panose="00000600000000000000"/>
              </a:rPr>
              <a:t>Avoid </a:t>
            </a:r>
            <a:r>
              <a:rPr lang="en-US" sz="1300" dirty="0" smtClean="0">
                <a:solidFill>
                  <a:srgbClr val="000000"/>
                </a:solidFill>
                <a:latin typeface="Cormorant Garamond Medium" panose="00000600000000000000"/>
              </a:rPr>
              <a:t>Overstretching</a:t>
            </a:r>
            <a:endParaRPr lang="en-US" sz="1300" dirty="0">
              <a:solidFill>
                <a:srgbClr val="000000"/>
              </a:solidFill>
              <a:latin typeface="Cormorant Garamond Medium" panose="00000600000000000000"/>
            </a:endParaRPr>
          </a:p>
        </p:txBody>
      </p:sp>
      <p:sp>
        <p:nvSpPr>
          <p:cNvPr id="24" name="AutoShape 13"/>
          <p:cNvSpPr/>
          <p:nvPr/>
        </p:nvSpPr>
        <p:spPr>
          <a:xfrm rot="-5400000">
            <a:off x="6671946" y="2405981"/>
            <a:ext cx="25499" cy="3042791"/>
          </a:xfrm>
          <a:prstGeom prst="rect">
            <a:avLst/>
          </a:prstGeom>
          <a:solidFill>
            <a:srgbClr val="423F39"/>
          </a:solidFill>
        </p:spPr>
      </p:sp>
      <p:sp>
        <p:nvSpPr>
          <p:cNvPr id="26" name="TextBox 21"/>
          <p:cNvSpPr txBox="1"/>
          <p:nvPr/>
        </p:nvSpPr>
        <p:spPr>
          <a:xfrm>
            <a:off x="5142523" y="3565442"/>
            <a:ext cx="3622935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 dirty="0" smtClean="0">
                <a:solidFill>
                  <a:srgbClr val="000000"/>
                </a:solidFill>
                <a:latin typeface="Cormorant Garamond Medium" panose="00000600000000000000"/>
              </a:rPr>
              <a:t>Visualize Success</a:t>
            </a:r>
            <a:endParaRPr lang="en-US" sz="1300" dirty="0">
              <a:solidFill>
                <a:srgbClr val="000000"/>
              </a:solidFill>
              <a:latin typeface="Cormorant Garamond Medium" panose="0000060000000000000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/>
          <a:stretch>
            <a:fillRect/>
          </a:stretch>
        </p:blipFill>
        <p:spPr>
          <a:xfrm>
            <a:off x="2589440" y="4311502"/>
            <a:ext cx="641560" cy="6678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12963" r="19600" b="32222"/>
          <a:stretch>
            <a:fillRect/>
          </a:stretch>
        </p:blipFill>
        <p:spPr>
          <a:xfrm>
            <a:off x="4590145" y="3470218"/>
            <a:ext cx="469908" cy="469908"/>
          </a:xfrm>
          <a:prstGeom prst="rect">
            <a:avLst/>
          </a:prstGeom>
        </p:spPr>
      </p:pic>
      <p:sp>
        <p:nvSpPr>
          <p:cNvPr id="29" name="AutoShape 13"/>
          <p:cNvSpPr/>
          <p:nvPr/>
        </p:nvSpPr>
        <p:spPr>
          <a:xfrm rot="-5400000">
            <a:off x="2645035" y="2408745"/>
            <a:ext cx="25499" cy="3042791"/>
          </a:xfrm>
          <a:prstGeom prst="rect">
            <a:avLst/>
          </a:prstGeom>
          <a:solidFill>
            <a:srgbClr val="423F39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 b="7051"/>
          <a:stretch>
            <a:fillRect/>
          </a:stretch>
        </p:blipFill>
        <p:spPr>
          <a:xfrm>
            <a:off x="6400799" y="3327102"/>
            <a:ext cx="906453" cy="909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5528" t="16937" r="12867" b="22088"/>
          <a:stretch>
            <a:fillRect/>
          </a:stretch>
        </p:blipFill>
        <p:spPr>
          <a:xfrm>
            <a:off x="1995709" y="3333750"/>
            <a:ext cx="984777" cy="8966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4100" y="134497"/>
            <a:ext cx="759707" cy="7597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6279" r="15690"/>
          <a:stretch>
            <a:fillRect/>
          </a:stretch>
        </p:blipFill>
        <p:spPr>
          <a:xfrm>
            <a:off x="8174100" y="195384"/>
            <a:ext cx="759707" cy="637933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 rot="-5400000">
            <a:off x="2559440" y="-221597"/>
            <a:ext cx="20576" cy="4110755"/>
          </a:xfrm>
          <a:prstGeom prst="rect">
            <a:avLst/>
          </a:prstGeom>
          <a:solidFill>
            <a:srgbClr val="EDEADE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4152" t="7547" r="12265" b="3122"/>
          <a:stretch>
            <a:fillRect/>
          </a:stretch>
        </p:blipFill>
        <p:spPr>
          <a:xfrm>
            <a:off x="3441328" y="3333750"/>
            <a:ext cx="984777" cy="8966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l="34863" r="30826" b="18779"/>
          <a:stretch>
            <a:fillRect/>
          </a:stretch>
        </p:blipFill>
        <p:spPr>
          <a:xfrm>
            <a:off x="4890856" y="3333750"/>
            <a:ext cx="984777" cy="8966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995708" y="2644185"/>
            <a:ext cx="984777" cy="389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400" dirty="0">
                <a:solidFill>
                  <a:srgbClr val="EDEADE"/>
                </a:solidFill>
                <a:latin typeface="Cormorant Garamond Medium Bold" panose="00000700000000000000"/>
              </a:rPr>
              <a:t>Research The Company</a:t>
            </a:r>
            <a:endParaRPr lang="en-US" sz="1400" dirty="0">
              <a:solidFill>
                <a:srgbClr val="EDEADE"/>
              </a:solidFill>
              <a:latin typeface="Cormorant Garamond Medium Bold" panose="000007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41328" y="2482949"/>
            <a:ext cx="984777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400" dirty="0">
                <a:solidFill>
                  <a:srgbClr val="EDEADE"/>
                </a:solidFill>
                <a:latin typeface="Cormorant Garamond Medium Bold" panose="00000700000000000000"/>
              </a:rPr>
              <a:t>Practice The Mock Interviews</a:t>
            </a:r>
            <a:endParaRPr lang="en-US" sz="1400" dirty="0">
              <a:solidFill>
                <a:srgbClr val="EDEADE"/>
              </a:solidFill>
              <a:latin typeface="Cormorant Garamond Medium Bold" panose="000007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892086" y="2679524"/>
            <a:ext cx="983547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400" dirty="0">
                <a:solidFill>
                  <a:srgbClr val="EDEADE"/>
                </a:solidFill>
                <a:latin typeface="Cormorant Garamond Medium Bold" panose="00000700000000000000"/>
              </a:rPr>
              <a:t>Dress For Success</a:t>
            </a:r>
            <a:endParaRPr lang="en-US" sz="1400" dirty="0">
              <a:solidFill>
                <a:srgbClr val="EDEADE"/>
              </a:solidFill>
              <a:latin typeface="Cormorant Garamond Medium Bold" panose="000007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400800" y="2675309"/>
            <a:ext cx="90645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400" dirty="0">
                <a:solidFill>
                  <a:srgbClr val="EDEADE"/>
                </a:solidFill>
                <a:latin typeface="Cormorant Garamond Medium Bold" panose="00000700000000000000"/>
              </a:rPr>
              <a:t>Listen Carefully</a:t>
            </a:r>
            <a:endParaRPr lang="en-US" sz="1400" dirty="0">
              <a:solidFill>
                <a:srgbClr val="EDEADE"/>
              </a:solidFill>
              <a:latin typeface="Cormorant Garamond Medium Bold" panose="000007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13119" y="1042443"/>
            <a:ext cx="6549784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0"/>
              </a:lnSpc>
            </a:pPr>
            <a:r>
              <a:rPr lang="en-US" sz="4160">
                <a:solidFill>
                  <a:srgbClr val="FFFFFF"/>
                </a:solidFill>
                <a:latin typeface="Cormorant Garamond Medium Bold" panose="00000700000000000000"/>
              </a:rPr>
              <a:t>Interview Fear</a:t>
            </a:r>
            <a:endParaRPr lang="en-US" sz="4160">
              <a:solidFill>
                <a:srgbClr val="FFFFFF"/>
              </a:solidFill>
              <a:latin typeface="Cormorant Garamond Medium Bold" panose="00000700000000000000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513119" y="2453345"/>
            <a:ext cx="984777" cy="580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400" dirty="0" smtClean="0">
                <a:solidFill>
                  <a:srgbClr val="EDEADE"/>
                </a:solidFill>
                <a:latin typeface="Cormorant Garamond Medium Bold" panose="00000700000000000000"/>
              </a:rPr>
              <a:t>Be CLEAR Within Yourself</a:t>
            </a:r>
            <a:endParaRPr lang="en-US" sz="1400" dirty="0">
              <a:solidFill>
                <a:srgbClr val="EDEADE"/>
              </a:solidFill>
              <a:latin typeface="Cormorant Garamond Medium Bold" panose="0000070000000000000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7772400" y="2648719"/>
            <a:ext cx="90645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400" dirty="0" smtClean="0">
                <a:solidFill>
                  <a:srgbClr val="EDEADE"/>
                </a:solidFill>
                <a:latin typeface="Cormorant Garamond Medium Bold" panose="00000700000000000000"/>
              </a:rPr>
              <a:t>Deep Breath &amp; Smile</a:t>
            </a:r>
            <a:endParaRPr lang="en-US" sz="1400" dirty="0">
              <a:solidFill>
                <a:srgbClr val="EDEADE"/>
              </a:solidFill>
              <a:latin typeface="Cormorant Garamond Medium Bold" panose="0000070000000000000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8518" r="19600" b="36667"/>
          <a:stretch>
            <a:fillRect/>
          </a:stretch>
        </p:blipFill>
        <p:spPr>
          <a:xfrm>
            <a:off x="513916" y="3333750"/>
            <a:ext cx="956626" cy="9314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327102"/>
            <a:ext cx="954856" cy="90329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13119" y="3181350"/>
            <a:ext cx="9574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95708" y="3181350"/>
            <a:ext cx="9574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41328" y="3170115"/>
            <a:ext cx="9574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90856" y="3155461"/>
            <a:ext cx="9574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75313" y="3154483"/>
            <a:ext cx="9574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46914" y="3154483"/>
            <a:ext cx="9574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479408" y="1571209"/>
            <a:ext cx="9637" cy="17255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 rot="-5400000">
            <a:off x="3479464" y="2650753"/>
            <a:ext cx="9525" cy="17255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 rot="-5400000">
            <a:off x="3429332" y="3761638"/>
            <a:ext cx="9525" cy="17255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 rot="-5400000">
            <a:off x="7812213" y="1571209"/>
            <a:ext cx="9637" cy="17255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6"/>
          <p:cNvSpPr/>
          <p:nvPr/>
        </p:nvSpPr>
        <p:spPr>
          <a:xfrm rot="-5400000">
            <a:off x="7812269" y="2650753"/>
            <a:ext cx="9525" cy="17255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7"/>
          <p:cNvSpPr/>
          <p:nvPr/>
        </p:nvSpPr>
        <p:spPr>
          <a:xfrm rot="-5400000">
            <a:off x="7812269" y="3761638"/>
            <a:ext cx="9525" cy="17255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AutoShape 8"/>
          <p:cNvSpPr/>
          <p:nvPr/>
        </p:nvSpPr>
        <p:spPr>
          <a:xfrm rot="-5400000">
            <a:off x="4611656" y="-2639981"/>
            <a:ext cx="20951" cy="8215563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"/>
          <a:srcRect l="8010" t="36069" r="12475" b="21960"/>
          <a:stretch>
            <a:fillRect/>
          </a:stretch>
        </p:blipFill>
        <p:spPr>
          <a:xfrm>
            <a:off x="464218" y="1829374"/>
            <a:ext cx="1966564" cy="6094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4100" y="134497"/>
            <a:ext cx="759707" cy="7597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16279" r="15690"/>
          <a:stretch>
            <a:fillRect/>
          </a:stretch>
        </p:blipFill>
        <p:spPr>
          <a:xfrm>
            <a:off x="8174100" y="195384"/>
            <a:ext cx="759707" cy="637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t="9562" b="8352"/>
          <a:stretch>
            <a:fillRect/>
          </a:stretch>
        </p:blipFill>
        <p:spPr>
          <a:xfrm>
            <a:off x="4797024" y="2824486"/>
            <a:ext cx="1966564" cy="726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t="24975" b="32176"/>
          <a:stretch>
            <a:fillRect/>
          </a:stretch>
        </p:blipFill>
        <p:spPr>
          <a:xfrm>
            <a:off x="464218" y="3081478"/>
            <a:ext cx="1956943" cy="4367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t="6688" b="37945"/>
          <a:stretch>
            <a:fillRect/>
          </a:stretch>
        </p:blipFill>
        <p:spPr>
          <a:xfrm>
            <a:off x="4892342" y="1829374"/>
            <a:ext cx="1966370" cy="6094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 t="4937" b="55632"/>
          <a:stretch>
            <a:fillRect/>
          </a:stretch>
        </p:blipFill>
        <p:spPr>
          <a:xfrm>
            <a:off x="464218" y="3981379"/>
            <a:ext cx="1956943" cy="6430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 t="11371" b="18515"/>
          <a:stretch>
            <a:fillRect/>
          </a:stretch>
        </p:blipFill>
        <p:spPr>
          <a:xfrm>
            <a:off x="4790552" y="3641361"/>
            <a:ext cx="1973036" cy="98778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621476" y="1842866"/>
            <a:ext cx="17255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 smtClean="0">
                <a:solidFill>
                  <a:srgbClr val="000000"/>
                </a:solidFill>
                <a:latin typeface="Cormorant Garamond Medium" panose="00000600000000000000"/>
              </a:rPr>
              <a:t>Be CLEAR About </a:t>
            </a:r>
            <a:r>
              <a:rPr lang="en-US" sz="1600" dirty="0">
                <a:solidFill>
                  <a:srgbClr val="000000"/>
                </a:solidFill>
                <a:latin typeface="Cormorant Garamond Medium" panose="00000600000000000000"/>
              </a:rPr>
              <a:t>Your Goals</a:t>
            </a:r>
            <a:endParaRPr lang="en-US" sz="1600" dirty="0">
              <a:solidFill>
                <a:srgbClr val="000000"/>
              </a:solidFill>
              <a:latin typeface="Cormorant Garamond Medium" panose="000006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54282" y="4240013"/>
            <a:ext cx="172550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Cormorant Garamond Medium" panose="00000600000000000000"/>
              </a:rPr>
              <a:t>Seek Mentorship</a:t>
            </a:r>
            <a:endParaRPr lang="en-US" sz="1600" dirty="0">
              <a:solidFill>
                <a:srgbClr val="000000"/>
              </a:solidFill>
              <a:latin typeface="Cormorant Garamond Medium" panose="000006000000000000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553798" y="4213590"/>
            <a:ext cx="1860857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Cormorant Garamond Medium" panose="00000600000000000000"/>
              </a:rPr>
              <a:t>Expand Your Network</a:t>
            </a:r>
            <a:endParaRPr lang="en-US" sz="1600" dirty="0">
              <a:solidFill>
                <a:srgbClr val="000000"/>
              </a:solidFill>
              <a:latin typeface="Cormorant Garamond Medium" panose="000006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954282" y="1929387"/>
            <a:ext cx="172550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ormorant Garamond Medium" panose="00000600000000000000"/>
              </a:rPr>
              <a:t>Learn New Skills</a:t>
            </a:r>
            <a:endParaRPr lang="en-US" sz="1600">
              <a:solidFill>
                <a:srgbClr val="000000"/>
              </a:solidFill>
              <a:latin typeface="Cormorant Garamond Medium" panose="000006000000000000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952327" y="2891519"/>
            <a:ext cx="17255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 smtClean="0">
                <a:solidFill>
                  <a:srgbClr val="000000"/>
                </a:solidFill>
                <a:latin typeface="Cormorant Garamond Medium" panose="00000600000000000000"/>
              </a:rPr>
              <a:t>Learn From Past Experience</a:t>
            </a:r>
            <a:endParaRPr lang="en-US" sz="1600" dirty="0">
              <a:solidFill>
                <a:srgbClr val="000000"/>
              </a:solidFill>
              <a:latin typeface="Cormorant Garamond Medium" panose="0000060000000000000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621476" y="2892655"/>
            <a:ext cx="1725500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Cormorant Garamond Medium" panose="00000600000000000000"/>
              </a:rPr>
              <a:t>Identify The Root Of Fear</a:t>
            </a:r>
            <a:endParaRPr lang="en-US" sz="1600" dirty="0">
              <a:solidFill>
                <a:srgbClr val="000000"/>
              </a:solidFill>
              <a:latin typeface="Cormorant Garamond Medium" panose="0000060000000000000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14350" y="514350"/>
            <a:ext cx="7061045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>
                <a:solidFill>
                  <a:srgbClr val="000000"/>
                </a:solidFill>
                <a:latin typeface="Cormorant Garamond Medium Bold" panose="00000700000000000000"/>
              </a:rPr>
              <a:t>Career Fear</a:t>
            </a:r>
            <a:endParaRPr lang="en-US" sz="4800">
              <a:solidFill>
                <a:srgbClr val="000000"/>
              </a:solidFill>
              <a:latin typeface="Cormorant Garamond Medium Bold" panose="000007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647" y="0"/>
            <a:ext cx="9207294" cy="5143500"/>
            <a:chOff x="0" y="0"/>
            <a:chExt cx="48499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9933" cy="2709333"/>
            </a:xfrm>
            <a:custGeom>
              <a:avLst/>
              <a:gdLst/>
              <a:ahLst/>
              <a:cxnLst/>
              <a:rect l="l" t="t" r="r" b="b"/>
              <a:pathLst>
                <a:path w="4849933" h="2709333">
                  <a:moveTo>
                    <a:pt x="0" y="0"/>
                  </a:moveTo>
                  <a:lnTo>
                    <a:pt x="4849933" y="0"/>
                  </a:lnTo>
                  <a:lnTo>
                    <a:pt x="4849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4787" y="838691"/>
            <a:ext cx="5494426" cy="258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2600">
                <a:solidFill>
                  <a:srgbClr val="FFFFFF"/>
                </a:solidFill>
                <a:latin typeface="Cormorant Garamond Medium Bold" panose="00000700000000000000"/>
              </a:rPr>
              <a:t>F.E.A.R. Has Two Meaning:</a:t>
            </a:r>
            <a:endParaRPr lang="en-US" sz="2600">
              <a:solidFill>
                <a:srgbClr val="FFFFFF"/>
              </a:solidFill>
              <a:latin typeface="Cormorant Garamond Medium Bold" panose="00000700000000000000"/>
            </a:endParaRPr>
          </a:p>
          <a:p>
            <a:pPr algn="ctr">
              <a:lnSpc>
                <a:spcPts val="4160"/>
              </a:lnSpc>
            </a:pPr>
            <a:r>
              <a:rPr lang="en-US" sz="2600">
                <a:solidFill>
                  <a:srgbClr val="FCC011"/>
                </a:solidFill>
                <a:latin typeface="Cormorant Garamond Medium Bold" panose="00000700000000000000"/>
              </a:rPr>
              <a:t>'Forget Everything and Run'</a:t>
            </a:r>
            <a:endParaRPr lang="en-US" sz="2600">
              <a:solidFill>
                <a:srgbClr val="FCC011"/>
              </a:solidFill>
              <a:latin typeface="Cormorant Garamond Medium Bold" panose="00000700000000000000"/>
            </a:endParaRPr>
          </a:p>
          <a:p>
            <a:pPr algn="ctr">
              <a:lnSpc>
                <a:spcPts val="4160"/>
              </a:lnSpc>
            </a:pPr>
            <a:r>
              <a:rPr lang="en-US" sz="2600">
                <a:solidFill>
                  <a:srgbClr val="FFFFFF"/>
                </a:solidFill>
                <a:latin typeface="Cormorant Garamond Medium Bold" panose="00000700000000000000"/>
              </a:rPr>
              <a:t>OR</a:t>
            </a:r>
            <a:endParaRPr lang="en-US" sz="2600">
              <a:solidFill>
                <a:srgbClr val="FFFFFF"/>
              </a:solidFill>
              <a:latin typeface="Cormorant Garamond Medium Bold" panose="00000700000000000000"/>
            </a:endParaRPr>
          </a:p>
          <a:p>
            <a:pPr algn="ctr">
              <a:lnSpc>
                <a:spcPts val="4160"/>
              </a:lnSpc>
            </a:pPr>
            <a:r>
              <a:rPr lang="en-US" sz="2600">
                <a:solidFill>
                  <a:srgbClr val="FCC011"/>
                </a:solidFill>
                <a:latin typeface="Cormorant Garamond Medium Bold" panose="00000700000000000000"/>
              </a:rPr>
              <a:t>'Face Everything And Rise'.</a:t>
            </a:r>
            <a:endParaRPr lang="en-US" sz="2600">
              <a:solidFill>
                <a:srgbClr val="FCC011"/>
              </a:solidFill>
              <a:latin typeface="Cormorant Garamond Medium Bold" panose="00000700000000000000"/>
            </a:endParaRPr>
          </a:p>
          <a:p>
            <a:pPr algn="ctr">
              <a:lnSpc>
                <a:spcPts val="4160"/>
              </a:lnSpc>
            </a:pPr>
            <a:r>
              <a:rPr lang="en-US" sz="2600">
                <a:solidFill>
                  <a:srgbClr val="FFFFFF"/>
                </a:solidFill>
                <a:latin typeface="Cormorant Garamond Medium Bold" panose="00000700000000000000"/>
              </a:rPr>
              <a:t>The Choice is Yours.</a:t>
            </a:r>
            <a:endParaRPr lang="en-US" sz="2600">
              <a:solidFill>
                <a:srgbClr val="FFFFFF"/>
              </a:solidFill>
              <a:latin typeface="Cormorant Garamond Medium Bold" panose="0000070000000000000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4590" y="74186"/>
            <a:ext cx="680495" cy="6804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6279" r="15690"/>
          <a:stretch>
            <a:fillRect/>
          </a:stretch>
        </p:blipFill>
        <p:spPr>
          <a:xfrm>
            <a:off x="8364590" y="128725"/>
            <a:ext cx="680495" cy="571418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792536" y="4119307"/>
            <a:ext cx="1558928" cy="0"/>
          </a:xfrm>
          <a:prstGeom prst="line">
            <a:avLst/>
          </a:prstGeom>
          <a:ln w="38100" cap="flat">
            <a:solidFill>
              <a:srgbClr val="FCC01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618448" y="685860"/>
            <a:ext cx="3860093" cy="244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37187" y="2669439"/>
            <a:ext cx="2723252" cy="905014"/>
            <a:chOff x="0" y="0"/>
            <a:chExt cx="2983855" cy="9916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83855" cy="991619"/>
            </a:xfrm>
            <a:custGeom>
              <a:avLst/>
              <a:gdLst/>
              <a:ahLst/>
              <a:cxnLst/>
              <a:rect l="l" t="t" r="r" b="b"/>
              <a:pathLst>
                <a:path w="2983855" h="991619">
                  <a:moveTo>
                    <a:pt x="2859395" y="991619"/>
                  </a:moveTo>
                  <a:lnTo>
                    <a:pt x="124460" y="991619"/>
                  </a:lnTo>
                  <a:cubicBezTo>
                    <a:pt x="55880" y="991619"/>
                    <a:pt x="0" y="935739"/>
                    <a:pt x="0" y="8671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9395" y="0"/>
                  </a:lnTo>
                  <a:cubicBezTo>
                    <a:pt x="2927975" y="0"/>
                    <a:pt x="2983855" y="55880"/>
                    <a:pt x="2983855" y="124460"/>
                  </a:cubicBezTo>
                  <a:lnTo>
                    <a:pt x="2983855" y="867159"/>
                  </a:lnTo>
                  <a:cubicBezTo>
                    <a:pt x="2983855" y="935739"/>
                    <a:pt x="2927975" y="991619"/>
                    <a:pt x="2859395" y="99161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146021" y="2659633"/>
            <a:ext cx="2723252" cy="905014"/>
            <a:chOff x="0" y="0"/>
            <a:chExt cx="2983855" cy="9916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83855" cy="991619"/>
            </a:xfrm>
            <a:custGeom>
              <a:avLst/>
              <a:gdLst/>
              <a:ahLst/>
              <a:cxnLst/>
              <a:rect l="l" t="t" r="r" b="b"/>
              <a:pathLst>
                <a:path w="2983855" h="991619">
                  <a:moveTo>
                    <a:pt x="2859395" y="991619"/>
                  </a:moveTo>
                  <a:lnTo>
                    <a:pt x="124460" y="991619"/>
                  </a:lnTo>
                  <a:cubicBezTo>
                    <a:pt x="55880" y="991619"/>
                    <a:pt x="0" y="935739"/>
                    <a:pt x="0" y="8671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9395" y="0"/>
                  </a:lnTo>
                  <a:cubicBezTo>
                    <a:pt x="2927975" y="0"/>
                    <a:pt x="2983855" y="55880"/>
                    <a:pt x="2983855" y="124460"/>
                  </a:cubicBezTo>
                  <a:lnTo>
                    <a:pt x="2983855" y="867159"/>
                  </a:lnTo>
                  <a:cubicBezTo>
                    <a:pt x="2983855" y="935739"/>
                    <a:pt x="2927975" y="991619"/>
                    <a:pt x="2859395" y="99161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47236" y="2669439"/>
            <a:ext cx="2723252" cy="905014"/>
            <a:chOff x="0" y="0"/>
            <a:chExt cx="2983855" cy="99161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83855" cy="991619"/>
            </a:xfrm>
            <a:custGeom>
              <a:avLst/>
              <a:gdLst/>
              <a:ahLst/>
              <a:cxnLst/>
              <a:rect l="l" t="t" r="r" b="b"/>
              <a:pathLst>
                <a:path w="2983855" h="991619">
                  <a:moveTo>
                    <a:pt x="2859395" y="991619"/>
                  </a:moveTo>
                  <a:lnTo>
                    <a:pt x="124460" y="991619"/>
                  </a:lnTo>
                  <a:cubicBezTo>
                    <a:pt x="55880" y="991619"/>
                    <a:pt x="0" y="935739"/>
                    <a:pt x="0" y="8671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9395" y="0"/>
                  </a:lnTo>
                  <a:cubicBezTo>
                    <a:pt x="2927975" y="0"/>
                    <a:pt x="2983855" y="55880"/>
                    <a:pt x="2983855" y="124460"/>
                  </a:cubicBezTo>
                  <a:lnTo>
                    <a:pt x="2983855" y="867159"/>
                  </a:lnTo>
                  <a:cubicBezTo>
                    <a:pt x="2983855" y="935739"/>
                    <a:pt x="2927975" y="991619"/>
                    <a:pt x="2859395" y="99161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74099" y="4355097"/>
            <a:ext cx="3747796" cy="57920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897420" y="179520"/>
            <a:ext cx="3301152" cy="46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3020">
                <a:solidFill>
                  <a:srgbClr val="171616"/>
                </a:solidFill>
                <a:latin typeface="Cormorant Garamond Medium Bold" panose="00000700000000000000"/>
              </a:rPr>
              <a:t>About </a:t>
            </a:r>
            <a:endParaRPr lang="en-US" sz="3020">
              <a:solidFill>
                <a:srgbClr val="171616"/>
              </a:solidFill>
              <a:latin typeface="Cormorant Garamond Medium Bold" panose="000007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7922" y="941142"/>
            <a:ext cx="856114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0"/>
              </a:lnSpc>
              <a:spcBef>
                <a:spcPct val="0"/>
              </a:spcBef>
            </a:pPr>
            <a:r>
              <a:rPr lang="en-US" sz="1795" dirty="0">
                <a:solidFill>
                  <a:srgbClr val="171616"/>
                </a:solidFill>
                <a:latin typeface="Cormorant Garamond Medium Bold" panose="00000700000000000000"/>
              </a:rPr>
              <a:t>Shoonyas</a:t>
            </a:r>
            <a:r>
              <a:rPr lang="en-US" sz="1795" dirty="0">
                <a:solidFill>
                  <a:srgbClr val="171616"/>
                </a:solidFill>
                <a:latin typeface="Cormorant Garamond Medium" panose="00000600000000000000"/>
              </a:rPr>
              <a:t> is a unique blend of </a:t>
            </a:r>
            <a:r>
              <a:rPr lang="en-US" sz="1795" dirty="0">
                <a:solidFill>
                  <a:srgbClr val="171616"/>
                </a:solidFill>
                <a:latin typeface="Cormorant Garamond Medium Bold" panose="00000700000000000000"/>
              </a:rPr>
              <a:t>Management  Consulting &amp; </a:t>
            </a:r>
            <a:r>
              <a:rPr lang="en-US" sz="1795" dirty="0" smtClean="0">
                <a:solidFill>
                  <a:srgbClr val="171616"/>
                </a:solidFill>
                <a:latin typeface="Cormorant Garamond Medium Bold" panose="00000700000000000000"/>
              </a:rPr>
              <a:t>Leadership </a:t>
            </a:r>
            <a:r>
              <a:rPr lang="en-US" sz="1795" dirty="0">
                <a:solidFill>
                  <a:srgbClr val="171616"/>
                </a:solidFill>
                <a:latin typeface="Cormorant Garamond Medium Bold" panose="00000700000000000000"/>
              </a:rPr>
              <a:t>Coaching </a:t>
            </a:r>
            <a:r>
              <a:rPr lang="en-US" sz="1795" dirty="0">
                <a:solidFill>
                  <a:srgbClr val="171616"/>
                </a:solidFill>
                <a:latin typeface="Cormorant Garamond Medium" panose="00000600000000000000"/>
              </a:rPr>
              <a:t>enabling mid-size organizations to solve their critical problems and scale up their businesses.</a:t>
            </a:r>
            <a:endParaRPr lang="en-US" sz="1795" dirty="0">
              <a:solidFill>
                <a:srgbClr val="171616"/>
              </a:solidFill>
              <a:latin typeface="Cormorant Garamond Medium" panose="000006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0398" y="1805278"/>
            <a:ext cx="8561144" cy="316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0"/>
              </a:lnSpc>
              <a:spcBef>
                <a:spcPct val="0"/>
              </a:spcBef>
            </a:pPr>
            <a:r>
              <a:rPr lang="en-US" sz="2050" dirty="0">
                <a:solidFill>
                  <a:srgbClr val="171616"/>
                </a:solidFill>
                <a:latin typeface="Cormorant Garamond Medium Bold" panose="00000700000000000000"/>
              </a:rPr>
              <a:t>"We are here to challenge the status quo"</a:t>
            </a:r>
            <a:endParaRPr lang="en-US" sz="2050" dirty="0">
              <a:solidFill>
                <a:srgbClr val="171616"/>
              </a:solidFill>
              <a:latin typeface="Cormorant Garamond Medium Bold" panose="000007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18134" y="2977987"/>
            <a:ext cx="2361358" cy="28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5"/>
              </a:lnSpc>
              <a:spcBef>
                <a:spcPct val="0"/>
              </a:spcBef>
            </a:pPr>
            <a:r>
              <a:rPr lang="en-US" sz="1895">
                <a:solidFill>
                  <a:srgbClr val="171616"/>
                </a:solidFill>
                <a:latin typeface="Cormorant Garamond Medium Bold" panose="00000700000000000000"/>
              </a:rPr>
              <a:t>Leadership Development</a:t>
            </a:r>
            <a:endParaRPr lang="en-US" sz="1895">
              <a:solidFill>
                <a:srgbClr val="171616"/>
              </a:solidFill>
              <a:latin typeface="Cormorant Garamond Medium Bold" panose="000007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2576" y="2987793"/>
            <a:ext cx="2633085" cy="28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5"/>
              </a:lnSpc>
              <a:spcBef>
                <a:spcPct val="0"/>
              </a:spcBef>
            </a:pPr>
            <a:r>
              <a:rPr lang="en-US" sz="1895">
                <a:solidFill>
                  <a:srgbClr val="171616"/>
                </a:solidFill>
                <a:latin typeface="Cormorant Garamond Medium Bold" panose="00000700000000000000"/>
              </a:rPr>
              <a:t>Strategy Consulting</a:t>
            </a:r>
            <a:endParaRPr lang="en-US" sz="1895">
              <a:solidFill>
                <a:srgbClr val="171616"/>
              </a:solidFill>
              <a:latin typeface="Cormorant Garamond Medium Bold" panose="000007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621975" y="2977987"/>
            <a:ext cx="1771343" cy="28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5"/>
              </a:lnSpc>
              <a:spcBef>
                <a:spcPct val="0"/>
              </a:spcBef>
            </a:pPr>
            <a:r>
              <a:rPr lang="en-US" sz="1895">
                <a:solidFill>
                  <a:srgbClr val="171616"/>
                </a:solidFill>
                <a:latin typeface="Cormorant Garamond Medium Bold" panose="00000700000000000000"/>
              </a:rPr>
              <a:t>Health &amp; Wellness</a:t>
            </a:r>
            <a:endParaRPr lang="en-US" sz="1895">
              <a:solidFill>
                <a:srgbClr val="171616"/>
              </a:solidFill>
              <a:latin typeface="Cormorant Garamond Medium Bold" panose="000007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897420" y="4490810"/>
            <a:ext cx="322319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  <a:spcBef>
                <a:spcPct val="0"/>
              </a:spcBef>
            </a:pPr>
            <a:r>
              <a:rPr lang="en-US" sz="2000" dirty="0">
                <a:solidFill>
                  <a:srgbClr val="FCC011"/>
                </a:solidFill>
                <a:latin typeface="Cormorant Garamond Medium" panose="00000600000000000000"/>
              </a:rPr>
              <a:t>For more: </a:t>
            </a:r>
            <a:r>
              <a:rPr lang="en-US" sz="2000" dirty="0">
                <a:solidFill>
                  <a:srgbClr val="FCC011"/>
                </a:solidFill>
                <a:latin typeface="Cormorant Garamond Medium Bold" panose="00000700000000000000"/>
              </a:rPr>
              <a:t>www.shoonyas.com</a:t>
            </a:r>
            <a:endParaRPr lang="en-US" sz="2000" dirty="0">
              <a:solidFill>
                <a:srgbClr val="FCC011"/>
              </a:solidFill>
              <a:latin typeface="Cormorant Garamond Medium Bold" panose="0000070000000000000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74100" y="134497"/>
            <a:ext cx="759707" cy="7597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 l="16279" r="15690"/>
          <a:stretch>
            <a:fillRect/>
          </a:stretch>
        </p:blipFill>
        <p:spPr>
          <a:xfrm>
            <a:off x="8174100" y="195384"/>
            <a:ext cx="759707" cy="63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4100" y="134497"/>
            <a:ext cx="759707" cy="7597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6279" r="15690"/>
          <a:stretch>
            <a:fillRect/>
          </a:stretch>
        </p:blipFill>
        <p:spPr>
          <a:xfrm>
            <a:off x="8174100" y="195384"/>
            <a:ext cx="759707" cy="6379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616173" y="1939602"/>
            <a:ext cx="3885337" cy="670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 dirty="0" smtClean="0">
                <a:solidFill>
                  <a:srgbClr val="000000"/>
                </a:solidFill>
                <a:latin typeface="Cormorant Garamond Medium Bold" panose="00000700000000000000"/>
              </a:rPr>
              <a:t>WISH YOU </a:t>
            </a:r>
            <a:endParaRPr lang="en-US" sz="4400" dirty="0" smtClean="0">
              <a:solidFill>
                <a:srgbClr val="000000"/>
              </a:solidFill>
              <a:latin typeface="Cormorant Garamond Medium Bold" panose="0000070000000000000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47950"/>
            <a:ext cx="9144000" cy="2495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16173" y="2724150"/>
            <a:ext cx="3986990" cy="762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 dirty="0">
                <a:solidFill>
                  <a:schemeClr val="bg1"/>
                </a:solidFill>
                <a:latin typeface="Cormorant Garamond Medium Bold" panose="00000700000000000000"/>
              </a:rPr>
              <a:t>ALL THE BEST!</a:t>
            </a:r>
            <a:endParaRPr lang="en-US" sz="4400" dirty="0">
              <a:solidFill>
                <a:schemeClr val="bg1"/>
              </a:solidFill>
              <a:latin typeface="Cormorant Garamond Medium Bold" panose="000007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5077054" y="-1001456"/>
            <a:ext cx="20515" cy="4442777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4100" y="134497"/>
            <a:ext cx="759707" cy="7597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6279" r="15690"/>
          <a:stretch>
            <a:fillRect/>
          </a:stretch>
        </p:blipFill>
        <p:spPr>
          <a:xfrm>
            <a:off x="8174100" y="195384"/>
            <a:ext cx="759707" cy="6379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533" y="424113"/>
            <a:ext cx="3885337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400" dirty="0">
                <a:solidFill>
                  <a:srgbClr val="000000"/>
                </a:solidFill>
                <a:latin typeface="Cormorant Garamond Medium Bold" panose="00000700000000000000"/>
              </a:rPr>
              <a:t>Session Feedback</a:t>
            </a:r>
            <a:endParaRPr lang="en-US" sz="4400" dirty="0">
              <a:solidFill>
                <a:srgbClr val="000000"/>
              </a:solidFill>
              <a:latin typeface="Cormorant Garamond Medium Bold" panose="000007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8" t="2235" r="22060" b="1666"/>
          <a:stretch>
            <a:fillRect/>
          </a:stretch>
        </p:blipFill>
        <p:spPr>
          <a:xfrm>
            <a:off x="3352800" y="1504950"/>
            <a:ext cx="3352801" cy="3276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25146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29400" y="2442"/>
            <a:ext cx="25146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 rot="-5400000">
            <a:off x="3476854" y="-1001456"/>
            <a:ext cx="20515" cy="4442777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4100" y="134497"/>
            <a:ext cx="759707" cy="7597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6279" r="15690"/>
          <a:stretch>
            <a:fillRect/>
          </a:stretch>
        </p:blipFill>
        <p:spPr>
          <a:xfrm>
            <a:off x="8174100" y="195384"/>
            <a:ext cx="759707" cy="6379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86333" y="424113"/>
            <a:ext cx="3885337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400" dirty="0" smtClean="0">
                <a:solidFill>
                  <a:srgbClr val="000000"/>
                </a:solidFill>
                <a:latin typeface="Cormorant Garamond Medium Bold" panose="00000700000000000000"/>
              </a:rPr>
              <a:t>Google Review</a:t>
            </a:r>
            <a:endParaRPr lang="en-US" sz="4400" dirty="0">
              <a:solidFill>
                <a:srgbClr val="000000"/>
              </a:solidFill>
              <a:latin typeface="Cormorant Garamond Medium Bold" panose="00000700000000000000"/>
            </a:endParaRPr>
          </a:p>
        </p:txBody>
      </p:sp>
      <p:pic>
        <p:nvPicPr>
          <p:cNvPr id="8" name="Google Shape;535;p4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42411" y="1365121"/>
            <a:ext cx="5973180" cy="351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4569619" y="-3807036"/>
            <a:ext cx="4762" cy="81153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 rot="-5400000">
            <a:off x="1833278" y="3133398"/>
            <a:ext cx="4762" cy="19612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 rot="-5400000">
            <a:off x="4501945" y="3133398"/>
            <a:ext cx="4762" cy="19612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 rot="-5400000">
            <a:off x="7170612" y="3133398"/>
            <a:ext cx="4762" cy="196126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6" name="Group 6"/>
          <p:cNvGrpSpPr/>
          <p:nvPr/>
        </p:nvGrpSpPr>
        <p:grpSpPr>
          <a:xfrm>
            <a:off x="514350" y="1798576"/>
            <a:ext cx="8115300" cy="2084471"/>
            <a:chOff x="0" y="0"/>
            <a:chExt cx="4274726" cy="10979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1097993"/>
            </a:xfrm>
            <a:custGeom>
              <a:avLst/>
              <a:gdLst/>
              <a:ahLst/>
              <a:cxnLst/>
              <a:rect l="l" t="t" r="r" b="b"/>
              <a:pathLst>
                <a:path w="4274726" h="1097993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1074143"/>
                  </a:lnTo>
                  <a:cubicBezTo>
                    <a:pt x="4274726" y="1080469"/>
                    <a:pt x="4272213" y="1086535"/>
                    <a:pt x="4267741" y="1091008"/>
                  </a:cubicBezTo>
                  <a:cubicBezTo>
                    <a:pt x="4263268" y="1095480"/>
                    <a:pt x="4257201" y="1097993"/>
                    <a:pt x="4250876" y="1097993"/>
                  </a:cubicBezTo>
                  <a:lnTo>
                    <a:pt x="23850" y="1097993"/>
                  </a:lnTo>
                  <a:cubicBezTo>
                    <a:pt x="17524" y="1097993"/>
                    <a:pt x="11458" y="1095480"/>
                    <a:pt x="6985" y="1091008"/>
                  </a:cubicBezTo>
                  <a:cubicBezTo>
                    <a:pt x="2513" y="1086535"/>
                    <a:pt x="0" y="1080469"/>
                    <a:pt x="0" y="107414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021590" y="1933822"/>
            <a:ext cx="3100820" cy="181398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855030" y="4262626"/>
            <a:ext cx="2096608" cy="364699"/>
            <a:chOff x="0" y="0"/>
            <a:chExt cx="2795477" cy="48626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94496"/>
              <a:ext cx="2795477" cy="191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Cormorant Garamond Medium" panose="00000600000000000000"/>
                </a:rPr>
                <a:t>www.shoonyas.com</a:t>
              </a:r>
              <a:endParaRPr lang="en-US" sz="900">
                <a:solidFill>
                  <a:srgbClr val="FFFFFF"/>
                </a:solidFill>
                <a:latin typeface="Cormorant Garamond Medium" panose="0000060000000000000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795477" cy="224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70"/>
                </a:lnSpc>
              </a:pPr>
              <a:r>
                <a:rPr lang="en-US" sz="1050">
                  <a:solidFill>
                    <a:srgbClr val="FFFFFF"/>
                  </a:solidFill>
                  <a:latin typeface="Cormorant Garamond Medium" panose="00000600000000000000"/>
                </a:rPr>
                <a:t>WEBSITE</a:t>
              </a:r>
              <a:endParaRPr lang="en-US" sz="1050">
                <a:solidFill>
                  <a:srgbClr val="FFFFFF"/>
                </a:solidFill>
                <a:latin typeface="Cormorant Garamond Medium" panose="0000060000000000000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523696" y="4262626"/>
            <a:ext cx="2096608" cy="364699"/>
            <a:chOff x="0" y="0"/>
            <a:chExt cx="2795477" cy="48626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294496"/>
              <a:ext cx="2795477" cy="191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Cormorant Garamond Medium" panose="00000600000000000000"/>
                </a:rPr>
                <a:t>meghnand@shoonyas.com</a:t>
              </a:r>
              <a:endParaRPr lang="en-US" sz="900">
                <a:solidFill>
                  <a:srgbClr val="FFFFFF"/>
                </a:solidFill>
                <a:latin typeface="Cormorant Garamond Medium" panose="0000060000000000000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2795477" cy="224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70"/>
                </a:lnSpc>
              </a:pPr>
              <a:r>
                <a:rPr lang="en-US" sz="1050">
                  <a:solidFill>
                    <a:srgbClr val="FFFFFF"/>
                  </a:solidFill>
                  <a:latin typeface="Cormorant Garamond Medium" panose="00000600000000000000"/>
                </a:rPr>
                <a:t>EMAIL </a:t>
              </a:r>
              <a:endParaRPr lang="en-US" sz="1050">
                <a:solidFill>
                  <a:srgbClr val="FFFFFF"/>
                </a:solidFill>
                <a:latin typeface="Cormorant Garamond Medium" panose="0000060000000000000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192363" y="4262626"/>
            <a:ext cx="2096608" cy="832484"/>
            <a:chOff x="0" y="0"/>
            <a:chExt cx="2795477" cy="110997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308609"/>
              <a:ext cx="2795477" cy="801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Cormorant Garamond Medium" panose="00000600000000000000"/>
                </a:rPr>
                <a:t>Shoonyas - Deep Work Lab</a:t>
              </a:r>
              <a:endParaRPr lang="en-US" sz="900">
                <a:solidFill>
                  <a:srgbClr val="FFFFFF"/>
                </a:solidFill>
                <a:latin typeface="Cormorant Garamond Medium" panose="00000600000000000000"/>
              </a:endParaRPr>
            </a:p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Cormorant Garamond Medium" panose="00000600000000000000"/>
                </a:rPr>
                <a:t>5, Ram Nivas, Lulla Nagar,</a:t>
              </a:r>
              <a:endParaRPr lang="en-US" sz="900">
                <a:solidFill>
                  <a:srgbClr val="FFFFFF"/>
                </a:solidFill>
                <a:latin typeface="Cormorant Garamond Medium" panose="00000600000000000000"/>
              </a:endParaRPr>
            </a:p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Cormorant Garamond Medium" panose="00000600000000000000"/>
                </a:rPr>
                <a:t>Pune – 411040</a:t>
              </a:r>
              <a:endParaRPr lang="en-US" sz="900">
                <a:solidFill>
                  <a:srgbClr val="FFFFFF"/>
                </a:solidFill>
                <a:latin typeface="Cormorant Garamond Medium" panose="00000600000000000000"/>
              </a:endParaRPr>
            </a:p>
            <a:p>
              <a:pPr algn="ctr">
                <a:lnSpc>
                  <a:spcPts val="1260"/>
                </a:lnSpc>
              </a:pPr>
              <a:endParaRPr lang="en-US" sz="900">
                <a:solidFill>
                  <a:srgbClr val="FFFFFF"/>
                </a:solidFill>
                <a:latin typeface="Cormorant Garamond Medium" panose="0000060000000000000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795477" cy="224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70"/>
                </a:lnSpc>
              </a:pPr>
              <a:r>
                <a:rPr lang="en-US" sz="1050">
                  <a:solidFill>
                    <a:srgbClr val="FFFFFF"/>
                  </a:solidFill>
                  <a:latin typeface="Cormorant Garamond Medium" panose="00000600000000000000"/>
                </a:rPr>
                <a:t>OFFICE - SERVING GLOBALLY</a:t>
              </a:r>
              <a:endParaRPr lang="en-US" sz="1050">
                <a:solidFill>
                  <a:srgbClr val="FFFFFF"/>
                </a:solidFill>
                <a:latin typeface="Cormorant Garamond Medium" panose="00000600000000000000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05714" y="314508"/>
            <a:ext cx="5932571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0"/>
              </a:lnSpc>
            </a:pPr>
            <a:r>
              <a:rPr lang="en-US" sz="4160">
                <a:solidFill>
                  <a:srgbClr val="FFFFFF"/>
                </a:solidFill>
                <a:latin typeface="Cormorant Garamond Medium Bold" panose="00000700000000000000"/>
              </a:rPr>
              <a:t>Experience Shoonyas</a:t>
            </a:r>
            <a:endParaRPr lang="en-US" sz="4160">
              <a:solidFill>
                <a:srgbClr val="FFFFFF"/>
              </a:solidFill>
              <a:latin typeface="Cormorant Garamond Medium Bold" panose="00000700000000000000"/>
            </a:endParaRPr>
          </a:p>
          <a:p>
            <a:pPr algn="ctr">
              <a:lnSpc>
                <a:spcPts val="4990"/>
              </a:lnSpc>
            </a:pPr>
            <a:r>
              <a:rPr lang="en-US" sz="4160">
                <a:solidFill>
                  <a:srgbClr val="FFFFFF"/>
                </a:solidFill>
                <a:latin typeface="Cormorant Garamond Medium Bold" panose="00000700000000000000"/>
              </a:rPr>
              <a:t>Experience Results</a:t>
            </a:r>
            <a:endParaRPr lang="en-US" sz="4160">
              <a:solidFill>
                <a:srgbClr val="FFFFFF"/>
              </a:solidFill>
              <a:latin typeface="Cormorant Garamond Medium Bold" panose="000007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0239" b="14831"/>
          <a:stretch>
            <a:fillRect/>
          </a:stretch>
        </p:blipFill>
        <p:spPr>
          <a:xfrm>
            <a:off x="0" y="2432513"/>
            <a:ext cx="2236170" cy="2730037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18820" y="1119926"/>
            <a:ext cx="3421923" cy="342191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4800600" y="243384"/>
            <a:ext cx="2800008" cy="455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dirty="0">
                <a:solidFill>
                  <a:srgbClr val="171616"/>
                </a:solidFill>
                <a:latin typeface="Cormorant Garamond Medium Bold" panose="00000700000000000000"/>
              </a:rPr>
              <a:t>Founder &amp; CEO</a:t>
            </a:r>
            <a:endParaRPr lang="en-US" sz="3000" dirty="0">
              <a:solidFill>
                <a:srgbClr val="171616"/>
              </a:solidFill>
              <a:latin typeface="Cormorant Garamond Medium Bold" panose="000007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70458" y="1536079"/>
            <a:ext cx="5120905" cy="321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9405" lvl="1" indent="-160020">
              <a:lnSpc>
                <a:spcPts val="1865"/>
              </a:lnSpc>
              <a:buFont typeface="Arial" panose="020B0604020202020204"/>
              <a:buChar char="•"/>
            </a:pPr>
            <a:r>
              <a:rPr lang="en-US" sz="1480" dirty="0">
                <a:solidFill>
                  <a:srgbClr val="171616"/>
                </a:solidFill>
                <a:latin typeface="Cormorant Garamond Medium" panose="00000600000000000000"/>
              </a:rPr>
              <a:t>Certified Executive Coach, CA, CPA (USA), CISA</a:t>
            </a:r>
            <a:endParaRPr lang="en-US" sz="1480" dirty="0">
              <a:solidFill>
                <a:srgbClr val="171616"/>
              </a:solidFill>
              <a:latin typeface="Cormorant Garamond Medium" panose="00000600000000000000"/>
            </a:endParaRPr>
          </a:p>
          <a:p>
            <a:pPr>
              <a:lnSpc>
                <a:spcPts val="1865"/>
              </a:lnSpc>
            </a:pPr>
            <a:endParaRPr lang="en-US" sz="1480" dirty="0">
              <a:solidFill>
                <a:srgbClr val="171616"/>
              </a:solidFill>
              <a:latin typeface="Cormorant Garamond Medium" panose="00000600000000000000"/>
            </a:endParaRPr>
          </a:p>
          <a:p>
            <a:pPr marL="319405" lvl="1" indent="-160020">
              <a:lnSpc>
                <a:spcPts val="1865"/>
              </a:lnSpc>
              <a:buFont typeface="Arial" panose="020B0604020202020204"/>
              <a:buChar char="•"/>
            </a:pPr>
            <a:r>
              <a:rPr lang="en-US" sz="1480" dirty="0">
                <a:solidFill>
                  <a:srgbClr val="171616"/>
                </a:solidFill>
                <a:latin typeface="Cormorant Garamond Medium" panose="00000600000000000000"/>
              </a:rPr>
              <a:t>Featured in The CEO Magazines list of "20 Most Inspiring Business Management &amp; Strategic Consultant to watch in 2023" </a:t>
            </a:r>
            <a:endParaRPr lang="en-US" sz="1480" dirty="0">
              <a:solidFill>
                <a:srgbClr val="171616"/>
              </a:solidFill>
              <a:latin typeface="Cormorant Garamond Medium" panose="00000600000000000000"/>
            </a:endParaRPr>
          </a:p>
          <a:p>
            <a:pPr>
              <a:lnSpc>
                <a:spcPts val="1865"/>
              </a:lnSpc>
            </a:pPr>
            <a:r>
              <a:rPr lang="en-US" sz="1480" spc="57" dirty="0">
                <a:solidFill>
                  <a:srgbClr val="171616"/>
                </a:solidFill>
                <a:latin typeface="Cormorant Garamond Medium" panose="00000600000000000000"/>
              </a:rPr>
              <a:t> </a:t>
            </a:r>
            <a:endParaRPr lang="en-US" sz="1480" spc="57" dirty="0">
              <a:solidFill>
                <a:srgbClr val="171616"/>
              </a:solidFill>
              <a:latin typeface="Cormorant Garamond Medium" panose="00000600000000000000"/>
            </a:endParaRPr>
          </a:p>
          <a:p>
            <a:pPr marL="319405" lvl="1" indent="-160020">
              <a:lnSpc>
                <a:spcPts val="1865"/>
              </a:lnSpc>
              <a:buFont typeface="Arial" panose="020B0604020202020204"/>
              <a:buChar char="•"/>
            </a:pPr>
            <a:r>
              <a:rPr lang="en-US" sz="1480" dirty="0">
                <a:solidFill>
                  <a:srgbClr val="171616"/>
                </a:solidFill>
                <a:latin typeface="Cormorant Garamond Medium" panose="00000600000000000000"/>
              </a:rPr>
              <a:t>18 years professional consulting experience (</a:t>
            </a:r>
            <a:r>
              <a:rPr lang="en-US" sz="1480" dirty="0" err="1">
                <a:solidFill>
                  <a:srgbClr val="171616"/>
                </a:solidFill>
                <a:latin typeface="Cormorant Garamond Medium" panose="00000600000000000000"/>
              </a:rPr>
              <a:t>incl</a:t>
            </a:r>
            <a:r>
              <a:rPr lang="en-US" sz="1480" dirty="0">
                <a:solidFill>
                  <a:srgbClr val="171616"/>
                </a:solidFill>
                <a:latin typeface="Cormorant Garamond Medium" panose="00000600000000000000"/>
              </a:rPr>
              <a:t> Big4s)</a:t>
            </a:r>
            <a:endParaRPr lang="en-US" sz="1480" dirty="0">
              <a:solidFill>
                <a:srgbClr val="171616"/>
              </a:solidFill>
              <a:latin typeface="Cormorant Garamond Medium" panose="00000600000000000000"/>
            </a:endParaRPr>
          </a:p>
          <a:p>
            <a:pPr>
              <a:lnSpc>
                <a:spcPts val="1865"/>
              </a:lnSpc>
            </a:pPr>
            <a:endParaRPr lang="en-US" sz="1480" dirty="0">
              <a:solidFill>
                <a:srgbClr val="171616"/>
              </a:solidFill>
              <a:latin typeface="Cormorant Garamond Medium" panose="00000600000000000000"/>
            </a:endParaRPr>
          </a:p>
          <a:p>
            <a:pPr marL="319405" lvl="1" indent="-160020">
              <a:lnSpc>
                <a:spcPts val="1865"/>
              </a:lnSpc>
              <a:buFont typeface="Arial" panose="020B0604020202020204"/>
              <a:buChar char="•"/>
            </a:pPr>
            <a:r>
              <a:rPr lang="en-US" sz="1480" dirty="0">
                <a:solidFill>
                  <a:srgbClr val="171616"/>
                </a:solidFill>
                <a:latin typeface="Cormorant Garamond Medium" panose="00000600000000000000"/>
              </a:rPr>
              <a:t>On the 'Coach Panel' of prestigious organizations</a:t>
            </a:r>
            <a:endParaRPr lang="en-US" sz="1480" dirty="0">
              <a:solidFill>
                <a:srgbClr val="171616"/>
              </a:solidFill>
              <a:latin typeface="Cormorant Garamond Medium" panose="00000600000000000000"/>
            </a:endParaRPr>
          </a:p>
          <a:p>
            <a:pPr>
              <a:lnSpc>
                <a:spcPts val="1865"/>
              </a:lnSpc>
            </a:pPr>
            <a:endParaRPr lang="en-US" sz="1480" dirty="0">
              <a:solidFill>
                <a:srgbClr val="171616"/>
              </a:solidFill>
              <a:latin typeface="Cormorant Garamond Medium" panose="00000600000000000000"/>
            </a:endParaRPr>
          </a:p>
          <a:p>
            <a:pPr marL="319405" lvl="1" indent="-160020">
              <a:lnSpc>
                <a:spcPts val="1865"/>
              </a:lnSpc>
              <a:buFont typeface="Arial" panose="020B0604020202020204"/>
              <a:buChar char="•"/>
            </a:pPr>
            <a:r>
              <a:rPr lang="en-US" sz="1480" dirty="0">
                <a:solidFill>
                  <a:srgbClr val="171616"/>
                </a:solidFill>
                <a:latin typeface="Cormorant Garamond Medium" panose="00000600000000000000"/>
              </a:rPr>
              <a:t>Professional Speaker internationally </a:t>
            </a:r>
            <a:endParaRPr lang="en-US" sz="1480" dirty="0">
              <a:solidFill>
                <a:srgbClr val="171616"/>
              </a:solidFill>
              <a:latin typeface="Cormorant Garamond Medium" panose="00000600000000000000"/>
            </a:endParaRPr>
          </a:p>
          <a:p>
            <a:pPr>
              <a:lnSpc>
                <a:spcPts val="1865"/>
              </a:lnSpc>
            </a:pPr>
            <a:endParaRPr lang="en-US" sz="1480" dirty="0">
              <a:solidFill>
                <a:srgbClr val="171616"/>
              </a:solidFill>
              <a:latin typeface="Cormorant Garamond Medium" panose="00000600000000000000"/>
            </a:endParaRPr>
          </a:p>
          <a:p>
            <a:pPr marL="319405" lvl="1" indent="-160020">
              <a:lnSpc>
                <a:spcPts val="1865"/>
              </a:lnSpc>
              <a:buFont typeface="Arial" panose="020B0604020202020204"/>
              <a:buChar char="•"/>
            </a:pPr>
            <a:r>
              <a:rPr lang="en-US" sz="1480" dirty="0">
                <a:solidFill>
                  <a:srgbClr val="171616"/>
                </a:solidFill>
                <a:latin typeface="Cormorant Garamond Medium" panose="00000600000000000000"/>
              </a:rPr>
              <a:t>Author of ‘The Simple Path to Freedom &amp; Success’</a:t>
            </a:r>
            <a:endParaRPr lang="en-US" sz="1480" dirty="0">
              <a:solidFill>
                <a:srgbClr val="171616"/>
              </a:solidFill>
              <a:latin typeface="Cormorant Garamond Medium" panose="00000600000000000000"/>
            </a:endParaRPr>
          </a:p>
          <a:p>
            <a:pPr>
              <a:lnSpc>
                <a:spcPts val="1865"/>
              </a:lnSpc>
            </a:pPr>
            <a:endParaRPr lang="en-US" sz="1480" dirty="0">
              <a:solidFill>
                <a:srgbClr val="171616"/>
              </a:solidFill>
              <a:latin typeface="Cormorant Garamond Medium" panose="00000600000000000000"/>
            </a:endParaRPr>
          </a:p>
          <a:p>
            <a:pPr marL="319405" lvl="1" indent="-160020">
              <a:lnSpc>
                <a:spcPts val="1865"/>
              </a:lnSpc>
              <a:buFont typeface="Arial" panose="020B0604020202020204"/>
              <a:buChar char="•"/>
            </a:pPr>
            <a:r>
              <a:rPr lang="en-US" sz="1480" dirty="0">
                <a:solidFill>
                  <a:srgbClr val="171616"/>
                </a:solidFill>
                <a:latin typeface="Cormorant Garamond Medium" panose="00000600000000000000"/>
              </a:rPr>
              <a:t>Educator of online course ‘From Clutter-to-Clarity’</a:t>
            </a:r>
            <a:endParaRPr lang="en-US" sz="1480" dirty="0">
              <a:solidFill>
                <a:srgbClr val="171616"/>
              </a:solidFill>
              <a:latin typeface="Cormorant Garamond Medium" panose="00000600000000000000"/>
            </a:endParaRPr>
          </a:p>
          <a:p>
            <a:pPr>
              <a:lnSpc>
                <a:spcPts val="1865"/>
              </a:lnSpc>
            </a:pPr>
            <a:endParaRPr lang="en-US" sz="1480" dirty="0">
              <a:solidFill>
                <a:srgbClr val="171616"/>
              </a:solidFill>
              <a:latin typeface="Cormorant Garamond Medium" panose="000006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354204" y="835971"/>
            <a:ext cx="3605764" cy="40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10"/>
              </a:lnSpc>
              <a:spcBef>
                <a:spcPct val="0"/>
              </a:spcBef>
            </a:pPr>
            <a:r>
              <a:rPr lang="en-US" sz="2595" dirty="0">
                <a:solidFill>
                  <a:srgbClr val="171616"/>
                </a:solidFill>
                <a:latin typeface="Cormorant Garamond Medium" panose="00000600000000000000"/>
              </a:rPr>
              <a:t>Mr. Meghnand Dungarwal</a:t>
            </a:r>
            <a:endParaRPr lang="en-US" sz="2595" dirty="0">
              <a:solidFill>
                <a:srgbClr val="171616"/>
              </a:solidFill>
              <a:latin typeface="Cormorant Garamond Medium" panose="0000060000000000000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64590" y="74186"/>
            <a:ext cx="680495" cy="6804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l="16279" r="15690"/>
          <a:stretch>
            <a:fillRect/>
          </a:stretch>
        </p:blipFill>
        <p:spPr>
          <a:xfrm>
            <a:off x="8364590" y="128725"/>
            <a:ext cx="680495" cy="571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286125" y="-695325"/>
            <a:ext cx="2571750" cy="9144000"/>
            <a:chOff x="0" y="0"/>
            <a:chExt cx="135466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4667" cy="4816592"/>
            </a:xfrm>
            <a:custGeom>
              <a:avLst/>
              <a:gdLst/>
              <a:ahLst/>
              <a:cxnLst/>
              <a:rect l="l" t="t" r="r" b="b"/>
              <a:pathLst>
                <a:path w="1354667" h="4816592">
                  <a:moveTo>
                    <a:pt x="0" y="0"/>
                  </a:moveTo>
                  <a:lnTo>
                    <a:pt x="1354667" y="0"/>
                  </a:lnTo>
                  <a:lnTo>
                    <a:pt x="135466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76022" y="1098280"/>
            <a:ext cx="6991956" cy="1222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6500">
                <a:solidFill>
                  <a:srgbClr val="000000"/>
                </a:solidFill>
                <a:latin typeface="Cormorant Garamond Medium Bold" panose="00000700000000000000"/>
              </a:rPr>
              <a:t>From Fear to Success</a:t>
            </a:r>
            <a:endParaRPr lang="en-US" sz="6500">
              <a:solidFill>
                <a:srgbClr val="000000"/>
              </a:solidFill>
              <a:latin typeface="Cormorant Garamond Medium Bold" panose="0000070000000000000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8289402" y="174102"/>
            <a:ext cx="680495" cy="6804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6279" r="15690"/>
          <a:stretch>
            <a:fillRect/>
          </a:stretch>
        </p:blipFill>
        <p:spPr>
          <a:xfrm>
            <a:off x="8289402" y="228641"/>
            <a:ext cx="680495" cy="57141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87901" y="2859873"/>
            <a:ext cx="6168198" cy="1256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3200">
                <a:solidFill>
                  <a:srgbClr val="FFFFFF"/>
                </a:solidFill>
                <a:latin typeface="Cormorant Garamond Medium" panose="00000600000000000000"/>
              </a:rPr>
              <a:t>How to Overcome Exam, Interview, and Career Anxiety?</a:t>
            </a:r>
            <a:endParaRPr lang="en-US" sz="3200">
              <a:solidFill>
                <a:srgbClr val="FFFFFF"/>
              </a:solidFill>
              <a:latin typeface="Cormorant Garamond Medium" panose="000006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 flipH="1">
            <a:off x="0" y="-19050"/>
            <a:ext cx="9144000" cy="51625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7901" y="1847006"/>
            <a:ext cx="6168198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36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"</a:t>
            </a:r>
            <a:r>
              <a:rPr lang="en-US" sz="3600" dirty="0">
                <a:solidFill>
                  <a:schemeClr val="bg1"/>
                </a:solidFill>
                <a:latin typeface="Cormorant Garamond Medium" panose="00000600000000000000" charset="0"/>
              </a:rPr>
              <a:t>Decide that you </a:t>
            </a:r>
            <a:r>
              <a:rPr lang="en-US" sz="3600" dirty="0">
                <a:solidFill>
                  <a:srgbClr val="FFC000"/>
                </a:solidFill>
                <a:latin typeface="Cormorant Garamond Medium" panose="00000600000000000000" charset="0"/>
              </a:rPr>
              <a:t>want it</a:t>
            </a:r>
            <a:r>
              <a:rPr lang="en-US" sz="3600" dirty="0">
                <a:solidFill>
                  <a:schemeClr val="bg1"/>
                </a:solidFill>
                <a:latin typeface="Cormorant Garamond Medium" panose="00000600000000000000" charset="0"/>
              </a:rPr>
              <a:t> more than you are </a:t>
            </a:r>
            <a:r>
              <a:rPr lang="en-US" sz="3600" dirty="0">
                <a:solidFill>
                  <a:srgbClr val="FFC000"/>
                </a:solidFill>
                <a:latin typeface="Cormorant Garamond Medium" panose="00000600000000000000" charset="0"/>
              </a:rPr>
              <a:t>afraid</a:t>
            </a:r>
            <a:r>
              <a:rPr lang="en-US" sz="3600" dirty="0">
                <a:solidFill>
                  <a:schemeClr val="bg1"/>
                </a:solidFill>
                <a:latin typeface="Cormorant Garamond Medium" panose="00000600000000000000" charset="0"/>
              </a:rPr>
              <a:t> of </a:t>
            </a:r>
            <a:r>
              <a:rPr lang="en-US" sz="36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it</a:t>
            </a:r>
            <a:r>
              <a:rPr lang="en-US" sz="36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." </a:t>
            </a:r>
            <a:endParaRPr lang="en-US" sz="3600" dirty="0">
              <a:solidFill>
                <a:schemeClr val="bg1"/>
              </a:solidFill>
              <a:latin typeface="Cormorant Garamond Medium" panose="00000600000000000000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89402" y="174102"/>
            <a:ext cx="680495" cy="680495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/>
          <a:srcRect l="16279" r="15690"/>
          <a:stretch>
            <a:fillRect/>
          </a:stretch>
        </p:blipFill>
        <p:spPr>
          <a:xfrm>
            <a:off x="8289402" y="228641"/>
            <a:ext cx="680495" cy="571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8174100" y="134497"/>
            <a:ext cx="759707" cy="7597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279" r="15690"/>
          <a:stretch>
            <a:fillRect/>
          </a:stretch>
        </p:blipFill>
        <p:spPr>
          <a:xfrm>
            <a:off x="8174100" y="195384"/>
            <a:ext cx="759707" cy="637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876550"/>
            <a:ext cx="9144000" cy="2266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ormorant Garamond Medium" panose="000006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5396" y="3028950"/>
            <a:ext cx="4133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ormorant Garamond Medium" panose="00000600000000000000" charset="0"/>
              </a:rPr>
              <a:t>Sachin</a:t>
            </a:r>
            <a:r>
              <a:rPr lang="en-US" sz="16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 Tendulkar (Cricketer)</a:t>
            </a:r>
            <a:endParaRPr lang="en-US" sz="1600" dirty="0" smtClean="0">
              <a:solidFill>
                <a:schemeClr val="bg1"/>
              </a:solidFill>
              <a:latin typeface="Cormorant Garamond Medium" panose="00000600000000000000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Cormorant Garamond Medium" panose="00000600000000000000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rmorant Garamond Medium" panose="00000600000000000000" charset="0"/>
              </a:rPr>
              <a:t>He once said in an interview that he used to get very nervous before exams and felt like he was going to forget everything he had learned. </a:t>
            </a:r>
            <a:r>
              <a:rPr lang="en-US" sz="12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He even faced anxiety and sleepless nights in his career.</a:t>
            </a:r>
            <a:endParaRPr lang="en-US" sz="1200" dirty="0" smtClean="0">
              <a:solidFill>
                <a:schemeClr val="bg1"/>
              </a:solidFill>
              <a:latin typeface="Cormorant Garamond Medium" panose="0000060000000000000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85812"/>
            <a:ext cx="3713151" cy="2090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5396" y="4212565"/>
            <a:ext cx="413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rmorant Garamond Medium" panose="00000600000000000000" charset="0"/>
              </a:rPr>
              <a:t>Despite this fear, he </a:t>
            </a:r>
            <a:r>
              <a:rPr lang="en-US" sz="1200" dirty="0">
                <a:solidFill>
                  <a:srgbClr val="FFC000"/>
                </a:solidFill>
                <a:latin typeface="Cormorant Garamond Medium" panose="00000600000000000000" charset="0"/>
              </a:rPr>
              <a:t>remained focused on his passion </a:t>
            </a:r>
            <a:r>
              <a:rPr lang="en-US" sz="1200" dirty="0">
                <a:solidFill>
                  <a:schemeClr val="bg1"/>
                </a:solidFill>
                <a:latin typeface="Cormorant Garamond Medium" panose="00000600000000000000" charset="0"/>
              </a:rPr>
              <a:t>for cricket and worked hard to become one of the most successful and admired athletes in the world</a:t>
            </a:r>
            <a:r>
              <a:rPr lang="en-US" sz="12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.</a:t>
            </a:r>
            <a:endParaRPr lang="en-US" sz="1200" dirty="0">
              <a:solidFill>
                <a:schemeClr val="bg1"/>
              </a:solidFill>
              <a:latin typeface="Cormorant Garamond Medium" panose="00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0556" y="0"/>
            <a:ext cx="46482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8174100" y="134497"/>
            <a:ext cx="759707" cy="7597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279" r="15690"/>
          <a:stretch>
            <a:fillRect/>
          </a:stretch>
        </p:blipFill>
        <p:spPr>
          <a:xfrm>
            <a:off x="8174100" y="195384"/>
            <a:ext cx="759707" cy="637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92" y="870199"/>
            <a:ext cx="2121413" cy="2209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8" b="7328"/>
          <a:stretch>
            <a:fillRect/>
          </a:stretch>
        </p:blipFill>
        <p:spPr>
          <a:xfrm>
            <a:off x="5140045" y="946403"/>
            <a:ext cx="3413908" cy="21336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0" y="3142256"/>
            <a:ext cx="413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Cormorant Garamond Medium" panose="00000600000000000000" charset="0"/>
              </a:rPr>
              <a:t>Satya</a:t>
            </a:r>
            <a:r>
              <a:rPr lang="en-US" sz="12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ormorant Garamond Medium" panose="00000600000000000000" charset="0"/>
              </a:rPr>
              <a:t>Nadella</a:t>
            </a:r>
            <a:r>
              <a:rPr lang="en-US" sz="12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 (CEO of Microsoft)</a:t>
            </a:r>
            <a:endParaRPr lang="en-US" sz="1200" dirty="0" smtClean="0">
              <a:solidFill>
                <a:schemeClr val="bg1"/>
              </a:solidFill>
              <a:latin typeface="Cormorant Garamond Medium" panose="00000600000000000000" charset="0"/>
            </a:endParaRPr>
          </a:p>
          <a:p>
            <a:endParaRPr lang="en-US" sz="1200" dirty="0">
              <a:solidFill>
                <a:schemeClr val="bg1"/>
              </a:solidFill>
              <a:latin typeface="Cormorant Garamond Medium" panose="00000600000000000000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He initially </a:t>
            </a:r>
            <a:r>
              <a:rPr lang="en-US" sz="1200" dirty="0">
                <a:solidFill>
                  <a:schemeClr val="bg1"/>
                </a:solidFill>
                <a:latin typeface="Cormorant Garamond Medium" panose="00000600000000000000" charset="0"/>
              </a:rPr>
              <a:t>struggled to adapt to American culture and faced </a:t>
            </a:r>
            <a:r>
              <a:rPr lang="en-US" sz="12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many barriers </a:t>
            </a:r>
            <a:r>
              <a:rPr lang="en-US" sz="1200" dirty="0">
                <a:solidFill>
                  <a:schemeClr val="bg1"/>
                </a:solidFill>
                <a:latin typeface="Cormorant Garamond Medium" panose="00000600000000000000" charset="0"/>
              </a:rPr>
              <a:t>in his early career. </a:t>
            </a:r>
            <a:endParaRPr lang="en-US" sz="1200" dirty="0" smtClean="0">
              <a:solidFill>
                <a:schemeClr val="bg1"/>
              </a:solidFill>
              <a:latin typeface="Cormorant Garamond Medium" panose="000006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494" y="3142256"/>
            <a:ext cx="413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ormorant Garamond Medium" panose="00000600000000000000" charset="0"/>
              </a:rPr>
              <a:t>Ratan</a:t>
            </a:r>
            <a:r>
              <a:rPr lang="en-US" sz="1200" dirty="0" smtClean="0">
                <a:latin typeface="Cormorant Garamond Medium" panose="00000600000000000000" charset="0"/>
              </a:rPr>
              <a:t> Tata (Chairman Tata Group)</a:t>
            </a:r>
            <a:endParaRPr lang="en-US" sz="1200" dirty="0" smtClean="0">
              <a:latin typeface="Cormorant Garamond Medium" panose="00000600000000000000" charset="0"/>
            </a:endParaRPr>
          </a:p>
          <a:p>
            <a:endParaRPr lang="en-US" sz="1200" dirty="0">
              <a:latin typeface="Cormorant Garamond Medium" panose="00000600000000000000" charset="0"/>
            </a:endParaRPr>
          </a:p>
          <a:p>
            <a:r>
              <a:rPr lang="en-US" sz="1200" dirty="0">
                <a:latin typeface="Cormorant Garamond Medium" panose="00000600000000000000" charset="0"/>
              </a:rPr>
              <a:t>He </a:t>
            </a:r>
            <a:r>
              <a:rPr lang="en-US" sz="1200" dirty="0" smtClean="0">
                <a:latin typeface="Cormorant Garamond Medium" panose="00000600000000000000" charset="0"/>
              </a:rPr>
              <a:t>was a </a:t>
            </a:r>
            <a:r>
              <a:rPr lang="en-US" sz="1200" dirty="0">
                <a:latin typeface="Cormorant Garamond Medium" panose="00000600000000000000" charset="0"/>
              </a:rPr>
              <a:t>slow learner and was often teased by his classmates, which affected his confidence and self-esteem</a:t>
            </a:r>
            <a:r>
              <a:rPr lang="en-US" sz="1200" dirty="0" smtClean="0">
                <a:latin typeface="Cormorant Garamond Medium" panose="00000600000000000000" charset="0"/>
              </a:rPr>
              <a:t>.</a:t>
            </a:r>
            <a:endParaRPr lang="en-US" sz="1200" dirty="0" smtClean="0">
              <a:latin typeface="Cormorant Garamond Medium" panose="0000060000000000000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493" y="4111752"/>
            <a:ext cx="413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rmorant Garamond Medium" panose="00000600000000000000" charset="0"/>
              </a:rPr>
              <a:t>Despite </a:t>
            </a:r>
            <a:r>
              <a:rPr lang="en-US" sz="1200" dirty="0">
                <a:latin typeface="Cormorant Garamond Medium" panose="00000600000000000000" charset="0"/>
              </a:rPr>
              <a:t>facing these challenges, </a:t>
            </a:r>
            <a:r>
              <a:rPr lang="en-US" sz="1200" dirty="0" err="1">
                <a:latin typeface="Cormorant Garamond Medium" panose="00000600000000000000" charset="0"/>
              </a:rPr>
              <a:t>Ratan</a:t>
            </a:r>
            <a:r>
              <a:rPr lang="en-US" sz="1200" dirty="0">
                <a:latin typeface="Cormorant Garamond Medium" panose="00000600000000000000" charset="0"/>
              </a:rPr>
              <a:t> Tata employed a strategy of focusing on </a:t>
            </a:r>
            <a:r>
              <a:rPr lang="en-US" sz="1200" dirty="0">
                <a:solidFill>
                  <a:srgbClr val="FFC000"/>
                </a:solidFill>
                <a:latin typeface="Cormorant Garamond Medium" panose="00000600000000000000" charset="0"/>
              </a:rPr>
              <a:t>his strengths and interests</a:t>
            </a:r>
            <a:r>
              <a:rPr lang="en-US" sz="1200" dirty="0">
                <a:latin typeface="Cormorant Garamond Medium" panose="00000600000000000000" charset="0"/>
              </a:rPr>
              <a:t> instead of his weaknesses, while also surrounding himself with supportive individuals who believed in his abilities</a:t>
            </a:r>
            <a:endParaRPr lang="en-US" sz="1200" dirty="0">
              <a:latin typeface="Cormorant Garamond Medium" panose="0000060000000000000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4111752"/>
            <a:ext cx="413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He </a:t>
            </a:r>
            <a:r>
              <a:rPr lang="en-US" sz="1200" dirty="0">
                <a:solidFill>
                  <a:schemeClr val="bg1"/>
                </a:solidFill>
                <a:latin typeface="Cormorant Garamond Medium" panose="00000600000000000000" charset="0"/>
              </a:rPr>
              <a:t>has used </a:t>
            </a:r>
            <a:r>
              <a:rPr lang="en-US" sz="1200" b="1" dirty="0">
                <a:solidFill>
                  <a:srgbClr val="FFC000"/>
                </a:solidFill>
                <a:latin typeface="Cormorant Garamond Medium" panose="00000600000000000000" charset="0"/>
              </a:rPr>
              <a:t>mindfulness and meditation techniques </a:t>
            </a:r>
            <a:r>
              <a:rPr lang="en-US" sz="1200" dirty="0">
                <a:solidFill>
                  <a:schemeClr val="bg1"/>
                </a:solidFill>
                <a:latin typeface="Cormorant Garamond Medium" panose="00000600000000000000" charset="0"/>
              </a:rPr>
              <a:t>to overcome his fears and build his </a:t>
            </a:r>
            <a:r>
              <a:rPr lang="en-US" sz="12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confidence. </a:t>
            </a:r>
            <a:endParaRPr lang="en-US" sz="1200" dirty="0">
              <a:solidFill>
                <a:schemeClr val="bg1"/>
              </a:solidFill>
              <a:latin typeface="Cormorant Garamond Medium" panose="00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8174100" y="134497"/>
            <a:ext cx="759707" cy="7597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279" r="15690"/>
          <a:stretch>
            <a:fillRect/>
          </a:stretch>
        </p:blipFill>
        <p:spPr>
          <a:xfrm>
            <a:off x="8174100" y="195384"/>
            <a:ext cx="759707" cy="637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46482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24045" y="3241027"/>
            <a:ext cx="4133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rmorant Garamond Medium" panose="00000600000000000000" charset="0"/>
              </a:rPr>
              <a:t>J.K. Rowling (British Author)</a:t>
            </a:r>
            <a:endParaRPr lang="en-US" sz="1200" dirty="0" smtClean="0">
              <a:latin typeface="Cormorant Garamond Medium" panose="00000600000000000000" charset="0"/>
            </a:endParaRPr>
          </a:p>
          <a:p>
            <a:endParaRPr lang="en-US" sz="1200" dirty="0">
              <a:latin typeface="Cormorant Garamond Medium" panose="00000600000000000000" charset="0"/>
            </a:endParaRPr>
          </a:p>
          <a:p>
            <a:r>
              <a:rPr lang="en-US" sz="1200" b="1" dirty="0">
                <a:latin typeface="Cormorant Garamond Medium" panose="00000600000000000000" charset="0"/>
              </a:rPr>
              <a:t>The author of the Harry Potter series</a:t>
            </a:r>
            <a:r>
              <a:rPr lang="en-US" sz="1200" dirty="0">
                <a:latin typeface="Cormorant Garamond Medium" panose="00000600000000000000" charset="0"/>
              </a:rPr>
              <a:t>, Rowling </a:t>
            </a:r>
            <a:r>
              <a:rPr lang="en-US" sz="1200" dirty="0" smtClean="0">
                <a:latin typeface="Cormorant Garamond Medium" panose="00000600000000000000" charset="0"/>
              </a:rPr>
              <a:t>had </a:t>
            </a:r>
            <a:r>
              <a:rPr lang="en-US" sz="1200" b="1" dirty="0" smtClean="0">
                <a:latin typeface="Cormorant Garamond Medium" panose="00000600000000000000" charset="0"/>
              </a:rPr>
              <a:t>fear </a:t>
            </a:r>
            <a:r>
              <a:rPr lang="en-US" sz="1200" b="1" dirty="0">
                <a:latin typeface="Cormorant Garamond Medium" panose="00000600000000000000" charset="0"/>
              </a:rPr>
              <a:t>of failure when writing her first </a:t>
            </a:r>
            <a:r>
              <a:rPr lang="en-US" sz="1200" b="1" dirty="0" smtClean="0">
                <a:latin typeface="Cormorant Garamond Medium" panose="00000600000000000000" charset="0"/>
              </a:rPr>
              <a:t>book (Harry </a:t>
            </a:r>
            <a:r>
              <a:rPr lang="en-US" sz="1200" b="1" dirty="0">
                <a:latin typeface="Cormorant Garamond Medium" panose="00000600000000000000" charset="0"/>
              </a:rPr>
              <a:t>Potter and the Philosopher's </a:t>
            </a:r>
            <a:r>
              <a:rPr lang="en-US" sz="1200" b="1" dirty="0" smtClean="0">
                <a:latin typeface="Cormorant Garamond Medium" panose="00000600000000000000" charset="0"/>
              </a:rPr>
              <a:t>Stone). </a:t>
            </a:r>
            <a:endParaRPr lang="en-US" sz="1200" b="1" dirty="0" smtClean="0">
              <a:latin typeface="Cormorant Garamond Medium" panose="000006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496" y="3407760"/>
            <a:ext cx="413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Cormorant Garamond Medium" panose="00000600000000000000" charset="0"/>
              </a:rPr>
              <a:t>Elon</a:t>
            </a:r>
            <a:r>
              <a:rPr lang="en-US" sz="12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 Musk (CEO </a:t>
            </a:r>
            <a:r>
              <a:rPr lang="en-US" sz="1200" dirty="0" err="1" smtClean="0">
                <a:solidFill>
                  <a:schemeClr val="bg1"/>
                </a:solidFill>
                <a:latin typeface="Cormorant Garamond Medium" panose="00000600000000000000" charset="0"/>
              </a:rPr>
              <a:t>SpaceX</a:t>
            </a:r>
            <a:r>
              <a:rPr lang="en-US" sz="12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 &amp; Tesla)</a:t>
            </a:r>
            <a:endParaRPr lang="en-US" sz="1200" dirty="0" smtClean="0">
              <a:solidFill>
                <a:schemeClr val="bg1"/>
              </a:solidFill>
              <a:latin typeface="Cormorant Garamond Medium" panose="00000600000000000000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Cormorant Garamond Medium" panose="00000600000000000000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rmorant Garamond Medium" panose="00000600000000000000" charset="0"/>
              </a:rPr>
              <a:t>The CEO of </a:t>
            </a:r>
            <a:r>
              <a:rPr lang="en-US" sz="1200" dirty="0" err="1">
                <a:solidFill>
                  <a:schemeClr val="bg1"/>
                </a:solidFill>
                <a:latin typeface="Cormorant Garamond Medium" panose="00000600000000000000" charset="0"/>
              </a:rPr>
              <a:t>SpaceX</a:t>
            </a:r>
            <a:r>
              <a:rPr lang="en-US" sz="1200" dirty="0">
                <a:solidFill>
                  <a:schemeClr val="bg1"/>
                </a:solidFill>
                <a:latin typeface="Cormorant Garamond Medium" panose="00000600000000000000" charset="0"/>
              </a:rPr>
              <a:t> and Tesla </a:t>
            </a:r>
            <a:r>
              <a:rPr lang="en-US" sz="12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had lots of internal fears. </a:t>
            </a:r>
            <a:endParaRPr lang="en-US" sz="1200" dirty="0" smtClean="0">
              <a:solidFill>
                <a:schemeClr val="bg1"/>
              </a:solidFill>
              <a:latin typeface="Cormorant Garamond Medium" panose="000006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" b="9461"/>
          <a:stretch>
            <a:fillRect/>
          </a:stretch>
        </p:blipFill>
        <p:spPr>
          <a:xfrm>
            <a:off x="5867400" y="833317"/>
            <a:ext cx="1752600" cy="2310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50" y="833317"/>
            <a:ext cx="2078100" cy="23334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4555" y="4058487"/>
            <a:ext cx="413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  <a:latin typeface="Cormorant Garamond Medium" panose="00000600000000000000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He </a:t>
            </a:r>
            <a:r>
              <a:rPr lang="en-US" sz="1200" dirty="0">
                <a:solidFill>
                  <a:schemeClr val="bg1"/>
                </a:solidFill>
                <a:latin typeface="Cormorant Garamond Medium" panose="00000600000000000000" charset="0"/>
              </a:rPr>
              <a:t>overcame his </a:t>
            </a:r>
            <a:r>
              <a:rPr lang="en-US" sz="1200" b="1" dirty="0" smtClean="0">
                <a:solidFill>
                  <a:schemeClr val="bg1"/>
                </a:solidFill>
                <a:latin typeface="Cormorant Garamond Medium" panose="00000600000000000000" charset="0"/>
              </a:rPr>
              <a:t>fear of failure by </a:t>
            </a:r>
            <a:r>
              <a:rPr lang="en-US" sz="1200" b="1" dirty="0" smtClean="0">
                <a:solidFill>
                  <a:srgbClr val="FFC000"/>
                </a:solidFill>
                <a:latin typeface="Cormorant Garamond Medium" panose="00000600000000000000" charset="0"/>
              </a:rPr>
              <a:t>focusing on the long-term vision</a:t>
            </a:r>
            <a:r>
              <a:rPr lang="en-US" sz="1200" dirty="0" smtClean="0">
                <a:solidFill>
                  <a:srgbClr val="FFC000"/>
                </a:solidFill>
                <a:latin typeface="Cormorant Garamond Medium" panose="00000600000000000000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ormorant Garamond Medium" panose="00000600000000000000" charset="0"/>
              </a:rPr>
              <a:t>for his </a:t>
            </a:r>
            <a:r>
              <a:rPr lang="en-US" sz="1200" dirty="0">
                <a:solidFill>
                  <a:schemeClr val="bg1"/>
                </a:solidFill>
                <a:latin typeface="Cormorant Garamond Medium" panose="00000600000000000000" charset="0"/>
              </a:rPr>
              <a:t>companies. He also relied on his </a:t>
            </a:r>
            <a:r>
              <a:rPr lang="en-US" sz="1200" b="1" dirty="0">
                <a:solidFill>
                  <a:schemeClr val="bg1"/>
                </a:solidFill>
                <a:latin typeface="Cormorant Garamond Medium" panose="00000600000000000000" charset="0"/>
              </a:rPr>
              <a:t>problem-solving skills and perseverance</a:t>
            </a:r>
            <a:r>
              <a:rPr lang="en-US" sz="1200" dirty="0">
                <a:solidFill>
                  <a:schemeClr val="bg1"/>
                </a:solidFill>
                <a:latin typeface="Cormorant Garamond Medium" panose="00000600000000000000" charset="0"/>
              </a:rPr>
              <a:t> to overcome challenges and setbacks.</a:t>
            </a:r>
            <a:endParaRPr lang="en-US" sz="1200" dirty="0">
              <a:solidFill>
                <a:schemeClr val="bg1"/>
              </a:solidFill>
              <a:latin typeface="Cormorant Garamond Medium" panose="0000060000000000000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4276" y="4327762"/>
            <a:ext cx="413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rmorant Garamond Medium" panose="00000600000000000000" charset="0"/>
              </a:rPr>
              <a:t>J.K</a:t>
            </a:r>
            <a:r>
              <a:rPr lang="en-US" sz="1200" dirty="0">
                <a:latin typeface="Cormorant Garamond Medium" panose="00000600000000000000" charset="0"/>
              </a:rPr>
              <a:t>. Rowling's </a:t>
            </a:r>
            <a:r>
              <a:rPr lang="en-US" sz="1200" b="1" dirty="0">
                <a:solidFill>
                  <a:srgbClr val="FFC000"/>
                </a:solidFill>
                <a:latin typeface="Cormorant Garamond Medium" panose="00000600000000000000" charset="0"/>
              </a:rPr>
              <a:t>deep work strategies </a:t>
            </a:r>
            <a:r>
              <a:rPr lang="en-US" sz="1200" dirty="0">
                <a:latin typeface="Cormorant Garamond Medium" panose="00000600000000000000" charset="0"/>
              </a:rPr>
              <a:t>enabled her to create some of the most cherished books of our era, illustrating how deep work can enhance productivity and achievement</a:t>
            </a:r>
            <a:r>
              <a:rPr lang="en-US" sz="1200" dirty="0" smtClean="0">
                <a:latin typeface="Cormorant Garamond Medium" panose="00000600000000000000" charset="0"/>
              </a:rPr>
              <a:t>.</a:t>
            </a:r>
            <a:endParaRPr lang="en-US" sz="1200" dirty="0">
              <a:latin typeface="Cormorant Garamond Medium" panose="00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4611656" y="-2700972"/>
            <a:ext cx="20951" cy="8215563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8174100" y="134497"/>
            <a:ext cx="759707" cy="7597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279" r="15690"/>
          <a:stretch>
            <a:fillRect/>
          </a:stretch>
        </p:blipFill>
        <p:spPr>
          <a:xfrm>
            <a:off x="8174100" y="195384"/>
            <a:ext cx="759707" cy="6379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99978" y="1697351"/>
            <a:ext cx="2497947" cy="20574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4350" y="514350"/>
            <a:ext cx="706104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 dirty="0" smtClean="0">
                <a:solidFill>
                  <a:srgbClr val="000000"/>
                </a:solidFill>
                <a:latin typeface="Cormorant Garamond Medium Bold" panose="00000700000000000000"/>
              </a:rPr>
              <a:t>Inner </a:t>
            </a:r>
            <a:r>
              <a:rPr lang="en-US" sz="4800" dirty="0">
                <a:solidFill>
                  <a:srgbClr val="000000"/>
                </a:solidFill>
                <a:latin typeface="Cormorant Garamond Medium Bold" panose="00000700000000000000"/>
              </a:rPr>
              <a:t>Dialogue</a:t>
            </a:r>
            <a:endParaRPr lang="en-US" sz="4800" dirty="0">
              <a:solidFill>
                <a:srgbClr val="000000"/>
              </a:solidFill>
              <a:latin typeface="Cormorant Garamond Medium Bold" panose="000007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20137" y="2816506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3334258" y="1762085"/>
            <a:ext cx="2229388" cy="1269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0" lvl="1" indent="-151130">
              <a:lnSpc>
                <a:spcPts val="1960"/>
              </a:lnSpc>
              <a:buFont typeface="Arial" panose="020B0604020202020204"/>
              <a:buChar char="•"/>
            </a:pPr>
            <a:r>
              <a:rPr lang="en-US" sz="1400" dirty="0">
                <a:solidFill>
                  <a:srgbClr val="FFFFFF"/>
                </a:solidFill>
                <a:latin typeface="Cormorant Garamond Medium" panose="00000600000000000000"/>
              </a:rPr>
              <a:t>What if I don't know the answer to their questions?</a:t>
            </a:r>
            <a:endParaRPr lang="en-US" sz="1400" dirty="0">
              <a:solidFill>
                <a:srgbClr val="FFFFFF"/>
              </a:solidFill>
              <a:latin typeface="Cormorant Garamond Medium" panose="00000600000000000000"/>
            </a:endParaRPr>
          </a:p>
          <a:p>
            <a:pPr>
              <a:lnSpc>
                <a:spcPts val="1960"/>
              </a:lnSpc>
            </a:pPr>
            <a:endParaRPr lang="en-US" sz="1400" dirty="0">
              <a:solidFill>
                <a:srgbClr val="FFFFFF"/>
              </a:solidFill>
              <a:latin typeface="Cormorant Garamond Medium" panose="00000600000000000000"/>
            </a:endParaRPr>
          </a:p>
          <a:p>
            <a:pPr marL="302260" lvl="1" indent="-151130">
              <a:lnSpc>
                <a:spcPts val="1960"/>
              </a:lnSpc>
              <a:buFont typeface="Arial" panose="020B0604020202020204"/>
              <a:buChar char="•"/>
            </a:pPr>
            <a:r>
              <a:rPr lang="en-US" sz="1400" dirty="0">
                <a:solidFill>
                  <a:srgbClr val="FFFFFF"/>
                </a:solidFill>
                <a:latin typeface="Cormorant Garamond Medium" panose="00000600000000000000"/>
              </a:rPr>
              <a:t>Why do I feel like I'm not good enough for this </a:t>
            </a:r>
            <a:r>
              <a:rPr lang="en-US" sz="1400" dirty="0" smtClean="0">
                <a:solidFill>
                  <a:srgbClr val="FFFFFF"/>
                </a:solidFill>
                <a:latin typeface="Cormorant Garamond Medium" panose="00000600000000000000"/>
              </a:rPr>
              <a:t>job?</a:t>
            </a:r>
            <a:endParaRPr lang="en-US" sz="1400" dirty="0">
              <a:solidFill>
                <a:srgbClr val="FFFFFF"/>
              </a:solidFill>
              <a:latin typeface="Cormorant Garamond Medium" panose="0000060000000000000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4350" y="2972399"/>
            <a:ext cx="2497947" cy="20574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60446" y="3061617"/>
            <a:ext cx="200575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>
              <a:lnSpc>
                <a:spcPts val="2100"/>
              </a:lnSpc>
              <a:buFont typeface="Arial" panose="020B0604020202020204"/>
              <a:buChar char="•"/>
            </a:pPr>
            <a:r>
              <a:rPr lang="en-US" sz="1500">
                <a:solidFill>
                  <a:srgbClr val="FFFFFF"/>
                </a:solidFill>
                <a:latin typeface="Cormorant Garamond Medium" panose="00000600000000000000"/>
              </a:rPr>
              <a:t>"What if I forget everything I studied?"</a:t>
            </a:r>
            <a:endParaRPr lang="en-US" sz="1500">
              <a:solidFill>
                <a:srgbClr val="FFFFFF"/>
              </a:solidFill>
              <a:latin typeface="Cormorant Garamond Medium" panose="00000600000000000000"/>
            </a:endParaRPr>
          </a:p>
          <a:p>
            <a:pPr>
              <a:lnSpc>
                <a:spcPts val="2100"/>
              </a:lnSpc>
            </a:pPr>
            <a:endParaRPr lang="en-US" sz="1500">
              <a:solidFill>
                <a:srgbClr val="FFFFFF"/>
              </a:solidFill>
              <a:latin typeface="Cormorant Garamond Medium" panose="00000600000000000000"/>
            </a:endParaRPr>
          </a:p>
          <a:p>
            <a:pPr marL="323850" lvl="1" indent="-161925">
              <a:lnSpc>
                <a:spcPts val="2100"/>
              </a:lnSpc>
              <a:buFont typeface="Arial" panose="020B0604020202020204"/>
              <a:buChar char="•"/>
            </a:pPr>
            <a:r>
              <a:rPr lang="en-US" sz="1500">
                <a:solidFill>
                  <a:srgbClr val="FFFFFF"/>
                </a:solidFill>
                <a:latin typeface="Cormorant Garamond Medium" panose="00000600000000000000"/>
              </a:rPr>
              <a:t>What if I fail this exam?</a:t>
            </a:r>
            <a:endParaRPr lang="en-US" sz="1500">
              <a:solidFill>
                <a:srgbClr val="FFFFFF"/>
              </a:solidFill>
              <a:latin typeface="Cormorant Garamond Medium" panose="00000600000000000000"/>
            </a:endParaRPr>
          </a:p>
          <a:p>
            <a:pPr>
              <a:lnSpc>
                <a:spcPts val="2100"/>
              </a:lnSpc>
            </a:pPr>
            <a:endParaRPr lang="en-US" sz="1500">
              <a:solidFill>
                <a:srgbClr val="FFFFFF"/>
              </a:solidFill>
              <a:latin typeface="Cormorant Garamond Medium" panose="0000060000000000000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31703" y="2972399"/>
            <a:ext cx="2497947" cy="20574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265983" y="3037133"/>
            <a:ext cx="2229388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0" lvl="1" indent="-151130">
              <a:lnSpc>
                <a:spcPts val="1960"/>
              </a:lnSpc>
              <a:buFont typeface="Arial" panose="020B0604020202020204"/>
              <a:buChar char="•"/>
            </a:pPr>
            <a:r>
              <a:rPr lang="en-US" sz="1400">
                <a:solidFill>
                  <a:srgbClr val="FFFFFF"/>
                </a:solidFill>
                <a:latin typeface="Cormorant Garamond Medium" panose="00000600000000000000"/>
              </a:rPr>
              <a:t>What if I can't find a job after graduation?</a:t>
            </a:r>
            <a:endParaRPr lang="en-US" sz="1400">
              <a:solidFill>
                <a:srgbClr val="FFFFFF"/>
              </a:solidFill>
              <a:latin typeface="Cormorant Garamond Medium" panose="00000600000000000000"/>
            </a:endParaRPr>
          </a:p>
          <a:p>
            <a:pPr>
              <a:lnSpc>
                <a:spcPts val="1960"/>
              </a:lnSpc>
            </a:pPr>
            <a:endParaRPr lang="en-US" sz="1400">
              <a:solidFill>
                <a:srgbClr val="FFFFFF"/>
              </a:solidFill>
              <a:latin typeface="Cormorant Garamond Medium" panose="00000600000000000000"/>
            </a:endParaRPr>
          </a:p>
          <a:p>
            <a:pPr marL="302260" lvl="1" indent="-151130">
              <a:lnSpc>
                <a:spcPts val="1960"/>
              </a:lnSpc>
              <a:buFont typeface="Arial" panose="020B0604020202020204"/>
              <a:buChar char="•"/>
            </a:pPr>
            <a:r>
              <a:rPr lang="en-US" sz="1400">
                <a:solidFill>
                  <a:srgbClr val="FFFFFF"/>
                </a:solidFill>
                <a:latin typeface="Cormorant Garamond Medium" panose="00000600000000000000"/>
              </a:rPr>
              <a:t>What if I choose the wrong career path?</a:t>
            </a:r>
            <a:endParaRPr lang="en-US" sz="1400">
              <a:solidFill>
                <a:srgbClr val="FFFFFF"/>
              </a:solidFill>
              <a:latin typeface="Cormorant Garamond Medium" panose="000006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4582</Words>
  <Application>WPS Presentation</Application>
  <PresentationFormat>On-screen Show (16:9)</PresentationFormat>
  <Paragraphs>217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Cormorant Garamond Medium</vt:lpstr>
      <vt:lpstr>Cormorant Garamond Medium Bold</vt:lpstr>
      <vt:lpstr>Arial</vt:lpstr>
      <vt:lpstr>Cormorant Garamond Medium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Overcome Your Fear</dc:title>
  <dc:creator/>
  <cp:lastModifiedBy>SHWETALI.SHELAR</cp:lastModifiedBy>
  <cp:revision>32</cp:revision>
  <dcterms:created xsi:type="dcterms:W3CDTF">2006-08-16T00:00:00Z</dcterms:created>
  <dcterms:modified xsi:type="dcterms:W3CDTF">2023-05-11T08:32:30Z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0028DD0619744EC9BD36DE9611A70AD6</vt:lpwstr>
  </property>
  <property fmtid="{D5CDD505-2E9C-101B-9397-08002B2CF9AE}" pid="3" name="KSOProductBuildVer">
    <vt:lpwstr>1033-11.2.0.11537</vt:lpwstr>
  </property>
</Properties>
</file>